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55" r:id="rId2"/>
    <p:sldId id="397" r:id="rId3"/>
    <p:sldId id="342" r:id="rId4"/>
    <p:sldId id="394" r:id="rId5"/>
    <p:sldId id="398" r:id="rId6"/>
    <p:sldId id="399" r:id="rId7"/>
    <p:sldId id="260" r:id="rId8"/>
    <p:sldId id="257" r:id="rId9"/>
    <p:sldId id="265" r:id="rId10"/>
    <p:sldId id="391" r:id="rId11"/>
    <p:sldId id="258" r:id="rId12"/>
    <p:sldId id="259" r:id="rId13"/>
    <p:sldId id="395" r:id="rId14"/>
    <p:sldId id="400" r:id="rId15"/>
    <p:sldId id="392" r:id="rId16"/>
    <p:sldId id="39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7F7F7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8"/>
    <p:restoredTop sz="93005"/>
  </p:normalViewPr>
  <p:slideViewPr>
    <p:cSldViewPr snapToGrid="0" snapToObjects="1">
      <p:cViewPr varScale="1">
        <p:scale>
          <a:sx n="110" d="100"/>
          <a:sy n="110" d="100"/>
        </p:scale>
        <p:origin x="10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6/6/18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39584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682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782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829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1014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5086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15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9546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16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601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946328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25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onap.readthedocs.io/en/latest/submodules/appc.git/docs/APPC%20CDT%20Guide/APPC%20CDT%20Guide.html#overview-of-appc-support-for-vnf-configuration-and-lifecycle-command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8225716/ExternalDomainController%20v7.pdf?version=1&amp;modificationDate=1526514991000&amp;api=v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ownload/attachments/8225716/ExternalDomainController%20v7.pdf?version=1&amp;modificationDate=1526514991000&amp;api=v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9749751" cy="1076473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ONAP Controllers (GNFC, SDNC, VF-C, APPC) and CCSDK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491420" y="5304488"/>
            <a:ext cx="1205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AT&amp;T Labs </a:t>
            </a:r>
          </a:p>
        </p:txBody>
      </p:sp>
    </p:spTree>
    <p:extLst>
      <p:ext uri="{BB962C8B-B14F-4D97-AF65-F5344CB8AC3E}">
        <p14:creationId xmlns:p14="http://schemas.microsoft.com/office/powerpoint/2010/main" val="234853905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21C85D-E82D-2F4A-B942-EB2522FE4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148877-634A-A648-AA49-A412DFF34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83" y="78449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LCM Actions for GNFC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665E7B0-5EA2-1C4C-AD9F-1D6B3488D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761830"/>
              </p:ext>
            </p:extLst>
          </p:nvPr>
        </p:nvGraphicFramePr>
        <p:xfrm>
          <a:off x="964537" y="640383"/>
          <a:ext cx="10384248" cy="6149446"/>
        </p:xfrm>
        <a:graphic>
          <a:graphicData uri="http://schemas.openxmlformats.org/drawingml/2006/table">
            <a:tbl>
              <a:tblPr/>
              <a:tblGrid>
                <a:gridCol w="3322959">
                  <a:extLst>
                    <a:ext uri="{9D8B030D-6E8A-4147-A177-3AD203B41FA5}">
                      <a16:colId xmlns:a16="http://schemas.microsoft.com/office/drawing/2014/main" val="403237919"/>
                    </a:ext>
                  </a:extLst>
                </a:gridCol>
                <a:gridCol w="1246109">
                  <a:extLst>
                    <a:ext uri="{9D8B030D-6E8A-4147-A177-3AD203B41FA5}">
                      <a16:colId xmlns:a16="http://schemas.microsoft.com/office/drawing/2014/main" val="3787604424"/>
                    </a:ext>
                  </a:extLst>
                </a:gridCol>
                <a:gridCol w="1246109">
                  <a:extLst>
                    <a:ext uri="{9D8B030D-6E8A-4147-A177-3AD203B41FA5}">
                      <a16:colId xmlns:a16="http://schemas.microsoft.com/office/drawing/2014/main" val="2303239239"/>
                    </a:ext>
                  </a:extLst>
                </a:gridCol>
                <a:gridCol w="1038426">
                  <a:extLst>
                    <a:ext uri="{9D8B030D-6E8A-4147-A177-3AD203B41FA5}">
                      <a16:colId xmlns:a16="http://schemas.microsoft.com/office/drawing/2014/main" val="3052476084"/>
                    </a:ext>
                  </a:extLst>
                </a:gridCol>
                <a:gridCol w="1038426">
                  <a:extLst>
                    <a:ext uri="{9D8B030D-6E8A-4147-A177-3AD203B41FA5}">
                      <a16:colId xmlns:a16="http://schemas.microsoft.com/office/drawing/2014/main" val="3942976859"/>
                    </a:ext>
                  </a:extLst>
                </a:gridCol>
                <a:gridCol w="1349952">
                  <a:extLst>
                    <a:ext uri="{9D8B030D-6E8A-4147-A177-3AD203B41FA5}">
                      <a16:colId xmlns:a16="http://schemas.microsoft.com/office/drawing/2014/main" val="2771281652"/>
                    </a:ext>
                  </a:extLst>
                </a:gridCol>
                <a:gridCol w="1142267">
                  <a:extLst>
                    <a:ext uri="{9D8B030D-6E8A-4147-A177-3AD203B41FA5}">
                      <a16:colId xmlns:a16="http://schemas.microsoft.com/office/drawing/2014/main" val="1806105762"/>
                    </a:ext>
                  </a:extLst>
                </a:gridCol>
              </a:tblGrid>
              <a:tr h="476678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Action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Netconf-XMLRestconf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Ansible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Chef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REST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OpenStack</a:t>
                      </a:r>
                      <a:r>
                        <a:rPr lang="en-US" sz="1100">
                          <a:effectLst/>
                        </a:rPr>
                        <a:t> </a:t>
                      </a:r>
                      <a:r>
                        <a:rPr lang="en-US" sz="1100" b="1">
                          <a:effectLst/>
                        </a:rPr>
                        <a:t>(VM Level)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Protocol is</a:t>
                      </a:r>
                      <a:r>
                        <a:rPr lang="en-US" sz="1100">
                          <a:effectLst/>
                        </a:rPr>
                        <a:t> </a:t>
                      </a:r>
                      <a:r>
                        <a:rPr lang="en-US" sz="1100" b="1">
                          <a:effectLst/>
                        </a:rPr>
                        <a:t>NotApplicable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721409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err="1">
                          <a:effectLst/>
                        </a:rPr>
                        <a:t>ActionStatus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NA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94083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err="1">
                          <a:effectLst/>
                        </a:rPr>
                        <a:t>AttachVolume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777154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effectLst/>
                        </a:rPr>
                        <a:t>Audit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29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err="1">
                          <a:effectLst/>
                        </a:rPr>
                        <a:t>CheckLock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NA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253465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effectLst/>
                        </a:rPr>
                        <a:t>Configure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26502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effectLst/>
                        </a:rPr>
                        <a:t>Config Modify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980028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Config Backup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445219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effectLst/>
                        </a:rPr>
                        <a:t>Config Restore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55105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err="1">
                          <a:effectLst/>
                        </a:rPr>
                        <a:t>ConfigScaleOut</a:t>
                      </a:r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469944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DetachVolume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194214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Evacuate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76304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HealthCheck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918875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Lock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NA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622487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Migrate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54001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QuiesceTraffic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82341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Rebuild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506616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Restart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68199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ResumeTraffic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31861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Snapshot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57291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Start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148186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Start Application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893364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Stop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229610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Stop Application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804795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Sync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152228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Unlock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NA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280187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UpgradeBackout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702877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UpgradeBackup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755352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UpgradePostCheck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144252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UpgradePreCheck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402004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>
                          <a:effectLst/>
                        </a:rPr>
                        <a:t>UpgradeSoftware</a:t>
                      </a:r>
                      <a:endParaRPr lang="en-US" sz="110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853453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accent2"/>
                          </a:solidFill>
                          <a:effectLst/>
                        </a:rPr>
                        <a:t>Assign (new)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213384"/>
                  </a:ext>
                </a:extLst>
              </a:tr>
              <a:tr h="166083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err="1">
                          <a:solidFill>
                            <a:schemeClr val="accent2"/>
                          </a:solidFill>
                          <a:effectLst/>
                        </a:rPr>
                        <a:t>CapacityCheck</a:t>
                      </a:r>
                      <a:r>
                        <a:rPr lang="en-US" sz="1100" b="1" dirty="0">
                          <a:solidFill>
                            <a:schemeClr val="accent2"/>
                          </a:solidFill>
                          <a:effectLst/>
                        </a:rPr>
                        <a:t> (new)</a:t>
                      </a: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</a:endParaRPr>
                    </a:p>
                  </a:txBody>
                  <a:tcPr marL="24085" marR="38537" marT="4817" marB="4817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529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4464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F990EDD-C9B2-7544-8C1E-3D208F8A58A0}"/>
              </a:ext>
            </a:extLst>
          </p:cNvPr>
          <p:cNvSpPr txBox="1"/>
          <p:nvPr/>
        </p:nvSpPr>
        <p:spPr>
          <a:xfrm>
            <a:off x="10167257" y="101613"/>
            <a:ext cx="159210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>
                <a:hlinkClick r:id="rId2"/>
              </a:rPr>
              <a:t>ONAP readthedocs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002467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5163" y="206746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2013" y="1058958"/>
            <a:ext cx="5926573" cy="5106517"/>
          </a:xfrm>
        </p:spPr>
        <p:txBody>
          <a:bodyPr>
            <a:normAutofit lnSpcReduction="10000"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</a:t>
            </a:r>
            <a:r>
              <a:rPr lang="en-US" sz="1400" b="1" dirty="0">
                <a:solidFill>
                  <a:schemeClr val="accent2"/>
                </a:solidFill>
              </a:rPr>
              <a:t>VNFs/PNFs for cloud networking (underlay/overlay) and WAN transport services* </a:t>
            </a:r>
            <a:r>
              <a:rPr lang="en-US" sz="1400" b="1" dirty="0">
                <a:solidFill>
                  <a:srgbClr val="045C87"/>
                </a:solidFill>
              </a:rPr>
              <a:t>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</a:t>
            </a:r>
            <a:r>
              <a:rPr lang="en-US" sz="1400" b="1" dirty="0">
                <a:solidFill>
                  <a:schemeClr val="accent2"/>
                </a:solidFill>
              </a:rPr>
              <a:t>VNFs/PNFs/transport services 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1B7DA951-1CAE-1B49-AFE6-C6A3F3C02CF5}"/>
              </a:ext>
            </a:extLst>
          </p:cNvPr>
          <p:cNvGrpSpPr/>
          <p:nvPr/>
        </p:nvGrpSpPr>
        <p:grpSpPr>
          <a:xfrm>
            <a:off x="10194456" y="20165"/>
            <a:ext cx="1830730" cy="940456"/>
            <a:chOff x="10194456" y="45332"/>
            <a:chExt cx="1830730" cy="940456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B4CE2B7D-D272-6047-800B-006F443AA0CE}"/>
                </a:ext>
              </a:extLst>
            </p:cNvPr>
            <p:cNvSpPr/>
            <p:nvPr/>
          </p:nvSpPr>
          <p:spPr>
            <a:xfrm>
              <a:off x="10194456" y="273769"/>
              <a:ext cx="1830730" cy="712019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1D13436-0F11-7346-823D-41561CC5F525}"/>
                </a:ext>
              </a:extLst>
            </p:cNvPr>
            <p:cNvSpPr txBox="1"/>
            <p:nvPr/>
          </p:nvSpPr>
          <p:spPr>
            <a:xfrm>
              <a:off x="10901158" y="45332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C8950C0F-6580-4E4F-A203-CB51FB41C82A}"/>
                </a:ext>
              </a:extLst>
            </p:cNvPr>
            <p:cNvGrpSpPr/>
            <p:nvPr/>
          </p:nvGrpSpPr>
          <p:grpSpPr>
            <a:xfrm>
              <a:off x="10280393" y="447126"/>
              <a:ext cx="1714288" cy="436790"/>
              <a:chOff x="5236557" y="1068009"/>
              <a:chExt cx="1714288" cy="436790"/>
            </a:xfrm>
          </p:grpSpPr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35CF2710-5FEE-184E-9089-F3A93DB2B60C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chemeClr val="accent2">
                  <a:alpha val="74902"/>
                </a:schemeClr>
              </a:solidFill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CE-x</a:t>
                </a: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DC42A820-E5BE-1948-BDE4-8C2EF62C451E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rgbClr val="00B0F0">
                  <a:alpha val="74902"/>
                </a:srgbClr>
              </a:solidFill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CI-x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24D24880-39E5-F143-AEF2-B31F3F8845B5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1233030" cy="215444"/>
              </a:xfrm>
              <a:prstGeom prst="rect">
                <a:avLst/>
              </a:prstGeom>
              <a:noFill/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Controller External API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9EEFDC91-1888-E046-90F9-687F85720CA8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1199367" cy="215444"/>
              </a:xfrm>
              <a:prstGeom prst="rect">
                <a:avLst/>
              </a:prstGeom>
              <a:noFill/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Controller Internal API</a:t>
                </a:r>
              </a:p>
            </p:txBody>
          </p:sp>
        </p:grpSp>
      </p:grpSp>
      <p:sp>
        <p:nvSpPr>
          <p:cNvPr id="165" name="TextBox 164">
            <a:extLst>
              <a:ext uri="{FF2B5EF4-FFF2-40B4-BE49-F238E27FC236}">
                <a16:creationId xmlns:a16="http://schemas.microsoft.com/office/drawing/2014/main" id="{6FB91F15-B7AD-214B-A43C-5296750481C9}"/>
              </a:ext>
            </a:extLst>
          </p:cNvPr>
          <p:cNvSpPr txBox="1"/>
          <p:nvPr/>
        </p:nvSpPr>
        <p:spPr>
          <a:xfrm>
            <a:off x="2931676" y="6203997"/>
            <a:ext cx="3933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*How the services are to be handled is for further study</a:t>
            </a:r>
          </a:p>
          <a:p>
            <a:r>
              <a:rPr lang="en-US" sz="1200" i="1" dirty="0"/>
              <a:t>** Configuration Design Tool (CDT) to be integrated into SDC</a:t>
            </a:r>
          </a:p>
          <a:p>
            <a:r>
              <a:rPr lang="en-US" sz="1200" i="1" dirty="0"/>
              <a:t>***CE-6 not needed - see </a:t>
            </a:r>
            <a:r>
              <a:rPr lang="en-US" sz="1200" i="1" dirty="0">
                <a:hlinkClick r:id="rId3"/>
              </a:rPr>
              <a:t>External Controller materials</a:t>
            </a:r>
            <a:endParaRPr lang="en-US" sz="1200" i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04C7FCD-A2F2-2446-9085-922089299C72}"/>
              </a:ext>
            </a:extLst>
          </p:cNvPr>
          <p:cNvGrpSpPr/>
          <p:nvPr/>
        </p:nvGrpSpPr>
        <p:grpSpPr>
          <a:xfrm>
            <a:off x="5961888" y="725893"/>
            <a:ext cx="6203523" cy="5753776"/>
            <a:chOff x="5961888" y="725893"/>
            <a:chExt cx="6203523" cy="5753776"/>
          </a:xfrm>
        </p:grpSpPr>
        <p:grpSp>
          <p:nvGrpSpPr>
            <p:cNvPr id="8" name="Group 7"/>
            <p:cNvGrpSpPr/>
            <p:nvPr/>
          </p:nvGrpSpPr>
          <p:grpSpPr>
            <a:xfrm>
              <a:off x="5961888" y="1865074"/>
              <a:ext cx="5603335" cy="4108789"/>
              <a:chOff x="5961888" y="1865074"/>
              <a:chExt cx="5603335" cy="4108789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5961888" y="5786953"/>
                <a:ext cx="1793273" cy="1869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5961888" y="1865074"/>
                <a:ext cx="5603335" cy="17990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 rot="16200000">
                <a:off x="4002553" y="3828207"/>
                <a:ext cx="4106522" cy="18025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6113648" y="1880064"/>
                <a:ext cx="86805" cy="16491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112733" y="5795735"/>
                <a:ext cx="86805" cy="16491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914CB07-9ECB-1749-8306-E0DF36637EE0}"/>
                </a:ext>
              </a:extLst>
            </p:cNvPr>
            <p:cNvSpPr/>
            <p:nvPr/>
          </p:nvSpPr>
          <p:spPr>
            <a:xfrm>
              <a:off x="8370573" y="1228308"/>
              <a:ext cx="1057334" cy="33870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OOF (for queries)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545B064-58F7-4345-A6C9-A4371EB911ED}"/>
                </a:ext>
              </a:extLst>
            </p:cNvPr>
            <p:cNvSpPr/>
            <p:nvPr/>
          </p:nvSpPr>
          <p:spPr>
            <a:xfrm>
              <a:off x="9562795" y="1219898"/>
              <a:ext cx="1172818" cy="33870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Policy</a:t>
              </a:r>
            </a:p>
          </p:txBody>
        </p:sp>
        <p:sp>
          <p:nvSpPr>
            <p:cNvPr id="22" name="Rounded Rectangle 132"/>
            <p:cNvSpPr/>
            <p:nvPr/>
          </p:nvSpPr>
          <p:spPr>
            <a:xfrm>
              <a:off x="6213007" y="2094846"/>
              <a:ext cx="5795910" cy="363147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362" tIns="45679" rIns="91362" bIns="45679" rtlCol="0" anchor="t" anchorCtr="0"/>
            <a:lstStyle/>
            <a:p>
              <a:pPr marL="0" marR="0" lvl="0" indent="0" algn="ctr" defTabSz="1216859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ounded Rectangle 21"/>
            <p:cNvSpPr/>
            <p:nvPr/>
          </p:nvSpPr>
          <p:spPr>
            <a:xfrm>
              <a:off x="8175688" y="2706650"/>
              <a:ext cx="1750338" cy="167251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362" tIns="45679" rIns="91362" bIns="45679" rtlCol="0" anchor="t" anchorCtr="0"/>
            <a:lstStyle/>
            <a:p>
              <a:pPr marL="0" marR="0" lvl="0" indent="0" algn="ctr" defTabSz="1216859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Control </a:t>
              </a:r>
            </a:p>
            <a:p>
              <a:pPr marL="0" marR="0" lvl="0" indent="0" algn="ctr" defTabSz="1216859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Processing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52915" y="2024174"/>
              <a:ext cx="1254738" cy="707803"/>
            </a:xfrm>
            <a:prstGeom prst="rect">
              <a:avLst/>
            </a:prstGeom>
            <a:noFill/>
          </p:spPr>
          <p:txBody>
            <a:bodyPr wrap="none" lIns="91362" tIns="45679" rIns="91362" bIns="45679" rtlCol="0">
              <a:spAutoFit/>
            </a:bodyPr>
            <a:lstStyle/>
            <a:p>
              <a:pPr marL="0" marR="0" lvl="0" indent="0" algn="l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 </a:t>
              </a:r>
            </a:p>
            <a:p>
              <a:pPr marL="0" marR="0" lvl="0" indent="0" algn="l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</a:t>
              </a:r>
            </a:p>
          </p:txBody>
        </p:sp>
        <p:sp>
          <p:nvSpPr>
            <p:cNvPr id="31" name="Can 93"/>
            <p:cNvSpPr/>
            <p:nvPr/>
          </p:nvSpPr>
          <p:spPr bwMode="auto">
            <a:xfrm>
              <a:off x="6338243" y="2706650"/>
              <a:ext cx="1547611" cy="1696602"/>
            </a:xfrm>
            <a:prstGeom prst="can">
              <a:avLst>
                <a:gd name="adj" fmla="val 16600"/>
              </a:avLst>
            </a:prstGeom>
            <a:solidFill>
              <a:schemeClr val="bg1"/>
            </a:solidFill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9126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379170" y="3180260"/>
              <a:ext cx="1445387" cy="11768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44" tIns="45679" rIns="9144" bIns="45679" rtlCol="0" anchor="ctr"/>
            <a:lstStyle/>
            <a:p>
              <a:pPr marL="0" marR="0" lvl="0" indent="0" algn="ctr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NB Service/Network 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Yang Models 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380259" y="4054931"/>
              <a:ext cx="1444296" cy="12130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362" tIns="45679" rIns="91362" bIns="45679" rtlCol="0" anchor="ctr"/>
            <a:lstStyle/>
            <a:p>
              <a:pPr marL="0" marR="0" lvl="0" indent="0" algn="ctr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SB Device Yang Models</a:t>
              </a:r>
            </a:p>
          </p:txBody>
        </p:sp>
        <p:sp>
          <p:nvSpPr>
            <p:cNvPr id="36" name="Rounded Rectangle 120"/>
            <p:cNvSpPr/>
            <p:nvPr/>
          </p:nvSpPr>
          <p:spPr>
            <a:xfrm>
              <a:off x="7649846" y="2214854"/>
              <a:ext cx="3107752" cy="285464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240" tIns="0" rIns="91240" bIns="45614" rtlCol="0" anchor="ctr" anchorCtr="1"/>
            <a:lstStyle/>
            <a:p>
              <a:pPr marL="0" marR="0" lvl="0" indent="0" algn="ctr" defTabSz="912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API Handler 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9119086" y="2508365"/>
              <a:ext cx="0" cy="23042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>
            <a:xfrm>
              <a:off x="10630738" y="2505572"/>
              <a:ext cx="0" cy="217311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39" name="Rounded Rectangle 125"/>
            <p:cNvSpPr/>
            <p:nvPr/>
          </p:nvSpPr>
          <p:spPr>
            <a:xfrm>
              <a:off x="6343980" y="4820638"/>
              <a:ext cx="5522126" cy="777412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240" tIns="0" rIns="91240" bIns="45614" rtlCol="0" anchor="t" anchorCtr="0"/>
            <a:lstStyle/>
            <a:p>
              <a:pPr marL="0" marR="0" lvl="0" indent="0" algn="ctr" defTabSz="912450" rtl="0" eaLnBrk="1" fontAlgn="auto" latinLnBrk="0" hangingPunct="1">
                <a:lnSpc>
                  <a:spcPts val="11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Adapters 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458278" y="5044936"/>
              <a:ext cx="5317101" cy="4957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91362" tIns="45679" rIns="91362" bIns="45679" rtlCol="0" anchor="ctr"/>
            <a:lstStyle/>
            <a:p>
              <a:pPr marL="0" marR="0" lvl="0" indent="0" algn="l" defTabSz="912717" rtl="0" eaLnBrk="1" fontAlgn="auto" latinLnBrk="0" hangingPunct="1">
                <a:lnSpc>
                  <a:spcPts val="8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911882" y="5135450"/>
              <a:ext cx="587730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lIns="0" tIns="45679" rIns="0" bIns="45679" rtlCol="0" anchor="ctr"/>
            <a:lstStyle/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NetConf</a:t>
              </a: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/ YANG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617372" y="5135450"/>
              <a:ext cx="923896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lIns="91362" tIns="45679" rIns="91362" bIns="45679" rtlCol="0" anchor="ctr"/>
            <a:lstStyle/>
            <a:p>
              <a:pPr marL="0" marR="0" lvl="0" indent="0" algn="ctr" defTabSz="912717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 Network Adapter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9155705" y="5135450"/>
              <a:ext cx="587730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lIns="0" tIns="45679" rIns="0" bIns="45679" rtlCol="0" anchor="ctr"/>
            <a:lstStyle/>
            <a:p>
              <a:pPr marL="0" marR="0" lvl="0" indent="0" algn="ctr" defTabSz="912717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BGP LS/ </a:t>
              </a:r>
            </a:p>
            <a:p>
              <a:pPr marL="0" marR="0" lvl="0" indent="0" algn="ctr" defTabSz="912717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PCEP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7344144" y="1728564"/>
              <a:ext cx="0" cy="101022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>
            <a:xfrm flipV="1">
              <a:off x="11277139" y="1760505"/>
              <a:ext cx="1" cy="202355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53" name="Rectangle 52"/>
            <p:cNvSpPr/>
            <p:nvPr/>
          </p:nvSpPr>
          <p:spPr>
            <a:xfrm>
              <a:off x="9930396" y="5135450"/>
              <a:ext cx="563077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99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Others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662901" y="5074961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</a:t>
              </a:r>
            </a:p>
          </p:txBody>
        </p:sp>
        <p:cxnSp>
          <p:nvCxnSpPr>
            <p:cNvPr id="64" name="Straight Arrow Connector 63"/>
            <p:cNvCxnSpPr>
              <a:stCxn id="42" idx="2"/>
              <a:endCxn id="65" idx="0"/>
            </p:cNvCxnSpPr>
            <p:nvPr/>
          </p:nvCxnSpPr>
          <p:spPr>
            <a:xfrm flipH="1">
              <a:off x="7075862" y="5500829"/>
              <a:ext cx="3458" cy="65579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6536735" y="6156621"/>
              <a:ext cx="1078254" cy="19389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Multi-VIM/Cloud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752375" y="1401159"/>
              <a:ext cx="1093250" cy="315279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Active &amp; Available Inventory 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953261" y="1374869"/>
              <a:ext cx="760880" cy="329036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Design &amp; Creation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330199" y="1390120"/>
              <a:ext cx="982111" cy="322164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Orchestration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9502946" y="1376272"/>
              <a:ext cx="1172818" cy="33870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Collection, Analytics &amp; Events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525628" y="1002790"/>
              <a:ext cx="1169917" cy="230581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Closed Loop Actions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841374" y="1031444"/>
              <a:ext cx="934006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Inventory 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Updates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335848" y="1037111"/>
              <a:ext cx="934006" cy="230581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Orchestration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866698" y="1033277"/>
              <a:ext cx="934006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Artifact Distribution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9033389" y="1705506"/>
              <a:ext cx="102" cy="50934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>
              <a:off x="10653402" y="5137883"/>
              <a:ext cx="1193385" cy="1332547"/>
              <a:chOff x="9260011" y="5135450"/>
              <a:chExt cx="1193385" cy="1332547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9412739" y="5135450"/>
                <a:ext cx="893056" cy="365379"/>
              </a:xfrm>
              <a:prstGeom prst="rect">
                <a:avLst/>
              </a:prstGeom>
              <a:solidFill>
                <a:srgbClr val="006F8D"/>
              </a:solidFill>
              <a:ln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 anchor="ctr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99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External System Adapter (s)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9260011" y="5960674"/>
                <a:ext cx="1193385" cy="507323"/>
              </a:xfrm>
              <a:prstGeom prst="rect">
                <a:avLst/>
              </a:prstGeom>
              <a:noFill/>
            </p:spPr>
            <p:txBody>
              <a:bodyPr wrap="square" lIns="0" tIns="45659" rIns="0" bIns="45659" rtlCol="0" anchor="ctr" anchorCtr="0">
                <a:spAutoFit/>
              </a:bodyPr>
              <a:lstStyle/>
              <a:p>
                <a:pPr marL="0" marR="0" lvl="0" indent="0" algn="ctr" defTabSz="9132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99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External </a:t>
                </a:r>
              </a:p>
              <a:p>
                <a:pPr marL="0" marR="0" lvl="0" indent="0" algn="ctr" defTabSz="9132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99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</a:t>
                </a:r>
                <a:r>
                  <a:rPr kumimoji="0" lang="en-US" sz="899" b="1" i="1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rd</a:t>
                </a:r>
                <a:r>
                  <a:rPr kumimoji="0" lang="en-US" sz="899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Party Controllers</a:t>
                </a:r>
              </a:p>
              <a:p>
                <a:pPr marL="0" marR="0" lvl="0" indent="0" algn="ctr" defTabSz="9132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99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Element Mgt. Systems</a:t>
                </a:r>
              </a:p>
            </p:txBody>
          </p:sp>
        </p:grpSp>
        <p:cxnSp>
          <p:nvCxnSpPr>
            <p:cNvPr id="51" name="Straight Arrow Connector 50"/>
            <p:cNvCxnSpPr/>
            <p:nvPr/>
          </p:nvCxnSpPr>
          <p:spPr>
            <a:xfrm>
              <a:off x="10161149" y="1723794"/>
              <a:ext cx="102" cy="50934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8867275" y="4379162"/>
              <a:ext cx="1" cy="441476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8785813" y="1988540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CE-2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9871481" y="1964075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CE-3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6815675" y="5593986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CE-5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379170" y="3327822"/>
              <a:ext cx="1445387" cy="12106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362" tIns="45679" rIns="91362" bIns="45679" rtlCol="0" anchor="ctr"/>
            <a:lstStyle/>
            <a:p>
              <a:pPr marL="0" marR="0" lvl="0" indent="0" algn="ctr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Logic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09718" y="2666801"/>
              <a:ext cx="165285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Repository</a:t>
              </a: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8195871" y="3426893"/>
              <a:ext cx="589925" cy="281695"/>
              <a:chOff x="11464311" y="3343275"/>
              <a:chExt cx="708648" cy="338386"/>
            </a:xfrm>
            <a:solidFill>
              <a:schemeClr val="accent6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5" name="Rounded Rectangle 118"/>
              <p:cNvSpPr/>
              <p:nvPr/>
            </p:nvSpPr>
            <p:spPr>
              <a:xfrm>
                <a:off x="11477246" y="3343275"/>
                <a:ext cx="695713" cy="338386"/>
              </a:xfrm>
              <a:prstGeom prst="roundRect">
                <a:avLst/>
              </a:prstGeom>
              <a:solidFill>
                <a:schemeClr val="accent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12004951" y="3366814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11901213" y="3483824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12035921" y="3569063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11808456" y="3595258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 flipH="1">
                <a:off x="11967065" y="3425874"/>
                <a:ext cx="49185" cy="68083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11967065" y="3542884"/>
                <a:ext cx="80155" cy="3631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H="1">
                <a:off x="11874308" y="3542884"/>
                <a:ext cx="38204" cy="6250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11464311" y="3358476"/>
                <a:ext cx="491056" cy="246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66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Logic</a:t>
                </a: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8201964" y="3643214"/>
              <a:ext cx="610098" cy="281695"/>
              <a:chOff x="11464311" y="3343275"/>
              <a:chExt cx="732880" cy="338386"/>
            </a:xfrm>
            <a:solidFill>
              <a:schemeClr val="accent6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6" name="Rounded Rectangle 118"/>
              <p:cNvSpPr/>
              <p:nvPr/>
            </p:nvSpPr>
            <p:spPr>
              <a:xfrm>
                <a:off x="11501478" y="3343275"/>
                <a:ext cx="695713" cy="338386"/>
              </a:xfrm>
              <a:prstGeom prst="roundRect">
                <a:avLst/>
              </a:prstGeom>
              <a:solidFill>
                <a:schemeClr val="accent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2004951" y="3366814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1901213" y="3483824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12035921" y="3569063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11808456" y="3595258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11" name="Straight Connector 110"/>
              <p:cNvCxnSpPr/>
              <p:nvPr/>
            </p:nvCxnSpPr>
            <p:spPr>
              <a:xfrm flipH="1">
                <a:off x="11967065" y="3425874"/>
                <a:ext cx="49185" cy="68083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11967065" y="3542884"/>
                <a:ext cx="80155" cy="3631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H="1">
                <a:off x="11874308" y="3542884"/>
                <a:ext cx="38204" cy="6250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11464311" y="3358476"/>
                <a:ext cx="491056" cy="246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66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Logic</a:t>
                </a: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8300208" y="4044983"/>
              <a:ext cx="589925" cy="281695"/>
              <a:chOff x="11464311" y="3343275"/>
              <a:chExt cx="708648" cy="338386"/>
            </a:xfrm>
            <a:solidFill>
              <a:schemeClr val="accent6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7" name="Rounded Rectangle 118"/>
              <p:cNvSpPr/>
              <p:nvPr/>
            </p:nvSpPr>
            <p:spPr>
              <a:xfrm>
                <a:off x="11477246" y="3343275"/>
                <a:ext cx="695713" cy="338386"/>
              </a:xfrm>
              <a:prstGeom prst="roundRect">
                <a:avLst/>
              </a:prstGeom>
              <a:solidFill>
                <a:schemeClr val="accent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12004951" y="3366814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11901213" y="3483824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12035921" y="3569063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11808456" y="3595258"/>
                <a:ext cx="77151" cy="6919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1967065" y="3425874"/>
                <a:ext cx="49185" cy="68083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11967065" y="3542884"/>
                <a:ext cx="80155" cy="36312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11874308" y="3542884"/>
                <a:ext cx="38204" cy="6250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/>
              <p:cNvSpPr txBox="1"/>
              <p:nvPr/>
            </p:nvSpPr>
            <p:spPr>
              <a:xfrm>
                <a:off x="11464311" y="3358476"/>
                <a:ext cx="491056" cy="246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66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Logic</a:t>
                </a: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8876159" y="3229851"/>
              <a:ext cx="110435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IP/VRF Assign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L2 Service Create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L3 VPN Service Create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SD-WAN Create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TE Tunneling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BGP </a:t>
              </a:r>
              <a:r>
                <a:rPr kumimoji="0" lang="en-US" sz="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SW Upgrade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r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Mangal" panose="02040503050203030202" pitchFamily="18" charset="0"/>
                </a:rPr>
                <a:t>…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382747" y="3767730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380259" y="3480899"/>
              <a:ext cx="1444298" cy="12583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362" tIns="45679" rIns="91362" bIns="45679" rtlCol="0" anchor="ctr"/>
            <a:lstStyle/>
            <a:p>
              <a:pPr marL="0" marR="0" lvl="0" indent="0" algn="ctr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 Templates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379169" y="3640315"/>
              <a:ext cx="1445387" cy="2402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362" tIns="45679" rIns="91362" bIns="45679" rtlCol="0" anchor="ctr"/>
            <a:lstStyle/>
            <a:p>
              <a:pPr marL="0" marR="0" lvl="0" indent="0" algn="ctr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Service/Network Design &amp; </a:t>
              </a:r>
              <a:r>
                <a: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Engineering Rules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6379168" y="3914434"/>
              <a:ext cx="1445387" cy="10880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362" tIns="45679" rIns="91362" bIns="45679" rtlCol="0" anchor="ctr"/>
            <a:lstStyle/>
            <a:p>
              <a:pPr marL="0" marR="0" lvl="0" indent="0" algn="ctr" defTabSz="121685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Policies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Down Arrow 131"/>
            <p:cNvSpPr/>
            <p:nvPr/>
          </p:nvSpPr>
          <p:spPr>
            <a:xfrm>
              <a:off x="9110962" y="5870441"/>
              <a:ext cx="201349" cy="269191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8891467" y="6110717"/>
              <a:ext cx="672558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PNFs</a:t>
              </a:r>
            </a:p>
          </p:txBody>
        </p:sp>
        <p:sp>
          <p:nvSpPr>
            <p:cNvPr id="134" name="Left Brace 133"/>
            <p:cNvSpPr/>
            <p:nvPr/>
          </p:nvSpPr>
          <p:spPr>
            <a:xfrm rot="16200000">
              <a:off x="9068614" y="4383166"/>
              <a:ext cx="268127" cy="2581591"/>
            </a:xfrm>
            <a:prstGeom prst="leftBrace">
              <a:avLst>
                <a:gd name="adj1" fmla="val 49923"/>
                <a:gd name="adj2" fmla="val 50000"/>
              </a:avLst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8533540" y="5143706"/>
              <a:ext cx="587730" cy="353611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lIns="0" tIns="45679" rIns="0" bIns="45679" rtlCol="0" anchor="ctr"/>
            <a:lstStyle/>
            <a:p>
              <a:pPr marL="0" marR="0" lvl="0" indent="0" algn="ctr" defTabSz="912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OpenFlow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Rounded Rectangle 65"/>
            <p:cNvSpPr/>
            <p:nvPr/>
          </p:nvSpPr>
          <p:spPr>
            <a:xfrm>
              <a:off x="10168496" y="3797598"/>
              <a:ext cx="1697610" cy="55231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Assigned Resources Inventory: Service*  Topology &amp;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VNF/PNF State</a:t>
              </a:r>
            </a:p>
          </p:txBody>
        </p:sp>
        <p:sp>
          <p:nvSpPr>
            <p:cNvPr id="137" name="Rounded Rectangle 166"/>
            <p:cNvSpPr/>
            <p:nvPr/>
          </p:nvSpPr>
          <p:spPr>
            <a:xfrm>
              <a:off x="10168496" y="2722198"/>
              <a:ext cx="1019969" cy="45125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Operational Tree/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</a:t>
              </a: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Tree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(Service Model)</a:t>
              </a:r>
            </a:p>
          </p:txBody>
        </p:sp>
        <p:cxnSp>
          <p:nvCxnSpPr>
            <p:cNvPr id="139" name="Straight Arrow Connector 138"/>
            <p:cNvCxnSpPr>
              <a:stCxn id="73" idx="2"/>
              <a:endCxn id="76" idx="0"/>
            </p:cNvCxnSpPr>
            <p:nvPr/>
          </p:nvCxnSpPr>
          <p:spPr>
            <a:xfrm flipH="1">
              <a:off x="11250095" y="5503262"/>
              <a:ext cx="2563" cy="45984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9926977" y="2995223"/>
              <a:ext cx="241519" cy="599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43" name="Straight Arrow Connector 142"/>
            <p:cNvCxnSpPr/>
            <p:nvPr/>
          </p:nvCxnSpPr>
          <p:spPr>
            <a:xfrm>
              <a:off x="9945186" y="3946397"/>
              <a:ext cx="241519" cy="599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8801041" y="2508746"/>
              <a:ext cx="273779" cy="135489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CI-2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7885854" y="3202397"/>
              <a:ext cx="288883" cy="136981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CI-4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9926026" y="3027317"/>
              <a:ext cx="278000" cy="159668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CI-5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0352320" y="2494899"/>
              <a:ext cx="258754" cy="152828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CI-3</a:t>
              </a:r>
            </a:p>
          </p:txBody>
        </p:sp>
        <p:cxnSp>
          <p:nvCxnSpPr>
            <p:cNvPr id="150" name="Straight Arrow Connector 149"/>
            <p:cNvCxnSpPr/>
            <p:nvPr/>
          </p:nvCxnSpPr>
          <p:spPr>
            <a:xfrm flipH="1">
              <a:off x="7761913" y="2510486"/>
              <a:ext cx="2718" cy="282927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7808335" y="2497435"/>
              <a:ext cx="287336" cy="146576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CI-1</a:t>
              </a:r>
            </a:p>
          </p:txBody>
        </p:sp>
        <p:cxnSp>
          <p:nvCxnSpPr>
            <p:cNvPr id="153" name="Straight Arrow Connector 152"/>
            <p:cNvCxnSpPr/>
            <p:nvPr/>
          </p:nvCxnSpPr>
          <p:spPr>
            <a:xfrm>
              <a:off x="7885854" y="3150132"/>
              <a:ext cx="310953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8720490" y="4437443"/>
              <a:ext cx="278000" cy="159668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CI-6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9921734" y="4013465"/>
              <a:ext cx="278000" cy="159668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CI-7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6156135" y="4448436"/>
              <a:ext cx="2408896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*Not E2E service view.  The “Service” view in the SDN Controller is limited its scope of control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0999139" y="5598815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CE-6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51105A3A-33F1-C947-AE01-8D09013C704A}"/>
                </a:ext>
              </a:extLst>
            </p:cNvPr>
            <p:cNvSpPr/>
            <p:nvPr/>
          </p:nvSpPr>
          <p:spPr>
            <a:xfrm>
              <a:off x="10571358" y="2236000"/>
              <a:ext cx="163982" cy="616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41" name="Elbow Connector 140">
              <a:extLst>
                <a:ext uri="{FF2B5EF4-FFF2-40B4-BE49-F238E27FC236}">
                  <a16:creationId xmlns:a16="http://schemas.microsoft.com/office/drawing/2014/main" id="{505A84C2-9616-D142-8875-A85C97AB2C6C}"/>
                </a:ext>
              </a:extLst>
            </p:cNvPr>
            <p:cNvCxnSpPr>
              <a:cxnSpLocks/>
              <a:endCxn id="23" idx="3"/>
            </p:cNvCxnSpPr>
            <p:nvPr/>
          </p:nvCxnSpPr>
          <p:spPr>
            <a:xfrm rot="5400000">
              <a:off x="9700775" y="1975201"/>
              <a:ext cx="1792958" cy="1342455"/>
            </a:xfrm>
            <a:prstGeom prst="bentConnector2">
              <a:avLst/>
            </a:prstGeom>
            <a:solidFill>
              <a:schemeClr val="accent2">
                <a:alpha val="74902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0999139" y="1976597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CE-4</a:t>
              </a:r>
            </a:p>
          </p:txBody>
        </p:sp>
        <p:sp>
          <p:nvSpPr>
            <p:cNvPr id="162" name="Rounded Rectangle 161">
              <a:extLst>
                <a:ext uri="{FF2B5EF4-FFF2-40B4-BE49-F238E27FC236}">
                  <a16:creationId xmlns:a16="http://schemas.microsoft.com/office/drawing/2014/main" id="{81DDC8C4-AB63-A84D-B1A1-7A1091B75547}"/>
                </a:ext>
              </a:extLst>
            </p:cNvPr>
            <p:cNvSpPr/>
            <p:nvPr/>
          </p:nvSpPr>
          <p:spPr>
            <a:xfrm>
              <a:off x="6755046" y="725893"/>
              <a:ext cx="1083773" cy="302761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algn="ctr" defTabSz="913220"/>
              <a:r>
                <a:rPr lang="en-US" sz="1000" kern="0" dirty="0">
                  <a:solidFill>
                    <a:prstClr val="black"/>
                  </a:solidFill>
                  <a:latin typeface="Calibri"/>
                </a:rPr>
                <a:t>Configuration Design Tool UI**</a:t>
              </a:r>
            </a:p>
          </p:txBody>
        </p:sp>
        <p:sp>
          <p:nvSpPr>
            <p:cNvPr id="163" name="Magnetic Disk 162">
              <a:extLst>
                <a:ext uri="{FF2B5EF4-FFF2-40B4-BE49-F238E27FC236}">
                  <a16:creationId xmlns:a16="http://schemas.microsoft.com/office/drawing/2014/main" id="{14DB49B4-104C-1549-9738-6D0322AA47E8}"/>
                </a:ext>
              </a:extLst>
            </p:cNvPr>
            <p:cNvSpPr/>
            <p:nvPr/>
          </p:nvSpPr>
          <p:spPr>
            <a:xfrm>
              <a:off x="6308233" y="1341654"/>
              <a:ext cx="557149" cy="383868"/>
            </a:xfrm>
            <a:prstGeom prst="flowChartMagneticDisk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algn="ctr" defTabSz="913364"/>
              <a:r>
                <a:rPr lang="en-US" sz="1000" kern="0" dirty="0">
                  <a:solidFill>
                    <a:srgbClr val="70AD47">
                      <a:lumMod val="20000"/>
                      <a:lumOff val="80000"/>
                    </a:srgbClr>
                  </a:solidFill>
                  <a:latin typeface="Calibri"/>
                </a:rPr>
                <a:t>Run time catalog</a:t>
              </a:r>
            </a:p>
          </p:txBody>
        </p:sp>
        <p:cxnSp>
          <p:nvCxnSpPr>
            <p:cNvPr id="164" name="Elbow Connector 163">
              <a:extLst>
                <a:ext uri="{FF2B5EF4-FFF2-40B4-BE49-F238E27FC236}">
                  <a16:creationId xmlns:a16="http://schemas.microsoft.com/office/drawing/2014/main" id="{393D3E95-CF9D-9346-9ACF-A42A47B7364B}"/>
                </a:ext>
              </a:extLst>
            </p:cNvPr>
            <p:cNvCxnSpPr>
              <a:cxnSpLocks/>
              <a:stCxn id="163" idx="3"/>
            </p:cNvCxnSpPr>
            <p:nvPr/>
          </p:nvCxnSpPr>
          <p:spPr>
            <a:xfrm rot="16200000" flipH="1">
              <a:off x="6435239" y="1877090"/>
              <a:ext cx="1013263" cy="710125"/>
            </a:xfrm>
            <a:prstGeom prst="bentConnector3">
              <a:avLst>
                <a:gd name="adj1" fmla="val 23727"/>
              </a:avLst>
            </a:prstGeom>
            <a:ln w="28575">
              <a:solidFill>
                <a:srgbClr val="0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7038443" y="1989328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CE-1</a:t>
              </a:r>
            </a:p>
          </p:txBody>
        </p:sp>
        <p:sp>
          <p:nvSpPr>
            <p:cNvPr id="15" name="&quot;No&quot; Symbol 14">
              <a:extLst>
                <a:ext uri="{FF2B5EF4-FFF2-40B4-BE49-F238E27FC236}">
                  <a16:creationId xmlns:a16="http://schemas.microsoft.com/office/drawing/2014/main" id="{1DF243BE-5E32-644C-8B31-4B31C66402F9}"/>
                </a:ext>
              </a:extLst>
            </p:cNvPr>
            <p:cNvSpPr/>
            <p:nvPr/>
          </p:nvSpPr>
          <p:spPr>
            <a:xfrm>
              <a:off x="10794326" y="5038782"/>
              <a:ext cx="998017" cy="1013886"/>
            </a:xfrm>
            <a:prstGeom prst="noSmoking">
              <a:avLst>
                <a:gd name="adj" fmla="val 8484"/>
              </a:avLst>
            </a:prstGeom>
            <a:solidFill>
              <a:srgbClr val="7F7F7F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C077D3C8-5256-EE44-9FF7-98A93E033FF0}"/>
                </a:ext>
              </a:extLst>
            </p:cNvPr>
            <p:cNvSpPr txBox="1"/>
            <p:nvPr/>
          </p:nvSpPr>
          <p:spPr>
            <a:xfrm>
              <a:off x="10735340" y="4785384"/>
              <a:ext cx="14300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i="1" dirty="0"/>
                <a:t>CE-6 not needed***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D9CAE70-6945-D941-B1F8-A23B9CE639F8}"/>
              </a:ext>
            </a:extLst>
          </p:cNvPr>
          <p:cNvSpPr txBox="1"/>
          <p:nvPr/>
        </p:nvSpPr>
        <p:spPr>
          <a:xfrm>
            <a:off x="115163" y="-4867"/>
            <a:ext cx="8672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Note: Beyond Casablanca, SDNC functionality and software will begin to merge into GNFC</a:t>
            </a:r>
          </a:p>
        </p:txBody>
      </p:sp>
    </p:spTree>
    <p:extLst>
      <p:ext uri="{BB962C8B-B14F-4D97-AF65-F5344CB8AC3E}">
        <p14:creationId xmlns:p14="http://schemas.microsoft.com/office/powerpoint/2010/main" val="143509249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5163" y="17202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SDN-Controller – External/Internal Interface Definitions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0194455" y="26282"/>
            <a:ext cx="1814461" cy="878593"/>
            <a:chOff x="10194455" y="45332"/>
            <a:chExt cx="1814461" cy="940456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3261A921-D5CE-49C2-9B24-6EB17C1C8DA8}"/>
                </a:ext>
              </a:extLst>
            </p:cNvPr>
            <p:cNvSpPr/>
            <p:nvPr/>
          </p:nvSpPr>
          <p:spPr>
            <a:xfrm>
              <a:off x="10194455" y="273769"/>
              <a:ext cx="1814461" cy="712019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1E46455-4F0F-463D-AB65-404AE4F7355E}"/>
                </a:ext>
              </a:extLst>
            </p:cNvPr>
            <p:cNvSpPr txBox="1"/>
            <p:nvPr/>
          </p:nvSpPr>
          <p:spPr>
            <a:xfrm>
              <a:off x="10901158" y="45332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4A90269-B139-4BEE-B670-97E5AACE2CF7}"/>
                </a:ext>
              </a:extLst>
            </p:cNvPr>
            <p:cNvGrpSpPr/>
            <p:nvPr/>
          </p:nvGrpSpPr>
          <p:grpSpPr>
            <a:xfrm>
              <a:off x="10280393" y="447126"/>
              <a:ext cx="1714288" cy="436790"/>
              <a:chOff x="5236557" y="1068009"/>
              <a:chExt cx="1714288" cy="436790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F6DC9E0-BB51-4BE7-B541-C52F0FBAB1C7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chemeClr val="accent2">
                  <a:alpha val="74902"/>
                </a:schemeClr>
              </a:solidFill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CE-x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C9EC464-C30F-4A12-8EA7-61B0C36B359A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rgbClr val="00B0F0">
                  <a:alpha val="74902"/>
                </a:srgbClr>
              </a:solidFill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CI-x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39B1F57-7E45-4803-A778-6DA687031A58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1233030" cy="215444"/>
              </a:xfrm>
              <a:prstGeom prst="rect">
                <a:avLst/>
              </a:prstGeom>
              <a:noFill/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Controller External API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1FE55A6-061E-4CCE-AC67-4B2536577CE3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1199367" cy="215444"/>
              </a:xfrm>
              <a:prstGeom prst="rect">
                <a:avLst/>
              </a:prstGeom>
              <a:noFill/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Controller Internal API</a:t>
                </a:r>
              </a:p>
            </p:txBody>
          </p:sp>
        </p:grpSp>
      </p:grp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0AB97AA-3AFA-EB42-9294-43149E35A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099447"/>
              </p:ext>
            </p:extLst>
          </p:nvPr>
        </p:nvGraphicFramePr>
        <p:xfrm>
          <a:off x="5161981" y="938093"/>
          <a:ext cx="6841168" cy="5873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997">
                  <a:extLst>
                    <a:ext uri="{9D8B030D-6E8A-4147-A177-3AD203B41FA5}">
                      <a16:colId xmlns:a16="http://schemas.microsoft.com/office/drawing/2014/main" val="56849490"/>
                    </a:ext>
                  </a:extLst>
                </a:gridCol>
                <a:gridCol w="6273171">
                  <a:extLst>
                    <a:ext uri="{9D8B030D-6E8A-4147-A177-3AD203B41FA5}">
                      <a16:colId xmlns:a16="http://schemas.microsoft.com/office/drawing/2014/main" val="227787447"/>
                    </a:ext>
                  </a:extLst>
                </a:gridCol>
              </a:tblGrid>
              <a:tr h="294761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Interface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58347"/>
                  </a:ext>
                </a:extLst>
              </a:tr>
              <a:tr h="275130">
                <a:tc>
                  <a:txBody>
                    <a:bodyPr/>
                    <a:lstStyle/>
                    <a:p>
                      <a:r>
                        <a:rPr lang="en-US" sz="1100" dirty="0"/>
                        <a:t>CE-1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Distribution of artifacts from Service Design and Creation – artifacts distributed to Run Time Catalog, SDNC receives notification and pulls from Run Time Catalog</a:t>
                      </a:r>
                    </a:p>
                    <a:p>
                      <a:r>
                        <a:rPr lang="en-US" sz="1100" i="1" dirty="0"/>
                        <a:t>Note: Configuration Design Tool UI to be integrated into Service Design &amp; Creation</a:t>
                      </a:r>
                      <a:r>
                        <a:rPr lang="en-US" sz="11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36571"/>
                  </a:ext>
                </a:extLst>
              </a:tr>
              <a:tr h="451445">
                <a:tc>
                  <a:txBody>
                    <a:bodyPr/>
                    <a:lstStyle/>
                    <a:p>
                      <a:r>
                        <a:rPr lang="en-US" sz="1100" dirty="0"/>
                        <a:t>CE-2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requests from Orchestration</a:t>
                      </a:r>
                    </a:p>
                    <a:p>
                      <a:r>
                        <a:rPr lang="en-US" sz="1100" dirty="0"/>
                        <a:t>Queries  from ONAP Optimization Framework (OOF) for VNF state and available capacity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550856"/>
                  </a:ext>
                </a:extLst>
              </a:tr>
              <a:tr h="288103">
                <a:tc>
                  <a:txBody>
                    <a:bodyPr/>
                    <a:lstStyle/>
                    <a:p>
                      <a:r>
                        <a:rPr lang="en-US" sz="1100" dirty="0"/>
                        <a:t>CE-3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Closed Loop action requests from Data Collection, Analytics &amp; Events/Policy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311467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Inventory retrieval from Active &amp; Available Inventory by Service Control Processing engine</a:t>
                      </a:r>
                    </a:p>
                    <a:p>
                      <a:r>
                        <a:rPr lang="en-US" sz="1100" dirty="0"/>
                        <a:t>Inventory updates to Active &amp; Available Inventory by Assigned Resources Inventory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040089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Configuration requests for cloud infrastructure networking</a:t>
                      </a:r>
                    </a:p>
                    <a:p>
                      <a:r>
                        <a:rPr lang="en-US" sz="1100" dirty="0"/>
                        <a:t>Lifecycle management requests to Multi-Cloud (e.g., stop/start VM)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081310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strike="sngStrike" dirty="0"/>
                        <a:t>CE-6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trike="sngStrike" dirty="0"/>
                        <a:t>Lifecycle management or configuration requests to an external controller or system that has responsibility of the target VNF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65971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API Handler looks up or retrieves the corresponding Service Logic instance that maps to NB service request (service/network yang)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164964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API Handler calls Service Control Processing to perform the Service Logic on the target service or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978756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Prior to CI-2, API Handler might query the (in-memory) Operational/</a:t>
                      </a:r>
                      <a:r>
                        <a:rPr lang="en-US" sz="1100" dirty="0" err="1"/>
                        <a:t>Config</a:t>
                      </a:r>
                      <a:r>
                        <a:rPr lang="en-US" sz="1100" dirty="0"/>
                        <a:t> Trees for the network or service details (if already existing)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485410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retrieves the Service Logic, </a:t>
                      </a:r>
                      <a:r>
                        <a:rPr lang="en-US" sz="1100" dirty="0" err="1"/>
                        <a:t>Config</a:t>
                      </a:r>
                      <a:r>
                        <a:rPr lang="en-US" sz="1100" dirty="0"/>
                        <a:t> Templates, Engineering rules, and Policies as part of processing the requested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350257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queries and/or updates Operational/</a:t>
                      </a:r>
                      <a:r>
                        <a:rPr lang="en-US" sz="1100" dirty="0" err="1"/>
                        <a:t>Config</a:t>
                      </a:r>
                      <a:r>
                        <a:rPr lang="en-US" sz="1100" dirty="0"/>
                        <a:t> Trees as part of making changes to the network (VNFs/PNFs)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23263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requests adapter layer to update/configure VNF/PNF update using the appropriate adapter for the VNF/PNF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754331"/>
                  </a:ext>
                </a:extLst>
              </a:tr>
              <a:tr h="404404">
                <a:tc>
                  <a:txBody>
                    <a:bodyPr/>
                    <a:lstStyle/>
                    <a:p>
                      <a:r>
                        <a:rPr lang="en-US" sz="1100" dirty="0"/>
                        <a:t>CI-7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updates the local Assigned Resources Store/Inventory once network updates are made successfully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07070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42B01BC7-25C4-764A-9F0F-2D726D885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4934"/>
            <a:ext cx="5151317" cy="480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25132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504" y="0"/>
            <a:ext cx="11506200" cy="538770"/>
          </a:xfrm>
        </p:spPr>
        <p:txBody>
          <a:bodyPr>
            <a:normAutofit/>
          </a:bodyPr>
          <a:lstStyle/>
          <a:p>
            <a:r>
              <a:rPr lang="en-US" sz="2800" dirty="0"/>
              <a:t>SDNC – </a:t>
            </a:r>
            <a:r>
              <a:rPr lang="en-US" sz="2800" b="1" u="sng" dirty="0"/>
              <a:t>External</a:t>
            </a:r>
            <a:r>
              <a:rPr lang="en-US" sz="2800" dirty="0"/>
              <a:t> Interface Definitions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0AB97AA-3AFA-EB42-9294-43149E35A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5298"/>
              </p:ext>
            </p:extLst>
          </p:nvPr>
        </p:nvGraphicFramePr>
        <p:xfrm>
          <a:off x="449705" y="1049195"/>
          <a:ext cx="11215002" cy="3519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076">
                  <a:extLst>
                    <a:ext uri="{9D8B030D-6E8A-4147-A177-3AD203B41FA5}">
                      <a16:colId xmlns:a16="http://schemas.microsoft.com/office/drawing/2014/main" val="56849490"/>
                    </a:ext>
                  </a:extLst>
                </a:gridCol>
                <a:gridCol w="3879683">
                  <a:extLst>
                    <a:ext uri="{9D8B030D-6E8A-4147-A177-3AD203B41FA5}">
                      <a16:colId xmlns:a16="http://schemas.microsoft.com/office/drawing/2014/main" val="227787447"/>
                    </a:ext>
                  </a:extLst>
                </a:gridCol>
                <a:gridCol w="1894708">
                  <a:extLst>
                    <a:ext uri="{9D8B030D-6E8A-4147-A177-3AD203B41FA5}">
                      <a16:colId xmlns:a16="http://schemas.microsoft.com/office/drawing/2014/main" val="4043626908"/>
                    </a:ext>
                  </a:extLst>
                </a:gridCol>
                <a:gridCol w="1863717">
                  <a:extLst>
                    <a:ext uri="{9D8B030D-6E8A-4147-A177-3AD203B41FA5}">
                      <a16:colId xmlns:a16="http://schemas.microsoft.com/office/drawing/2014/main" val="2138137167"/>
                    </a:ext>
                  </a:extLst>
                </a:gridCol>
                <a:gridCol w="1254274">
                  <a:extLst>
                    <a:ext uri="{9D8B030D-6E8A-4147-A177-3AD203B41FA5}">
                      <a16:colId xmlns:a16="http://schemas.microsoft.com/office/drawing/2014/main" val="1525299037"/>
                    </a:ext>
                  </a:extLst>
                </a:gridCol>
                <a:gridCol w="1831544">
                  <a:extLst>
                    <a:ext uri="{9D8B030D-6E8A-4147-A177-3AD203B41FA5}">
                      <a16:colId xmlns:a16="http://schemas.microsoft.com/office/drawing/2014/main" val="3285613243"/>
                    </a:ext>
                  </a:extLst>
                </a:gridCol>
              </a:tblGrid>
              <a:tr h="311027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Interface 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Beijing Rel.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Casablanca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Protocol/Service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58347"/>
                  </a:ext>
                </a:extLst>
              </a:tr>
              <a:tr h="290312">
                <a:tc>
                  <a:txBody>
                    <a:bodyPr/>
                    <a:lstStyle/>
                    <a:p>
                      <a:r>
                        <a:rPr lang="en-US" sz="1100" dirty="0"/>
                        <a:t>CE-1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Distribution of artifacts from Service Design and Creation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SDC </a:t>
                      </a:r>
                      <a:r>
                        <a:rPr lang="en-US" sz="1100" dirty="0">
                          <a:sym typeface="Wingdings" pitchFamily="2" charset="2"/>
                        </a:rPr>
                        <a:t> SDNC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SDC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SDNC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SDNC  Run Time Catalog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DMaaP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More artifacts distributed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36571"/>
                  </a:ext>
                </a:extLst>
              </a:tr>
              <a:tr h="233928">
                <a:tc>
                  <a:txBody>
                    <a:bodyPr/>
                    <a:lstStyle/>
                    <a:p>
                      <a:r>
                        <a:rPr lang="en-US" sz="1100" dirty="0"/>
                        <a:t>CE-2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requests from Orchestration</a:t>
                      </a:r>
                    </a:p>
                    <a:p>
                      <a:r>
                        <a:rPr lang="en-US" sz="1100" dirty="0"/>
                        <a:t>Queries  from ONAP Optimization Framework (OOF) for VNF state and available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SDNC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OOF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not in scope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SDNC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OOF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SDNC ??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Generic Resource API supports and config functions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Limited LCM functions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550856"/>
                  </a:ext>
                </a:extLst>
              </a:tr>
              <a:tr h="304001">
                <a:tc>
                  <a:txBody>
                    <a:bodyPr/>
                    <a:lstStyle/>
                    <a:p>
                      <a:r>
                        <a:rPr lang="en-US" sz="1100" dirty="0"/>
                        <a:t>CE-3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Closed Loop action requests from Data Collection, Analytics &amp; Events and 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DCAE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in scope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Policy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in 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DCAE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in scope?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Policy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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in scope?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DMaaP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311467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100" dirty="0"/>
                        <a:t>CE-4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Inventory retrieval from Active &amp; Available Inventory by Service Logic/</a:t>
                      </a:r>
                      <a:r>
                        <a:rPr lang="en-US" sz="1100" dirty="0" err="1"/>
                        <a:t>mServices</a:t>
                      </a:r>
                      <a:endParaRPr lang="en-US" sz="1100" dirty="0"/>
                    </a:p>
                    <a:p>
                      <a:r>
                        <a:rPr lang="en-US" sz="1100" dirty="0"/>
                        <a:t>Inventory updates to Active &amp; Available Inventory by Assigned Resources </a:t>
                      </a:r>
                      <a:r>
                        <a:rPr lang="en-US" sz="1100" dirty="0" err="1"/>
                        <a:t>Inv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A&amp;AI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 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A&amp;AI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 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040089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100" dirty="0"/>
                        <a:t>CE-5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Configuration requests for cloud infrastructure networking</a:t>
                      </a:r>
                    </a:p>
                    <a:p>
                      <a:r>
                        <a:rPr lang="en-US" sz="1100" dirty="0"/>
                        <a:t>Lifecycle management requests to Multi-Cloud (e.g., stop/start VM)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Multi-Cloud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Not in scope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SDNC </a:t>
                      </a:r>
                      <a:r>
                        <a:rPr lang="en-US" sz="1100" dirty="0">
                          <a:sym typeface="Wingdings" pitchFamily="2" charset="2"/>
                        </a:rPr>
                        <a:t> M-Cloud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08131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33EAF97-8CB1-9646-B9E4-FD65740E0C14}"/>
              </a:ext>
            </a:extLst>
          </p:cNvPr>
          <p:cNvSpPr txBox="1"/>
          <p:nvPr/>
        </p:nvSpPr>
        <p:spPr>
          <a:xfrm rot="1735367">
            <a:off x="10822075" y="247604"/>
            <a:ext cx="8034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090751-10F0-6C4F-84A8-20CD0A40BF07}"/>
              </a:ext>
            </a:extLst>
          </p:cNvPr>
          <p:cNvSpPr txBox="1"/>
          <p:nvPr/>
        </p:nvSpPr>
        <p:spPr>
          <a:xfrm>
            <a:off x="1076447" y="5000766"/>
            <a:ext cx="9884778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Controllers are to be Model-Driven – APIs in Dev, Design, Run-Time catalogs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Payloads: parameter values defined in the platform Data Dictionary (model/meta-data driven)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CE-6 interface (to external controllers) is not needed and has been deleted. External controller will be interfacing to the whole ONAP platform – via CE-1 thru CE-4</a:t>
            </a:r>
          </a:p>
        </p:txBody>
      </p:sp>
    </p:spTree>
    <p:extLst>
      <p:ext uri="{BB962C8B-B14F-4D97-AF65-F5344CB8AC3E}">
        <p14:creationId xmlns:p14="http://schemas.microsoft.com/office/powerpoint/2010/main" val="2086982958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9749751" cy="1076473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Common Software Library Approach for Creating ONAP Sub-System Personas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491420" y="5304488"/>
            <a:ext cx="1205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AT&amp;T Labs </a:t>
            </a:r>
          </a:p>
        </p:txBody>
      </p:sp>
    </p:spTree>
    <p:extLst>
      <p:ext uri="{BB962C8B-B14F-4D97-AF65-F5344CB8AC3E}">
        <p14:creationId xmlns:p14="http://schemas.microsoft.com/office/powerpoint/2010/main" val="3313794044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/>
              <a:t>SDK-Driven Sub-System – Libraries </a:t>
            </a:r>
            <a:br>
              <a:rPr lang="en-US" dirty="0"/>
            </a:br>
            <a:r>
              <a:rPr lang="en-US" sz="2200" dirty="0"/>
              <a:t>(including CCSDK)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5172451" y="5753200"/>
            <a:ext cx="3628309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900" b="1" i="1" u="sng" dirty="0">
                <a:solidFill>
                  <a:srgbClr val="008CEA"/>
                </a:solidFill>
                <a:sym typeface="Calibri"/>
              </a:rPr>
              <a:t>*Plugins/Adapters can include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: 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VNFM Drivers		•  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EMS Drivers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SFC Drivers 		•  </a:t>
            </a: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Ansible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/Chef/Puppet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Netconf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/Yang			•  CLI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SNMP			•  etc. </a:t>
            </a:r>
          </a:p>
        </p:txBody>
      </p:sp>
      <p:sp>
        <p:nvSpPr>
          <p:cNvPr id="133" name="圆角矩形 33"/>
          <p:cNvSpPr/>
          <p:nvPr/>
        </p:nvSpPr>
        <p:spPr>
          <a:xfrm>
            <a:off x="917296" y="1156626"/>
            <a:ext cx="10447448" cy="4023712"/>
          </a:xfrm>
          <a:prstGeom prst="roundRect">
            <a:avLst>
              <a:gd name="adj" fmla="val 3911"/>
            </a:avLst>
          </a:prstGeom>
          <a:solidFill>
            <a:srgbClr val="EBF5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137" name="圆角矩形 33"/>
          <p:cNvSpPr/>
          <p:nvPr/>
        </p:nvSpPr>
        <p:spPr>
          <a:xfrm>
            <a:off x="3101243" y="5244922"/>
            <a:ext cx="935824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Orchestrators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38" name="Down Arrow 137"/>
          <p:cNvSpPr/>
          <p:nvPr/>
        </p:nvSpPr>
        <p:spPr>
          <a:xfrm>
            <a:off x="35247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41" name="圆角矩形 33"/>
          <p:cNvSpPr/>
          <p:nvPr/>
        </p:nvSpPr>
        <p:spPr>
          <a:xfrm>
            <a:off x="9836217" y="5628019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2" name="圆角矩形 33"/>
          <p:cNvSpPr/>
          <p:nvPr/>
        </p:nvSpPr>
        <p:spPr>
          <a:xfrm>
            <a:off x="8491570" y="556733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3" name="圆角矩形 33"/>
          <p:cNvSpPr/>
          <p:nvPr/>
        </p:nvSpPr>
        <p:spPr>
          <a:xfrm>
            <a:off x="9242618" y="554449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4" name="圆角矩形 33"/>
          <p:cNvSpPr/>
          <p:nvPr/>
        </p:nvSpPr>
        <p:spPr>
          <a:xfrm>
            <a:off x="8680654" y="540697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Rackspace</a:t>
            </a:r>
          </a:p>
        </p:txBody>
      </p:sp>
      <p:sp>
        <p:nvSpPr>
          <p:cNvPr id="145" name="圆角矩形 33"/>
          <p:cNvSpPr/>
          <p:nvPr/>
        </p:nvSpPr>
        <p:spPr>
          <a:xfrm>
            <a:off x="9590783" y="5430277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IBM</a:t>
            </a:r>
          </a:p>
        </p:txBody>
      </p:sp>
      <p:sp>
        <p:nvSpPr>
          <p:cNvPr id="146" name="圆角矩形 33"/>
          <p:cNvSpPr/>
          <p:nvPr/>
        </p:nvSpPr>
        <p:spPr>
          <a:xfrm>
            <a:off x="10218341" y="544362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Google</a:t>
            </a:r>
          </a:p>
        </p:txBody>
      </p:sp>
      <p:sp>
        <p:nvSpPr>
          <p:cNvPr id="147" name="圆角矩形 33"/>
          <p:cNvSpPr/>
          <p:nvPr/>
        </p:nvSpPr>
        <p:spPr>
          <a:xfrm>
            <a:off x="1164070" y="2470068"/>
            <a:ext cx="2743200" cy="1654439"/>
          </a:xfrm>
          <a:prstGeom prst="roundRect">
            <a:avLst>
              <a:gd name="adj" fmla="val 8184"/>
            </a:avLst>
          </a:prstGeom>
          <a:solidFill>
            <a:srgbClr val="FFF1E7"/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E46200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Function SDK</a:t>
            </a:r>
          </a:p>
        </p:txBody>
      </p:sp>
      <p:sp>
        <p:nvSpPr>
          <p:cNvPr id="151" name="圆角矩形 33"/>
          <p:cNvSpPr/>
          <p:nvPr/>
        </p:nvSpPr>
        <p:spPr>
          <a:xfrm>
            <a:off x="8333404" y="2470068"/>
            <a:ext cx="2743200" cy="1654440"/>
          </a:xfrm>
          <a:prstGeom prst="roundRect">
            <a:avLst>
              <a:gd name="adj" fmla="val 8184"/>
            </a:avLst>
          </a:prstGeom>
          <a:solidFill>
            <a:srgbClr val="F9F1FD"/>
          </a:solidFill>
          <a:ln w="381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5F1185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 Adaptation SDK</a:t>
            </a:r>
          </a:p>
        </p:txBody>
      </p:sp>
      <p:sp>
        <p:nvSpPr>
          <p:cNvPr id="152" name="圆角矩形 33"/>
          <p:cNvSpPr/>
          <p:nvPr/>
        </p:nvSpPr>
        <p:spPr>
          <a:xfrm>
            <a:off x="4110909" y="5244922"/>
            <a:ext cx="801270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53" name="圆角矩形 33"/>
          <p:cNvSpPr/>
          <p:nvPr/>
        </p:nvSpPr>
        <p:spPr>
          <a:xfrm>
            <a:off x="8199399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</a:p>
        </p:txBody>
      </p:sp>
      <p:sp>
        <p:nvSpPr>
          <p:cNvPr id="165" name="圆角矩形 33"/>
          <p:cNvSpPr/>
          <p:nvPr/>
        </p:nvSpPr>
        <p:spPr>
          <a:xfrm>
            <a:off x="9305267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</a:p>
        </p:txBody>
      </p:sp>
      <p:sp>
        <p:nvSpPr>
          <p:cNvPr id="169" name="圆角矩形 33"/>
          <p:cNvSpPr/>
          <p:nvPr/>
        </p:nvSpPr>
        <p:spPr>
          <a:xfrm>
            <a:off x="10425744" y="524885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</a:p>
        </p:txBody>
      </p:sp>
      <p:sp>
        <p:nvSpPr>
          <p:cNvPr id="171" name="圆角矩形 33"/>
          <p:cNvSpPr/>
          <p:nvPr/>
        </p:nvSpPr>
        <p:spPr>
          <a:xfrm>
            <a:off x="5799379" y="5244922"/>
            <a:ext cx="405158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2" name="圆角矩形 33"/>
          <p:cNvSpPr/>
          <p:nvPr/>
        </p:nvSpPr>
        <p:spPr>
          <a:xfrm>
            <a:off x="6267368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VNFs</a:t>
            </a:r>
          </a:p>
        </p:txBody>
      </p:sp>
      <p:sp>
        <p:nvSpPr>
          <p:cNvPr id="173" name="圆角矩形 33"/>
          <p:cNvSpPr/>
          <p:nvPr/>
        </p:nvSpPr>
        <p:spPr>
          <a:xfrm>
            <a:off x="6752435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PNFs</a:t>
            </a:r>
          </a:p>
        </p:txBody>
      </p:sp>
      <p:sp>
        <p:nvSpPr>
          <p:cNvPr id="174" name="圆角矩形 33"/>
          <p:cNvSpPr/>
          <p:nvPr/>
        </p:nvSpPr>
        <p:spPr>
          <a:xfrm>
            <a:off x="7262167" y="5244922"/>
            <a:ext cx="836722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5" name="圆角矩形 33"/>
          <p:cNvSpPr/>
          <p:nvPr/>
        </p:nvSpPr>
        <p:spPr>
          <a:xfrm>
            <a:off x="4980433" y="5244922"/>
            <a:ext cx="738533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6" name="圆角矩形 33"/>
          <p:cNvSpPr/>
          <p:nvPr/>
        </p:nvSpPr>
        <p:spPr>
          <a:xfrm>
            <a:off x="4644416" y="2470068"/>
            <a:ext cx="2847521" cy="1654440"/>
          </a:xfrm>
          <a:prstGeom prst="roundRect">
            <a:avLst>
              <a:gd name="adj" fmla="val 8184"/>
            </a:avLst>
          </a:prstGeom>
          <a:solidFill>
            <a:srgbClr val="E8F8EA"/>
          </a:solidFill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2B8934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 Function SDK (CCSDK)</a:t>
            </a:r>
          </a:p>
        </p:txBody>
      </p:sp>
      <p:sp>
        <p:nvSpPr>
          <p:cNvPr id="177" name="圆角矩形 33"/>
          <p:cNvSpPr/>
          <p:nvPr/>
        </p:nvSpPr>
        <p:spPr>
          <a:xfrm>
            <a:off x="4838832" y="3807648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ODL</a:t>
            </a:r>
          </a:p>
        </p:txBody>
      </p:sp>
      <p:sp>
        <p:nvSpPr>
          <p:cNvPr id="178" name="圆角矩形 33"/>
          <p:cNvSpPr/>
          <p:nvPr/>
        </p:nvSpPr>
        <p:spPr>
          <a:xfrm>
            <a:off x="1243085" y="3445986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Imperative Models</a:t>
            </a:r>
          </a:p>
        </p:txBody>
      </p:sp>
      <p:sp>
        <p:nvSpPr>
          <p:cNvPr id="180" name="圆角矩形 33"/>
          <p:cNvSpPr/>
          <p:nvPr/>
        </p:nvSpPr>
        <p:spPr>
          <a:xfrm>
            <a:off x="1270793" y="3603047"/>
            <a:ext cx="1226864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BPMN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9021209" y="3731900"/>
            <a:ext cx="1678646" cy="343383"/>
            <a:chOff x="9152261" y="2848130"/>
            <a:chExt cx="1678646" cy="343383"/>
          </a:xfrm>
        </p:grpSpPr>
        <p:sp>
          <p:nvSpPr>
            <p:cNvPr id="182" name="圆角矩形 33"/>
            <p:cNvSpPr/>
            <p:nvPr/>
          </p:nvSpPr>
          <p:spPr>
            <a:xfrm>
              <a:off x="10158900" y="2848130"/>
              <a:ext cx="672007" cy="123316"/>
            </a:xfrm>
            <a:prstGeom prst="roundRect">
              <a:avLst>
                <a:gd name="adj" fmla="val 8184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Sub-Models</a:t>
              </a:r>
            </a:p>
          </p:txBody>
        </p:sp>
        <p:sp>
          <p:nvSpPr>
            <p:cNvPr id="183" name="圆角矩形 33"/>
            <p:cNvSpPr/>
            <p:nvPr/>
          </p:nvSpPr>
          <p:spPr>
            <a:xfrm>
              <a:off x="9152261" y="2942752"/>
              <a:ext cx="1416593" cy="24876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TOSCA-Cloud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Translation/Mapper</a:t>
              </a:r>
            </a:p>
          </p:txBody>
        </p:sp>
      </p:grpSp>
      <p:sp>
        <p:nvSpPr>
          <p:cNvPr id="184" name="圆角矩形 33"/>
          <p:cNvSpPr/>
          <p:nvPr/>
        </p:nvSpPr>
        <p:spPr>
          <a:xfrm>
            <a:off x="2869714" y="3445155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Declarative Models</a:t>
            </a:r>
          </a:p>
        </p:txBody>
      </p:sp>
      <p:sp>
        <p:nvSpPr>
          <p:cNvPr id="185" name="圆角矩形 33"/>
          <p:cNvSpPr/>
          <p:nvPr/>
        </p:nvSpPr>
        <p:spPr>
          <a:xfrm>
            <a:off x="2572192" y="3603047"/>
            <a:ext cx="1206008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TOSCA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sp>
        <p:nvSpPr>
          <p:cNvPr id="186" name="Down Arrow 185"/>
          <p:cNvSpPr/>
          <p:nvPr/>
        </p:nvSpPr>
        <p:spPr>
          <a:xfrm>
            <a:off x="4465183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7" name="Down Arrow 186"/>
          <p:cNvSpPr/>
          <p:nvPr/>
        </p:nvSpPr>
        <p:spPr>
          <a:xfrm>
            <a:off x="593588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8" name="Down Arrow 187"/>
          <p:cNvSpPr/>
          <p:nvPr/>
        </p:nvSpPr>
        <p:spPr>
          <a:xfrm>
            <a:off x="64343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9" name="Down Arrow 188"/>
          <p:cNvSpPr/>
          <p:nvPr/>
        </p:nvSpPr>
        <p:spPr>
          <a:xfrm>
            <a:off x="69050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0" name="Down Arrow 189"/>
          <p:cNvSpPr/>
          <p:nvPr/>
        </p:nvSpPr>
        <p:spPr>
          <a:xfrm>
            <a:off x="52915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1" name="Down Arrow 190"/>
          <p:cNvSpPr/>
          <p:nvPr/>
        </p:nvSpPr>
        <p:spPr>
          <a:xfrm>
            <a:off x="761893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2" name="Down Arrow 191"/>
          <p:cNvSpPr/>
          <p:nvPr/>
        </p:nvSpPr>
        <p:spPr>
          <a:xfrm>
            <a:off x="8590164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3" name="Down Arrow 192"/>
          <p:cNvSpPr/>
          <p:nvPr/>
        </p:nvSpPr>
        <p:spPr>
          <a:xfrm>
            <a:off x="9680292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4" name="Down Arrow 193"/>
          <p:cNvSpPr/>
          <p:nvPr/>
        </p:nvSpPr>
        <p:spPr>
          <a:xfrm>
            <a:off x="10734890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6" name="圆角矩形 33"/>
          <p:cNvSpPr/>
          <p:nvPr/>
        </p:nvSpPr>
        <p:spPr>
          <a:xfrm>
            <a:off x="4809461" y="2843963"/>
            <a:ext cx="2540461" cy="808005"/>
          </a:xfrm>
          <a:prstGeom prst="can">
            <a:avLst>
              <a:gd name="adj" fmla="val 8977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9144" rIns="91440" bIns="9144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Common Control/NFV Lifecycle Mgt. Functions</a:t>
            </a:r>
          </a:p>
        </p:txBody>
      </p:sp>
      <p:sp>
        <p:nvSpPr>
          <p:cNvPr id="197" name="圆角矩形 33"/>
          <p:cNvSpPr/>
          <p:nvPr/>
        </p:nvSpPr>
        <p:spPr>
          <a:xfrm>
            <a:off x="4837731" y="3193097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Rebuild</a:t>
            </a:r>
          </a:p>
        </p:txBody>
      </p:sp>
      <p:sp>
        <p:nvSpPr>
          <p:cNvPr id="198" name="圆角矩形 33"/>
          <p:cNvSpPr/>
          <p:nvPr/>
        </p:nvSpPr>
        <p:spPr>
          <a:xfrm>
            <a:off x="5799162" y="3193097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 Configure </a:t>
            </a:r>
          </a:p>
        </p:txBody>
      </p:sp>
      <p:sp>
        <p:nvSpPr>
          <p:cNvPr id="199" name="圆角矩形 33"/>
          <p:cNvSpPr/>
          <p:nvPr/>
        </p:nvSpPr>
        <p:spPr>
          <a:xfrm>
            <a:off x="5799162" y="3333022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Network Config.</a:t>
            </a:r>
          </a:p>
        </p:txBody>
      </p:sp>
      <p:sp>
        <p:nvSpPr>
          <p:cNvPr id="200" name="圆角矩形 33"/>
          <p:cNvSpPr/>
          <p:nvPr/>
        </p:nvSpPr>
        <p:spPr>
          <a:xfrm>
            <a:off x="4837731" y="3333022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Stop/Start</a:t>
            </a:r>
          </a:p>
        </p:txBody>
      </p:sp>
      <p:sp>
        <p:nvSpPr>
          <p:cNvPr id="201" name="圆角矩形 33"/>
          <p:cNvSpPr/>
          <p:nvPr/>
        </p:nvSpPr>
        <p:spPr>
          <a:xfrm>
            <a:off x="5402436" y="3193097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	</a:t>
            </a:r>
            <a:r>
              <a:rPr lang="en-US" altLang="zh-CN" sz="7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udit</a:t>
            </a:r>
            <a:endParaRPr lang="en-US" altLang="zh-CN" sz="7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02" name="圆角矩形 33"/>
          <p:cNvSpPr/>
          <p:nvPr/>
        </p:nvSpPr>
        <p:spPr>
          <a:xfrm>
            <a:off x="4835633" y="3479219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Upgrade</a:t>
            </a:r>
          </a:p>
        </p:txBody>
      </p:sp>
      <p:sp>
        <p:nvSpPr>
          <p:cNvPr id="203" name="圆角矩形 33"/>
          <p:cNvSpPr/>
          <p:nvPr/>
        </p:nvSpPr>
        <p:spPr>
          <a:xfrm>
            <a:off x="5402436" y="3333022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Scale</a:t>
            </a:r>
          </a:p>
        </p:txBody>
      </p:sp>
      <p:sp>
        <p:nvSpPr>
          <p:cNvPr id="204" name="圆角矩形 33"/>
          <p:cNvSpPr/>
          <p:nvPr/>
        </p:nvSpPr>
        <p:spPr>
          <a:xfrm>
            <a:off x="5799162" y="3479219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Svc Function Chain</a:t>
            </a:r>
          </a:p>
        </p:txBody>
      </p:sp>
      <p:sp>
        <p:nvSpPr>
          <p:cNvPr id="205" name="圆角矩形 33"/>
          <p:cNvSpPr/>
          <p:nvPr/>
        </p:nvSpPr>
        <p:spPr>
          <a:xfrm>
            <a:off x="5402436" y="3479219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8545039" y="2843963"/>
            <a:ext cx="2306136" cy="814121"/>
            <a:chOff x="8690572" y="3260142"/>
            <a:chExt cx="2306136" cy="814121"/>
          </a:xfrm>
        </p:grpSpPr>
        <p:sp>
          <p:nvSpPr>
            <p:cNvPr id="207" name="圆角矩形 33"/>
            <p:cNvSpPr/>
            <p:nvPr/>
          </p:nvSpPr>
          <p:spPr>
            <a:xfrm>
              <a:off x="8690572" y="3260142"/>
              <a:ext cx="2306136" cy="814121"/>
            </a:xfrm>
            <a:prstGeom prst="can">
              <a:avLst>
                <a:gd name="adj" fmla="val 9698"/>
              </a:avLst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9144" rIns="91440" bIns="9144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Library of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Common Cloud Translations (shims)</a:t>
              </a:r>
            </a:p>
          </p:txBody>
        </p:sp>
        <p:sp>
          <p:nvSpPr>
            <p:cNvPr id="208" name="圆角矩形 33"/>
            <p:cNvSpPr/>
            <p:nvPr/>
          </p:nvSpPr>
          <p:spPr>
            <a:xfrm>
              <a:off x="9707725" y="3625422"/>
              <a:ext cx="577738" cy="217834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Telemetry</a:t>
              </a:r>
            </a:p>
          </p:txBody>
        </p:sp>
        <p:sp>
          <p:nvSpPr>
            <p:cNvPr id="209" name="圆角矩形 33"/>
            <p:cNvSpPr/>
            <p:nvPr/>
          </p:nvSpPr>
          <p:spPr>
            <a:xfrm>
              <a:off x="10332344" y="3622349"/>
              <a:ext cx="430039" cy="211487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Scale </a:t>
              </a:r>
            </a:p>
          </p:txBody>
        </p:sp>
        <p:sp>
          <p:nvSpPr>
            <p:cNvPr id="210" name="圆角矩形 33"/>
            <p:cNvSpPr/>
            <p:nvPr/>
          </p:nvSpPr>
          <p:spPr>
            <a:xfrm>
              <a:off x="9707725" y="3868692"/>
              <a:ext cx="577738" cy="1534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Heal</a:t>
              </a:r>
            </a:p>
          </p:txBody>
        </p:sp>
        <p:sp>
          <p:nvSpPr>
            <p:cNvPr id="211" name="圆角矩形 33"/>
            <p:cNvSpPr/>
            <p:nvPr/>
          </p:nvSpPr>
          <p:spPr>
            <a:xfrm>
              <a:off x="8904092" y="3868856"/>
              <a:ext cx="756752" cy="153270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Register</a:t>
              </a:r>
            </a:p>
          </p:txBody>
        </p:sp>
        <p:sp>
          <p:nvSpPr>
            <p:cNvPr id="212" name="圆角矩形 33"/>
            <p:cNvSpPr/>
            <p:nvPr/>
          </p:nvSpPr>
          <p:spPr>
            <a:xfrm>
              <a:off x="8908786" y="3631080"/>
              <a:ext cx="752058" cy="208456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Cloud Resource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Instantiation</a:t>
              </a:r>
            </a:p>
          </p:txBody>
        </p:sp>
        <p:sp>
          <p:nvSpPr>
            <p:cNvPr id="213" name="圆角矩形 33"/>
            <p:cNvSpPr/>
            <p:nvPr/>
          </p:nvSpPr>
          <p:spPr>
            <a:xfrm>
              <a:off x="10328536" y="3862992"/>
              <a:ext cx="433847" cy="1591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LB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0745678" y="3685775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srgbClr val="000000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215" name="Rounded Rectangle 214"/>
          <p:cNvSpPr/>
          <p:nvPr/>
        </p:nvSpPr>
        <p:spPr>
          <a:xfrm>
            <a:off x="1164070" y="4365479"/>
            <a:ext cx="9912534" cy="73411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SB API SDK</a:t>
            </a:r>
          </a:p>
          <a:p>
            <a:pPr defTabSz="457200" hangingPunct="0"/>
            <a:r>
              <a:rPr lang="en-US" sz="1400" dirty="0">
                <a:solidFill>
                  <a:srgbClr val="000000"/>
                </a:solidFill>
                <a:sym typeface="Calibri"/>
              </a:rPr>
              <a:t>(Adapters)</a:t>
            </a:r>
          </a:p>
        </p:txBody>
      </p:sp>
      <p:sp>
        <p:nvSpPr>
          <p:cNvPr id="216" name="圆角矩形 33"/>
          <p:cNvSpPr/>
          <p:nvPr/>
        </p:nvSpPr>
        <p:spPr>
          <a:xfrm rot="1485180">
            <a:off x="8032865" y="4629132"/>
            <a:ext cx="998307" cy="200582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Plugins/Adapters</a:t>
            </a:r>
            <a:r>
              <a:rPr lang="en-US" altLang="zh-CN" sz="800" b="1" dirty="0">
                <a:solidFill>
                  <a:srgbClr val="008CE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*</a:t>
            </a:r>
            <a:endParaRPr lang="en-US" altLang="zh-CN" sz="1200" b="1" dirty="0">
              <a:solidFill>
                <a:srgbClr val="008CE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7" name="圆角矩形 33"/>
          <p:cNvSpPr/>
          <p:nvPr/>
        </p:nvSpPr>
        <p:spPr>
          <a:xfrm>
            <a:off x="3526362" y="448002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M-Cloud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0271175" y="4793514"/>
            <a:ext cx="28629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1000" i="1" dirty="0">
                <a:solidFill>
                  <a:srgbClr val="000000"/>
                </a:solidFill>
                <a:sym typeface="Calibri"/>
              </a:rPr>
              <a:t>etc.</a:t>
            </a:r>
          </a:p>
        </p:txBody>
      </p:sp>
      <p:sp>
        <p:nvSpPr>
          <p:cNvPr id="219" name="Rounded Rectangle 218"/>
          <p:cNvSpPr/>
          <p:nvPr/>
        </p:nvSpPr>
        <p:spPr>
          <a:xfrm>
            <a:off x="1164071" y="1726879"/>
            <a:ext cx="9912534" cy="54683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NB API SDK</a:t>
            </a:r>
          </a:p>
        </p:txBody>
      </p:sp>
      <p:sp>
        <p:nvSpPr>
          <p:cNvPr id="220" name="圆角矩形 33"/>
          <p:cNvSpPr/>
          <p:nvPr/>
        </p:nvSpPr>
        <p:spPr>
          <a:xfrm>
            <a:off x="2893265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Handler</a:t>
            </a:r>
          </a:p>
        </p:txBody>
      </p:sp>
      <p:sp>
        <p:nvSpPr>
          <p:cNvPr id="221" name="Can 220"/>
          <p:cNvSpPr/>
          <p:nvPr/>
        </p:nvSpPr>
        <p:spPr>
          <a:xfrm>
            <a:off x="2267213" y="4749092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22" name="Can 221"/>
          <p:cNvSpPr/>
          <p:nvPr/>
        </p:nvSpPr>
        <p:spPr>
          <a:xfrm>
            <a:off x="1901216" y="2993460"/>
            <a:ext cx="1268907" cy="375954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 Flows</a:t>
            </a:r>
          </a:p>
          <a:p>
            <a:pPr marL="58738" indent="-58738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Arial" panose="020B0604020202020204" pitchFamily="34" charset="0"/>
              <a:buChar char="•"/>
            </a:pPr>
            <a:r>
              <a:rPr lang="en-US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Service, Resource, Etc.</a:t>
            </a:r>
          </a:p>
        </p:txBody>
      </p:sp>
      <p:sp>
        <p:nvSpPr>
          <p:cNvPr id="223" name="圆角矩形 33"/>
          <p:cNvSpPr/>
          <p:nvPr/>
        </p:nvSpPr>
        <p:spPr>
          <a:xfrm>
            <a:off x="5849900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APIs</a:t>
            </a:r>
          </a:p>
        </p:txBody>
      </p:sp>
      <p:sp>
        <p:nvSpPr>
          <p:cNvPr id="224" name="圆角矩形 33"/>
          <p:cNvSpPr/>
          <p:nvPr/>
        </p:nvSpPr>
        <p:spPr>
          <a:xfrm>
            <a:off x="7200162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</a:p>
        </p:txBody>
      </p:sp>
      <p:sp>
        <p:nvSpPr>
          <p:cNvPr id="225" name="圆角矩形 33"/>
          <p:cNvSpPr/>
          <p:nvPr/>
        </p:nvSpPr>
        <p:spPr>
          <a:xfrm>
            <a:off x="8550424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Cloud APIs</a:t>
            </a:r>
          </a:p>
        </p:txBody>
      </p:sp>
      <p:sp>
        <p:nvSpPr>
          <p:cNvPr id="226" name="圆角矩形 33"/>
          <p:cNvSpPr/>
          <p:nvPr/>
        </p:nvSpPr>
        <p:spPr>
          <a:xfrm>
            <a:off x="4262483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Configurator</a:t>
            </a:r>
          </a:p>
        </p:txBody>
      </p:sp>
      <p:sp>
        <p:nvSpPr>
          <p:cNvPr id="227" name="Rounded Rectangle 226"/>
          <p:cNvSpPr/>
          <p:nvPr/>
        </p:nvSpPr>
        <p:spPr>
          <a:xfrm>
            <a:off x="2765718" y="1828807"/>
            <a:ext cx="2873762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8" name="Rounded Rectangle 227"/>
          <p:cNvSpPr/>
          <p:nvPr/>
        </p:nvSpPr>
        <p:spPr>
          <a:xfrm>
            <a:off x="5767843" y="1836766"/>
            <a:ext cx="4967047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9" name="圆角矩形 33"/>
          <p:cNvSpPr/>
          <p:nvPr/>
        </p:nvSpPr>
        <p:spPr>
          <a:xfrm>
            <a:off x="3686899" y="4668272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0" name="圆角矩形 33"/>
          <p:cNvSpPr/>
          <p:nvPr/>
        </p:nvSpPr>
        <p:spPr>
          <a:xfrm>
            <a:off x="4588199" y="4485516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1" name="圆角矩形 33"/>
          <p:cNvSpPr/>
          <p:nvPr/>
        </p:nvSpPr>
        <p:spPr>
          <a:xfrm>
            <a:off x="4748737" y="467375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2" name="圆角矩形 33"/>
          <p:cNvSpPr/>
          <p:nvPr/>
        </p:nvSpPr>
        <p:spPr>
          <a:xfrm>
            <a:off x="6853906" y="4485516"/>
            <a:ext cx="822960" cy="155448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Netconf</a:t>
            </a:r>
            <a:r>
              <a:rPr lang="en-US" altLang="zh-CN" sz="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/Yang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3" name="圆角矩形 33"/>
          <p:cNvSpPr/>
          <p:nvPr/>
        </p:nvSpPr>
        <p:spPr>
          <a:xfrm>
            <a:off x="7263719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Ansible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4" name="圆角矩形 33"/>
          <p:cNvSpPr/>
          <p:nvPr/>
        </p:nvSpPr>
        <p:spPr>
          <a:xfrm>
            <a:off x="7673532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Collectors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5" name="圆角矩形 33"/>
          <p:cNvSpPr/>
          <p:nvPr/>
        </p:nvSpPr>
        <p:spPr>
          <a:xfrm>
            <a:off x="8621188" y="4485516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6" name="圆角矩形 33"/>
          <p:cNvSpPr/>
          <p:nvPr/>
        </p:nvSpPr>
        <p:spPr>
          <a:xfrm>
            <a:off x="9031001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7" name="圆角矩形 33"/>
          <p:cNvSpPr/>
          <p:nvPr/>
        </p:nvSpPr>
        <p:spPr>
          <a:xfrm>
            <a:off x="9440814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8" name="Can 237"/>
          <p:cNvSpPr/>
          <p:nvPr/>
        </p:nvSpPr>
        <p:spPr>
          <a:xfrm>
            <a:off x="10012286" y="1903700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39" name="圆角矩形 33"/>
          <p:cNvSpPr/>
          <p:nvPr/>
        </p:nvSpPr>
        <p:spPr>
          <a:xfrm>
            <a:off x="5617298" y="3808504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ONOS</a:t>
            </a:r>
          </a:p>
        </p:txBody>
      </p:sp>
      <p:sp>
        <p:nvSpPr>
          <p:cNvPr id="240" name="圆角矩形 33"/>
          <p:cNvSpPr/>
          <p:nvPr/>
        </p:nvSpPr>
        <p:spPr>
          <a:xfrm>
            <a:off x="6404921" y="3807220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ROADM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117836" y="369915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850065" y="3293165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3" name="圆角矩形 33"/>
          <p:cNvSpPr/>
          <p:nvPr/>
        </p:nvSpPr>
        <p:spPr>
          <a:xfrm>
            <a:off x="3827696" y="4856023"/>
            <a:ext cx="2050659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Resource Orchestration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44" name="圆角矩形 33"/>
          <p:cNvSpPr/>
          <p:nvPr/>
        </p:nvSpPr>
        <p:spPr>
          <a:xfrm>
            <a:off x="6693248" y="3193097"/>
            <a:ext cx="63196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Assign</a:t>
            </a:r>
          </a:p>
        </p:txBody>
      </p:sp>
      <p:sp>
        <p:nvSpPr>
          <p:cNvPr id="245" name="圆角矩形 33"/>
          <p:cNvSpPr/>
          <p:nvPr/>
        </p:nvSpPr>
        <p:spPr>
          <a:xfrm>
            <a:off x="6695258" y="3333023"/>
            <a:ext cx="62995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Health Check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96EBA2-F236-FD4C-A1B4-4B20BE447F74}"/>
              </a:ext>
            </a:extLst>
          </p:cNvPr>
          <p:cNvSpPr txBox="1"/>
          <p:nvPr/>
        </p:nvSpPr>
        <p:spPr>
          <a:xfrm>
            <a:off x="4104463" y="3269596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C4CF4FD-1296-974D-82DC-95223D0C2A35}"/>
              </a:ext>
            </a:extLst>
          </p:cNvPr>
          <p:cNvSpPr txBox="1"/>
          <p:nvPr/>
        </p:nvSpPr>
        <p:spPr>
          <a:xfrm>
            <a:off x="7671847" y="3269596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0FB2168-4F4F-ED42-B8C1-02CCEEAF2905}"/>
              </a:ext>
            </a:extLst>
          </p:cNvPr>
          <p:cNvGrpSpPr/>
          <p:nvPr/>
        </p:nvGrpSpPr>
        <p:grpSpPr>
          <a:xfrm>
            <a:off x="7155715" y="40640"/>
            <a:ext cx="4777153" cy="889348"/>
            <a:chOff x="7117836" y="140055"/>
            <a:chExt cx="4777153" cy="889348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490A2A2-D5E7-2048-9F86-9AB7631E371E}"/>
                </a:ext>
              </a:extLst>
            </p:cNvPr>
            <p:cNvSpPr txBox="1"/>
            <p:nvPr/>
          </p:nvSpPr>
          <p:spPr>
            <a:xfrm>
              <a:off x="7117836" y="224808"/>
              <a:ext cx="4777153" cy="804595"/>
            </a:xfrm>
            <a:prstGeom prst="verticalScroll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numCol="2" rtlCol="0">
              <a:noAutofit/>
            </a:bodyPr>
            <a:lstStyle/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400" dirty="0"/>
                <a:t>Improve agility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400" dirty="0"/>
                <a:t>Reduce SW footprint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400" dirty="0"/>
                <a:t>Reusable framework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400" dirty="0"/>
                <a:t>Enable technology swap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400" dirty="0"/>
                <a:t>Consistent NB/SB APIs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400" dirty="0"/>
                <a:t>Flexible platform extensions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70995C3-23C7-4042-B98E-971D1918E415}"/>
                </a:ext>
              </a:extLst>
            </p:cNvPr>
            <p:cNvSpPr txBox="1"/>
            <p:nvPr/>
          </p:nvSpPr>
          <p:spPr>
            <a:xfrm>
              <a:off x="9039109" y="140055"/>
              <a:ext cx="7956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Benefits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13181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547" y="1053237"/>
            <a:ext cx="4881351" cy="2227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140" y="126215"/>
            <a:ext cx="10844563" cy="615553"/>
          </a:xfrm>
        </p:spPr>
        <p:txBody>
          <a:bodyPr anchor="ctr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Controller Personas Based on CCSDK Libraries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2" name="Trapezoid 71"/>
          <p:cNvSpPr/>
          <p:nvPr/>
        </p:nvSpPr>
        <p:spPr>
          <a:xfrm>
            <a:off x="3207991" y="2378094"/>
            <a:ext cx="8661328" cy="1482429"/>
          </a:xfrm>
          <a:prstGeom prst="trapezoid">
            <a:avLst>
              <a:gd name="adj" fmla="val 231622"/>
            </a:avLst>
          </a:prstGeom>
          <a:solidFill>
            <a:srgbClr val="F2F2F2">
              <a:alpha val="50196"/>
            </a:srgb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3" name="Down Arrow 72"/>
          <p:cNvSpPr/>
          <p:nvPr/>
        </p:nvSpPr>
        <p:spPr>
          <a:xfrm rot="1274817">
            <a:off x="5192588" y="3197787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4" name="Down Arrow 73"/>
          <p:cNvSpPr/>
          <p:nvPr/>
        </p:nvSpPr>
        <p:spPr>
          <a:xfrm rot="20080459">
            <a:off x="9588370" y="3224486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64866" y="1578323"/>
            <a:ext cx="2625884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0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CCSDK Libraries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64866" y="4511384"/>
            <a:ext cx="2625884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0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Personas Examples</a:t>
            </a:r>
          </a:p>
          <a:p>
            <a:pPr defTabSz="457200" hangingPunct="0"/>
            <a:r>
              <a:rPr lang="en-US" sz="1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(created from CCSDK)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54476" y="3860522"/>
            <a:ext cx="2675049" cy="2579843"/>
            <a:chOff x="3548017" y="3860522"/>
            <a:chExt cx="2675049" cy="2579843"/>
          </a:xfrm>
        </p:grpSpPr>
        <p:sp>
          <p:nvSpPr>
            <p:cNvPr id="59" name="圆角矩形 33"/>
            <p:cNvSpPr/>
            <p:nvPr/>
          </p:nvSpPr>
          <p:spPr>
            <a:xfrm>
              <a:off x="3548017" y="3860522"/>
              <a:ext cx="2675049" cy="2579843"/>
            </a:xfrm>
            <a:prstGeom prst="roundRect">
              <a:avLst>
                <a:gd name="adj" fmla="val 3911"/>
              </a:avLst>
            </a:prstGeom>
            <a:solidFill>
              <a:srgbClr val="EBF5FF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70AD47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SDN-C Persona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665238" y="4195382"/>
              <a:ext cx="2447719" cy="279754"/>
            </a:xfrm>
            <a:prstGeom prst="roundRect">
              <a:avLst/>
            </a:prstGeom>
            <a:solidFill>
              <a:srgbClr val="FFFFFF"/>
            </a:solidFill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defTabSz="457200" hangingPunct="0"/>
              <a:r>
                <a:rPr lang="en-US" sz="1200" dirty="0">
                  <a:solidFill>
                    <a:prstClr val="black"/>
                  </a:solidFill>
                  <a:sym typeface="Calibri"/>
                </a:rPr>
                <a:t>NB API</a:t>
              </a:r>
            </a:p>
          </p:txBody>
        </p:sp>
        <p:sp>
          <p:nvSpPr>
            <p:cNvPr id="61" name="圆角矩形 33"/>
            <p:cNvSpPr/>
            <p:nvPr/>
          </p:nvSpPr>
          <p:spPr>
            <a:xfrm>
              <a:off x="4310746" y="4248757"/>
              <a:ext cx="1093695" cy="162846"/>
            </a:xfrm>
            <a:prstGeom prst="roundRect">
              <a:avLst>
                <a:gd name="adj" fmla="val 50000"/>
              </a:avLst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Controller APIs</a:t>
              </a:r>
            </a:p>
          </p:txBody>
        </p:sp>
        <p:sp>
          <p:nvSpPr>
            <p:cNvPr id="63" name="圆角矩形 33"/>
            <p:cNvSpPr/>
            <p:nvPr/>
          </p:nvSpPr>
          <p:spPr>
            <a:xfrm>
              <a:off x="3665239" y="4512214"/>
              <a:ext cx="2447719" cy="1376231"/>
            </a:xfrm>
            <a:prstGeom prst="roundRect">
              <a:avLst>
                <a:gd name="adj" fmla="val 8184"/>
              </a:avLst>
            </a:prstGeom>
            <a:solidFill>
              <a:srgbClr val="E8F8EA"/>
            </a:solidFill>
            <a:ln w="3810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900" b="1" dirty="0">
                  <a:solidFill>
                    <a:srgbClr val="70AD47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 Functions</a:t>
              </a:r>
            </a:p>
          </p:txBody>
        </p:sp>
        <p:sp>
          <p:nvSpPr>
            <p:cNvPr id="64" name="圆角矩形 33"/>
            <p:cNvSpPr/>
            <p:nvPr/>
          </p:nvSpPr>
          <p:spPr>
            <a:xfrm>
              <a:off x="4367585" y="5562743"/>
              <a:ext cx="827657" cy="235505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ODL/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Service Control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888279" y="4782789"/>
              <a:ext cx="1932658" cy="637170"/>
              <a:chOff x="3888279" y="4782789"/>
              <a:chExt cx="1932658" cy="637170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3888279" y="4782789"/>
                <a:ext cx="1932658" cy="637170"/>
                <a:chOff x="4834798" y="3242216"/>
                <a:chExt cx="1932658" cy="637170"/>
              </a:xfrm>
            </p:grpSpPr>
            <p:sp>
              <p:nvSpPr>
                <p:cNvPr id="68" name="圆角矩形 33"/>
                <p:cNvSpPr/>
                <p:nvPr/>
              </p:nvSpPr>
              <p:spPr>
                <a:xfrm>
                  <a:off x="4834798" y="3242216"/>
                  <a:ext cx="1932658" cy="637170"/>
                </a:xfrm>
                <a:prstGeom prst="can">
                  <a:avLst>
                    <a:gd name="adj" fmla="val 8977"/>
                  </a:avLst>
                </a:prstGeom>
                <a:solidFill>
                  <a:schemeClr val="bg1"/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9144" rIns="91440" bIns="9144" numCol="1" rtlCol="0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8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Library</a:t>
                  </a:r>
                </a:p>
              </p:txBody>
            </p:sp>
            <p:sp>
              <p:nvSpPr>
                <p:cNvPr id="69" name="圆角矩形 33"/>
                <p:cNvSpPr/>
                <p:nvPr/>
              </p:nvSpPr>
              <p:spPr>
                <a:xfrm>
                  <a:off x="4894690" y="3611128"/>
                  <a:ext cx="870778" cy="122863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VNF Configure </a:t>
                  </a:r>
                </a:p>
              </p:txBody>
            </p:sp>
            <p:sp>
              <p:nvSpPr>
                <p:cNvPr id="70" name="圆角矩形 33"/>
                <p:cNvSpPr/>
                <p:nvPr/>
              </p:nvSpPr>
              <p:spPr>
                <a:xfrm>
                  <a:off x="5825360" y="3443912"/>
                  <a:ext cx="870778" cy="122987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Network Config</a:t>
                  </a:r>
                </a:p>
              </p:txBody>
            </p:sp>
            <p:sp>
              <p:nvSpPr>
                <p:cNvPr id="71" name="圆角矩形 33"/>
                <p:cNvSpPr/>
                <p:nvPr/>
              </p:nvSpPr>
              <p:spPr>
                <a:xfrm>
                  <a:off x="5839846" y="3611128"/>
                  <a:ext cx="870778" cy="121255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Svc Function Chain</a:t>
                  </a:r>
                </a:p>
              </p:txBody>
            </p:sp>
          </p:grpSp>
          <p:sp>
            <p:nvSpPr>
              <p:cNvPr id="66" name="圆角矩形 33"/>
              <p:cNvSpPr/>
              <p:nvPr/>
            </p:nvSpPr>
            <p:spPr>
              <a:xfrm>
                <a:off x="3948171" y="498515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Assign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665238" y="5951130"/>
              <a:ext cx="2447719" cy="419359"/>
              <a:chOff x="3665238" y="5951130"/>
              <a:chExt cx="2447719" cy="419359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3665238" y="5951130"/>
                <a:ext cx="2447719" cy="413862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55" name="圆角矩形 33"/>
              <p:cNvSpPr/>
              <p:nvPr/>
            </p:nvSpPr>
            <p:spPr>
              <a:xfrm>
                <a:off x="4777187" y="6180551"/>
                <a:ext cx="861871" cy="141659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Adapters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6" name="圆角矩形 33"/>
              <p:cNvSpPr/>
              <p:nvPr/>
            </p:nvSpPr>
            <p:spPr>
              <a:xfrm>
                <a:off x="3970857" y="6181880"/>
                <a:ext cx="777128" cy="140329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OSS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7" name="圆角矩形 33"/>
              <p:cNvSpPr/>
              <p:nvPr/>
            </p:nvSpPr>
            <p:spPr>
              <a:xfrm>
                <a:off x="4767761" y="6001159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8" name="圆角矩形 33"/>
              <p:cNvSpPr/>
              <p:nvPr/>
            </p:nvSpPr>
            <p:spPr>
              <a:xfrm>
                <a:off x="3970856" y="6002753"/>
                <a:ext cx="777128" cy="13132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767791" y="6001159"/>
                <a:ext cx="25102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defTabSz="457200" hangingPunct="0"/>
                <a:r>
                  <a:rPr lang="en-US" dirty="0">
                    <a:solidFill>
                      <a:prstClr val="black"/>
                    </a:solidFill>
                    <a:sym typeface="Calibri"/>
                  </a:rPr>
                  <a:t>…</a:t>
                </a:r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4719890" y="5127519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D6ED6D-904E-B04B-B3BE-8B1C663684D2}"/>
              </a:ext>
            </a:extLst>
          </p:cNvPr>
          <p:cNvGrpSpPr/>
          <p:nvPr/>
        </p:nvGrpSpPr>
        <p:grpSpPr>
          <a:xfrm>
            <a:off x="5931979" y="3860523"/>
            <a:ext cx="2934227" cy="2579843"/>
            <a:chOff x="5931979" y="3860523"/>
            <a:chExt cx="2934227" cy="2579843"/>
          </a:xfrm>
        </p:grpSpPr>
        <p:grpSp>
          <p:nvGrpSpPr>
            <p:cNvPr id="77" name="Group 76"/>
            <p:cNvGrpSpPr/>
            <p:nvPr/>
          </p:nvGrpSpPr>
          <p:grpSpPr>
            <a:xfrm>
              <a:off x="5931979" y="3860523"/>
              <a:ext cx="2934227" cy="2579843"/>
              <a:chOff x="5936079" y="3570598"/>
              <a:chExt cx="2934227" cy="2579843"/>
            </a:xfrm>
          </p:grpSpPr>
          <p:sp>
            <p:nvSpPr>
              <p:cNvPr id="78" name="圆角矩形 33"/>
              <p:cNvSpPr/>
              <p:nvPr/>
            </p:nvSpPr>
            <p:spPr>
              <a:xfrm>
                <a:off x="5936079" y="3570598"/>
                <a:ext cx="2934227" cy="2579843"/>
              </a:xfrm>
              <a:prstGeom prst="roundRect">
                <a:avLst>
                  <a:gd name="adj" fmla="val 3911"/>
                </a:avLst>
              </a:prstGeom>
              <a:solidFill>
                <a:srgbClr val="EBF5FF"/>
              </a:solidFill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1400" b="1" dirty="0">
                    <a:solidFill>
                      <a:srgbClr val="70AD47">
                        <a:lumMod val="50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Mobility NF Controller Persona</a:t>
                </a: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131551" y="3889391"/>
                <a:ext cx="2536422" cy="260896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NB API</a:t>
                </a:r>
              </a:p>
            </p:txBody>
          </p:sp>
          <p:sp>
            <p:nvSpPr>
              <p:cNvPr id="80" name="圆角矩形 33"/>
              <p:cNvSpPr/>
              <p:nvPr/>
            </p:nvSpPr>
            <p:spPr>
              <a:xfrm>
                <a:off x="7088348" y="3942766"/>
                <a:ext cx="1093695" cy="162846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Controller APIs</a:t>
                </a:r>
              </a:p>
            </p:txBody>
          </p:sp>
          <p:sp>
            <p:nvSpPr>
              <p:cNvPr id="81" name="圆角矩形 33"/>
              <p:cNvSpPr/>
              <p:nvPr/>
            </p:nvSpPr>
            <p:spPr>
              <a:xfrm>
                <a:off x="6131551" y="4205156"/>
                <a:ext cx="2536422" cy="1277371"/>
              </a:xfrm>
              <a:prstGeom prst="roundRect">
                <a:avLst>
                  <a:gd name="adj" fmla="val 8184"/>
                </a:avLst>
              </a:prstGeom>
              <a:solidFill>
                <a:srgbClr val="E8F8EA"/>
              </a:solidFill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9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Configure &amp; LCM Functions</a:t>
                </a:r>
              </a:p>
            </p:txBody>
          </p:sp>
          <p:sp>
            <p:nvSpPr>
              <p:cNvPr id="82" name="圆角矩形 33"/>
              <p:cNvSpPr/>
              <p:nvPr/>
            </p:nvSpPr>
            <p:spPr>
              <a:xfrm>
                <a:off x="6496294" y="5199727"/>
                <a:ext cx="681269" cy="250721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 Logic</a:t>
                </a:r>
              </a:p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Engine</a:t>
                </a:r>
              </a:p>
            </p:txBody>
          </p:sp>
          <p:sp>
            <p:nvSpPr>
              <p:cNvPr id="83" name="圆角矩形 33"/>
              <p:cNvSpPr/>
              <p:nvPr/>
            </p:nvSpPr>
            <p:spPr>
              <a:xfrm>
                <a:off x="6402988" y="4476798"/>
                <a:ext cx="1972542" cy="637170"/>
              </a:xfrm>
              <a:prstGeom prst="can">
                <a:avLst>
                  <a:gd name="adj" fmla="val 8977"/>
                </a:avLst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9144" rIns="91440" bIns="9144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Library</a:t>
                </a: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6034801" y="5550804"/>
                <a:ext cx="2731081" cy="524263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86" name="圆角矩形 33"/>
              <p:cNvSpPr/>
              <p:nvPr/>
            </p:nvSpPr>
            <p:spPr>
              <a:xfrm>
                <a:off x="6350094" y="5562908"/>
                <a:ext cx="570508" cy="13278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Ansible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7" name="圆角矩形 33"/>
              <p:cNvSpPr/>
              <p:nvPr/>
            </p:nvSpPr>
            <p:spPr>
              <a:xfrm>
                <a:off x="6360935" y="5875890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8" name="圆角矩形 33"/>
              <p:cNvSpPr/>
              <p:nvPr/>
            </p:nvSpPr>
            <p:spPr>
              <a:xfrm>
                <a:off x="6358756" y="5716205"/>
                <a:ext cx="864050" cy="13333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9" name="圆角矩形 33"/>
              <p:cNvSpPr/>
              <p:nvPr/>
            </p:nvSpPr>
            <p:spPr>
              <a:xfrm>
                <a:off x="6466741" y="4664577"/>
                <a:ext cx="456751" cy="12556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Rebuild</a:t>
                </a:r>
              </a:p>
            </p:txBody>
          </p:sp>
          <p:sp>
            <p:nvSpPr>
              <p:cNvPr id="90" name="圆角矩形 33"/>
              <p:cNvSpPr/>
              <p:nvPr/>
            </p:nvSpPr>
            <p:spPr>
              <a:xfrm>
                <a:off x="6466741" y="4818092"/>
                <a:ext cx="456751" cy="11258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Stop/Start</a:t>
                </a:r>
              </a:p>
            </p:txBody>
          </p:sp>
          <p:sp>
            <p:nvSpPr>
              <p:cNvPr id="91" name="圆角矩形 33"/>
              <p:cNvSpPr/>
              <p:nvPr/>
            </p:nvSpPr>
            <p:spPr>
              <a:xfrm>
                <a:off x="6976402" y="4662159"/>
                <a:ext cx="370450" cy="12300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Audit</a:t>
                </a:r>
              </a:p>
            </p:txBody>
          </p:sp>
          <p:sp>
            <p:nvSpPr>
              <p:cNvPr id="92" name="圆角矩形 33"/>
              <p:cNvSpPr/>
              <p:nvPr/>
            </p:nvSpPr>
            <p:spPr>
              <a:xfrm>
                <a:off x="6464643" y="4954502"/>
                <a:ext cx="456751" cy="107182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HealthCk</a:t>
                </a:r>
                <a:endParaRPr lang="en-US" altLang="zh-CN" sz="7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3" name="圆角矩形 33"/>
              <p:cNvSpPr/>
              <p:nvPr/>
            </p:nvSpPr>
            <p:spPr>
              <a:xfrm>
                <a:off x="6976402" y="4810490"/>
                <a:ext cx="370450" cy="12202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Scale</a:t>
                </a:r>
              </a:p>
            </p:txBody>
          </p:sp>
          <p:sp>
            <p:nvSpPr>
              <p:cNvPr id="94" name="圆角矩形 33"/>
              <p:cNvSpPr/>
              <p:nvPr/>
            </p:nvSpPr>
            <p:spPr>
              <a:xfrm>
                <a:off x="6976402" y="4953592"/>
                <a:ext cx="370450" cy="109071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</a:t>
                </a:r>
              </a:p>
            </p:txBody>
          </p:sp>
          <p:sp>
            <p:nvSpPr>
              <p:cNvPr id="95" name="圆角矩形 33"/>
              <p:cNvSpPr/>
              <p:nvPr/>
            </p:nvSpPr>
            <p:spPr>
              <a:xfrm>
                <a:off x="7489023" y="5199726"/>
                <a:ext cx="808653" cy="244719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engines</a:t>
                </a:r>
              </a:p>
            </p:txBody>
          </p:sp>
          <p:sp>
            <p:nvSpPr>
              <p:cNvPr id="96" name="圆角矩形 33"/>
              <p:cNvSpPr/>
              <p:nvPr/>
            </p:nvSpPr>
            <p:spPr>
              <a:xfrm>
                <a:off x="7252008" y="5875890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VNFM/EMS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7" name="圆角矩形 33"/>
              <p:cNvSpPr/>
              <p:nvPr/>
            </p:nvSpPr>
            <p:spPr>
              <a:xfrm>
                <a:off x="7245156" y="5721641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Party SFC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8" name="圆角矩形 33"/>
              <p:cNvSpPr/>
              <p:nvPr/>
            </p:nvSpPr>
            <p:spPr>
              <a:xfrm>
                <a:off x="7399762" y="465814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VNF Configure </a:t>
                </a:r>
              </a:p>
            </p:txBody>
          </p:sp>
          <p:sp>
            <p:nvSpPr>
              <p:cNvPr id="99" name="圆角矩形 33"/>
              <p:cNvSpPr/>
              <p:nvPr/>
            </p:nvSpPr>
            <p:spPr>
              <a:xfrm>
                <a:off x="7399762" y="4807245"/>
                <a:ext cx="870778" cy="11203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Svc Function Chain</a:t>
                </a:r>
              </a:p>
            </p:txBody>
          </p:sp>
        </p:grpSp>
        <p:sp>
          <p:nvSpPr>
            <p:cNvPr id="100" name="圆角矩形 33"/>
            <p:cNvSpPr/>
            <p:nvPr/>
          </p:nvSpPr>
          <p:spPr>
            <a:xfrm>
              <a:off x="6960812" y="5860171"/>
              <a:ext cx="570508" cy="132782"/>
            </a:xfrm>
            <a:prstGeom prst="roundRect">
              <a:avLst>
                <a:gd name="adj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OSS APIs</a:t>
              </a:r>
              <a:endPara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1" name="圆角矩形 33"/>
            <p:cNvSpPr/>
            <p:nvPr/>
          </p:nvSpPr>
          <p:spPr>
            <a:xfrm>
              <a:off x="8083791" y="6006068"/>
              <a:ext cx="654841" cy="141660"/>
            </a:xfrm>
            <a:prstGeom prst="roundRect">
              <a:avLst>
                <a:gd name="adj" fmla="val 50000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Other Adapters</a:t>
              </a:r>
              <a:endParaRPr lang="en-US" altLang="zh-CN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304346" y="5989716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31223" y="5060917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222319" y="5421374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7AEC30-2C34-6547-A7C1-1AA40B243E9E}"/>
              </a:ext>
            </a:extLst>
          </p:cNvPr>
          <p:cNvSpPr/>
          <p:nvPr/>
        </p:nvSpPr>
        <p:spPr>
          <a:xfrm>
            <a:off x="5189527" y="1672987"/>
            <a:ext cx="1328312" cy="799771"/>
          </a:xfrm>
          <a:prstGeom prst="roundRect">
            <a:avLst/>
          </a:prstGeom>
          <a:solidFill>
            <a:srgbClr val="D9D9D9">
              <a:alpha val="7451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20B0AB08-0015-7C42-8CAD-B38082FF2437}"/>
              </a:ext>
            </a:extLst>
          </p:cNvPr>
          <p:cNvSpPr/>
          <p:nvPr/>
        </p:nvSpPr>
        <p:spPr>
          <a:xfrm>
            <a:off x="8537298" y="1653672"/>
            <a:ext cx="1328312" cy="799771"/>
          </a:xfrm>
          <a:prstGeom prst="roundRect">
            <a:avLst/>
          </a:prstGeom>
          <a:solidFill>
            <a:srgbClr val="D9D9D9">
              <a:alpha val="7451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679545-D5A1-4D45-B324-87B45792A4E4}"/>
              </a:ext>
            </a:extLst>
          </p:cNvPr>
          <p:cNvGrpSpPr/>
          <p:nvPr/>
        </p:nvGrpSpPr>
        <p:grpSpPr>
          <a:xfrm>
            <a:off x="8935092" y="3860522"/>
            <a:ext cx="2934227" cy="2579843"/>
            <a:chOff x="8935092" y="3860522"/>
            <a:chExt cx="2934227" cy="2579843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DC4A80C5-1557-F844-BF44-C16A811AA0F8}"/>
                </a:ext>
              </a:extLst>
            </p:cNvPr>
            <p:cNvGrpSpPr/>
            <p:nvPr/>
          </p:nvGrpSpPr>
          <p:grpSpPr>
            <a:xfrm>
              <a:off x="8935092" y="3860522"/>
              <a:ext cx="2934227" cy="2579843"/>
              <a:chOff x="5936079" y="3570598"/>
              <a:chExt cx="2934227" cy="2579843"/>
            </a:xfrm>
          </p:grpSpPr>
          <p:sp>
            <p:nvSpPr>
              <p:cNvPr id="136" name="圆角矩形 33">
                <a:extLst>
                  <a:ext uri="{FF2B5EF4-FFF2-40B4-BE49-F238E27FC236}">
                    <a16:creationId xmlns:a16="http://schemas.microsoft.com/office/drawing/2014/main" id="{C50E4F94-2EE4-A84B-BD21-3C4663FA06E6}"/>
                  </a:ext>
                </a:extLst>
              </p:cNvPr>
              <p:cNvSpPr/>
              <p:nvPr/>
            </p:nvSpPr>
            <p:spPr>
              <a:xfrm>
                <a:off x="5936079" y="3570598"/>
                <a:ext cx="2934227" cy="2579843"/>
              </a:xfrm>
              <a:prstGeom prst="roundRect">
                <a:avLst>
                  <a:gd name="adj" fmla="val 3911"/>
                </a:avLst>
              </a:prstGeom>
              <a:solidFill>
                <a:srgbClr val="EBF5FF"/>
              </a:solidFill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1400" b="1" dirty="0">
                    <a:solidFill>
                      <a:srgbClr val="70AD47">
                        <a:lumMod val="50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Wireline NF Controller Persona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A81C57BB-9F47-344D-B0FE-CFE34F3D632F}"/>
                  </a:ext>
                </a:extLst>
              </p:cNvPr>
              <p:cNvSpPr/>
              <p:nvPr/>
            </p:nvSpPr>
            <p:spPr>
              <a:xfrm>
                <a:off x="6131551" y="3889391"/>
                <a:ext cx="2536422" cy="260896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NB API</a:t>
                </a:r>
              </a:p>
            </p:txBody>
          </p:sp>
          <p:sp>
            <p:nvSpPr>
              <p:cNvPr id="138" name="圆角矩形 33">
                <a:extLst>
                  <a:ext uri="{FF2B5EF4-FFF2-40B4-BE49-F238E27FC236}">
                    <a16:creationId xmlns:a16="http://schemas.microsoft.com/office/drawing/2014/main" id="{9519B924-34FD-8346-9D4D-C1C5F6C736A4}"/>
                  </a:ext>
                </a:extLst>
              </p:cNvPr>
              <p:cNvSpPr/>
              <p:nvPr/>
            </p:nvSpPr>
            <p:spPr>
              <a:xfrm>
                <a:off x="7088348" y="3942766"/>
                <a:ext cx="1093695" cy="162846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Controller APIs</a:t>
                </a:r>
              </a:p>
            </p:txBody>
          </p:sp>
          <p:sp>
            <p:nvSpPr>
              <p:cNvPr id="139" name="圆角矩形 33">
                <a:extLst>
                  <a:ext uri="{FF2B5EF4-FFF2-40B4-BE49-F238E27FC236}">
                    <a16:creationId xmlns:a16="http://schemas.microsoft.com/office/drawing/2014/main" id="{B576FB3E-2F00-4E47-A9A8-0E2E5F2D4AA3}"/>
                  </a:ext>
                </a:extLst>
              </p:cNvPr>
              <p:cNvSpPr/>
              <p:nvPr/>
            </p:nvSpPr>
            <p:spPr>
              <a:xfrm>
                <a:off x="6131551" y="4205156"/>
                <a:ext cx="2536422" cy="1277371"/>
              </a:xfrm>
              <a:prstGeom prst="roundRect">
                <a:avLst>
                  <a:gd name="adj" fmla="val 8184"/>
                </a:avLst>
              </a:prstGeom>
              <a:solidFill>
                <a:srgbClr val="E8F8EA"/>
              </a:solidFill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9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Configure &amp; LCM Functions</a:t>
                </a:r>
              </a:p>
            </p:txBody>
          </p:sp>
          <p:sp>
            <p:nvSpPr>
              <p:cNvPr id="140" name="圆角矩形 33">
                <a:extLst>
                  <a:ext uri="{FF2B5EF4-FFF2-40B4-BE49-F238E27FC236}">
                    <a16:creationId xmlns:a16="http://schemas.microsoft.com/office/drawing/2014/main" id="{F9AE6252-0221-BB43-93C3-BDDD344812F5}"/>
                  </a:ext>
                </a:extLst>
              </p:cNvPr>
              <p:cNvSpPr/>
              <p:nvPr/>
            </p:nvSpPr>
            <p:spPr>
              <a:xfrm>
                <a:off x="6496294" y="5199727"/>
                <a:ext cx="681269" cy="250721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 Logic</a:t>
                </a:r>
              </a:p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Engine</a:t>
                </a:r>
              </a:p>
            </p:txBody>
          </p:sp>
          <p:sp>
            <p:nvSpPr>
              <p:cNvPr id="141" name="圆角矩形 33">
                <a:extLst>
                  <a:ext uri="{FF2B5EF4-FFF2-40B4-BE49-F238E27FC236}">
                    <a16:creationId xmlns:a16="http://schemas.microsoft.com/office/drawing/2014/main" id="{7CD71C79-1D55-0E43-AECA-B8FC918D8DDE}"/>
                  </a:ext>
                </a:extLst>
              </p:cNvPr>
              <p:cNvSpPr/>
              <p:nvPr/>
            </p:nvSpPr>
            <p:spPr>
              <a:xfrm>
                <a:off x="6402988" y="4476798"/>
                <a:ext cx="1972542" cy="637170"/>
              </a:xfrm>
              <a:prstGeom prst="can">
                <a:avLst>
                  <a:gd name="adj" fmla="val 8977"/>
                </a:avLst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9144" rIns="91440" bIns="9144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Library</a:t>
                </a:r>
              </a:p>
            </p:txBody>
          </p:sp>
          <p:sp>
            <p:nvSpPr>
              <p:cNvPr id="142" name="Rounded Rectangle 141">
                <a:extLst>
                  <a:ext uri="{FF2B5EF4-FFF2-40B4-BE49-F238E27FC236}">
                    <a16:creationId xmlns:a16="http://schemas.microsoft.com/office/drawing/2014/main" id="{7A4ABDE9-F781-D14E-99FC-78069DF91FF3}"/>
                  </a:ext>
                </a:extLst>
              </p:cNvPr>
              <p:cNvSpPr/>
              <p:nvPr/>
            </p:nvSpPr>
            <p:spPr>
              <a:xfrm>
                <a:off x="6034801" y="5550804"/>
                <a:ext cx="2731081" cy="524263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143" name="圆角矩形 33">
                <a:extLst>
                  <a:ext uri="{FF2B5EF4-FFF2-40B4-BE49-F238E27FC236}">
                    <a16:creationId xmlns:a16="http://schemas.microsoft.com/office/drawing/2014/main" id="{9DE03D96-FC1C-A24D-A7CF-4FB4D53B2A21}"/>
                  </a:ext>
                </a:extLst>
              </p:cNvPr>
              <p:cNvSpPr/>
              <p:nvPr/>
            </p:nvSpPr>
            <p:spPr>
              <a:xfrm>
                <a:off x="6350094" y="5562908"/>
                <a:ext cx="570508" cy="13278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Ansible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144" name="圆角矩形 33">
                <a:extLst>
                  <a:ext uri="{FF2B5EF4-FFF2-40B4-BE49-F238E27FC236}">
                    <a16:creationId xmlns:a16="http://schemas.microsoft.com/office/drawing/2014/main" id="{8B73CEA7-13FD-0140-8118-20FAED374539}"/>
                  </a:ext>
                </a:extLst>
              </p:cNvPr>
              <p:cNvSpPr/>
              <p:nvPr/>
            </p:nvSpPr>
            <p:spPr>
              <a:xfrm>
                <a:off x="6360935" y="5875890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145" name="圆角矩形 33">
                <a:extLst>
                  <a:ext uri="{FF2B5EF4-FFF2-40B4-BE49-F238E27FC236}">
                    <a16:creationId xmlns:a16="http://schemas.microsoft.com/office/drawing/2014/main" id="{D214EFA5-61B9-9549-9FEA-ABC4571C508F}"/>
                  </a:ext>
                </a:extLst>
              </p:cNvPr>
              <p:cNvSpPr/>
              <p:nvPr/>
            </p:nvSpPr>
            <p:spPr>
              <a:xfrm>
                <a:off x="6358756" y="5716205"/>
                <a:ext cx="864050" cy="13333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146" name="圆角矩形 33">
                <a:extLst>
                  <a:ext uri="{FF2B5EF4-FFF2-40B4-BE49-F238E27FC236}">
                    <a16:creationId xmlns:a16="http://schemas.microsoft.com/office/drawing/2014/main" id="{E912E9D6-F27F-8B4F-A9FC-82BCF9C0732E}"/>
                  </a:ext>
                </a:extLst>
              </p:cNvPr>
              <p:cNvSpPr/>
              <p:nvPr/>
            </p:nvSpPr>
            <p:spPr>
              <a:xfrm>
                <a:off x="6466741" y="4664577"/>
                <a:ext cx="456751" cy="12556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Rebuild</a:t>
                </a:r>
              </a:p>
            </p:txBody>
          </p:sp>
          <p:sp>
            <p:nvSpPr>
              <p:cNvPr id="147" name="圆角矩形 33">
                <a:extLst>
                  <a:ext uri="{FF2B5EF4-FFF2-40B4-BE49-F238E27FC236}">
                    <a16:creationId xmlns:a16="http://schemas.microsoft.com/office/drawing/2014/main" id="{20172168-957C-4F41-8334-8215E771BA57}"/>
                  </a:ext>
                </a:extLst>
              </p:cNvPr>
              <p:cNvSpPr/>
              <p:nvPr/>
            </p:nvSpPr>
            <p:spPr>
              <a:xfrm>
                <a:off x="6466741" y="4818092"/>
                <a:ext cx="456751" cy="11258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Stop/Start</a:t>
                </a:r>
              </a:p>
            </p:txBody>
          </p:sp>
          <p:sp>
            <p:nvSpPr>
              <p:cNvPr id="148" name="圆角矩形 33">
                <a:extLst>
                  <a:ext uri="{FF2B5EF4-FFF2-40B4-BE49-F238E27FC236}">
                    <a16:creationId xmlns:a16="http://schemas.microsoft.com/office/drawing/2014/main" id="{20B37317-D86D-1E44-8853-7614D2AAA085}"/>
                  </a:ext>
                </a:extLst>
              </p:cNvPr>
              <p:cNvSpPr/>
              <p:nvPr/>
            </p:nvSpPr>
            <p:spPr>
              <a:xfrm>
                <a:off x="6976402" y="4662159"/>
                <a:ext cx="370450" cy="12300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Audit</a:t>
                </a:r>
              </a:p>
            </p:txBody>
          </p:sp>
          <p:sp>
            <p:nvSpPr>
              <p:cNvPr id="149" name="圆角矩形 33">
                <a:extLst>
                  <a:ext uri="{FF2B5EF4-FFF2-40B4-BE49-F238E27FC236}">
                    <a16:creationId xmlns:a16="http://schemas.microsoft.com/office/drawing/2014/main" id="{FD40441C-C3AD-A946-8796-5AD2A55D49C0}"/>
                  </a:ext>
                </a:extLst>
              </p:cNvPr>
              <p:cNvSpPr/>
              <p:nvPr/>
            </p:nvSpPr>
            <p:spPr>
              <a:xfrm>
                <a:off x="6464643" y="4954502"/>
                <a:ext cx="456751" cy="107182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HealthCk</a:t>
                </a:r>
                <a:endParaRPr lang="en-US" altLang="zh-CN" sz="7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150" name="圆角矩形 33">
                <a:extLst>
                  <a:ext uri="{FF2B5EF4-FFF2-40B4-BE49-F238E27FC236}">
                    <a16:creationId xmlns:a16="http://schemas.microsoft.com/office/drawing/2014/main" id="{B0C6A071-7425-1147-B8A0-9B5B08048770}"/>
                  </a:ext>
                </a:extLst>
              </p:cNvPr>
              <p:cNvSpPr/>
              <p:nvPr/>
            </p:nvSpPr>
            <p:spPr>
              <a:xfrm>
                <a:off x="6976402" y="4810490"/>
                <a:ext cx="370450" cy="12202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Scale</a:t>
                </a:r>
              </a:p>
            </p:txBody>
          </p:sp>
          <p:sp>
            <p:nvSpPr>
              <p:cNvPr id="151" name="圆角矩形 33">
                <a:extLst>
                  <a:ext uri="{FF2B5EF4-FFF2-40B4-BE49-F238E27FC236}">
                    <a16:creationId xmlns:a16="http://schemas.microsoft.com/office/drawing/2014/main" id="{51C4F952-C5A6-1B4B-B54E-FB156678A8F5}"/>
                  </a:ext>
                </a:extLst>
              </p:cNvPr>
              <p:cNvSpPr/>
              <p:nvPr/>
            </p:nvSpPr>
            <p:spPr>
              <a:xfrm>
                <a:off x="6976402" y="4953592"/>
                <a:ext cx="370450" cy="109071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</a:t>
                </a:r>
              </a:p>
            </p:txBody>
          </p:sp>
          <p:sp>
            <p:nvSpPr>
              <p:cNvPr id="152" name="圆角矩形 33">
                <a:extLst>
                  <a:ext uri="{FF2B5EF4-FFF2-40B4-BE49-F238E27FC236}">
                    <a16:creationId xmlns:a16="http://schemas.microsoft.com/office/drawing/2014/main" id="{DAFE27B1-846D-9E4F-8CCC-BE5445814D41}"/>
                  </a:ext>
                </a:extLst>
              </p:cNvPr>
              <p:cNvSpPr/>
              <p:nvPr/>
            </p:nvSpPr>
            <p:spPr>
              <a:xfrm>
                <a:off x="7489023" y="5199726"/>
                <a:ext cx="808653" cy="244719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engines</a:t>
                </a:r>
              </a:p>
            </p:txBody>
          </p:sp>
          <p:sp>
            <p:nvSpPr>
              <p:cNvPr id="153" name="圆角矩形 33">
                <a:extLst>
                  <a:ext uri="{FF2B5EF4-FFF2-40B4-BE49-F238E27FC236}">
                    <a16:creationId xmlns:a16="http://schemas.microsoft.com/office/drawing/2014/main" id="{E0000DD7-8EAB-D74D-B089-F72D5918BBEE}"/>
                  </a:ext>
                </a:extLst>
              </p:cNvPr>
              <p:cNvSpPr/>
              <p:nvPr/>
            </p:nvSpPr>
            <p:spPr>
              <a:xfrm>
                <a:off x="7252008" y="5875890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VNFM/EMS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154" name="圆角矩形 33">
                <a:extLst>
                  <a:ext uri="{FF2B5EF4-FFF2-40B4-BE49-F238E27FC236}">
                    <a16:creationId xmlns:a16="http://schemas.microsoft.com/office/drawing/2014/main" id="{151C2350-DE0D-4547-8CCE-25F28888C8B9}"/>
                  </a:ext>
                </a:extLst>
              </p:cNvPr>
              <p:cNvSpPr/>
              <p:nvPr/>
            </p:nvSpPr>
            <p:spPr>
              <a:xfrm>
                <a:off x="7245156" y="5721641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Party SFC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155" name="圆角矩形 33">
                <a:extLst>
                  <a:ext uri="{FF2B5EF4-FFF2-40B4-BE49-F238E27FC236}">
                    <a16:creationId xmlns:a16="http://schemas.microsoft.com/office/drawing/2014/main" id="{C15EC309-6692-9D4E-B57F-1520F38BD813}"/>
                  </a:ext>
                </a:extLst>
              </p:cNvPr>
              <p:cNvSpPr/>
              <p:nvPr/>
            </p:nvSpPr>
            <p:spPr>
              <a:xfrm>
                <a:off x="7399762" y="465814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VNF Configure </a:t>
                </a:r>
              </a:p>
            </p:txBody>
          </p:sp>
          <p:sp>
            <p:nvSpPr>
              <p:cNvPr id="156" name="圆角矩形 33">
                <a:extLst>
                  <a:ext uri="{FF2B5EF4-FFF2-40B4-BE49-F238E27FC236}">
                    <a16:creationId xmlns:a16="http://schemas.microsoft.com/office/drawing/2014/main" id="{8E107B53-F5C7-F84E-8A62-08E9AD0C4D33}"/>
                  </a:ext>
                </a:extLst>
              </p:cNvPr>
              <p:cNvSpPr/>
              <p:nvPr/>
            </p:nvSpPr>
            <p:spPr>
              <a:xfrm>
                <a:off x="7399762" y="4807245"/>
                <a:ext cx="870778" cy="11203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Svc Function Chain</a:t>
                </a:r>
              </a:p>
            </p:txBody>
          </p:sp>
        </p:grpSp>
        <p:sp>
          <p:nvSpPr>
            <p:cNvPr id="133" name="圆角矩形 33">
              <a:extLst>
                <a:ext uri="{FF2B5EF4-FFF2-40B4-BE49-F238E27FC236}">
                  <a16:creationId xmlns:a16="http://schemas.microsoft.com/office/drawing/2014/main" id="{A9D17026-1771-2346-8EB1-041F56CA5A7C}"/>
                </a:ext>
              </a:extLst>
            </p:cNvPr>
            <p:cNvSpPr/>
            <p:nvPr/>
          </p:nvSpPr>
          <p:spPr>
            <a:xfrm>
              <a:off x="9963925" y="5860170"/>
              <a:ext cx="570508" cy="132782"/>
            </a:xfrm>
            <a:prstGeom prst="roundRect">
              <a:avLst>
                <a:gd name="adj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OSS APIs</a:t>
              </a:r>
              <a:endPara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34" name="圆角矩形 33">
              <a:extLst>
                <a:ext uri="{FF2B5EF4-FFF2-40B4-BE49-F238E27FC236}">
                  <a16:creationId xmlns:a16="http://schemas.microsoft.com/office/drawing/2014/main" id="{43A4992B-10D7-364D-94D8-25175F6C48A4}"/>
                </a:ext>
              </a:extLst>
            </p:cNvPr>
            <p:cNvSpPr/>
            <p:nvPr/>
          </p:nvSpPr>
          <p:spPr>
            <a:xfrm>
              <a:off x="11086904" y="6006067"/>
              <a:ext cx="654841" cy="141660"/>
            </a:xfrm>
            <a:prstGeom prst="roundRect">
              <a:avLst>
                <a:gd name="adj" fmla="val 50000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Other Adapters</a:t>
              </a:r>
              <a:endParaRPr lang="en-US" altLang="zh-CN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01648FE-22E0-3142-8483-60D2A08C22F3}"/>
                </a:ext>
              </a:extLst>
            </p:cNvPr>
            <p:cNvSpPr txBox="1"/>
            <p:nvPr/>
          </p:nvSpPr>
          <p:spPr>
            <a:xfrm>
              <a:off x="11307459" y="5989715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B193AD9B-730D-1343-B26D-52EF97B32415}"/>
                </a:ext>
              </a:extLst>
            </p:cNvPr>
            <p:cNvSpPr txBox="1"/>
            <p:nvPr/>
          </p:nvSpPr>
          <p:spPr>
            <a:xfrm>
              <a:off x="10534336" y="5060916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40AE6641-37A8-E44F-BBA8-2057602CA31F}"/>
                </a:ext>
              </a:extLst>
            </p:cNvPr>
            <p:cNvSpPr txBox="1"/>
            <p:nvPr/>
          </p:nvSpPr>
          <p:spPr>
            <a:xfrm>
              <a:off x="10225432" y="5421373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159" name="Down Arrow 158">
            <a:extLst>
              <a:ext uri="{FF2B5EF4-FFF2-40B4-BE49-F238E27FC236}">
                <a16:creationId xmlns:a16="http://schemas.microsoft.com/office/drawing/2014/main" id="{681D1F7D-493A-7A42-BF34-4A09395C6095}"/>
              </a:ext>
            </a:extLst>
          </p:cNvPr>
          <p:cNvSpPr/>
          <p:nvPr/>
        </p:nvSpPr>
        <p:spPr>
          <a:xfrm>
            <a:off x="7365381" y="3190830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410075"/>
      </p:ext>
    </p:extLst>
  </p:cSld>
  <p:clrMapOvr>
    <a:masterClrMapping/>
  </p:clrMapOvr>
  <p:transition spd="med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6918B3-73C2-264A-8C32-1A0ABE0D54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C8820D-BB0C-294B-A985-92D377257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Issues for Resolution within ONAP Arch Tiger Team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947DC-604B-4840-B041-FEB33A7E47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GNFC disposition</a:t>
            </a:r>
          </a:p>
          <a:p>
            <a:r>
              <a:rPr lang="en-US" dirty="0"/>
              <a:t>Relationship of SDNC, APPC &amp; VF-C to GNFC</a:t>
            </a:r>
          </a:p>
          <a:p>
            <a:r>
              <a:rPr lang="en-US" dirty="0"/>
              <a:t>Role of CCSDK</a:t>
            </a:r>
          </a:p>
          <a:p>
            <a:r>
              <a:rPr lang="en-US" dirty="0"/>
              <a:t>GNFC, SDNC External Interfaces (applies to External Controller too)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Also …</a:t>
            </a:r>
          </a:p>
          <a:p>
            <a:r>
              <a:rPr lang="en-US" dirty="0"/>
              <a:t>Address SDN-R path to GNFC</a:t>
            </a:r>
          </a:p>
          <a:p>
            <a:r>
              <a:rPr lang="en-US" dirty="0"/>
              <a:t>Align to 5G use case</a:t>
            </a:r>
          </a:p>
        </p:txBody>
      </p:sp>
    </p:spTree>
    <p:extLst>
      <p:ext uri="{BB962C8B-B14F-4D97-AF65-F5344CB8AC3E}">
        <p14:creationId xmlns:p14="http://schemas.microsoft.com/office/powerpoint/2010/main" val="45192034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4961" y="135201"/>
            <a:ext cx="11506200" cy="53877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Functional View)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905EF32-84A0-E943-8D38-B17C643700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4703568"/>
            <a:ext cx="11630748" cy="170880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latin typeface="+mn-lt"/>
              </a:rPr>
              <a:t>Key Takeaways: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+mn-lt"/>
              </a:rPr>
              <a:t>Today, ONAP Architecture has the Controller Layer with 2 controllers – SDNC and GNFC.  We need to consolidate into a single generic NF controller – namely GNFC.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</a:rPr>
              <a:t>SDNC, APPC and VF-C should evolve to GNFC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</a:rPr>
              <a:t>SDNC, APPC and VF-C should consolidate code into CCSDK as a superset controller library for creating different controller persona instances by Operators</a:t>
            </a:r>
            <a:endParaRPr lang="en-US" sz="1800" b="1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C70C21-C1E4-454A-B9DE-D8823C82E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138" y="906959"/>
            <a:ext cx="7489999" cy="36493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27000" dist="38100" dir="18900000" sx="102000" sy="102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99642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94DBC4-88B8-CD4D-B846-0873623F41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A9D416-88B9-264F-A95B-B53F09755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GNFC, APPC, VF-C and SDNC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327301-923F-A04E-B3C3-CF9CB2E991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02082"/>
            <a:ext cx="11506200" cy="5502110"/>
          </a:xfrm>
        </p:spPr>
        <p:txBody>
          <a:bodyPr>
            <a:normAutofit/>
          </a:bodyPr>
          <a:lstStyle/>
          <a:p>
            <a:r>
              <a:rPr lang="en-US" sz="1800" dirty="0"/>
              <a:t>GNFC was introduced into the ONAP architecture shortly after the Amsterdam release</a:t>
            </a:r>
          </a:p>
          <a:p>
            <a:pPr lvl="1"/>
            <a:r>
              <a:rPr lang="en-US" sz="1400" dirty="0"/>
              <a:t>Goals: 1) Achieve alignment between APPC and VF-C; 2) Reduce functional overlap; 3) Simplify software framework/complexity to realize a model driven controller layer; 4) Enable faster feature delivery</a:t>
            </a:r>
          </a:p>
          <a:p>
            <a:r>
              <a:rPr lang="en-US" sz="1800" dirty="0"/>
              <a:t>GNFC’s software repo will be CCSDK</a:t>
            </a:r>
          </a:p>
          <a:p>
            <a:r>
              <a:rPr lang="en-US" sz="1800" dirty="0"/>
              <a:t>CCSDK was created and approved to be a common software library for controllers</a:t>
            </a:r>
          </a:p>
          <a:p>
            <a:pPr lvl="1"/>
            <a:r>
              <a:rPr lang="en-US" sz="1400" dirty="0"/>
              <a:t>Superset of ONAP controller software modules that can be used by any operator to instantiate a controller persona (see later slides for more info on controller persona based library)</a:t>
            </a:r>
          </a:p>
          <a:p>
            <a:pPr lvl="1"/>
            <a:r>
              <a:rPr lang="en-US" sz="1400" dirty="0"/>
              <a:t>Currently APPC and SDNC inherit some base code from CCSDK</a:t>
            </a:r>
          </a:p>
          <a:p>
            <a:pPr lvl="1"/>
            <a:r>
              <a:rPr lang="en-US" sz="1400" dirty="0"/>
              <a:t>Expectation is that APPC, VF-C as well as SDNC will transition toward the GNFC framework, committing most/all of their code into CCSDK to form the library superset</a:t>
            </a:r>
          </a:p>
          <a:p>
            <a:pPr lvl="1"/>
            <a:r>
              <a:rPr lang="en-US" sz="1400" dirty="0"/>
              <a:t>The approach will enable any operator to create any controller personas using CCSDK for a specific domain(s), providing a full set of Configuration and Life Cycle Management functions via a consistent set of NB/SB APIs</a:t>
            </a:r>
          </a:p>
          <a:p>
            <a:r>
              <a:rPr lang="en-US" sz="1800" dirty="0"/>
              <a:t>Work is needed to organize CCSDK repo and define profiles (during build process) associated with the desired controller personas (including default profiles/personas for each release testing)</a:t>
            </a:r>
          </a:p>
          <a:p>
            <a:r>
              <a:rPr lang="en-US" sz="1800" dirty="0"/>
              <a:t>Coordination work might also be needed with OOM team to define the Configuration Management details in deploying various controller personas</a:t>
            </a:r>
          </a:p>
          <a:p>
            <a:r>
              <a:rPr lang="en-US" sz="1800" dirty="0"/>
              <a:t>Some example controller persona use cases:</a:t>
            </a:r>
          </a:p>
          <a:p>
            <a:pPr lvl="1"/>
            <a:r>
              <a:rPr lang="en-US" sz="1400" dirty="0"/>
              <a:t>Small operator instantiates single controller persona for its wireline and wireless network (mobility/enterprise use cases)</a:t>
            </a:r>
          </a:p>
          <a:p>
            <a:pPr lvl="1"/>
            <a:r>
              <a:rPr lang="en-US" sz="1400" dirty="0"/>
              <a:t>Large operator instantiates a WAN controller persona, a mobility controller persona, and an IMS controller persona</a:t>
            </a:r>
          </a:p>
        </p:txBody>
      </p:sp>
    </p:spTree>
    <p:extLst>
      <p:ext uri="{BB962C8B-B14F-4D97-AF65-F5344CB8AC3E}">
        <p14:creationId xmlns:p14="http://schemas.microsoft.com/office/powerpoint/2010/main" val="222707268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836D7F88-D65E-7B4D-8B1E-8833B49B7883}"/>
              </a:ext>
            </a:extLst>
          </p:cNvPr>
          <p:cNvSpPr/>
          <p:nvPr/>
        </p:nvSpPr>
        <p:spPr>
          <a:xfrm>
            <a:off x="4781625" y="4812046"/>
            <a:ext cx="1743395" cy="1331479"/>
          </a:xfrm>
          <a:prstGeom prst="roundRect">
            <a:avLst/>
          </a:prstGeom>
          <a:solidFill>
            <a:srgbClr val="BDE6FF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Rounded Rectangle 175">
            <a:extLst>
              <a:ext uri="{FF2B5EF4-FFF2-40B4-BE49-F238E27FC236}">
                <a16:creationId xmlns:a16="http://schemas.microsoft.com/office/drawing/2014/main" id="{CE7E51A0-BAEE-5E44-BA44-B1BEF618E05A}"/>
              </a:ext>
            </a:extLst>
          </p:cNvPr>
          <p:cNvSpPr/>
          <p:nvPr/>
        </p:nvSpPr>
        <p:spPr>
          <a:xfrm>
            <a:off x="4722265" y="4950006"/>
            <a:ext cx="1743395" cy="1331479"/>
          </a:xfrm>
          <a:prstGeom prst="roundRect">
            <a:avLst/>
          </a:prstGeom>
          <a:solidFill>
            <a:srgbClr val="BDE6FF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50790" y="1566908"/>
            <a:ext cx="2482818" cy="4721741"/>
          </a:xfrm>
          <a:prstGeom prst="roundRect">
            <a:avLst/>
          </a:prstGeom>
          <a:solidFill>
            <a:srgbClr val="BDE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8482" y="6232337"/>
            <a:ext cx="406612" cy="184218"/>
          </a:xfrm>
        </p:spPr>
        <p:txBody>
          <a:bodyPr/>
          <a:lstStyle/>
          <a:p>
            <a:fld id="{12CB907E-C602-C34B-93F7-CA9E40714286}" type="slidenum">
              <a:rPr lang="en-US" sz="1050" smtClean="0"/>
              <a:pPr/>
              <a:t>5</a:t>
            </a:fld>
            <a:r>
              <a:rPr lang="en-US" sz="1050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CCSDK based Controller Personas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5145" y="1817980"/>
            <a:ext cx="2077980" cy="122097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9403" y="2008534"/>
            <a:ext cx="1282151" cy="81437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/>
              <a:t>Common microservices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/>
              <a:t>Common health checks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/>
              <a:t>Common APIs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/>
              <a:t>Common logging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/>
              <a:t>Common model management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/>
              <a:t>Common resource management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5967" y="1799452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/>
              <a:t>Common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3110" y="1577300"/>
            <a:ext cx="946060" cy="21202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 err="1"/>
              <a:t>GNFC_Core</a:t>
            </a:r>
            <a:endParaRPr lang="en-US" sz="1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CA3C74-F65B-ED49-B4BC-BAE76809489C}"/>
              </a:ext>
            </a:extLst>
          </p:cNvPr>
          <p:cNvGrpSpPr/>
          <p:nvPr/>
        </p:nvGrpSpPr>
        <p:grpSpPr>
          <a:xfrm>
            <a:off x="538424" y="3159711"/>
            <a:ext cx="1502096" cy="1624437"/>
            <a:chOff x="1059297" y="3263886"/>
            <a:chExt cx="1502096" cy="1624437"/>
          </a:xfrm>
        </p:grpSpPr>
        <p:sp>
          <p:nvSpPr>
            <p:cNvPr id="38" name="Rounded Rectangle 37"/>
            <p:cNvSpPr/>
            <p:nvPr/>
          </p:nvSpPr>
          <p:spPr>
            <a:xfrm>
              <a:off x="1059297" y="3263886"/>
              <a:ext cx="1502096" cy="16244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10118" y="3293712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Base Config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31925" y="3506391"/>
              <a:ext cx="1087685" cy="8143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sdnc-core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sdnc-parent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sdnc-plugins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sdnc-</a:t>
              </a:r>
              <a:r>
                <a:rPr lang="en-US" sz="1200" dirty="0" err="1"/>
                <a:t>oam</a:t>
              </a:r>
              <a:endParaRPr lang="en-US" sz="1200" dirty="0"/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 err="1"/>
                <a:t>sdnc</a:t>
              </a:r>
              <a:r>
                <a:rPr lang="en-US" sz="1200" dirty="0"/>
                <a:t>-adapters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 err="1"/>
                <a:t>sdnc</a:t>
              </a:r>
              <a:r>
                <a:rPr lang="en-US" sz="1200" dirty="0"/>
                <a:t>-northbound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 err="1"/>
                <a:t>sdnc</a:t>
              </a:r>
              <a:r>
                <a:rPr lang="en-US" sz="1200" dirty="0"/>
                <a:t>-logic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CC97CF9-E00F-B240-87A0-02180CF0E46B}"/>
              </a:ext>
            </a:extLst>
          </p:cNvPr>
          <p:cNvGrpSpPr/>
          <p:nvPr/>
        </p:nvGrpSpPr>
        <p:grpSpPr>
          <a:xfrm>
            <a:off x="2926417" y="2848311"/>
            <a:ext cx="1743395" cy="1198708"/>
            <a:chOff x="5731587" y="3645908"/>
            <a:chExt cx="1743395" cy="1198708"/>
          </a:xfrm>
        </p:grpSpPr>
        <p:sp>
          <p:nvSpPr>
            <p:cNvPr id="63" name="Rounded Rectangle 62"/>
            <p:cNvSpPr/>
            <p:nvPr/>
          </p:nvSpPr>
          <p:spPr>
            <a:xfrm>
              <a:off x="5731587" y="3645908"/>
              <a:ext cx="1743395" cy="1198708"/>
            </a:xfrm>
            <a:prstGeom prst="roundRect">
              <a:avLst/>
            </a:prstGeom>
            <a:solidFill>
              <a:srgbClr val="BDE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900067" y="3697834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WAN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376936" y="4572955"/>
              <a:ext cx="919747" cy="187436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522958" y="4583264"/>
              <a:ext cx="680679" cy="1651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100" dirty="0"/>
                <a:t>new adapters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243687" y="400815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314996" y="4101970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376936" y="420473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372189" y="4242182"/>
              <a:ext cx="1013233" cy="209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100" dirty="0"/>
                <a:t>wan-logic</a:t>
              </a:r>
            </a:p>
          </p:txBody>
        </p:sp>
      </p:grpSp>
      <p:sp>
        <p:nvSpPr>
          <p:cNvPr id="81" name="Rounded Rectangle 80"/>
          <p:cNvSpPr/>
          <p:nvPr/>
        </p:nvSpPr>
        <p:spPr>
          <a:xfrm>
            <a:off x="240529" y="1122741"/>
            <a:ext cx="6343868" cy="5289631"/>
          </a:xfrm>
          <a:prstGeom prst="roundRect">
            <a:avLst>
              <a:gd name="adj" fmla="val 6916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CCSDK Repo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C98D1E1-7526-6140-9FAC-AF5036D77FDA}"/>
              </a:ext>
            </a:extLst>
          </p:cNvPr>
          <p:cNvGrpSpPr/>
          <p:nvPr/>
        </p:nvGrpSpPr>
        <p:grpSpPr>
          <a:xfrm>
            <a:off x="551571" y="4865942"/>
            <a:ext cx="1502096" cy="1247395"/>
            <a:chOff x="1059297" y="3263886"/>
            <a:chExt cx="1502096" cy="1247395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58E58E2B-19BD-7246-87B3-08C63DA4DD0B}"/>
                </a:ext>
              </a:extLst>
            </p:cNvPr>
            <p:cNvSpPr/>
            <p:nvPr/>
          </p:nvSpPr>
          <p:spPr>
            <a:xfrm>
              <a:off x="1059297" y="3263886"/>
              <a:ext cx="1502096" cy="124739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23C9E61-AE79-8C4A-A69F-E7714C0F933B}"/>
                </a:ext>
              </a:extLst>
            </p:cNvPr>
            <p:cNvSpPr txBox="1"/>
            <p:nvPr/>
          </p:nvSpPr>
          <p:spPr>
            <a:xfrm>
              <a:off x="1210118" y="3293712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Base LCM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A19D770-CE59-5145-B1D2-7D5A69434FE5}"/>
                </a:ext>
              </a:extLst>
            </p:cNvPr>
            <p:cNvSpPr txBox="1"/>
            <p:nvPr/>
          </p:nvSpPr>
          <p:spPr>
            <a:xfrm>
              <a:off x="1231925" y="3506392"/>
              <a:ext cx="1087685" cy="4145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lcm-logic-health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lcm-logic-heal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lcm-logic-scale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…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r>
                <a:rPr lang="en-US" sz="1200" dirty="0"/>
                <a:t>lcm-adapters</a:t>
              </a:r>
            </a:p>
            <a:p>
              <a:pPr marL="114300" indent="-114300">
                <a:buFont typeface="Arial" panose="020B0604020202020204" pitchFamily="34" charset="0"/>
                <a:buChar char="•"/>
              </a:pPr>
              <a:endParaRPr lang="en-US" sz="1200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E041E3E-36F7-1F49-BB9E-1825FC2523E6}"/>
              </a:ext>
            </a:extLst>
          </p:cNvPr>
          <p:cNvGrpSpPr/>
          <p:nvPr/>
        </p:nvGrpSpPr>
        <p:grpSpPr>
          <a:xfrm>
            <a:off x="2936801" y="1588997"/>
            <a:ext cx="1743395" cy="1198708"/>
            <a:chOff x="5731587" y="3645908"/>
            <a:chExt cx="1743395" cy="1198708"/>
          </a:xfrm>
        </p:grpSpPr>
        <p:sp>
          <p:nvSpPr>
            <p:cNvPr id="111" name="Rounded Rectangle 110">
              <a:extLst>
                <a:ext uri="{FF2B5EF4-FFF2-40B4-BE49-F238E27FC236}">
                  <a16:creationId xmlns:a16="http://schemas.microsoft.com/office/drawing/2014/main" id="{9AE40AD4-19E9-1D4D-A261-FC3CF2D19D0B}"/>
                </a:ext>
              </a:extLst>
            </p:cNvPr>
            <p:cNvSpPr/>
            <p:nvPr/>
          </p:nvSpPr>
          <p:spPr>
            <a:xfrm>
              <a:off x="5731587" y="3645908"/>
              <a:ext cx="1743395" cy="1198708"/>
            </a:xfrm>
            <a:prstGeom prst="roundRect">
              <a:avLst/>
            </a:prstGeom>
            <a:solidFill>
              <a:srgbClr val="BDE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6F47FBA-AEE4-2B4C-AB4F-4E50F87931E3}"/>
                </a:ext>
              </a:extLst>
            </p:cNvPr>
            <p:cNvSpPr txBox="1"/>
            <p:nvPr/>
          </p:nvSpPr>
          <p:spPr>
            <a:xfrm>
              <a:off x="5900067" y="3697834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Underlay-Overlay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1750E5CC-301E-BA42-93F6-992464358AAA}"/>
                </a:ext>
              </a:extLst>
            </p:cNvPr>
            <p:cNvSpPr/>
            <p:nvPr/>
          </p:nvSpPr>
          <p:spPr>
            <a:xfrm>
              <a:off x="6376936" y="4572955"/>
              <a:ext cx="919747" cy="187436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A2C8D7E-7116-F443-9E59-EC1D302BB43F}"/>
                </a:ext>
              </a:extLst>
            </p:cNvPr>
            <p:cNvSpPr txBox="1"/>
            <p:nvPr/>
          </p:nvSpPr>
          <p:spPr>
            <a:xfrm>
              <a:off x="6522958" y="4583264"/>
              <a:ext cx="680679" cy="1651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100" dirty="0"/>
                <a:t>new adapters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17B94862-4A95-FA41-93A9-CDE8287C2564}"/>
                </a:ext>
              </a:extLst>
            </p:cNvPr>
            <p:cNvSpPr/>
            <p:nvPr/>
          </p:nvSpPr>
          <p:spPr>
            <a:xfrm>
              <a:off x="6243687" y="400815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B810F3ED-8277-F44D-AD32-B1F57C887870}"/>
                </a:ext>
              </a:extLst>
            </p:cNvPr>
            <p:cNvSpPr/>
            <p:nvPr/>
          </p:nvSpPr>
          <p:spPr>
            <a:xfrm>
              <a:off x="6314996" y="4101970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E922A87F-AC57-B640-9CDB-45588AC9CA1A}"/>
                </a:ext>
              </a:extLst>
            </p:cNvPr>
            <p:cNvSpPr/>
            <p:nvPr/>
          </p:nvSpPr>
          <p:spPr>
            <a:xfrm>
              <a:off x="6376936" y="420473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3222346-019F-6C44-89DC-460C682630F9}"/>
                </a:ext>
              </a:extLst>
            </p:cNvPr>
            <p:cNvSpPr txBox="1"/>
            <p:nvPr/>
          </p:nvSpPr>
          <p:spPr>
            <a:xfrm>
              <a:off x="6372189" y="4242182"/>
              <a:ext cx="1013233" cy="209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100" dirty="0" err="1"/>
                <a:t>ul</a:t>
              </a:r>
              <a:r>
                <a:rPr lang="en-US" sz="1100" dirty="0"/>
                <a:t>-</a:t>
              </a:r>
              <a:r>
                <a:rPr lang="en-US" sz="1100" dirty="0" err="1"/>
                <a:t>ol</a:t>
              </a:r>
              <a:r>
                <a:rPr lang="en-US" sz="1100" dirty="0"/>
                <a:t>-logic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5DF0479-6F70-1849-916E-768121B2C373}"/>
              </a:ext>
            </a:extLst>
          </p:cNvPr>
          <p:cNvGrpSpPr/>
          <p:nvPr/>
        </p:nvGrpSpPr>
        <p:grpSpPr>
          <a:xfrm>
            <a:off x="4768512" y="2845231"/>
            <a:ext cx="1792735" cy="1198708"/>
            <a:chOff x="5731587" y="3645908"/>
            <a:chExt cx="1792735" cy="1198708"/>
          </a:xfrm>
        </p:grpSpPr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25838BFC-48B3-E241-AE71-AF2F7266AD2E}"/>
                </a:ext>
              </a:extLst>
            </p:cNvPr>
            <p:cNvSpPr/>
            <p:nvPr/>
          </p:nvSpPr>
          <p:spPr>
            <a:xfrm>
              <a:off x="5731587" y="3645908"/>
              <a:ext cx="1743395" cy="1198708"/>
            </a:xfrm>
            <a:prstGeom prst="roundRect">
              <a:avLst/>
            </a:prstGeom>
            <a:solidFill>
              <a:srgbClr val="BDE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51D1F202-467B-4147-9454-F5622B46B1E3}"/>
                </a:ext>
              </a:extLst>
            </p:cNvPr>
            <p:cNvSpPr txBox="1"/>
            <p:nvPr/>
          </p:nvSpPr>
          <p:spPr>
            <a:xfrm>
              <a:off x="5900067" y="3697834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CPE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66FA4FE1-A377-DC4F-B60B-96F0E8B5F2AC}"/>
                </a:ext>
              </a:extLst>
            </p:cNvPr>
            <p:cNvSpPr/>
            <p:nvPr/>
          </p:nvSpPr>
          <p:spPr>
            <a:xfrm>
              <a:off x="6423236" y="4572955"/>
              <a:ext cx="919747" cy="187436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2C36F76-59BB-AF4B-99EF-D3A21B4A8B8E}"/>
                </a:ext>
              </a:extLst>
            </p:cNvPr>
            <p:cNvSpPr txBox="1"/>
            <p:nvPr/>
          </p:nvSpPr>
          <p:spPr>
            <a:xfrm>
              <a:off x="6522958" y="4583264"/>
              <a:ext cx="680679" cy="1651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100" dirty="0"/>
                <a:t>new adapters</a:t>
              </a: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A2C8CF72-8F94-AE48-9E94-26285AD9FBEB}"/>
                </a:ext>
              </a:extLst>
            </p:cNvPr>
            <p:cNvSpPr/>
            <p:nvPr/>
          </p:nvSpPr>
          <p:spPr>
            <a:xfrm>
              <a:off x="6382587" y="400815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1D0CDAA5-AA90-E24D-A965-B99EF0399426}"/>
                </a:ext>
              </a:extLst>
            </p:cNvPr>
            <p:cNvSpPr/>
            <p:nvPr/>
          </p:nvSpPr>
          <p:spPr>
            <a:xfrm>
              <a:off x="6453896" y="4101970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CA0FD6A8-F23F-D747-8D1C-8BBF0185764B}"/>
                </a:ext>
              </a:extLst>
            </p:cNvPr>
            <p:cNvSpPr/>
            <p:nvPr/>
          </p:nvSpPr>
          <p:spPr>
            <a:xfrm>
              <a:off x="6527411" y="420473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52998A6-0FE1-0141-9BFC-A52B5E83EB1D}"/>
                </a:ext>
              </a:extLst>
            </p:cNvPr>
            <p:cNvSpPr txBox="1"/>
            <p:nvPr/>
          </p:nvSpPr>
          <p:spPr>
            <a:xfrm>
              <a:off x="6511089" y="4242182"/>
              <a:ext cx="1013233" cy="209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100" dirty="0" err="1"/>
                <a:t>cpe</a:t>
              </a:r>
              <a:r>
                <a:rPr lang="en-US" sz="1100" dirty="0"/>
                <a:t>-logic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B216524E-AA8D-604E-932E-AE97984D91B1}"/>
              </a:ext>
            </a:extLst>
          </p:cNvPr>
          <p:cNvGrpSpPr/>
          <p:nvPr/>
        </p:nvGrpSpPr>
        <p:grpSpPr>
          <a:xfrm>
            <a:off x="4763187" y="1588997"/>
            <a:ext cx="1743395" cy="1198708"/>
            <a:chOff x="5731587" y="3645908"/>
            <a:chExt cx="1743395" cy="1198708"/>
          </a:xfrm>
        </p:grpSpPr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724774BA-4CF8-414C-ABF7-148FA1D97904}"/>
                </a:ext>
              </a:extLst>
            </p:cNvPr>
            <p:cNvSpPr/>
            <p:nvPr/>
          </p:nvSpPr>
          <p:spPr>
            <a:xfrm>
              <a:off x="5731587" y="3645908"/>
              <a:ext cx="1743395" cy="1198708"/>
            </a:xfrm>
            <a:prstGeom prst="roundRect">
              <a:avLst/>
            </a:prstGeom>
            <a:solidFill>
              <a:srgbClr val="BDE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3E035B4-D4F7-0C40-AA6C-88C85972DBD5}"/>
                </a:ext>
              </a:extLst>
            </p:cNvPr>
            <p:cNvSpPr txBox="1"/>
            <p:nvPr/>
          </p:nvSpPr>
          <p:spPr>
            <a:xfrm>
              <a:off x="5900067" y="3697834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L2 Ethernet</a:t>
              </a: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6562DF4-4310-754E-8373-FDBF466CE422}"/>
                </a:ext>
              </a:extLst>
            </p:cNvPr>
            <p:cNvSpPr/>
            <p:nvPr/>
          </p:nvSpPr>
          <p:spPr>
            <a:xfrm>
              <a:off x="6452698" y="4572955"/>
              <a:ext cx="843985" cy="197020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797B32D0-13E6-9C49-878E-805BC327EA43}"/>
                </a:ext>
              </a:extLst>
            </p:cNvPr>
            <p:cNvSpPr txBox="1"/>
            <p:nvPr/>
          </p:nvSpPr>
          <p:spPr>
            <a:xfrm>
              <a:off x="6522958" y="4583264"/>
              <a:ext cx="680679" cy="1651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100" dirty="0"/>
                <a:t>new adapters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D1732F06-2175-B24B-B325-00EE1A0DC4FE}"/>
                </a:ext>
              </a:extLst>
            </p:cNvPr>
            <p:cNvSpPr/>
            <p:nvPr/>
          </p:nvSpPr>
          <p:spPr>
            <a:xfrm>
              <a:off x="6243687" y="400815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4F5C8D4C-17AD-364B-81BA-09DD5B00AD8B}"/>
                </a:ext>
              </a:extLst>
            </p:cNvPr>
            <p:cNvSpPr/>
            <p:nvPr/>
          </p:nvSpPr>
          <p:spPr>
            <a:xfrm>
              <a:off x="6314996" y="4101970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72D86A61-F121-264D-8A29-88CAFFAA7417}"/>
                </a:ext>
              </a:extLst>
            </p:cNvPr>
            <p:cNvSpPr/>
            <p:nvPr/>
          </p:nvSpPr>
          <p:spPr>
            <a:xfrm>
              <a:off x="6376936" y="4204735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145FE4F9-1D2F-4E40-BD19-AA862550E4AF}"/>
                </a:ext>
              </a:extLst>
            </p:cNvPr>
            <p:cNvSpPr txBox="1"/>
            <p:nvPr/>
          </p:nvSpPr>
          <p:spPr>
            <a:xfrm>
              <a:off x="6372189" y="4242182"/>
              <a:ext cx="1013233" cy="209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100" dirty="0"/>
                <a:t>L2-logic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E7A4A36-44D8-8A4D-8181-904B439347D8}"/>
              </a:ext>
            </a:extLst>
          </p:cNvPr>
          <p:cNvSpPr txBox="1"/>
          <p:nvPr/>
        </p:nvSpPr>
        <p:spPr>
          <a:xfrm>
            <a:off x="5303223" y="5427621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6056D3-6708-4847-93D3-6053D88399B2}"/>
              </a:ext>
            </a:extLst>
          </p:cNvPr>
          <p:cNvGrpSpPr/>
          <p:nvPr/>
        </p:nvGrpSpPr>
        <p:grpSpPr>
          <a:xfrm>
            <a:off x="4807669" y="2350782"/>
            <a:ext cx="596120" cy="313326"/>
            <a:chOff x="6080589" y="4607543"/>
            <a:chExt cx="596120" cy="313326"/>
          </a:xfrm>
        </p:grpSpPr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C2A9712B-0DEF-BC40-8C36-DC1BE14FAA86}"/>
                </a:ext>
              </a:extLst>
            </p:cNvPr>
            <p:cNvSpPr/>
            <p:nvPr/>
          </p:nvSpPr>
          <p:spPr>
            <a:xfrm>
              <a:off x="6080589" y="4607543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3E2750AF-5D08-EE47-BC65-C4ED70F0F4D7}"/>
                </a:ext>
              </a:extLst>
            </p:cNvPr>
            <p:cNvSpPr/>
            <p:nvPr/>
          </p:nvSpPr>
          <p:spPr>
            <a:xfrm>
              <a:off x="6116616" y="4640409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C7776A2C-C8B5-A848-A56A-92F89F45DA43}"/>
                </a:ext>
              </a:extLst>
            </p:cNvPr>
            <p:cNvSpPr/>
            <p:nvPr/>
          </p:nvSpPr>
          <p:spPr>
            <a:xfrm>
              <a:off x="6148154" y="4673275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9EF4591E-DA35-874C-B66C-5F3E72C1FBA0}"/>
              </a:ext>
            </a:extLst>
          </p:cNvPr>
          <p:cNvGrpSpPr/>
          <p:nvPr/>
        </p:nvGrpSpPr>
        <p:grpSpPr>
          <a:xfrm>
            <a:off x="4822314" y="3441505"/>
            <a:ext cx="596120" cy="313326"/>
            <a:chOff x="6080589" y="4607543"/>
            <a:chExt cx="596120" cy="313326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0785E2AA-C916-CC4D-BB6C-3CE2C2D5CF66}"/>
                </a:ext>
              </a:extLst>
            </p:cNvPr>
            <p:cNvSpPr/>
            <p:nvPr/>
          </p:nvSpPr>
          <p:spPr>
            <a:xfrm>
              <a:off x="6080589" y="4607543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85D3A4DD-0A8F-3C4F-BD06-5B7A6C84D332}"/>
                </a:ext>
              </a:extLst>
            </p:cNvPr>
            <p:cNvSpPr/>
            <p:nvPr/>
          </p:nvSpPr>
          <p:spPr>
            <a:xfrm>
              <a:off x="6116616" y="4640409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7567EA6-3B0E-6D48-9F7E-EBE4E63D7AD4}"/>
                </a:ext>
              </a:extLst>
            </p:cNvPr>
            <p:cNvSpPr/>
            <p:nvPr/>
          </p:nvSpPr>
          <p:spPr>
            <a:xfrm>
              <a:off x="6148154" y="4673275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ABF7C86D-1BA8-8D42-9CF6-4560AEE0BDFA}"/>
              </a:ext>
            </a:extLst>
          </p:cNvPr>
          <p:cNvGrpSpPr/>
          <p:nvPr/>
        </p:nvGrpSpPr>
        <p:grpSpPr>
          <a:xfrm>
            <a:off x="2957434" y="2248437"/>
            <a:ext cx="596120" cy="313326"/>
            <a:chOff x="6080589" y="4607543"/>
            <a:chExt cx="596120" cy="313326"/>
          </a:xfrm>
        </p:grpSpPr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A6032568-6C05-1048-9AC6-917377C5E44F}"/>
                </a:ext>
              </a:extLst>
            </p:cNvPr>
            <p:cNvSpPr/>
            <p:nvPr/>
          </p:nvSpPr>
          <p:spPr>
            <a:xfrm>
              <a:off x="6080589" y="4607543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C33F1896-1E18-B942-BCAB-B5B79A1699C4}"/>
                </a:ext>
              </a:extLst>
            </p:cNvPr>
            <p:cNvSpPr/>
            <p:nvPr/>
          </p:nvSpPr>
          <p:spPr>
            <a:xfrm>
              <a:off x="6116616" y="4640409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452A69B0-7B4C-C243-AB21-E321D778D550}"/>
                </a:ext>
              </a:extLst>
            </p:cNvPr>
            <p:cNvSpPr/>
            <p:nvPr/>
          </p:nvSpPr>
          <p:spPr>
            <a:xfrm>
              <a:off x="6148154" y="4673275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6A42D95A-77C0-FF4B-A1E9-83E863982A13}"/>
              </a:ext>
            </a:extLst>
          </p:cNvPr>
          <p:cNvGrpSpPr/>
          <p:nvPr/>
        </p:nvGrpSpPr>
        <p:grpSpPr>
          <a:xfrm>
            <a:off x="2934142" y="3484422"/>
            <a:ext cx="596120" cy="313326"/>
            <a:chOff x="6080589" y="4607543"/>
            <a:chExt cx="596120" cy="313326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F6CCA16B-778A-A04D-ADF8-BCA3F1F96391}"/>
                </a:ext>
              </a:extLst>
            </p:cNvPr>
            <p:cNvSpPr/>
            <p:nvPr/>
          </p:nvSpPr>
          <p:spPr>
            <a:xfrm>
              <a:off x="6080589" y="4607543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B79358F8-05BF-1444-9791-9FD9703B907A}"/>
                </a:ext>
              </a:extLst>
            </p:cNvPr>
            <p:cNvSpPr/>
            <p:nvPr/>
          </p:nvSpPr>
          <p:spPr>
            <a:xfrm>
              <a:off x="6116616" y="4640409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90449A15-8E28-084D-AE0F-C82633911AF3}"/>
                </a:ext>
              </a:extLst>
            </p:cNvPr>
            <p:cNvSpPr/>
            <p:nvPr/>
          </p:nvSpPr>
          <p:spPr>
            <a:xfrm>
              <a:off x="6148154" y="4673275"/>
              <a:ext cx="528555" cy="247594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micro</a:t>
              </a:r>
            </a:p>
            <a:p>
              <a:pPr algn="ctr">
                <a:lnSpc>
                  <a:spcPts val="8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services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B40374D-E630-A94C-8D11-58D059C97D34}"/>
              </a:ext>
            </a:extLst>
          </p:cNvPr>
          <p:cNvGrpSpPr/>
          <p:nvPr/>
        </p:nvGrpSpPr>
        <p:grpSpPr>
          <a:xfrm>
            <a:off x="2916102" y="4133681"/>
            <a:ext cx="1743395" cy="2154967"/>
            <a:chOff x="3436975" y="4237856"/>
            <a:chExt cx="1743395" cy="2154967"/>
          </a:xfrm>
        </p:grpSpPr>
        <p:sp>
          <p:nvSpPr>
            <p:cNvPr id="84" name="Rounded Rectangle 83"/>
            <p:cNvSpPr/>
            <p:nvPr/>
          </p:nvSpPr>
          <p:spPr>
            <a:xfrm>
              <a:off x="3436975" y="4237856"/>
              <a:ext cx="1743395" cy="2154967"/>
            </a:xfrm>
            <a:prstGeom prst="roundRect">
              <a:avLst/>
            </a:prstGeom>
            <a:solidFill>
              <a:srgbClr val="BDE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534265" y="4481071"/>
              <a:ext cx="1007671" cy="234078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568222" y="4515617"/>
              <a:ext cx="908227" cy="18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100" dirty="0"/>
                <a:t>new-northbound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666769" y="4282413"/>
              <a:ext cx="565648" cy="2165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/>
                <a:t>Mobility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522033" y="5784978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93342" y="5878793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655281" y="5981558"/>
              <a:ext cx="919747" cy="217329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650535" y="6019005"/>
              <a:ext cx="1013233" cy="209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100" dirty="0"/>
                <a:t>RAN-adapters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9963CD0B-ABFD-2147-A691-445B0FAEC10C}"/>
                </a:ext>
              </a:extLst>
            </p:cNvPr>
            <p:cNvSpPr/>
            <p:nvPr/>
          </p:nvSpPr>
          <p:spPr>
            <a:xfrm>
              <a:off x="3528368" y="4794961"/>
              <a:ext cx="1073018" cy="520472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16DE307D-2904-AE43-BB50-0C322764D59C}"/>
                </a:ext>
              </a:extLst>
            </p:cNvPr>
            <p:cNvSpPr/>
            <p:nvPr/>
          </p:nvSpPr>
          <p:spPr>
            <a:xfrm>
              <a:off x="3548515" y="4855136"/>
              <a:ext cx="1073018" cy="520472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583034" y="4926565"/>
              <a:ext cx="1073018" cy="520472"/>
            </a:xfrm>
            <a:prstGeom prst="rect">
              <a:avLst/>
            </a:prstGeom>
            <a:solidFill>
              <a:srgbClr val="C4F484"/>
            </a:solidFill>
            <a:ln w="63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548516" y="4935230"/>
              <a:ext cx="1107536" cy="60242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100" dirty="0"/>
                <a:t>ran-logic</a:t>
              </a:r>
            </a:p>
            <a:p>
              <a:pPr algn="ctr"/>
              <a:r>
                <a:rPr lang="en-US" sz="1100" dirty="0"/>
                <a:t>packet-core-logic</a:t>
              </a:r>
            </a:p>
            <a:p>
              <a:pPr algn="ctr"/>
              <a:r>
                <a:rPr lang="en-US" sz="1100" dirty="0"/>
                <a:t>spectrum-logic</a:t>
              </a:r>
            </a:p>
          </p:txBody>
        </p: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B5B80B54-64E6-7A43-8CAD-D39EF2F98337}"/>
                </a:ext>
              </a:extLst>
            </p:cNvPr>
            <p:cNvGrpSpPr/>
            <p:nvPr/>
          </p:nvGrpSpPr>
          <p:grpSpPr>
            <a:xfrm>
              <a:off x="4502049" y="5516229"/>
              <a:ext cx="596120" cy="313326"/>
              <a:chOff x="6080589" y="4607543"/>
              <a:chExt cx="596120" cy="313326"/>
            </a:xfrm>
          </p:grpSpPr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0AEE9E14-3B08-A344-8AED-A2165FE54367}"/>
                  </a:ext>
                </a:extLst>
              </p:cNvPr>
              <p:cNvSpPr/>
              <p:nvPr/>
            </p:nvSpPr>
            <p:spPr>
              <a:xfrm>
                <a:off x="6080589" y="4607543"/>
                <a:ext cx="528555" cy="247594"/>
              </a:xfrm>
              <a:prstGeom prst="rect">
                <a:avLst/>
              </a:prstGeom>
              <a:solidFill>
                <a:srgbClr val="C4F484"/>
              </a:solidFill>
              <a:ln w="63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ts val="800"/>
                  </a:lnSpc>
                </a:pPr>
                <a:r>
                  <a:rPr lang="en-US" sz="1100" dirty="0">
                    <a:solidFill>
                      <a:schemeClr val="tx1"/>
                    </a:solidFill>
                  </a:rPr>
                  <a:t>micro</a:t>
                </a:r>
              </a:p>
              <a:p>
                <a:pPr algn="ctr">
                  <a:lnSpc>
                    <a:spcPts val="800"/>
                  </a:lnSpc>
                </a:pPr>
                <a:r>
                  <a:rPr lang="en-US" sz="1100" dirty="0">
                    <a:solidFill>
                      <a:schemeClr val="tx1"/>
                    </a:solidFill>
                  </a:rPr>
                  <a:t>services</a:t>
                </a: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B58C589E-326C-BF4F-81E6-7F790B775828}"/>
                  </a:ext>
                </a:extLst>
              </p:cNvPr>
              <p:cNvSpPr/>
              <p:nvPr/>
            </p:nvSpPr>
            <p:spPr>
              <a:xfrm>
                <a:off x="6116616" y="4640409"/>
                <a:ext cx="528555" cy="247594"/>
              </a:xfrm>
              <a:prstGeom prst="rect">
                <a:avLst/>
              </a:prstGeom>
              <a:solidFill>
                <a:srgbClr val="C4F484"/>
              </a:solidFill>
              <a:ln w="63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ts val="800"/>
                  </a:lnSpc>
                </a:pPr>
                <a:r>
                  <a:rPr lang="en-US" sz="1100" dirty="0">
                    <a:solidFill>
                      <a:schemeClr val="tx1"/>
                    </a:solidFill>
                  </a:rPr>
                  <a:t>micro</a:t>
                </a:r>
              </a:p>
              <a:p>
                <a:pPr algn="ctr">
                  <a:lnSpc>
                    <a:spcPts val="800"/>
                  </a:lnSpc>
                </a:pPr>
                <a:r>
                  <a:rPr lang="en-US" sz="1100" dirty="0">
                    <a:solidFill>
                      <a:schemeClr val="tx1"/>
                    </a:solidFill>
                  </a:rPr>
                  <a:t>services</a:t>
                </a: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CB0802CA-5161-1846-A58E-D9FBF38ACB66}"/>
                  </a:ext>
                </a:extLst>
              </p:cNvPr>
              <p:cNvSpPr/>
              <p:nvPr/>
            </p:nvSpPr>
            <p:spPr>
              <a:xfrm>
                <a:off x="6148154" y="4673275"/>
                <a:ext cx="528555" cy="247594"/>
              </a:xfrm>
              <a:prstGeom prst="rect">
                <a:avLst/>
              </a:prstGeom>
              <a:solidFill>
                <a:srgbClr val="C4F484"/>
              </a:solidFill>
              <a:ln w="63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ts val="800"/>
                  </a:lnSpc>
                </a:pPr>
                <a:r>
                  <a:rPr lang="en-US" sz="1100" dirty="0">
                    <a:solidFill>
                      <a:schemeClr val="tx1"/>
                    </a:solidFill>
                  </a:rPr>
                  <a:t>micro</a:t>
                </a:r>
              </a:p>
              <a:p>
                <a:pPr algn="ctr">
                  <a:lnSpc>
                    <a:spcPts val="800"/>
                  </a:lnSpc>
                </a:pPr>
                <a:r>
                  <a:rPr lang="en-US" sz="1100" dirty="0">
                    <a:solidFill>
                      <a:schemeClr val="tx1"/>
                    </a:solidFill>
                  </a:rPr>
                  <a:t>services</a:t>
                </a:r>
              </a:p>
            </p:txBody>
          </p:sp>
        </p:grpSp>
      </p:grpSp>
      <p:sp>
        <p:nvSpPr>
          <p:cNvPr id="178" name="TextBox 177">
            <a:extLst>
              <a:ext uri="{FF2B5EF4-FFF2-40B4-BE49-F238E27FC236}">
                <a16:creationId xmlns:a16="http://schemas.microsoft.com/office/drawing/2014/main" id="{21945DAF-5478-BC47-8124-E73127BBB482}"/>
              </a:ext>
            </a:extLst>
          </p:cNvPr>
          <p:cNvSpPr txBox="1"/>
          <p:nvPr/>
        </p:nvSpPr>
        <p:spPr>
          <a:xfrm>
            <a:off x="4711078" y="5007932"/>
            <a:ext cx="1600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Network Domain n 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0E6813D1-74D5-EA4B-8232-326F5DB87938}"/>
              </a:ext>
            </a:extLst>
          </p:cNvPr>
          <p:cNvSpPr txBox="1"/>
          <p:nvPr/>
        </p:nvSpPr>
        <p:spPr>
          <a:xfrm>
            <a:off x="5414249" y="4272203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3B494EF-0058-1D49-9C14-82EE3DE67E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326784"/>
              </p:ext>
            </p:extLst>
          </p:nvPr>
        </p:nvGraphicFramePr>
        <p:xfrm>
          <a:off x="7015106" y="1588997"/>
          <a:ext cx="501463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6297">
                  <a:extLst>
                    <a:ext uri="{9D8B030D-6E8A-4147-A177-3AD203B41FA5}">
                      <a16:colId xmlns:a16="http://schemas.microsoft.com/office/drawing/2014/main" val="1333386126"/>
                    </a:ext>
                  </a:extLst>
                </a:gridCol>
                <a:gridCol w="2978337">
                  <a:extLst>
                    <a:ext uri="{9D8B030D-6E8A-4147-A177-3AD203B41FA5}">
                      <a16:colId xmlns:a16="http://schemas.microsoft.com/office/drawing/2014/main" val="2411913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Controller Personas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Build Profile &amp; 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85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Default GNFC – Wireline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GNFC_Core+WAN+L2+CPE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025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Default GNFC – Wireless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GNFC_Core+Mobility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16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Wireline/Wireless GNFC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GNFC_Core+Mobility+WAN+L2+CPE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066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Underlay/overlay GNFC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GNFC_Core+Underlay-overlay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949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Customer </a:t>
                      </a:r>
                      <a:r>
                        <a:rPr lang="en-US" sz="1400" dirty="0" err="1"/>
                        <a:t>Prem</a:t>
                      </a:r>
                      <a:r>
                        <a:rPr lang="en-US" sz="1400" dirty="0"/>
                        <a:t> GNFC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GNFC_Core+CPE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691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057797"/>
                  </a:ext>
                </a:extLst>
              </a:tr>
            </a:tbl>
          </a:graphicData>
        </a:graphic>
      </p:graphicFrame>
      <p:sp>
        <p:nvSpPr>
          <p:cNvPr id="25" name="Triangle 24">
            <a:extLst>
              <a:ext uri="{FF2B5EF4-FFF2-40B4-BE49-F238E27FC236}">
                <a16:creationId xmlns:a16="http://schemas.microsoft.com/office/drawing/2014/main" id="{48281849-7871-5940-B992-BCE1F3F8328F}"/>
              </a:ext>
            </a:extLst>
          </p:cNvPr>
          <p:cNvSpPr/>
          <p:nvPr/>
        </p:nvSpPr>
        <p:spPr>
          <a:xfrm rot="5400000">
            <a:off x="6571407" y="2609603"/>
            <a:ext cx="486136" cy="319636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35B8B93-52BB-694B-A9C3-F52C957B28BD}"/>
              </a:ext>
            </a:extLst>
          </p:cNvPr>
          <p:cNvSpPr txBox="1"/>
          <p:nvPr/>
        </p:nvSpPr>
        <p:spPr>
          <a:xfrm>
            <a:off x="6923538" y="4496978"/>
            <a:ext cx="51062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In transition period, CCSDK could have multiple core modules that do similar functions (due to merging of APPC, VF-C and SDNC)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But the APIs, models, model driven behavior have to be consistent</a:t>
            </a:r>
          </a:p>
        </p:txBody>
      </p:sp>
    </p:spTree>
    <p:extLst>
      <p:ext uri="{BB962C8B-B14F-4D97-AF65-F5344CB8AC3E}">
        <p14:creationId xmlns:p14="http://schemas.microsoft.com/office/powerpoint/2010/main" val="1648549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9749751" cy="1076473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GNFC &amp; SDNC Architecture and Interfaces 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491420" y="5304488"/>
            <a:ext cx="1205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AT&amp;T Labs 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053" y="17774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Generic NF 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400399" cy="5316859"/>
          </a:xfrm>
        </p:spPr>
        <p:txBody>
          <a:bodyPr>
            <a:normAutofit lnSpcReduction="10000"/>
          </a:bodyPr>
          <a:lstStyle/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Generic NF Controller configures and maintains the health of VNFs/PNFs/services* (L1-7) throughout their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the controller aspects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Manages the health of VNFs/PNFs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Generic NF Controllers</a:t>
            </a:r>
          </a:p>
          <a:p>
            <a:pPr marL="347041" lvl="1" indent="-170367">
              <a:lnSpc>
                <a:spcPct val="100000"/>
              </a:lnSpc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Intimate with network protocols</a:t>
            </a:r>
          </a:p>
          <a:p>
            <a:pPr marL="347041" lvl="1" indent="-170367">
              <a:lnSpc>
                <a:spcPct val="100000"/>
              </a:lnSpc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the state of services</a:t>
            </a:r>
          </a:p>
          <a:p>
            <a:pPr marL="347041" lvl="1" indent="-170367">
              <a:lnSpc>
                <a:spcPct val="100000"/>
              </a:lnSpc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 Deployment Flexibility to meet user scalability / resilience needs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0194456" y="45332"/>
            <a:ext cx="1830730" cy="940456"/>
            <a:chOff x="10194456" y="45332"/>
            <a:chExt cx="1830730" cy="940456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3261A921-D5CE-49C2-9B24-6EB17C1C8DA8}"/>
                </a:ext>
              </a:extLst>
            </p:cNvPr>
            <p:cNvSpPr/>
            <p:nvPr/>
          </p:nvSpPr>
          <p:spPr>
            <a:xfrm>
              <a:off x="10194456" y="273769"/>
              <a:ext cx="1830730" cy="712019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61E46455-4F0F-463D-AB65-404AE4F7355E}"/>
                </a:ext>
              </a:extLst>
            </p:cNvPr>
            <p:cNvSpPr txBox="1"/>
            <p:nvPr/>
          </p:nvSpPr>
          <p:spPr>
            <a:xfrm>
              <a:off x="10901158" y="45332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E4A90269-B139-4BEE-B670-97E5AACE2CF7}"/>
                </a:ext>
              </a:extLst>
            </p:cNvPr>
            <p:cNvGrpSpPr/>
            <p:nvPr/>
          </p:nvGrpSpPr>
          <p:grpSpPr>
            <a:xfrm>
              <a:off x="10280393" y="447126"/>
              <a:ext cx="1714288" cy="436790"/>
              <a:chOff x="5236557" y="1068009"/>
              <a:chExt cx="1714288" cy="436790"/>
            </a:xfrm>
          </p:grpSpPr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1F6DC9E0-BB51-4BE7-B541-C52F0FBAB1C7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chemeClr val="accent2">
                  <a:alpha val="74902"/>
                </a:schemeClr>
              </a:solidFill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CE-x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5C9EC464-C30F-4A12-8EA7-61B0C36B359A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rgbClr val="00B0F0">
                  <a:alpha val="74902"/>
                </a:srgbClr>
              </a:solidFill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CI-x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839B1F57-7E45-4803-A778-6DA687031A58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1233030" cy="215444"/>
              </a:xfrm>
              <a:prstGeom prst="rect">
                <a:avLst/>
              </a:prstGeom>
              <a:noFill/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Controller External API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21FE55A6-061E-4CCE-AC67-4B2536577CE3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1199367" cy="215444"/>
              </a:xfrm>
              <a:prstGeom prst="rect">
                <a:avLst/>
              </a:prstGeom>
              <a:noFill/>
            </p:spPr>
            <p:txBody>
              <a:bodyPr wrap="square" lIns="0" tIns="45664" rIns="0" bIns="45664" rtlCol="0" anchor="ctr" anchorCtr="0">
                <a:noAutofit/>
              </a:bodyPr>
              <a:lstStyle>
                <a:defPPr>
                  <a:defRPr lang="en-US"/>
                </a:defPPr>
                <a:lvl1pPr algn="ctr" defTabSz="913364">
                  <a:defRPr sz="800" b="1" i="1" kern="0">
                    <a:solidFill>
                      <a:prstClr val="black"/>
                    </a:solidFill>
                    <a:latin typeface="Arial"/>
                  </a:defRPr>
                </a:lvl1pPr>
              </a:lstStyle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Controller Internal API</a:t>
                </a:r>
              </a:p>
            </p:txBody>
          </p:sp>
        </p:grp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4D6D5493-6E12-5F4E-8E08-C320FBBC4A13}"/>
              </a:ext>
            </a:extLst>
          </p:cNvPr>
          <p:cNvSpPr txBox="1"/>
          <p:nvPr/>
        </p:nvSpPr>
        <p:spPr>
          <a:xfrm>
            <a:off x="2995749" y="6274122"/>
            <a:ext cx="3933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*How the services are to be handled is for further study</a:t>
            </a:r>
          </a:p>
          <a:p>
            <a:r>
              <a:rPr lang="en-US" sz="1200" i="1" dirty="0"/>
              <a:t>** Configuration Design Tool (CDT) to be integrated into SDC</a:t>
            </a:r>
          </a:p>
          <a:p>
            <a:r>
              <a:rPr lang="en-US" sz="1200" i="1" dirty="0"/>
              <a:t>***CE-6 not needed - see </a:t>
            </a:r>
            <a:r>
              <a:rPr lang="en-US" sz="1200" i="1" dirty="0">
                <a:hlinkClick r:id="rId2"/>
              </a:rPr>
              <a:t>External Controller materials</a:t>
            </a:r>
            <a:endParaRPr lang="en-US" sz="1200" i="1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AEC89B5-9D1D-DB41-9CA2-A273ECCEFEE4}"/>
              </a:ext>
            </a:extLst>
          </p:cNvPr>
          <p:cNvGrpSpPr/>
          <p:nvPr/>
        </p:nvGrpSpPr>
        <p:grpSpPr>
          <a:xfrm>
            <a:off x="5352282" y="841671"/>
            <a:ext cx="6813129" cy="5656587"/>
            <a:chOff x="5352282" y="841671"/>
            <a:chExt cx="6813129" cy="565658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A13CBD60-5976-DD4C-A020-6E4ABC51643F}"/>
                </a:ext>
              </a:extLst>
            </p:cNvPr>
            <p:cNvSpPr/>
            <p:nvPr/>
          </p:nvSpPr>
          <p:spPr>
            <a:xfrm>
              <a:off x="6358795" y="841671"/>
              <a:ext cx="1083773" cy="302761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algn="ctr" defTabSz="913220"/>
              <a:r>
                <a:rPr lang="en-US" sz="1000" kern="0" dirty="0">
                  <a:solidFill>
                    <a:prstClr val="black"/>
                  </a:solidFill>
                  <a:latin typeface="Calibri"/>
                </a:rPr>
                <a:t>Configuration Design Tool UI**</a:t>
              </a:r>
            </a:p>
          </p:txBody>
        </p:sp>
        <p:sp>
          <p:nvSpPr>
            <p:cNvPr id="11" name="Magnetic Disk 10">
              <a:extLst>
                <a:ext uri="{FF2B5EF4-FFF2-40B4-BE49-F238E27FC236}">
                  <a16:creationId xmlns:a16="http://schemas.microsoft.com/office/drawing/2014/main" id="{9161A3EA-299C-EC4B-B43C-F7EA512B602C}"/>
                </a:ext>
              </a:extLst>
            </p:cNvPr>
            <p:cNvSpPr/>
            <p:nvPr/>
          </p:nvSpPr>
          <p:spPr>
            <a:xfrm>
              <a:off x="5961415" y="1492786"/>
              <a:ext cx="557149" cy="383868"/>
            </a:xfrm>
            <a:prstGeom prst="flowChartMagneticDisk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algn="ctr" defTabSz="913364"/>
              <a:r>
                <a:rPr lang="en-US" sz="1000" kern="0" dirty="0">
                  <a:solidFill>
                    <a:srgbClr val="70AD47">
                      <a:lumMod val="20000"/>
                      <a:lumOff val="80000"/>
                    </a:srgbClr>
                  </a:solidFill>
                  <a:latin typeface="Calibri"/>
                </a:rPr>
                <a:t>Run time catalog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72BF12F0-543D-6648-9CE1-463E47E4DA01}"/>
                </a:ext>
              </a:extLst>
            </p:cNvPr>
            <p:cNvSpPr/>
            <p:nvPr/>
          </p:nvSpPr>
          <p:spPr>
            <a:xfrm>
              <a:off x="7619039" y="1367907"/>
              <a:ext cx="1057334" cy="33870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OOF (for queries)</a:t>
              </a: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10BA09F-79B4-724F-B315-DFE84785DD6A}"/>
                </a:ext>
              </a:extLst>
            </p:cNvPr>
            <p:cNvSpPr/>
            <p:nvPr/>
          </p:nvSpPr>
          <p:spPr>
            <a:xfrm>
              <a:off x="9114150" y="1379407"/>
              <a:ext cx="1172818" cy="33870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Policy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610337" y="2260109"/>
              <a:ext cx="6471581" cy="3396213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1440" tIns="91440" rIns="91440" bIns="91440" rtlCol="0" anchor="t" anchorCtr="0"/>
            <a:lstStyle/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Generic NF </a:t>
              </a:r>
            </a:p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</a:t>
              </a:r>
            </a:p>
          </p:txBody>
        </p:sp>
        <p:sp>
          <p:nvSpPr>
            <p:cNvPr id="19" name="Rounded Rectangle 81"/>
            <p:cNvSpPr/>
            <p:nvPr/>
          </p:nvSpPr>
          <p:spPr>
            <a:xfrm>
              <a:off x="5684539" y="4668290"/>
              <a:ext cx="6322269" cy="913105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marL="0" marR="0" lvl="0" indent="0" algn="ctr" defTabSz="913220" rtl="0" eaLnBrk="1" fontAlgn="auto" latinLnBrk="0" hangingPunct="1">
                <a:lnSpc>
                  <a:spcPts val="11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9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Adapters </a:t>
              </a:r>
            </a:p>
          </p:txBody>
        </p:sp>
        <p:sp>
          <p:nvSpPr>
            <p:cNvPr id="21" name="Rounded Rectangle 44"/>
            <p:cNvSpPr/>
            <p:nvPr/>
          </p:nvSpPr>
          <p:spPr>
            <a:xfrm>
              <a:off x="7612085" y="3386137"/>
              <a:ext cx="3017903" cy="93775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9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Logic Processing </a:t>
              </a:r>
            </a:p>
          </p:txBody>
        </p:sp>
        <p:sp>
          <p:nvSpPr>
            <p:cNvPr id="22" name="Rounded Rectangle 46"/>
            <p:cNvSpPr/>
            <p:nvPr/>
          </p:nvSpPr>
          <p:spPr>
            <a:xfrm>
              <a:off x="5857153" y="3055736"/>
              <a:ext cx="1474711" cy="1216955"/>
            </a:xfrm>
            <a:prstGeom prst="roundRect">
              <a:avLst>
                <a:gd name="adj" fmla="val 9710"/>
              </a:avLst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35207" y="5021477"/>
              <a:ext cx="665603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99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Chef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345774" y="3438767"/>
              <a:ext cx="246890" cy="299672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9148049" y="4296458"/>
              <a:ext cx="1754" cy="38804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6049071" y="2818578"/>
              <a:ext cx="141465" cy="119002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677069" y="2818578"/>
              <a:ext cx="141465" cy="119002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131457" y="4198303"/>
              <a:ext cx="141465" cy="119002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7319879" y="3625811"/>
              <a:ext cx="301096" cy="411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cxnSpLocks/>
              <a:stCxn id="21" idx="0"/>
            </p:cNvCxnSpPr>
            <p:nvPr/>
          </p:nvCxnSpPr>
          <p:spPr>
            <a:xfrm flipV="1">
              <a:off x="9121037" y="2599655"/>
              <a:ext cx="8739" cy="786482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>
            <a:xfrm flipH="1" flipV="1">
              <a:off x="7209674" y="2612217"/>
              <a:ext cx="1740" cy="4435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51" name="Rounded Rectangle 65"/>
            <p:cNvSpPr/>
            <p:nvPr/>
          </p:nvSpPr>
          <p:spPr>
            <a:xfrm>
              <a:off x="10919711" y="3544344"/>
              <a:ext cx="1105475" cy="746413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Assigned Resources Inventory: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Service*  Topology &amp; VNF/PNF State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126993" y="5021477"/>
              <a:ext cx="732651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99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Netconf</a:t>
              </a:r>
              <a:endParaRPr kumimoji="0" lang="en-US" sz="99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Rounded Rectangle 45"/>
            <p:cNvSpPr/>
            <p:nvPr/>
          </p:nvSpPr>
          <p:spPr>
            <a:xfrm>
              <a:off x="7023624" y="2347569"/>
              <a:ext cx="3383067" cy="252084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9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API Handler 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0351884" y="1549065"/>
              <a:ext cx="1093250" cy="315279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Active &amp; Available Inventory 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549015" y="1522775"/>
              <a:ext cx="760880" cy="329036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Design &amp; Creation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676373" y="5021477"/>
              <a:ext cx="665603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99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Ansible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568003" y="5021402"/>
              <a:ext cx="665603" cy="365454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99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Others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9274207" y="493660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573764" y="1526006"/>
              <a:ext cx="971310" cy="33196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Orchestration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9028571" y="1524178"/>
              <a:ext cx="1172818" cy="33870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Collection, Analytics &amp; Events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017767" y="1128735"/>
              <a:ext cx="1211895" cy="230581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Closed Loop Actions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0448491" y="1179350"/>
              <a:ext cx="934006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Inventory 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Updates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515616" y="1185017"/>
              <a:ext cx="934006" cy="230581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Orchestration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447397" y="3730212"/>
              <a:ext cx="2145266" cy="515266"/>
            </a:xfrm>
            <a:prstGeom prst="rect">
              <a:avLst/>
            </a:prstGeom>
            <a:noFill/>
          </p:spPr>
          <p:txBody>
            <a:bodyPr wrap="square" numCol="2" rtlCol="0">
              <a:noAutofit/>
            </a:bodyPr>
            <a:lstStyle/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Configure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sz="800" b="1" dirty="0">
                  <a:latin typeface="Calibri"/>
                </a:rPr>
                <a:t>Audit 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SW upgrade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sz="800" b="1" dirty="0">
                  <a:latin typeface="Calibri"/>
                </a:rPr>
                <a:t>Scale in/out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Stop/start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sz="800" b="1" dirty="0">
                  <a:latin typeface="Calibri"/>
                </a:rPr>
                <a:t>Health check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L4-7 Service Create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438203" y="3589588"/>
              <a:ext cx="21045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Supports Model-Driven Lifecycle Mgmt.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A30676-EC10-024C-BD14-849722F3CBB0}"/>
                </a:ext>
              </a:extLst>
            </p:cNvPr>
            <p:cNvGrpSpPr/>
            <p:nvPr/>
          </p:nvGrpSpPr>
          <p:grpSpPr>
            <a:xfrm>
              <a:off x="7710947" y="3653015"/>
              <a:ext cx="711770" cy="734040"/>
              <a:chOff x="7710947" y="3583165"/>
              <a:chExt cx="711770" cy="734040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7710947" y="3583165"/>
                <a:ext cx="589926" cy="281695"/>
                <a:chOff x="11464311" y="3343274"/>
                <a:chExt cx="708649" cy="338386"/>
              </a:xfrm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9" name="Rounded Rectangle 118"/>
                <p:cNvSpPr/>
                <p:nvPr/>
              </p:nvSpPr>
              <p:spPr>
                <a:xfrm>
                  <a:off x="11477247" y="3343274"/>
                  <a:ext cx="695713" cy="338386"/>
                </a:xfrm>
                <a:prstGeom prst="roundRect">
                  <a:avLst/>
                </a:prstGeom>
                <a:solidFill>
                  <a:schemeClr val="accent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12004951" y="336681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11901213" y="348382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12035921" y="3569063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11808456" y="3595258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94" name="Straight Connector 93"/>
                <p:cNvCxnSpPr>
                  <a:cxnSpLocks/>
                  <a:stCxn id="90" idx="3"/>
                  <a:endCxn id="91" idx="7"/>
                </p:cNvCxnSpPr>
                <p:nvPr/>
              </p:nvCxnSpPr>
              <p:spPr>
                <a:xfrm flipH="1">
                  <a:off x="11967065" y="3425874"/>
                  <a:ext cx="49185" cy="68083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>
                  <a:cxnSpLocks/>
                  <a:stCxn id="91" idx="5"/>
                  <a:endCxn id="92" idx="1"/>
                </p:cNvCxnSpPr>
                <p:nvPr/>
              </p:nvCxnSpPr>
              <p:spPr>
                <a:xfrm>
                  <a:off x="11967065" y="3542884"/>
                  <a:ext cx="80155" cy="36312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>
                  <a:cxnSpLocks/>
                  <a:stCxn id="91" idx="3"/>
                  <a:endCxn id="93" idx="7"/>
                </p:cNvCxnSpPr>
                <p:nvPr/>
              </p:nvCxnSpPr>
              <p:spPr>
                <a:xfrm flipH="1">
                  <a:off x="11874308" y="3542884"/>
                  <a:ext cx="38204" cy="62507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TextBox 96"/>
                <p:cNvSpPr txBox="1"/>
                <p:nvPr/>
              </p:nvSpPr>
              <p:spPr>
                <a:xfrm>
                  <a:off x="11464311" y="3358476"/>
                  <a:ext cx="491056" cy="2461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66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 Logic</a:t>
                  </a: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7770529" y="3702871"/>
                <a:ext cx="589932" cy="281695"/>
                <a:chOff x="11464303" y="3343275"/>
                <a:chExt cx="708656" cy="338386"/>
              </a:xfrm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0" name="Rounded Rectangle 136"/>
                <p:cNvSpPr/>
                <p:nvPr/>
              </p:nvSpPr>
              <p:spPr>
                <a:xfrm>
                  <a:off x="11477246" y="3343275"/>
                  <a:ext cx="695713" cy="338386"/>
                </a:xfrm>
                <a:prstGeom prst="roundRect">
                  <a:avLst/>
                </a:prstGeom>
                <a:solidFill>
                  <a:schemeClr val="accent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12004951" y="336681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11901213" y="348382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12035921" y="3569063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11808456" y="3595258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85" name="Straight Connector 84"/>
                <p:cNvCxnSpPr>
                  <a:stCxn id="81" idx="3"/>
                  <a:endCxn id="82" idx="7"/>
                </p:cNvCxnSpPr>
                <p:nvPr/>
              </p:nvCxnSpPr>
              <p:spPr>
                <a:xfrm flipH="1">
                  <a:off x="11967065" y="3425874"/>
                  <a:ext cx="49185" cy="68083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>
                  <a:stCxn id="82" idx="5"/>
                  <a:endCxn id="83" idx="1"/>
                </p:cNvCxnSpPr>
                <p:nvPr/>
              </p:nvCxnSpPr>
              <p:spPr>
                <a:xfrm>
                  <a:off x="11967065" y="3542884"/>
                  <a:ext cx="80155" cy="36312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>
                  <a:stCxn id="82" idx="3"/>
                  <a:endCxn id="84" idx="7"/>
                </p:cNvCxnSpPr>
                <p:nvPr/>
              </p:nvCxnSpPr>
              <p:spPr>
                <a:xfrm flipH="1">
                  <a:off x="11874308" y="3542884"/>
                  <a:ext cx="38204" cy="62507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TextBox 87"/>
                <p:cNvSpPr txBox="1"/>
                <p:nvPr/>
              </p:nvSpPr>
              <p:spPr>
                <a:xfrm>
                  <a:off x="11464303" y="3358476"/>
                  <a:ext cx="491056" cy="2461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66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 Logic</a:t>
                  </a: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7832774" y="3830936"/>
                <a:ext cx="589943" cy="281695"/>
                <a:chOff x="11464303" y="3343274"/>
                <a:chExt cx="708671" cy="338386"/>
              </a:xfrm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Rounded Rectangle 150"/>
                <p:cNvSpPr/>
                <p:nvPr/>
              </p:nvSpPr>
              <p:spPr>
                <a:xfrm>
                  <a:off x="11477261" y="3343274"/>
                  <a:ext cx="695713" cy="338386"/>
                </a:xfrm>
                <a:prstGeom prst="roundRect">
                  <a:avLst/>
                </a:prstGeom>
                <a:solidFill>
                  <a:schemeClr val="accent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12004951" y="336681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11901213" y="348382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12035921" y="3569063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11808456" y="3595258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76" name="Straight Connector 75"/>
                <p:cNvCxnSpPr>
                  <a:stCxn id="72" idx="3"/>
                  <a:endCxn id="73" idx="7"/>
                </p:cNvCxnSpPr>
                <p:nvPr/>
              </p:nvCxnSpPr>
              <p:spPr>
                <a:xfrm flipH="1">
                  <a:off x="11967065" y="3425874"/>
                  <a:ext cx="49185" cy="68083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>
                  <a:stCxn id="73" idx="5"/>
                  <a:endCxn id="74" idx="1"/>
                </p:cNvCxnSpPr>
                <p:nvPr/>
              </p:nvCxnSpPr>
              <p:spPr>
                <a:xfrm>
                  <a:off x="11967065" y="3542884"/>
                  <a:ext cx="80155" cy="36312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>
                  <a:stCxn id="73" idx="3"/>
                  <a:endCxn id="75" idx="7"/>
                </p:cNvCxnSpPr>
                <p:nvPr/>
              </p:nvCxnSpPr>
              <p:spPr>
                <a:xfrm flipH="1">
                  <a:off x="11874308" y="3542884"/>
                  <a:ext cx="38204" cy="62507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/>
                <p:cNvSpPr txBox="1"/>
                <p:nvPr/>
              </p:nvSpPr>
              <p:spPr>
                <a:xfrm>
                  <a:off x="11464303" y="3358476"/>
                  <a:ext cx="491056" cy="2461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66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 Logic</a:t>
                  </a:r>
                </a:p>
              </p:txBody>
            </p:sp>
          </p:grpSp>
          <p:sp>
            <p:nvSpPr>
              <p:cNvPr id="135" name="TextBox 134"/>
              <p:cNvSpPr txBox="1"/>
              <p:nvPr/>
            </p:nvSpPr>
            <p:spPr>
              <a:xfrm>
                <a:off x="7989329" y="394787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…</a:t>
                </a: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6462452" y="1181183"/>
              <a:ext cx="934006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Artifact Distribution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603137" y="4332095"/>
              <a:ext cx="2526874" cy="36895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*Not E2E service view.  The “Service” view in the Generic NF Controller is limited its scope of control</a:t>
              </a:r>
            </a:p>
          </p:txBody>
        </p:sp>
        <p:sp>
          <p:nvSpPr>
            <p:cNvPr id="173" name="Down Arrow 172"/>
            <p:cNvSpPr/>
            <p:nvPr/>
          </p:nvSpPr>
          <p:spPr>
            <a:xfrm>
              <a:off x="8507337" y="5747710"/>
              <a:ext cx="279621" cy="269191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8180144" y="5918801"/>
              <a:ext cx="934006" cy="507323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Applications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PNFs</a:t>
              </a:r>
            </a:p>
          </p:txBody>
        </p:sp>
        <p:sp>
          <p:nvSpPr>
            <p:cNvPr id="175" name="Left Brace 174"/>
            <p:cNvSpPr/>
            <p:nvPr/>
          </p:nvSpPr>
          <p:spPr>
            <a:xfrm rot="16200000">
              <a:off x="8492579" y="3948215"/>
              <a:ext cx="268127" cy="3206038"/>
            </a:xfrm>
            <a:prstGeom prst="leftBrace">
              <a:avLst>
                <a:gd name="adj1" fmla="val 49923"/>
                <a:gd name="adj2" fmla="val 50000"/>
              </a:avLst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826828" y="5037629"/>
              <a:ext cx="783204" cy="365379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lIns="91362" tIns="45679" rIns="91362" bIns="45679" rtlCol="0" anchor="ctr"/>
            <a:lstStyle/>
            <a:p>
              <a:pPr marL="0" marR="0" lvl="0" indent="0" algn="ctr" defTabSz="912717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 Adapter</a:t>
              </a: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675093" y="6107832"/>
              <a:ext cx="1078254" cy="19389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Multi-VIM/Cloud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5352282" y="1965375"/>
              <a:ext cx="6468879" cy="4006222"/>
              <a:chOff x="5961882" y="1965375"/>
              <a:chExt cx="6468879" cy="4006222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5961888" y="5786953"/>
                <a:ext cx="1793273" cy="17369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5961888" y="1965375"/>
                <a:ext cx="6468873" cy="18067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</a:p>
            </p:txBody>
          </p:sp>
          <p:sp>
            <p:nvSpPr>
              <p:cNvPr id="116" name="Rectangle 115"/>
              <p:cNvSpPr/>
              <p:nvPr/>
            </p:nvSpPr>
            <p:spPr>
              <a:xfrm rot="16200000">
                <a:off x="4050802" y="3876455"/>
                <a:ext cx="4006222" cy="1840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6097746" y="2002862"/>
                <a:ext cx="99089" cy="11950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6112733" y="5795735"/>
                <a:ext cx="86805" cy="16491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103" name="Straight Arrow Connector 102"/>
            <p:cNvCxnSpPr>
              <a:cxnSpLocks/>
            </p:cNvCxnSpPr>
            <p:nvPr/>
          </p:nvCxnSpPr>
          <p:spPr>
            <a:xfrm>
              <a:off x="7966819" y="1857966"/>
              <a:ext cx="0" cy="489603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H="1">
              <a:off x="9611912" y="1851811"/>
              <a:ext cx="5461" cy="52123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68" idx="2"/>
            </p:cNvCxnSpPr>
            <p:nvPr/>
          </p:nvCxnSpPr>
          <p:spPr>
            <a:xfrm>
              <a:off x="6929455" y="1851811"/>
              <a:ext cx="6547" cy="121951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169" name="Straight Arrow Connector 168"/>
            <p:cNvCxnSpPr>
              <a:stCxn id="102" idx="2"/>
              <a:endCxn id="168" idx="0"/>
            </p:cNvCxnSpPr>
            <p:nvPr/>
          </p:nvCxnSpPr>
          <p:spPr>
            <a:xfrm flipH="1">
              <a:off x="6214220" y="5403008"/>
              <a:ext cx="4210" cy="70482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7620990" y="2110186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CE-2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9316773" y="2109316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CE-3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5964964" y="5557009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CE-5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829107" y="5033125"/>
              <a:ext cx="893056" cy="365379"/>
            </a:xfrm>
            <a:prstGeom prst="rect">
              <a:avLst/>
            </a:prstGeom>
            <a:solidFill>
              <a:srgbClr val="006F8D"/>
            </a:solidFill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99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External System Adapter (s)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10676237" y="5852563"/>
              <a:ext cx="1193385" cy="645695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External 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  <a:r>
                <a:rPr kumimoji="0" lang="en-US" sz="899" b="1" i="1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rd</a:t>
              </a: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Party Controllers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Specific VNF Managers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 Mgt. Systems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8845673" y="2743145"/>
              <a:ext cx="481258" cy="150293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CI-2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6961310" y="2741878"/>
              <a:ext cx="481258" cy="150293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7218117" y="3438767"/>
              <a:ext cx="481258" cy="150293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CI-4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041959" y="3026756"/>
              <a:ext cx="1124446" cy="1203600"/>
              <a:chOff x="6006876" y="3231187"/>
              <a:chExt cx="1124446" cy="1203600"/>
            </a:xfrm>
          </p:grpSpPr>
          <p:sp>
            <p:nvSpPr>
              <p:cNvPr id="44" name="Can 111"/>
              <p:cNvSpPr/>
              <p:nvPr/>
            </p:nvSpPr>
            <p:spPr bwMode="auto">
              <a:xfrm>
                <a:off x="6006876" y="3298923"/>
                <a:ext cx="1124446" cy="1135864"/>
              </a:xfrm>
              <a:prstGeom prst="can">
                <a:avLst>
                  <a:gd name="adj" fmla="val 1529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91345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48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049071" y="3716430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VNF Descriptors</a:t>
                </a: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6137694" y="3231187"/>
                <a:ext cx="87716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348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Repository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6045581" y="3891414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Config</a:t>
                </a: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 Templates</a:t>
                </a: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6045581" y="4068187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Engineering Rules</a:t>
                </a:r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6045581" y="3538154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Service Logic</a:t>
                </a: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6045910" y="4243669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Policy Cache/Event </a:t>
                </a: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Match</a:t>
                </a:r>
              </a:p>
            </p:txBody>
          </p:sp>
        </p:grpSp>
        <p:sp>
          <p:nvSpPr>
            <p:cNvPr id="134" name="Rounded Rectangle 166"/>
            <p:cNvSpPr/>
            <p:nvPr/>
          </p:nvSpPr>
          <p:spPr>
            <a:xfrm>
              <a:off x="9622479" y="2898707"/>
              <a:ext cx="1217400" cy="273704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Operational Tree/</a:t>
              </a:r>
              <a:r>
                <a:rPr kumimoji="0" lang="en-US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</a:t>
              </a: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Tree (Service Model)</a:t>
              </a:r>
            </a:p>
          </p:txBody>
        </p:sp>
        <p:cxnSp>
          <p:nvCxnSpPr>
            <p:cNvPr id="37" name="Elbow Connector 36"/>
            <p:cNvCxnSpPr>
              <a:stCxn id="67" idx="2"/>
              <a:endCxn id="51" idx="0"/>
            </p:cNvCxnSpPr>
            <p:nvPr/>
          </p:nvCxnSpPr>
          <p:spPr>
            <a:xfrm rot="16200000" flipH="1">
              <a:off x="10345479" y="2417374"/>
              <a:ext cx="1680000" cy="573940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52" name="Straight Arrow Connector 151"/>
            <p:cNvCxnSpPr/>
            <p:nvPr/>
          </p:nvCxnSpPr>
          <p:spPr>
            <a:xfrm flipV="1">
              <a:off x="10608826" y="3998574"/>
              <a:ext cx="302002" cy="113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0592663" y="4028600"/>
              <a:ext cx="337850" cy="156654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CI-7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8917874" y="4403973"/>
              <a:ext cx="446221" cy="157659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CI-6</a:t>
              </a:r>
            </a:p>
          </p:txBody>
        </p:sp>
        <p:cxnSp>
          <p:nvCxnSpPr>
            <p:cNvPr id="176" name="Straight Arrow Connector 175"/>
            <p:cNvCxnSpPr/>
            <p:nvPr/>
          </p:nvCxnSpPr>
          <p:spPr>
            <a:xfrm flipV="1">
              <a:off x="10081045" y="2595675"/>
              <a:ext cx="0" cy="322334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9750633" y="2735056"/>
              <a:ext cx="313782" cy="153499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CI-3</a:t>
              </a:r>
            </a:p>
          </p:txBody>
        </p:sp>
        <p:cxnSp>
          <p:nvCxnSpPr>
            <p:cNvPr id="181" name="Elbow Connector 180"/>
            <p:cNvCxnSpPr>
              <a:cxnSpLocks/>
              <a:stCxn id="134" idx="2"/>
            </p:cNvCxnSpPr>
            <p:nvPr/>
          </p:nvCxnSpPr>
          <p:spPr>
            <a:xfrm rot="5400000">
              <a:off x="10101487" y="3300589"/>
              <a:ext cx="257871" cy="1515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96" name="Straight Arrow Connector 195"/>
            <p:cNvCxnSpPr>
              <a:stCxn id="23" idx="2"/>
              <a:endCxn id="179" idx="0"/>
            </p:cNvCxnSpPr>
            <p:nvPr/>
          </p:nvCxnSpPr>
          <p:spPr>
            <a:xfrm flipH="1">
              <a:off x="11272930" y="5398504"/>
              <a:ext cx="2705" cy="45405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1035006" y="5554349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CE-6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0266259" y="3197371"/>
              <a:ext cx="269486" cy="155712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CI-5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49F0D99A-DC7A-D04E-871E-9CCB784E14A9}"/>
                </a:ext>
              </a:extLst>
            </p:cNvPr>
            <p:cNvSpPr/>
            <p:nvPr/>
          </p:nvSpPr>
          <p:spPr>
            <a:xfrm>
              <a:off x="10201389" y="2350396"/>
              <a:ext cx="163982" cy="616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33" name="Elbow Connector 132">
              <a:extLst>
                <a:ext uri="{FF2B5EF4-FFF2-40B4-BE49-F238E27FC236}">
                  <a16:creationId xmlns:a16="http://schemas.microsoft.com/office/drawing/2014/main" id="{DFA2E94B-FF2B-0242-855D-43014843FD17}"/>
                </a:ext>
              </a:extLst>
            </p:cNvPr>
            <p:cNvCxnSpPr>
              <a:cxnSpLocks/>
              <a:stCxn id="67" idx="2"/>
              <a:endCxn id="25" idx="3"/>
            </p:cNvCxnSpPr>
            <p:nvPr/>
          </p:nvCxnSpPr>
          <p:spPr>
            <a:xfrm rot="5400000">
              <a:off x="9883458" y="2573551"/>
              <a:ext cx="1724259" cy="305845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10613311" y="2110758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CE-4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1E1D4ED-8B52-9040-9850-F1C5673B8792}"/>
                </a:ext>
              </a:extLst>
            </p:cNvPr>
            <p:cNvSpPr txBox="1"/>
            <p:nvPr/>
          </p:nvSpPr>
          <p:spPr>
            <a:xfrm>
              <a:off x="9714831" y="3960125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</a:t>
              </a:r>
            </a:p>
          </p:txBody>
        </p:sp>
        <p:cxnSp>
          <p:nvCxnSpPr>
            <p:cNvPr id="12" name="Elbow Connector 11">
              <a:extLst>
                <a:ext uri="{FF2B5EF4-FFF2-40B4-BE49-F238E27FC236}">
                  <a16:creationId xmlns:a16="http://schemas.microsoft.com/office/drawing/2014/main" id="{61A2092B-B0B6-4440-84CD-6C98820B59C1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 rot="16200000" flipH="1">
              <a:off x="5951997" y="2164647"/>
              <a:ext cx="1202873" cy="626886"/>
            </a:xfrm>
            <a:prstGeom prst="bentConnector3">
              <a:avLst>
                <a:gd name="adj1" fmla="val 14915"/>
              </a:avLst>
            </a:prstGeom>
            <a:ln w="28575">
              <a:solidFill>
                <a:srgbClr val="0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6676045" y="2109816"/>
              <a:ext cx="481258" cy="150293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CE-1</a:t>
              </a:r>
            </a:p>
          </p:txBody>
        </p:sp>
        <p:sp>
          <p:nvSpPr>
            <p:cNvPr id="143" name="&quot;No&quot; Symbol 142">
              <a:extLst>
                <a:ext uri="{FF2B5EF4-FFF2-40B4-BE49-F238E27FC236}">
                  <a16:creationId xmlns:a16="http://schemas.microsoft.com/office/drawing/2014/main" id="{2127CF61-938D-3E4B-82D4-C55498D6EF4F}"/>
                </a:ext>
              </a:extLst>
            </p:cNvPr>
            <p:cNvSpPr/>
            <p:nvPr/>
          </p:nvSpPr>
          <p:spPr>
            <a:xfrm>
              <a:off x="10794326" y="4911459"/>
              <a:ext cx="998017" cy="1013886"/>
            </a:xfrm>
            <a:prstGeom prst="noSmoking">
              <a:avLst>
                <a:gd name="adj" fmla="val 8484"/>
              </a:avLst>
            </a:prstGeom>
            <a:solidFill>
              <a:srgbClr val="7F7F7F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7CD0EDFA-80D9-1F4D-A9D6-A6008515F0F0}"/>
                </a:ext>
              </a:extLst>
            </p:cNvPr>
            <p:cNvSpPr txBox="1"/>
            <p:nvPr/>
          </p:nvSpPr>
          <p:spPr>
            <a:xfrm>
              <a:off x="10735340" y="4658061"/>
              <a:ext cx="14300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i="1" dirty="0"/>
                <a:t>CE-6 not needed***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840510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504" y="70616"/>
            <a:ext cx="11506200" cy="841018"/>
          </a:xfrm>
        </p:spPr>
        <p:txBody>
          <a:bodyPr>
            <a:normAutofit fontScale="90000"/>
          </a:bodyPr>
          <a:lstStyle/>
          <a:p>
            <a:r>
              <a:rPr lang="en-US" dirty="0"/>
              <a:t>Generic NF Controller – External/Internal Interface </a:t>
            </a:r>
            <a:br>
              <a:rPr lang="en-US" dirty="0"/>
            </a:br>
            <a:r>
              <a:rPr lang="en-US" dirty="0"/>
              <a:t>Definitions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0AB97AA-3AFA-EB42-9294-43149E35A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58973"/>
              </p:ext>
            </p:extLst>
          </p:nvPr>
        </p:nvGraphicFramePr>
        <p:xfrm>
          <a:off x="6068552" y="1013618"/>
          <a:ext cx="5805948" cy="578761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0647">
                  <a:extLst>
                    <a:ext uri="{9D8B030D-6E8A-4147-A177-3AD203B41FA5}">
                      <a16:colId xmlns:a16="http://schemas.microsoft.com/office/drawing/2014/main" val="56849490"/>
                    </a:ext>
                  </a:extLst>
                </a:gridCol>
                <a:gridCol w="5295301">
                  <a:extLst>
                    <a:ext uri="{9D8B030D-6E8A-4147-A177-3AD203B41FA5}">
                      <a16:colId xmlns:a16="http://schemas.microsoft.com/office/drawing/2014/main" val="227787447"/>
                    </a:ext>
                  </a:extLst>
                </a:gridCol>
              </a:tblGrid>
              <a:tr h="311027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Interface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58347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100" dirty="0"/>
                        <a:t>CE-1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Distribution of artifacts from Service Design and Creation – artifacts distributed to Run Time Catalog, GNFC receives notification and pulls from Run Time Catalog</a:t>
                      </a:r>
                    </a:p>
                    <a:p>
                      <a:r>
                        <a:rPr lang="en-US" sz="1100" i="1" dirty="0"/>
                        <a:t>Note: Configuration Design Tool UI to be integrated into Service Design &amp; Creation</a:t>
                      </a:r>
                      <a:r>
                        <a:rPr lang="en-US" sz="11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36571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100" dirty="0"/>
                        <a:t>CE-2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requests from Orchestration</a:t>
                      </a:r>
                    </a:p>
                    <a:p>
                      <a:r>
                        <a:rPr lang="en-US" sz="1100" dirty="0"/>
                        <a:t>ONAP Optimization Framework (OOF) queries for VNF state and available capacity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550856"/>
                  </a:ext>
                </a:extLst>
              </a:tr>
              <a:tr h="304001">
                <a:tc>
                  <a:txBody>
                    <a:bodyPr/>
                    <a:lstStyle/>
                    <a:p>
                      <a:r>
                        <a:rPr lang="en-US" sz="1100" dirty="0"/>
                        <a:t>CE-3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Closed Loop action requests from Data Collection, Analytics &amp; Events/Policy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311467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100" dirty="0"/>
                        <a:t>CE-4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Inventory retrieval from Active &amp; Available Inventory by Service Logic Processing engine</a:t>
                      </a:r>
                    </a:p>
                    <a:p>
                      <a:r>
                        <a:rPr lang="en-US" sz="1100" dirty="0"/>
                        <a:t>Inventory updates to Active &amp; Available Inventory by Assigned Resources </a:t>
                      </a:r>
                      <a:r>
                        <a:rPr lang="en-US" sz="1100" dirty="0" err="1"/>
                        <a:t>Inv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040089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100" dirty="0"/>
                        <a:t>CE-5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Lifecycle management requests to Multi-Cloud (e.g., stop/start VM)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081310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strike="sngStrike" dirty="0"/>
                        <a:t>CE-6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trike="sngStrike" dirty="0"/>
                        <a:t>Lifecycle management requests to an external controller or system that has responsibility of the target VNF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65971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API Handler looks up or retrieves the corresponding Service Logic instance that maps to NB service request (service/network yang)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164964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API Handler calls Service Control Processing to perform the Service Logic on the target service or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978756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Prior to CI-2, API Handler might query the </a:t>
                      </a:r>
                      <a:r>
                        <a:rPr lang="en-US" sz="1100"/>
                        <a:t>(in-memory) Operational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Config</a:t>
                      </a:r>
                      <a:r>
                        <a:rPr lang="en-US" sz="1100" dirty="0"/>
                        <a:t> Trees for the network or service details (if already existing)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485410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retrieves the Service Logic, </a:t>
                      </a:r>
                      <a:r>
                        <a:rPr lang="en-US" sz="1100" dirty="0" err="1"/>
                        <a:t>Config</a:t>
                      </a:r>
                      <a:r>
                        <a:rPr lang="en-US" sz="1100" dirty="0"/>
                        <a:t> Templates, Engineering rules, and Policies as part of processing the requested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350257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queries and/or updates Operational/</a:t>
                      </a:r>
                      <a:r>
                        <a:rPr lang="en-US" sz="1100" dirty="0" err="1"/>
                        <a:t>Config</a:t>
                      </a:r>
                      <a:r>
                        <a:rPr lang="en-US" sz="1100" dirty="0"/>
                        <a:t> Trees as part of making changes to the network (VNFs/PNFs)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23263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requests adapter layer to update/configure VNF/PNF update using the appropriate adapter for the VNF/PNF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754331"/>
                  </a:ext>
                </a:extLst>
              </a:tr>
              <a:tr h="425250">
                <a:tc>
                  <a:txBody>
                    <a:bodyPr/>
                    <a:lstStyle/>
                    <a:p>
                      <a:r>
                        <a:rPr lang="en-US" sz="1100" dirty="0"/>
                        <a:t>CI-7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Service Control Processing queries and/or updates local Assigned Resources Store/Inventory as part of making changes to the network (VNFs/PNFs)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07070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2B28B79-5EED-E444-8E5C-E62FCD8F7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4247" y="65576"/>
            <a:ext cx="1457726" cy="7942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2B8502-89D5-1D46-92D9-8FEC7614D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53" y="1159100"/>
            <a:ext cx="5658437" cy="473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8970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504" y="0"/>
            <a:ext cx="11506200" cy="538770"/>
          </a:xfrm>
        </p:spPr>
        <p:txBody>
          <a:bodyPr>
            <a:normAutofit/>
          </a:bodyPr>
          <a:lstStyle/>
          <a:p>
            <a:r>
              <a:rPr lang="en-US" sz="2800" dirty="0"/>
              <a:t>GNFC – External Interface Details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0AB97AA-3AFA-EB42-9294-43149E35A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960507"/>
              </p:ext>
            </p:extLst>
          </p:nvPr>
        </p:nvGraphicFramePr>
        <p:xfrm>
          <a:off x="190696" y="1043389"/>
          <a:ext cx="11754380" cy="3810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69425">
                  <a:extLst>
                    <a:ext uri="{9D8B030D-6E8A-4147-A177-3AD203B41FA5}">
                      <a16:colId xmlns:a16="http://schemas.microsoft.com/office/drawing/2014/main" val="56849490"/>
                    </a:ext>
                  </a:extLst>
                </a:gridCol>
                <a:gridCol w="3730856">
                  <a:extLst>
                    <a:ext uri="{9D8B030D-6E8A-4147-A177-3AD203B41FA5}">
                      <a16:colId xmlns:a16="http://schemas.microsoft.com/office/drawing/2014/main" val="227787447"/>
                    </a:ext>
                  </a:extLst>
                </a:gridCol>
                <a:gridCol w="2384385">
                  <a:extLst>
                    <a:ext uri="{9D8B030D-6E8A-4147-A177-3AD203B41FA5}">
                      <a16:colId xmlns:a16="http://schemas.microsoft.com/office/drawing/2014/main" val="4043626908"/>
                    </a:ext>
                  </a:extLst>
                </a:gridCol>
                <a:gridCol w="2257063">
                  <a:extLst>
                    <a:ext uri="{9D8B030D-6E8A-4147-A177-3AD203B41FA5}">
                      <a16:colId xmlns:a16="http://schemas.microsoft.com/office/drawing/2014/main" val="2138137167"/>
                    </a:ext>
                  </a:extLst>
                </a:gridCol>
                <a:gridCol w="752355">
                  <a:extLst>
                    <a:ext uri="{9D8B030D-6E8A-4147-A177-3AD203B41FA5}">
                      <a16:colId xmlns:a16="http://schemas.microsoft.com/office/drawing/2014/main" val="1477871616"/>
                    </a:ext>
                  </a:extLst>
                </a:gridCol>
                <a:gridCol w="2060296">
                  <a:extLst>
                    <a:ext uri="{9D8B030D-6E8A-4147-A177-3AD203B41FA5}">
                      <a16:colId xmlns:a16="http://schemas.microsoft.com/office/drawing/2014/main" val="3285613243"/>
                    </a:ext>
                  </a:extLst>
                </a:gridCol>
              </a:tblGrid>
              <a:tr h="3110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Interface 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 Beijing Rel.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Casablanca Rel.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Protocol/Service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58347"/>
                  </a:ext>
                </a:extLst>
              </a:tr>
              <a:tr h="290312">
                <a:tc>
                  <a:txBody>
                    <a:bodyPr/>
                    <a:lstStyle/>
                    <a:p>
                      <a:r>
                        <a:rPr lang="en-US" sz="1200" dirty="0"/>
                        <a:t>CE-1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Distribution of artifacts from Service Design and Creation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SDC</a:t>
                      </a:r>
                      <a:r>
                        <a:rPr lang="en-US" sz="1200" dirty="0">
                          <a:sym typeface="Wingdings" pitchFamily="2" charset="2"/>
                        </a:rPr>
                        <a:t>[no GNFC]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SDC </a:t>
                      </a:r>
                      <a:r>
                        <a:rPr lang="en-US" sz="1200" dirty="0">
                          <a:sym typeface="Wingdings" pitchFamily="2" charset="2"/>
                        </a:rPr>
                        <a:t> GNFC</a:t>
                      </a:r>
                      <a:r>
                        <a:rPr lang="en-US" sz="1200" dirty="0"/>
                        <a:t> (trigger)</a:t>
                      </a:r>
                      <a:endParaRPr lang="en-US" sz="1200" dirty="0">
                        <a:sym typeface="Wingdings" pitchFamily="2" charset="2"/>
                      </a:endParaRPr>
                    </a:p>
                    <a:p>
                      <a:pPr algn="l"/>
                      <a:r>
                        <a:rPr lang="en-US" sz="1200" dirty="0">
                          <a:sym typeface="Wingdings" pitchFamily="2" charset="2"/>
                        </a:rPr>
                        <a:t>GNFC  Run Time Catalog (pull)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DMaaP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36571"/>
                  </a:ext>
                </a:extLst>
              </a:tr>
              <a:tr h="233928">
                <a:tc>
                  <a:txBody>
                    <a:bodyPr/>
                    <a:lstStyle/>
                    <a:p>
                      <a:r>
                        <a:rPr lang="en-US" sz="1200" dirty="0"/>
                        <a:t>CE-2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1200" dirty="0"/>
                        <a:t>Service requests from Orchestration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1200" dirty="0"/>
                        <a:t>Queries  from ONAP Optimization Framework (OOF) for VNF state and available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200" dirty="0"/>
                        <a:t>SO, Portal </a:t>
                      </a:r>
                      <a:r>
                        <a:rPr lang="en-US" sz="1200" dirty="0">
                          <a:sym typeface="Wingdings" pitchFamily="2" charset="2"/>
                        </a:rPr>
                        <a:t>[no GNFC]</a:t>
                      </a: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200" dirty="0"/>
                        <a:t>OOF </a:t>
                      </a:r>
                      <a:r>
                        <a:rPr lang="en-US" sz="1200" dirty="0">
                          <a:sym typeface="Wingdings" pitchFamily="2" charset="2"/>
                        </a:rPr>
                        <a:t> [no GNFC]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200" dirty="0"/>
                        <a:t>SO, Portal </a:t>
                      </a:r>
                      <a:r>
                        <a:rPr lang="en-US" sz="1200" dirty="0">
                          <a:sym typeface="Wingdings" pitchFamily="2" charset="2"/>
                        </a:rPr>
                        <a:t> GNFC</a:t>
                      </a: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200" dirty="0">
                          <a:sym typeface="Wingdings" pitchFamily="2" charset="2"/>
                        </a:rPr>
                        <a:t>OOF queries – not in scope?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Generic Request API. See next slide for  orchestration requests for LCM actions.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550856"/>
                  </a:ext>
                </a:extLst>
              </a:tr>
              <a:tr h="304001">
                <a:tc>
                  <a:txBody>
                    <a:bodyPr/>
                    <a:lstStyle/>
                    <a:p>
                      <a:r>
                        <a:rPr lang="en-US" sz="1200" dirty="0"/>
                        <a:t>CE-3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Closed Loop action requests from Data Collection, Analytics &amp; Events &amp; Policy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DCAE </a:t>
                      </a:r>
                      <a:r>
                        <a:rPr lang="en-US" sz="1200" kern="1200" dirty="0">
                          <a:sym typeface="Wingdings" pitchFamily="2" charset="2"/>
                        </a:rPr>
                        <a:t> [no GNFC]</a:t>
                      </a:r>
                      <a:endParaRPr lang="en-US" sz="1200" kern="1200" dirty="0"/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Policy – not in scope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DCAE </a:t>
                      </a:r>
                      <a:r>
                        <a:rPr lang="en-US" sz="1200" kern="1200" dirty="0">
                          <a:sym typeface="Wingdings" pitchFamily="2" charset="2"/>
                        </a:rPr>
                        <a:t> GNFC</a:t>
                      </a:r>
                    </a:p>
                    <a:p>
                      <a:pPr algn="l"/>
                      <a:r>
                        <a:rPr lang="en-US" sz="1200" dirty="0"/>
                        <a:t>Policy – not in 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DMaaP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311467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200" dirty="0"/>
                        <a:t>CE-4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Inventory retrieval from Active &amp; Available Inventory by Service Logic Processing engine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Inventory updates to Active &amp; Available Inventory by Assigned Resources Inventory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A&amp;AI </a:t>
                      </a:r>
                      <a:r>
                        <a:rPr lang="en-US" sz="1200" kern="1200" dirty="0">
                          <a:sym typeface="Wingdings" pitchFamily="2" charset="2"/>
                        </a:rPr>
                        <a:t> </a:t>
                      </a:r>
                      <a:r>
                        <a:rPr lang="en-US" sz="1200" kern="1200" dirty="0"/>
                        <a:t>[no GNFC]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A&amp;AI </a:t>
                      </a:r>
                      <a:r>
                        <a:rPr lang="en-US" sz="1200" kern="1200" dirty="0">
                          <a:sym typeface="Wingdings" pitchFamily="2" charset="2"/>
                        </a:rPr>
                        <a:t> </a:t>
                      </a:r>
                      <a:r>
                        <a:rPr lang="en-US" sz="1200" kern="1200" dirty="0"/>
                        <a:t>GNFC</a:t>
                      </a:r>
                      <a:endParaRPr lang="en-US" sz="1200" kern="1200" dirty="0">
                        <a:sym typeface="Wingdings" pitchFamily="2" charset="2"/>
                      </a:endParaRPr>
                    </a:p>
                    <a:p>
                      <a:pPr algn="l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040089"/>
                  </a:ext>
                </a:extLst>
              </a:tr>
              <a:tr h="311027">
                <a:tc>
                  <a:txBody>
                    <a:bodyPr/>
                    <a:lstStyle/>
                    <a:p>
                      <a:r>
                        <a:rPr lang="en-US" sz="1200" dirty="0"/>
                        <a:t>CE-5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Configuration requests for cloud infrastructure networking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200" kern="1200" dirty="0"/>
                        <a:t>Lifecycle management requests to Multi-Cloud (e.g., stop/start VM)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Multi-Cloud – not in 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GNFC </a:t>
                      </a:r>
                      <a:r>
                        <a:rPr lang="en-US" sz="1200" dirty="0">
                          <a:sym typeface="Wingdings" pitchFamily="2" charset="2"/>
                        </a:rPr>
                        <a:t> M-Cloud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08131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89EDC12-5DDE-C54D-8260-1CDED6096507}"/>
              </a:ext>
            </a:extLst>
          </p:cNvPr>
          <p:cNvSpPr txBox="1"/>
          <p:nvPr/>
        </p:nvSpPr>
        <p:spPr>
          <a:xfrm>
            <a:off x="1076447" y="5000766"/>
            <a:ext cx="9884778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Controllers are to be Model-Driven – APIs in Dev, Design, Run-Time catalogs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Payloads: parameter values defined in the platform Data Dictionary (model/meta-data driven)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CE-6 interface (to external controllers) is not needed and has been deleted. External controller will be interfacing to the whole ONAP platform – via CE-1 thru CE-4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Beijing Release does not have an implementation of GNFC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/>
              <a:t>For Casablanca it is recommended that VF-C and APPC begin to transition toward GNFC</a:t>
            </a:r>
          </a:p>
        </p:txBody>
      </p:sp>
    </p:spTree>
    <p:extLst>
      <p:ext uri="{BB962C8B-B14F-4D97-AF65-F5344CB8AC3E}">
        <p14:creationId xmlns:p14="http://schemas.microsoft.com/office/powerpoint/2010/main" val="132688361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40215</TotalTime>
  <Words>3056</Words>
  <Application>Microsoft Macintosh PowerPoint</Application>
  <PresentationFormat>Widescreen</PresentationFormat>
  <Paragraphs>902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DengXian Light</vt:lpstr>
      <vt:lpstr>微软雅黑</vt:lpstr>
      <vt:lpstr>ＭＳ Ｐゴシック</vt:lpstr>
      <vt:lpstr>ＭＳ Ｐゴシック</vt:lpstr>
      <vt:lpstr>.AppleSystemUIFont</vt:lpstr>
      <vt:lpstr>Arial</vt:lpstr>
      <vt:lpstr>Calibri</vt:lpstr>
      <vt:lpstr>Mangal</vt:lpstr>
      <vt:lpstr>Wingdings</vt:lpstr>
      <vt:lpstr>1_Office Theme</vt:lpstr>
      <vt:lpstr> ONAP Controllers (GNFC, SDNC, VF-C, APPC) and CCSDK  </vt:lpstr>
      <vt:lpstr>Issues for Resolution within ONAP Arch Tiger Team</vt:lpstr>
      <vt:lpstr>ONAP Target Architecture (High-Level Functional View)</vt:lpstr>
      <vt:lpstr>GNFC, APPC, VF-C and SDNC</vt:lpstr>
      <vt:lpstr>CCSDK based Controller Personas</vt:lpstr>
      <vt:lpstr> GNFC &amp; SDNC Architecture and Interfaces   </vt:lpstr>
      <vt:lpstr>Generic NF Controller Architecture</vt:lpstr>
      <vt:lpstr>Generic NF Controller – External/Internal Interface  Definitions</vt:lpstr>
      <vt:lpstr>GNFC – External Interface Details</vt:lpstr>
      <vt:lpstr>Proposed LCM Actions for GNFC</vt:lpstr>
      <vt:lpstr>SDN-Controller Architecture</vt:lpstr>
      <vt:lpstr>SDN-Controller – External/Internal Interface Definitions</vt:lpstr>
      <vt:lpstr>SDNC – External Interface Definitions</vt:lpstr>
      <vt:lpstr> Common Software Library Approach for Creating ONAP Sub-System Personas  </vt:lpstr>
      <vt:lpstr>SDK-Driven Sub-System – Libraries  (including CCSDK)</vt:lpstr>
      <vt:lpstr>Controller Personas Based on CCSDK Libraries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NF Controller (L4-7) Architecture</dc:title>
  <dc:creator>NG, JOHN</dc:creator>
  <cp:lastModifiedBy>NG, JOHN</cp:lastModifiedBy>
  <cp:revision>143</cp:revision>
  <dcterms:created xsi:type="dcterms:W3CDTF">2018-01-31T16:09:36Z</dcterms:created>
  <dcterms:modified xsi:type="dcterms:W3CDTF">2018-06-08T18:49:13Z</dcterms:modified>
</cp:coreProperties>
</file>