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7" r:id="rId2"/>
  </p:sldMasterIdLst>
  <p:notesMasterIdLst>
    <p:notesMasterId r:id="rId18"/>
  </p:notesMasterIdLst>
  <p:sldIdLst>
    <p:sldId id="453" r:id="rId3"/>
    <p:sldId id="532" r:id="rId4"/>
    <p:sldId id="513" r:id="rId5"/>
    <p:sldId id="536" r:id="rId6"/>
    <p:sldId id="535" r:id="rId7"/>
    <p:sldId id="516" r:id="rId8"/>
    <p:sldId id="528" r:id="rId9"/>
    <p:sldId id="514" r:id="rId10"/>
    <p:sldId id="463" r:id="rId11"/>
    <p:sldId id="521" r:id="rId12"/>
    <p:sldId id="517" r:id="rId13"/>
    <p:sldId id="518" r:id="rId14"/>
    <p:sldId id="519" r:id="rId15"/>
    <p:sldId id="527" r:id="rId16"/>
    <p:sldId id="520" r:id="rId17"/>
  </p:sldIdLst>
  <p:sldSz cx="12192000" cy="6858000"/>
  <p:notesSz cx="7010400" cy="92964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E, CHRISTOPHER" initials="RC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3F7B"/>
    <a:srgbClr val="00285F"/>
    <a:srgbClr val="92D050"/>
    <a:srgbClr val="63AADA"/>
    <a:srgbClr val="DAF4FD"/>
    <a:srgbClr val="CCFF66"/>
    <a:srgbClr val="777777"/>
    <a:srgbClr val="8ACC47"/>
    <a:srgbClr val="FFECDD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0"/>
          </a:solidFill>
        </a:fill>
      </a:tcStyle>
    </a:wholeTbl>
    <a:band2H>
      <a:tcTxStyle/>
      <a:tcStyle>
        <a:tcBdr/>
        <a:fill>
          <a:solidFill>
            <a:srgbClr val="E6E7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9CC"/>
          </a:solidFill>
        </a:fill>
      </a:tcStyle>
    </a:wholeTbl>
    <a:band2H>
      <a:tcTxStyle/>
      <a:tcStyle>
        <a:tcBdr/>
        <a:fill>
          <a:solidFill>
            <a:srgbClr val="E7ED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CAD8"/>
          </a:solidFill>
        </a:fill>
      </a:tcStyle>
    </a:wholeTbl>
    <a:band2H>
      <a:tcTxStyle/>
      <a:tcStyle>
        <a:tcBdr/>
        <a:fill>
          <a:solidFill>
            <a:srgbClr val="E9E6E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71" autoAdjust="0"/>
    <p:restoredTop sz="96357" autoAdjust="0"/>
  </p:normalViewPr>
  <p:slideViewPr>
    <p:cSldViewPr snapToGrid="0" snapToObjects="1">
      <p:cViewPr varScale="1">
        <p:scale>
          <a:sx n="110" d="100"/>
          <a:sy n="110" d="100"/>
        </p:scale>
        <p:origin x="75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  <p:sp>
        <p:nvSpPr>
          <p:cNvPr id="239" name="Shape 239"/>
          <p:cNvSpPr>
            <a:spLocks noGrp="1"/>
          </p:cNvSpPr>
          <p:nvPr>
            <p:ph type="body" sz="quarter" idx="1"/>
          </p:nvPr>
        </p:nvSpPr>
        <p:spPr>
          <a:xfrm>
            <a:off x="934720" y="4415790"/>
            <a:ext cx="5140960" cy="418338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7585834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1pPr>
    <a:lvl2pPr indent="2286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2pPr>
    <a:lvl3pPr indent="4572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3pPr>
    <a:lvl4pPr indent="6858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4pPr>
    <a:lvl5pPr indent="9144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5pPr>
    <a:lvl6pPr indent="11430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indent="0">
              <a:spcBef>
                <a:spcPts val="1000"/>
              </a:spcBef>
              <a:buSzPct val="80000"/>
              <a:buNone/>
            </a:pPr>
            <a:r>
              <a:rPr lang="en-US" sz="1200" dirty="0"/>
              <a:t>Takeaway:   Implement a “Plug In” of a VNFM such that ONAP can perform that functionality that is outside of the scope of the VNFM.  For example:</a:t>
            </a:r>
          </a:p>
          <a:p>
            <a:pPr marL="342900" lvl="1" indent="-342900">
              <a:spcBef>
                <a:spcPts val="600"/>
              </a:spcBef>
              <a:buSzPct val="80000"/>
              <a:buFont typeface="Wingdings" panose="05000000000000000000" pitchFamily="2" charset="2"/>
              <a:buChar char="§"/>
            </a:pPr>
            <a:r>
              <a:rPr lang="en-US" sz="1200" dirty="0"/>
              <a:t>For a “plugged in” VNFM, ONAP OOF will perform homing, SDNC make assignments, and Gen NFC apply application level configuration. </a:t>
            </a:r>
          </a:p>
          <a:p>
            <a:pPr marL="342900" lvl="1" indent="-342900">
              <a:spcBef>
                <a:spcPts val="600"/>
              </a:spcBef>
              <a:buSzPct val="80000"/>
              <a:buFont typeface="Wingdings" panose="05000000000000000000" pitchFamily="2" charset="2"/>
              <a:buChar char="§"/>
            </a:pPr>
            <a:r>
              <a:rPr lang="en-US" sz="1200" dirty="0"/>
              <a:t>Leverage ONAP telemetry collection (DCAE) and analytics (Policy) to determine the need to scale and the scale increments, and disable in the VNFM the “auto-scale” capability.  (VNFM will support “Scale” and “</a:t>
            </a:r>
            <a:r>
              <a:rPr lang="en-US" sz="1200" dirty="0" err="1"/>
              <a:t>ScaleToLevel</a:t>
            </a:r>
            <a:r>
              <a:rPr lang="en-US" sz="1200" dirty="0"/>
              <a:t>”.)</a:t>
            </a:r>
          </a:p>
          <a:p>
            <a:pPr marL="0" lvl="1" indent="0">
              <a:spcBef>
                <a:spcPts val="1000"/>
              </a:spcBef>
              <a:buSzPct val="80000"/>
              <a:buNone/>
            </a:pPr>
            <a:r>
              <a:rPr lang="en-US" sz="1200" dirty="0"/>
              <a:t>ONAP would delegate the appropriate functionality to the entity (a black box) on the other side of the VNFM Adaptor.  The SDC model would indicate whether a particular Service/VNF should have some of its management functionality delegated via this API, in this example the interactions with the VIM to create the cloud resources.</a:t>
            </a:r>
          </a:p>
        </p:txBody>
      </p:sp>
    </p:spTree>
    <p:extLst>
      <p:ext uri="{BB962C8B-B14F-4D97-AF65-F5344CB8AC3E}">
        <p14:creationId xmlns:p14="http://schemas.microsoft.com/office/powerpoint/2010/main" val="3022967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1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3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5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9.png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5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3.png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6.png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341788"/>
            <a:ext cx="10844563" cy="615553"/>
          </a:xfrm>
        </p:spPr>
        <p:txBody>
          <a:bodyPr tIns="0" rIns="0" bIns="0"/>
          <a:lstStyle>
            <a:lvl1pPr>
              <a:defRPr lang="zh-CN" altLang="en-US" sz="3999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1130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801130" eaLnBrk="0" hangingPunct="0">
                <a:lnSpc>
                  <a:spcPct val="85000"/>
                </a:lnSpc>
              </a:pPr>
              <a:t>‹#›</a:t>
            </a:fld>
            <a:endParaRPr lang="en-GB" altLang="zh-CN" sz="1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123507"/>
      </p:ext>
    </p:extLst>
  </p:cSld>
  <p:clrMapOvr>
    <a:masterClrMapping/>
  </p:clrMapOvr>
  <p:transition spd="med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Slide Blue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72662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8027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F62D5-3850-4997-BA70-657D20EC3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1E2BB0-6153-481D-A99B-D8748439F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9DE282-A764-4E30-9B5B-6F550B7B6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015BC-77D7-4D24-8567-973ED2B26F1A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5E9698-9D79-4D54-BC4C-9B4E09D72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6B518F-E02D-4487-9777-75EE3DC28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41B8-50BA-4976-AE76-95410BD3D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76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nservative glo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1" b="16967"/>
          <a:stretch/>
        </p:blipFill>
        <p:spPr>
          <a:xfrm>
            <a:off x="2" y="0"/>
            <a:ext cx="12192000" cy="6858000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51421" y="3526778"/>
            <a:ext cx="10680700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9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9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9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9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8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18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78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1421" y="2862930"/>
            <a:ext cx="10680700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4"/>
              </a:spcAft>
              <a:defRPr sz="2833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57768" y="6465888"/>
            <a:ext cx="7681383" cy="3032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569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nservative Rethink Possi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\\psf\Host\Volumes\johbee\Documents\01_Freelance_Design\INTERBRAND\AT&amp;T\2011_Internal_Templates\exports\Titles_headerLogo3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2" y="4"/>
            <a:ext cx="3429000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51421" y="3526778"/>
            <a:ext cx="10680700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rgbClr val="666666"/>
                </a:solidFill>
              </a:defRPr>
            </a:lvl1pPr>
            <a:lvl2pPr marL="459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9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9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9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8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18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78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1421" y="2862930"/>
            <a:ext cx="10680700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4"/>
              </a:spcAft>
              <a:defRPr sz="2833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57768" y="6465888"/>
            <a:ext cx="7681383" cy="3032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7803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11"/>
            <a:ext cx="12191999" cy="6857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73073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1"/>
            <a:ext cx="12191997" cy="6857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580" b="2285"/>
          <a:stretch/>
        </p:blipFill>
        <p:spPr>
          <a:xfrm>
            <a:off x="11494" y="1"/>
            <a:ext cx="12180503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68020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9444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26213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35068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 Bl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0"/>
            <a:ext cx="12191993" cy="68579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09230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97596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06356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7"/>
            <a:ext cx="12191996" cy="68579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7" t="2099" r="1487" b="2285"/>
          <a:stretch/>
        </p:blipFill>
        <p:spPr>
          <a:xfrm>
            <a:off x="-184013" y="1"/>
            <a:ext cx="12376021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79733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7"/>
            <a:ext cx="12191993" cy="68579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80774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5469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43844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7"/>
            <a:ext cx="12191996" cy="68579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9100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0"/>
            <a:ext cx="12191993" cy="68579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31474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8751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43648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2479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DA0081"/>
              </a:gs>
              <a:gs pos="100000">
                <a:srgbClr val="81017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05504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Dark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5"/>
              </a:gs>
              <a:gs pos="100000">
                <a:srgbClr val="0C257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rgbClr val="0070C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7886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ran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89"/>
            <a:ext cx="754391" cy="4429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19"/>
            <a:ext cx="704860" cy="442918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70493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11939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3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3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55444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urp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0838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Dark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03038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12192000" cy="6858000"/>
          </a:xfrm>
          <a:solidFill>
            <a:schemeClr val="tx1"/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5497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7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4" y="1096791"/>
            <a:ext cx="11239500" cy="4973637"/>
          </a:xfrm>
          <a:prstGeom prst="roundRect">
            <a:avLst>
              <a:gd name="adj" fmla="val 2312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478622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3 side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-17928" y="1143000"/>
            <a:ext cx="12209930" cy="5715000"/>
          </a:xfrm>
          <a:prstGeom prst="rect">
            <a:avLst/>
          </a:prstGeom>
          <a:solidFill>
            <a:schemeClr val="tx1"/>
          </a:solidFill>
          <a:ln>
            <a:solidFill>
              <a:srgbClr val="000000">
                <a:alpha val="0"/>
              </a:srgbClr>
            </a:solidFill>
          </a:ln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7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6823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985765" y="2468880"/>
            <a:ext cx="4206241" cy="4389120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" y="0"/>
            <a:ext cx="7839458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7985765" y="0"/>
            <a:ext cx="4206241" cy="2359152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" y="4398265"/>
            <a:ext cx="7839458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513851" y="496358"/>
            <a:ext cx="11178495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6342">
              <a:defRPr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8659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5566917" y="4398265"/>
            <a:ext cx="6625088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2" y="0"/>
            <a:ext cx="12192000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" y="4398265"/>
            <a:ext cx="5394385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513851" y="496358"/>
            <a:ext cx="11178495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6342">
              <a:defRPr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00557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7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5" y="1084268"/>
            <a:ext cx="5640916" cy="2854325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249995" y="1084265"/>
            <a:ext cx="5464781" cy="2276066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6249995" y="3467360"/>
            <a:ext cx="5464781" cy="2589809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476257" y="4038107"/>
            <a:ext cx="5640558" cy="2019052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7518453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 text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4" y="1084263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167415" y="1081532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476254" y="3625108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167415" y="3622377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7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3419284" y="3067764"/>
            <a:ext cx="5342123" cy="1027422"/>
          </a:xfrm>
          <a:prstGeom prst="roundRect">
            <a:avLst>
              <a:gd name="adj" fmla="val 6064"/>
            </a:avLst>
          </a:prstGeom>
          <a:solidFill>
            <a:schemeClr val="bg1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3418417" y="3067050"/>
            <a:ext cx="5342467" cy="1028700"/>
          </a:xfrm>
          <a:prstGeom prst="roundRect">
            <a:avLst>
              <a:gd name="adj" fmla="val 8667"/>
            </a:avLst>
          </a:prstGeom>
          <a:solidFill>
            <a:schemeClr val="bg1"/>
          </a:solidFill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377983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+ 1 Column 2 sections: Oran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60" indent="0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674" indent="0">
              <a:defRPr sz="1833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39311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full Image + 1 Column 2 sections: 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60" indent="0"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674" indent="0">
              <a:defRPr sz="1833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34412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full Image + 1 Column 2 sections:  Gre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60" indent="0"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674" indent="0">
              <a:defRPr sz="1833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96918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image r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42007" y="1286001"/>
            <a:ext cx="5224134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751418" y="148431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107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image lef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1" y="1286001"/>
            <a:ext cx="5224134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47412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3767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3" y="1286001"/>
            <a:ext cx="11238520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lIns="220730" tIns="110363" rIns="220730" bIns="220730"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  <a:lvl2pPr>
              <a:defRPr>
                <a:ln>
                  <a:noFill/>
                </a:ln>
                <a:solidFill>
                  <a:schemeClr val="tx2"/>
                </a:solidFill>
              </a:defRPr>
            </a:lvl2pPr>
            <a:lvl3pPr>
              <a:defRPr>
                <a:ln>
                  <a:noFill/>
                </a:ln>
                <a:solidFill>
                  <a:schemeClr val="tx2"/>
                </a:solidFill>
              </a:defRPr>
            </a:lvl3pPr>
            <a:lvl4pPr>
              <a:defRPr>
                <a:ln>
                  <a:noFill/>
                </a:ln>
                <a:solidFill>
                  <a:schemeClr val="tx2"/>
                </a:solidFill>
              </a:defRPr>
            </a:lvl4pPr>
            <a:lvl5pPr>
              <a:defRPr>
                <a:ln>
                  <a:noFill/>
                </a:ln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751423" y="517525"/>
            <a:ext cx="10672234" cy="768476"/>
          </a:xfrm>
          <a:noFill/>
        </p:spPr>
        <p:txBody>
          <a:bodyPr/>
          <a:lstStyle>
            <a:lvl1pPr>
              <a:defRPr sz="2417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CA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84797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two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47412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87187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two columns with accent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64" name="Content Placeholder 5"/>
          <p:cNvSpPr txBox="1">
            <a:spLocks/>
          </p:cNvSpPr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8" y="1286001"/>
            <a:ext cx="550363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6211143" y="1286001"/>
            <a:ext cx="550363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582275"/>
            <a:ext cx="5003800" cy="42481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586664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03490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5"/>
          <p:cNvSpPr txBox="1">
            <a:spLocks/>
          </p:cNvSpPr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2417" dirty="0">
              <a:solidFill>
                <a:srgbClr val="4CA90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202" y="1358029"/>
            <a:ext cx="754391" cy="4429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923" y="5411120"/>
            <a:ext cx="704860" cy="442918"/>
          </a:xfrm>
          <a:prstGeom prst="rect">
            <a:avLst/>
          </a:prstGeom>
        </p:spPr>
      </p:pic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471900" y="1313087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023583" y="1811338"/>
            <a:ext cx="4210768" cy="3599782"/>
          </a:xfrm>
        </p:spPr>
        <p:txBody>
          <a:bodyPr/>
          <a:lstStyle>
            <a:lvl1pPr>
              <a:defRPr sz="283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235701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2417" dirty="0">
              <a:solidFill>
                <a:srgbClr val="067AB4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202" y="1358037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923" y="5411127"/>
            <a:ext cx="704860" cy="442917"/>
          </a:xfrm>
          <a:prstGeom prst="rect">
            <a:avLst/>
          </a:prstGeom>
        </p:spPr>
      </p:pic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471900" y="1313087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023583" y="1811338"/>
            <a:ext cx="4210768" cy="3599782"/>
          </a:xfrm>
        </p:spPr>
        <p:txBody>
          <a:bodyPr/>
          <a:lstStyle>
            <a:lvl1pPr>
              <a:defRPr sz="283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827323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box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 txBox="1">
            <a:spLocks/>
          </p:cNvSpPr>
          <p:nvPr userDrawn="1"/>
        </p:nvSpPr>
        <p:spPr>
          <a:xfrm>
            <a:off x="476250" y="1084441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9" name="Picture Placeholder 3"/>
          <p:cNvSpPr txBox="1">
            <a:spLocks/>
          </p:cNvSpPr>
          <p:nvPr userDrawn="1"/>
        </p:nvSpPr>
        <p:spPr>
          <a:xfrm>
            <a:off x="6167410" y="1084441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10" name="Picture Placeholder 3"/>
          <p:cNvSpPr txBox="1">
            <a:spLocks/>
          </p:cNvSpPr>
          <p:nvPr userDrawn="1"/>
        </p:nvSpPr>
        <p:spPr>
          <a:xfrm>
            <a:off x="476250" y="3624856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11" name="Picture Placeholder 3"/>
          <p:cNvSpPr txBox="1">
            <a:spLocks/>
          </p:cNvSpPr>
          <p:nvPr userDrawn="1"/>
        </p:nvSpPr>
        <p:spPr>
          <a:xfrm>
            <a:off x="6167410" y="3624856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286002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439190" y="1288894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732728" y="3766176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445751" y="3769068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5283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76" y="1455174"/>
            <a:ext cx="3128078" cy="4345858"/>
          </a:xfrm>
        </p:spPr>
        <p:txBody>
          <a:bodyPr/>
          <a:lstStyle>
            <a:lvl1pPr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546594" y="1455174"/>
            <a:ext cx="3128078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415026" y="1455174"/>
            <a:ext cx="3128078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013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progression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8" name="Content Placeholder 5"/>
          <p:cNvSpPr txBox="1">
            <a:spLocks/>
          </p:cNvSpPr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25373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89995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758509" y="3319736"/>
            <a:ext cx="832153" cy="624114"/>
            <a:chOff x="2788280" y="3319733"/>
            <a:chExt cx="624114" cy="624114"/>
          </a:xfrm>
        </p:grpSpPr>
        <p:sp>
          <p:nvSpPr>
            <p:cNvPr id="25" name="Oval 24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 userDrawn="1"/>
        </p:nvGrpSpPr>
        <p:grpSpPr>
          <a:xfrm>
            <a:off x="7585566" y="3319736"/>
            <a:ext cx="832153" cy="624114"/>
            <a:chOff x="2788280" y="3319733"/>
            <a:chExt cx="624114" cy="624114"/>
          </a:xfrm>
        </p:grpSpPr>
        <p:sp>
          <p:nvSpPr>
            <p:cNvPr id="28" name="Oval 27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sp>
        <p:nvSpPr>
          <p:cNvPr id="23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693266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542168" y="1607574"/>
            <a:ext cx="2892300" cy="434585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51420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02393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progression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>
            <a:spLocks/>
          </p:cNvSpPr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3718429" y="3319736"/>
            <a:ext cx="832153" cy="624114"/>
            <a:chOff x="2788280" y="3319733"/>
            <a:chExt cx="624114" cy="624114"/>
          </a:xfrm>
        </p:grpSpPr>
        <p:sp>
          <p:nvSpPr>
            <p:cNvPr id="21" name="Oval 20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 userDrawn="1"/>
        </p:nvGrpSpPr>
        <p:grpSpPr>
          <a:xfrm>
            <a:off x="7636302" y="3319736"/>
            <a:ext cx="832153" cy="624114"/>
            <a:chOff x="2788280" y="3319733"/>
            <a:chExt cx="624114" cy="624114"/>
          </a:xfrm>
        </p:grpSpPr>
        <p:sp>
          <p:nvSpPr>
            <p:cNvPr id="30" name="Oval 29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sp>
        <p:nvSpPr>
          <p:cNvPr id="32" name="Round Same Side Corner Rectangle 31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3" name="Round Same Side Corner Rectangle 32"/>
          <p:cNvSpPr/>
          <p:nvPr userDrawn="1"/>
        </p:nvSpPr>
        <p:spPr>
          <a:xfrm>
            <a:off x="818073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4" name="Round Same Side Corner Rectangle 33"/>
          <p:cNvSpPr/>
          <p:nvPr userDrawn="1"/>
        </p:nvSpPr>
        <p:spPr>
          <a:xfrm>
            <a:off x="4312307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693266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542168" y="1607574"/>
            <a:ext cx="2892300" cy="434585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51420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10400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>
            <a:spLocks/>
          </p:cNvSpPr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2001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76615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476251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8176615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>
            <a:off x="4297016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7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546594" y="1602654"/>
            <a:ext cx="3128078" cy="2595720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41502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26024" y="4512093"/>
            <a:ext cx="3128434" cy="1462087"/>
          </a:xfrm>
        </p:spPr>
        <p:txBody>
          <a:bodyPr/>
          <a:lstStyle>
            <a:lvl1pPr>
              <a:defRPr sz="1583"/>
            </a:lvl1pPr>
            <a:lvl2pPr>
              <a:defRPr sz="1583"/>
            </a:lvl2pPr>
            <a:lvl3pPr>
              <a:defRPr sz="1583"/>
            </a:lvl3pPr>
            <a:lvl4pPr>
              <a:defRPr sz="1417"/>
            </a:lvl4pPr>
            <a:lvl5pPr>
              <a:defRPr sz="11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564527" y="4526707"/>
            <a:ext cx="3128434" cy="1462087"/>
          </a:xfrm>
        </p:spPr>
        <p:txBody>
          <a:bodyPr/>
          <a:lstStyle>
            <a:lvl1pPr>
              <a:defRPr sz="1583"/>
            </a:lvl1pPr>
            <a:lvl2pPr>
              <a:defRPr sz="1583"/>
            </a:lvl2pPr>
            <a:lvl3pPr>
              <a:defRPr sz="1583"/>
            </a:lvl3pPr>
            <a:lvl4pPr>
              <a:defRPr sz="1417"/>
            </a:lvl4pPr>
            <a:lvl5pPr>
              <a:defRPr sz="11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8415024" y="4526707"/>
            <a:ext cx="3128434" cy="1462087"/>
          </a:xfrm>
        </p:spPr>
        <p:txBody>
          <a:bodyPr/>
          <a:lstStyle>
            <a:lvl1pPr>
              <a:defRPr sz="1583"/>
            </a:lvl1pPr>
            <a:lvl2pPr>
              <a:defRPr sz="1583"/>
            </a:lvl2pPr>
            <a:lvl3pPr>
              <a:defRPr sz="1583"/>
            </a:lvl3pPr>
            <a:lvl4pPr>
              <a:defRPr sz="1417"/>
            </a:lvl4pPr>
            <a:lvl5pPr>
              <a:defRPr sz="11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36752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8180738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312307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6251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12307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8073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6" y="4435988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8180743" y="4453453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4312436" y="4444614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72617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4546594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841502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95135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columns 4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>
            <a:spLocks/>
          </p:cNvSpPr>
          <p:nvPr userDrawn="1"/>
        </p:nvSpPr>
        <p:spPr bwMode="auto">
          <a:xfrm>
            <a:off x="9313161" y="1287113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30" name="Content Placeholder 5"/>
          <p:cNvSpPr txBox="1">
            <a:spLocks/>
          </p:cNvSpPr>
          <p:nvPr userDrawn="1"/>
        </p:nvSpPr>
        <p:spPr bwMode="auto">
          <a:xfrm>
            <a:off x="6679314" y="1286001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7" name="Content Placeholder 5"/>
          <p:cNvSpPr txBox="1">
            <a:spLocks/>
          </p:cNvSpPr>
          <p:nvPr userDrawn="1"/>
        </p:nvSpPr>
        <p:spPr bwMode="auto">
          <a:xfrm>
            <a:off x="4045462" y="1286001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>
            <a:spLocks/>
          </p:cNvSpPr>
          <p:nvPr userDrawn="1"/>
        </p:nvSpPr>
        <p:spPr bwMode="auto">
          <a:xfrm>
            <a:off x="1411615" y="1295526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Round Same Side Corner Rectangle 30"/>
          <p:cNvSpPr/>
          <p:nvPr userDrawn="1"/>
        </p:nvSpPr>
        <p:spPr>
          <a:xfrm>
            <a:off x="9313158" y="1286001"/>
            <a:ext cx="240259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>
            <a:off x="6679310" y="1286001"/>
            <a:ext cx="240259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045455" y="1286001"/>
            <a:ext cx="240259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1411607" y="1286001"/>
            <a:ext cx="240259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cxnSp>
        <p:nvCxnSpPr>
          <p:cNvPr id="48" name="Straight Connector 47"/>
          <p:cNvCxnSpPr/>
          <p:nvPr userDrawn="1"/>
        </p:nvCxnSpPr>
        <p:spPr>
          <a:xfrm>
            <a:off x="9313158" y="2212279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>
            <a:off x="6679306" y="2212279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4045457" y="2212279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1411610" y="2217760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9313158" y="3461857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9313158" y="4711436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6679306" y="3461857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6679306" y="4711436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 userDrawn="1"/>
        </p:nvCxnSpPr>
        <p:spPr>
          <a:xfrm>
            <a:off x="4045457" y="3461857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 userDrawn="1"/>
        </p:nvCxnSpPr>
        <p:spPr>
          <a:xfrm>
            <a:off x="4045457" y="4711436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 userDrawn="1"/>
        </p:nvCxnSpPr>
        <p:spPr>
          <a:xfrm>
            <a:off x="1411610" y="3461857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 userDrawn="1"/>
        </p:nvCxnSpPr>
        <p:spPr>
          <a:xfrm>
            <a:off x="1411610" y="4711436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0985" y="2327576"/>
            <a:ext cx="2293251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188740" y="2327576"/>
            <a:ext cx="2259135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808214" y="2327576"/>
            <a:ext cx="2263753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427681" y="2327576"/>
            <a:ext cx="2277924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520985" y="3574521"/>
            <a:ext cx="2311717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188740" y="3574521"/>
            <a:ext cx="2277601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808205" y="3574521"/>
            <a:ext cx="2282222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427681" y="3574521"/>
            <a:ext cx="2296391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1520985" y="4849176"/>
            <a:ext cx="2311710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4188739" y="4849176"/>
            <a:ext cx="2277596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6808215" y="4849176"/>
            <a:ext cx="2282214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9427678" y="4849176"/>
            <a:ext cx="2296382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1430872" y="1506016"/>
            <a:ext cx="2383335" cy="741362"/>
          </a:xfrm>
        </p:spPr>
        <p:txBody>
          <a:bodyPr/>
          <a:lstStyle>
            <a:lvl1pPr marL="113361" indent="0"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4045459" y="1508104"/>
            <a:ext cx="2383335" cy="741362"/>
          </a:xfrm>
        </p:spPr>
        <p:txBody>
          <a:bodyPr/>
          <a:lstStyle>
            <a:lvl1pPr marL="113361" indent="0">
              <a:defRPr sz="183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0" name="Text Placeholder 3"/>
          <p:cNvSpPr>
            <a:spLocks noGrp="1"/>
          </p:cNvSpPr>
          <p:nvPr>
            <p:ph type="body" sz="quarter" idx="24"/>
          </p:nvPr>
        </p:nvSpPr>
        <p:spPr>
          <a:xfrm>
            <a:off x="6711276" y="1495578"/>
            <a:ext cx="2383335" cy="741362"/>
          </a:xfrm>
        </p:spPr>
        <p:txBody>
          <a:bodyPr/>
          <a:lstStyle>
            <a:lvl1pPr marL="113361" indent="0">
              <a:defRPr sz="183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3"/>
          <p:cNvSpPr>
            <a:spLocks noGrp="1"/>
          </p:cNvSpPr>
          <p:nvPr>
            <p:ph type="body" sz="quarter" idx="25"/>
          </p:nvPr>
        </p:nvSpPr>
        <p:spPr>
          <a:xfrm>
            <a:off x="9325865" y="1497666"/>
            <a:ext cx="2383335" cy="741362"/>
          </a:xfrm>
        </p:spPr>
        <p:txBody>
          <a:bodyPr/>
          <a:lstStyle>
            <a:lvl1pPr marL="113361" indent="0">
              <a:defRPr sz="1833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6"/>
          </p:nvPr>
        </p:nvSpPr>
        <p:spPr>
          <a:xfrm>
            <a:off x="342906" y="3697831"/>
            <a:ext cx="1001184" cy="762000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Text Placeholder 5"/>
          <p:cNvSpPr>
            <a:spLocks noGrp="1"/>
          </p:cNvSpPr>
          <p:nvPr>
            <p:ph type="body" sz="quarter" idx="27"/>
          </p:nvPr>
        </p:nvSpPr>
        <p:spPr>
          <a:xfrm>
            <a:off x="328989" y="2445039"/>
            <a:ext cx="1001184" cy="762000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Text Placeholder 5"/>
          <p:cNvSpPr>
            <a:spLocks noGrp="1"/>
          </p:cNvSpPr>
          <p:nvPr>
            <p:ph type="body" sz="quarter" idx="28"/>
          </p:nvPr>
        </p:nvSpPr>
        <p:spPr>
          <a:xfrm>
            <a:off x="342906" y="4988009"/>
            <a:ext cx="1001184" cy="762000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681664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9045703" y="1287606"/>
            <a:ext cx="2670048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6188712" y="1287114"/>
            <a:ext cx="2670047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>
            <a:spLocks/>
          </p:cNvSpPr>
          <p:nvPr userDrawn="1"/>
        </p:nvSpPr>
        <p:spPr bwMode="auto">
          <a:xfrm>
            <a:off x="3330737" y="1286002"/>
            <a:ext cx="2670047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76258" y="1295532"/>
            <a:ext cx="2670047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5" name="Round Same Side Corner Rectangle 34"/>
          <p:cNvSpPr/>
          <p:nvPr userDrawn="1"/>
        </p:nvSpPr>
        <p:spPr>
          <a:xfrm>
            <a:off x="476255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6" name="Round Same Side Corner Rectangle 35"/>
          <p:cNvSpPr/>
          <p:nvPr userDrawn="1"/>
        </p:nvSpPr>
        <p:spPr>
          <a:xfrm>
            <a:off x="3330729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7" name="Round Same Side Corner Rectangle 36"/>
          <p:cNvSpPr/>
          <p:nvPr userDrawn="1"/>
        </p:nvSpPr>
        <p:spPr>
          <a:xfrm>
            <a:off x="6188709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>
            <a:off x="9045703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76255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331665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88713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045707" y="4310749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73740" y="1602654"/>
            <a:ext cx="228905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3521233" y="1617406"/>
            <a:ext cx="2289058" cy="259572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388714" y="1597742"/>
            <a:ext cx="228905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9236206" y="1612494"/>
            <a:ext cx="2289058" cy="2595720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2702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5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9579431" y="1287596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7305528" y="1287113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5033745" y="1286001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>
            <a:spLocks/>
          </p:cNvSpPr>
          <p:nvPr userDrawn="1"/>
        </p:nvSpPr>
        <p:spPr bwMode="auto">
          <a:xfrm>
            <a:off x="2750163" y="1286001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476257" y="1295526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7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275015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4" name="Round Same Side Corner Rectangle 43"/>
          <p:cNvSpPr/>
          <p:nvPr userDrawn="1"/>
        </p:nvSpPr>
        <p:spPr>
          <a:xfrm>
            <a:off x="5033740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>
            <a:off x="730552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6" name="Round Same Side Corner Rectangle 45"/>
          <p:cNvSpPr/>
          <p:nvPr userDrawn="1"/>
        </p:nvSpPr>
        <p:spPr>
          <a:xfrm>
            <a:off x="9579431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cxnSp>
        <p:nvCxnSpPr>
          <p:cNvPr id="49" name="Straight Connector 48"/>
          <p:cNvCxnSpPr/>
          <p:nvPr userDrawn="1"/>
        </p:nvCxnSpPr>
        <p:spPr>
          <a:xfrm>
            <a:off x="2750158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476257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5033740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7305528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9579431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34407" y="1552550"/>
            <a:ext cx="1817109" cy="235974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5189773" y="1552550"/>
            <a:ext cx="1817109" cy="2359746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7465132" y="1552550"/>
            <a:ext cx="1817109" cy="2359746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9739037" y="1552550"/>
            <a:ext cx="1817109" cy="2359746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640964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2916324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5196332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7471692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9745598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2909766" y="1567305"/>
            <a:ext cx="1817109" cy="2359746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478402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5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9579431" y="1287606"/>
            <a:ext cx="2136320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7305528" y="1287114"/>
            <a:ext cx="2136320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>
            <a:spLocks/>
          </p:cNvSpPr>
          <p:nvPr userDrawn="1"/>
        </p:nvSpPr>
        <p:spPr bwMode="auto">
          <a:xfrm>
            <a:off x="5033745" y="1286002"/>
            <a:ext cx="2136320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2750163" y="1286002"/>
            <a:ext cx="2136320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76257" y="1295532"/>
            <a:ext cx="2136320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7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275015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4" name="Round Same Side Corner Rectangle 43"/>
          <p:cNvSpPr/>
          <p:nvPr userDrawn="1"/>
        </p:nvSpPr>
        <p:spPr>
          <a:xfrm>
            <a:off x="5033740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>
            <a:off x="730552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6" name="Round Same Side Corner Rectangle 45"/>
          <p:cNvSpPr/>
          <p:nvPr userDrawn="1"/>
        </p:nvSpPr>
        <p:spPr>
          <a:xfrm>
            <a:off x="9579431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7" y="4295956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2750158" y="4287330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5037465" y="4287301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7311372" y="4287329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9581882" y="4287329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34407" y="1540025"/>
            <a:ext cx="1817109" cy="235974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5189773" y="1540025"/>
            <a:ext cx="1817109" cy="2359746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7465132" y="1540025"/>
            <a:ext cx="1817109" cy="2359746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9739037" y="1540025"/>
            <a:ext cx="1817109" cy="2359746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2909766" y="1554776"/>
            <a:ext cx="1817109" cy="2359746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150595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9" name="Content Placeholder 5"/>
          <p:cNvSpPr txBox="1">
            <a:spLocks/>
          </p:cNvSpPr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68860" y="2897248"/>
            <a:ext cx="2985698" cy="663160"/>
            <a:chOff x="1006395" y="2897248"/>
            <a:chExt cx="2239274" cy="663160"/>
          </a:xfrm>
        </p:grpSpPr>
        <p:sp>
          <p:nvSpPr>
            <p:cNvPr id="10" name="Rounded Rectangle 9"/>
            <p:cNvSpPr/>
            <p:nvPr/>
          </p:nvSpPr>
          <p:spPr>
            <a:xfrm>
              <a:off x="100639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11" name="Round Same Side Corner Rectangle 10"/>
            <p:cNvSpPr/>
            <p:nvPr/>
          </p:nvSpPr>
          <p:spPr>
            <a:xfrm>
              <a:off x="100639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</p:grpSp>
      <p:grpSp>
        <p:nvGrpSpPr>
          <p:cNvPr id="18" name="Group 17"/>
          <p:cNvGrpSpPr/>
          <p:nvPr userDrawn="1"/>
        </p:nvGrpSpPr>
        <p:grpSpPr>
          <a:xfrm>
            <a:off x="4614844" y="2897248"/>
            <a:ext cx="2985698" cy="663160"/>
            <a:chOff x="3457468" y="2897248"/>
            <a:chExt cx="2239274" cy="663160"/>
          </a:xfrm>
        </p:grpSpPr>
        <p:sp>
          <p:nvSpPr>
            <p:cNvPr id="19" name="Rounded Rectangle 18"/>
            <p:cNvSpPr/>
            <p:nvPr/>
          </p:nvSpPr>
          <p:spPr>
            <a:xfrm>
              <a:off x="3457468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20" name="Round Same Side Corner Rectangle 19"/>
            <p:cNvSpPr/>
            <p:nvPr/>
          </p:nvSpPr>
          <p:spPr>
            <a:xfrm>
              <a:off x="3457468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7760828" y="2897260"/>
            <a:ext cx="2987792" cy="663159"/>
            <a:chOff x="5876184" y="2897248"/>
            <a:chExt cx="2240844" cy="663159"/>
          </a:xfrm>
        </p:grpSpPr>
        <p:sp>
          <p:nvSpPr>
            <p:cNvPr id="22" name="Rounded Rectangle 21"/>
            <p:cNvSpPr/>
            <p:nvPr/>
          </p:nvSpPr>
          <p:spPr>
            <a:xfrm>
              <a:off x="5877754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23" name="Round Same Side Corner Rectangle 22"/>
            <p:cNvSpPr/>
            <p:nvPr/>
          </p:nvSpPr>
          <p:spPr>
            <a:xfrm>
              <a:off x="5876184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</p:grpSp>
      <p:sp>
        <p:nvSpPr>
          <p:cNvPr id="24" name="Round Same Side Corner Rectangle 23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5" name="Rounded Rectangle 24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5</a:t>
            </a:r>
          </a:p>
        </p:txBody>
      </p:sp>
      <p:sp>
        <p:nvSpPr>
          <p:cNvPr id="26" name="Round Same Side Corner Rectangle 25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7" name="Round Same Side Corner Rectangle 26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8" name="Rounded Rectangle 27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4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0" name="Round Same Side Corner Rectangle 29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1" name="Rounded Rectangle 30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3</a:t>
            </a: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3" name="Round Same Side Corner Rectangle 32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4" name="Rounded Rectangle 3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2</a:t>
            </a: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6" name="Round Same Side Corner Rectangle 3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7" name="Rounded Rectangle 3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EF6F00"/>
                </a:solidFill>
                <a:cs typeface="Calibri"/>
              </a:rPr>
              <a:t>1</a:t>
            </a:r>
          </a:p>
        </p:txBody>
      </p:sp>
      <p:sp>
        <p:nvSpPr>
          <p:cNvPr id="38" name="Rectangle 3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  <a:tileRect/>
          </a:gra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13522882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>
            <a:spLocks/>
          </p:cNvSpPr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64" name="Round Same Side Corner Rectangle 63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5</a:t>
            </a:r>
          </a:p>
        </p:txBody>
      </p:sp>
      <p:sp>
        <p:nvSpPr>
          <p:cNvPr id="66" name="Round Same Side Corner Rectangle 65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7" name="Round Same Side Corner Rectangle 66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4</a:t>
            </a:r>
          </a:p>
        </p:txBody>
      </p:sp>
      <p:sp>
        <p:nvSpPr>
          <p:cNvPr id="69" name="Round Same Side Corner Rectangle 68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0" name="Round Same Side Corner Rectangle 69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1" name="Rounded Rectangle 70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3</a:t>
            </a:r>
          </a:p>
        </p:txBody>
      </p:sp>
      <p:sp>
        <p:nvSpPr>
          <p:cNvPr id="72" name="Round Same Side Corner Rectangle 71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3" name="Round Same Side Corner Rectangle 72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4" name="Rounded Rectangle 7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67AB4"/>
                </a:solidFill>
                <a:cs typeface="Calibri"/>
              </a:rPr>
              <a:t>2</a:t>
            </a:r>
          </a:p>
        </p:txBody>
      </p:sp>
      <p:sp>
        <p:nvSpPr>
          <p:cNvPr id="75" name="Round Same Side Corner Rectangle 7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6" name="Round Same Side Corner Rectangle 7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7" name="Rounded Rectangle 7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1</a:t>
            </a:r>
          </a:p>
        </p:txBody>
      </p:sp>
      <p:sp>
        <p:nvSpPr>
          <p:cNvPr id="78" name="Rectangle 7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68860" y="2897248"/>
            <a:ext cx="9277666" cy="663160"/>
            <a:chOff x="1101645" y="2897248"/>
            <a:chExt cx="6958250" cy="663160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110164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>
              <a:off x="3461133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5820621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37" name="Round Same Side Corner Rectangle 36"/>
            <p:cNvSpPr/>
            <p:nvPr userDrawn="1"/>
          </p:nvSpPr>
          <p:spPr>
            <a:xfrm>
              <a:off x="110164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sp>
          <p:nvSpPr>
            <p:cNvPr id="38" name="Round Same Side Corner Rectangle 37"/>
            <p:cNvSpPr/>
            <p:nvPr userDrawn="1"/>
          </p:nvSpPr>
          <p:spPr>
            <a:xfrm>
              <a:off x="3461133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sp>
          <p:nvSpPr>
            <p:cNvPr id="49" name="Round Same Side Corner Rectangle 48"/>
            <p:cNvSpPr/>
            <p:nvPr userDrawn="1"/>
          </p:nvSpPr>
          <p:spPr>
            <a:xfrm>
              <a:off x="5820621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</p:grpSp>
      <p:sp>
        <p:nvSpPr>
          <p:cNvPr id="31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509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8" name="Content Placeholder 5"/>
          <p:cNvSpPr txBox="1">
            <a:spLocks/>
          </p:cNvSpPr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5</a:t>
            </a:r>
          </a:p>
        </p:txBody>
      </p:sp>
      <p:sp>
        <p:nvSpPr>
          <p:cNvPr id="34" name="Round Same Side Corner Rectangle 33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4</a:t>
            </a:r>
          </a:p>
        </p:txBody>
      </p:sp>
      <p:sp>
        <p:nvSpPr>
          <p:cNvPr id="37" name="Round Same Side Corner Rectangle 36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4CA90C"/>
                </a:solidFill>
                <a:cs typeface="Calibri"/>
              </a:rPr>
              <a:t>3</a:t>
            </a:r>
          </a:p>
        </p:txBody>
      </p:sp>
      <p:sp>
        <p:nvSpPr>
          <p:cNvPr id="50" name="Round Same Side Corner Rectangle 49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1" name="Round Same Side Corner Rectangle 50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2</a:t>
            </a:r>
          </a:p>
        </p:txBody>
      </p:sp>
      <p:sp>
        <p:nvSpPr>
          <p:cNvPr id="53" name="Round Same Side Corner Rectangle 52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4" name="Round Same Side Corner Rectangle 53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1</a:t>
            </a:r>
          </a:p>
        </p:txBody>
      </p:sp>
      <p:sp>
        <p:nvSpPr>
          <p:cNvPr id="56" name="Rectangle 55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7" name="Rounded Rectangle 56"/>
          <p:cNvSpPr/>
          <p:nvPr userDrawn="1"/>
        </p:nvSpPr>
        <p:spPr>
          <a:xfrm>
            <a:off x="1468860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58" name="Round Same Side Corner Rectangle 57"/>
          <p:cNvSpPr/>
          <p:nvPr userDrawn="1"/>
        </p:nvSpPr>
        <p:spPr>
          <a:xfrm>
            <a:off x="1468860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3" name="Rounded Rectangle 62"/>
          <p:cNvSpPr/>
          <p:nvPr userDrawn="1"/>
        </p:nvSpPr>
        <p:spPr>
          <a:xfrm>
            <a:off x="4614844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79" name="Round Same Side Corner Rectangle 78"/>
          <p:cNvSpPr/>
          <p:nvPr userDrawn="1"/>
        </p:nvSpPr>
        <p:spPr>
          <a:xfrm>
            <a:off x="4614844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80" name="Rounded Rectangle 79"/>
          <p:cNvSpPr/>
          <p:nvPr userDrawn="1"/>
        </p:nvSpPr>
        <p:spPr>
          <a:xfrm>
            <a:off x="7760829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81" name="Round Same Side Corner Rectangle 80"/>
          <p:cNvSpPr/>
          <p:nvPr userDrawn="1"/>
        </p:nvSpPr>
        <p:spPr>
          <a:xfrm>
            <a:off x="7760829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7683486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8" name="Content Placeholder 5"/>
          <p:cNvSpPr txBox="1">
            <a:spLocks/>
          </p:cNvSpPr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9" name="Round Same Side Corner Rectangle 38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0" name="Rounded Rectangle 39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5</a:t>
            </a:r>
          </a:p>
        </p:txBody>
      </p:sp>
      <p:sp>
        <p:nvSpPr>
          <p:cNvPr id="41" name="Round Same Side Corner Rectangle 40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81017E"/>
                </a:solidFill>
                <a:cs typeface="Calibri"/>
              </a:rPr>
              <a:t>4</a:t>
            </a:r>
          </a:p>
        </p:txBody>
      </p:sp>
      <p:sp>
        <p:nvSpPr>
          <p:cNvPr id="44" name="Round Same Side Corner Rectangle 43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3</a:t>
            </a:r>
          </a:p>
        </p:txBody>
      </p:sp>
      <p:sp>
        <p:nvSpPr>
          <p:cNvPr id="47" name="Round Same Side Corner Rectangle 46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8" name="Round Same Side Corner Rectangle 47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4" name="Rounded Rectangle 6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2</a:t>
            </a:r>
          </a:p>
        </p:txBody>
      </p:sp>
      <p:sp>
        <p:nvSpPr>
          <p:cNvPr id="65" name="Round Same Side Corner Rectangle 6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1</a:t>
            </a:r>
          </a:p>
        </p:txBody>
      </p:sp>
      <p:sp>
        <p:nvSpPr>
          <p:cNvPr id="68" name="Rectangle 6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9" name="Rounded Rectangle 68"/>
          <p:cNvSpPr/>
          <p:nvPr userDrawn="1"/>
        </p:nvSpPr>
        <p:spPr>
          <a:xfrm>
            <a:off x="1468860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70" name="Round Same Side Corner Rectangle 69"/>
          <p:cNvSpPr/>
          <p:nvPr userDrawn="1"/>
        </p:nvSpPr>
        <p:spPr>
          <a:xfrm>
            <a:off x="1468860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5" name="Rounded Rectangle 74"/>
          <p:cNvSpPr/>
          <p:nvPr userDrawn="1"/>
        </p:nvSpPr>
        <p:spPr>
          <a:xfrm>
            <a:off x="4614844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76" name="Round Same Side Corner Rectangle 75"/>
          <p:cNvSpPr/>
          <p:nvPr userDrawn="1"/>
        </p:nvSpPr>
        <p:spPr>
          <a:xfrm>
            <a:off x="4614844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7" name="Rounded Rectangle 76"/>
          <p:cNvSpPr/>
          <p:nvPr userDrawn="1"/>
        </p:nvSpPr>
        <p:spPr>
          <a:xfrm>
            <a:off x="7760829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78" name="Round Same Side Corner Rectangle 77"/>
          <p:cNvSpPr/>
          <p:nvPr userDrawn="1"/>
        </p:nvSpPr>
        <p:spPr>
          <a:xfrm>
            <a:off x="7760829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1517948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>
            <a:spLocks/>
          </p:cNvSpPr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470954" y="2897259"/>
            <a:ext cx="9277666" cy="663161"/>
            <a:chOff x="1103215" y="2897247"/>
            <a:chExt cx="6958250" cy="663161"/>
          </a:xfrm>
        </p:grpSpPr>
        <p:sp>
          <p:nvSpPr>
            <p:cNvPr id="57" name="Rounded Rectangle 56"/>
            <p:cNvSpPr/>
            <p:nvPr userDrawn="1"/>
          </p:nvSpPr>
          <p:spPr>
            <a:xfrm>
              <a:off x="110321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58" name="Round Same Side Corner Rectangle 57"/>
            <p:cNvSpPr/>
            <p:nvPr userDrawn="1"/>
          </p:nvSpPr>
          <p:spPr>
            <a:xfrm>
              <a:off x="110321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sp>
          <p:nvSpPr>
            <p:cNvPr id="63" name="Rounded Rectangle 62"/>
            <p:cNvSpPr/>
            <p:nvPr userDrawn="1"/>
          </p:nvSpPr>
          <p:spPr>
            <a:xfrm>
              <a:off x="3462703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79" name="Round Same Side Corner Rectangle 78"/>
            <p:cNvSpPr/>
            <p:nvPr userDrawn="1"/>
          </p:nvSpPr>
          <p:spPr>
            <a:xfrm>
              <a:off x="3462703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sp>
          <p:nvSpPr>
            <p:cNvPr id="80" name="Rounded Rectangle 79"/>
            <p:cNvSpPr/>
            <p:nvPr userDrawn="1"/>
          </p:nvSpPr>
          <p:spPr>
            <a:xfrm>
              <a:off x="5822191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81" name="Round Same Side Corner Rectangle 80"/>
            <p:cNvSpPr/>
            <p:nvPr userDrawn="1"/>
          </p:nvSpPr>
          <p:spPr>
            <a:xfrm>
              <a:off x="5822191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</p:grp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C2577"/>
                </a:solidFill>
                <a:cs typeface="Calibri"/>
              </a:rPr>
              <a:t>5</a:t>
            </a:r>
          </a:p>
        </p:txBody>
      </p:sp>
      <p:sp>
        <p:nvSpPr>
          <p:cNvPr id="34" name="Round Same Side Corner Rectangle 33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rgbClr val="0C2577"/>
              </a:gs>
              <a:gs pos="100000">
                <a:schemeClr val="accent5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4</a:t>
            </a:r>
          </a:p>
        </p:txBody>
      </p:sp>
      <p:sp>
        <p:nvSpPr>
          <p:cNvPr id="37" name="Round Same Side Corner Rectangle 36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3</a:t>
            </a:r>
          </a:p>
        </p:txBody>
      </p:sp>
      <p:sp>
        <p:nvSpPr>
          <p:cNvPr id="50" name="Round Same Side Corner Rectangle 49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1" name="Round Same Side Corner Rectangle 50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2</a:t>
            </a:r>
          </a:p>
        </p:txBody>
      </p:sp>
      <p:sp>
        <p:nvSpPr>
          <p:cNvPr id="53" name="Round Same Side Corner Rectangle 52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4" name="Round Same Side Corner Rectangle 53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1</a:t>
            </a:r>
          </a:p>
        </p:txBody>
      </p:sp>
      <p:sp>
        <p:nvSpPr>
          <p:cNvPr id="56" name="Rectangle 55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131703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5"/>
          <p:cNvSpPr txBox="1">
            <a:spLocks/>
          </p:cNvSpPr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23" y="1457325"/>
            <a:ext cx="10672234" cy="130333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1423" y="3214688"/>
            <a:ext cx="10672234" cy="257016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2000"/>
            </a:lvl2pPr>
            <a:lvl3pPr>
              <a:defRPr sz="1833"/>
            </a:lvl3pPr>
            <a:lvl4pPr>
              <a:defRPr sz="1583"/>
            </a:lvl4pPr>
            <a:lvl5pPr>
              <a:defRPr sz="158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03722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o/from stacked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5715178" y="2652077"/>
            <a:ext cx="832153" cy="624114"/>
            <a:chOff x="4406622" y="2652077"/>
            <a:chExt cx="624114" cy="624114"/>
          </a:xfrm>
        </p:grpSpPr>
        <p:sp>
          <p:nvSpPr>
            <p:cNvPr id="11" name="Oval 10"/>
            <p:cNvSpPr/>
            <p:nvPr/>
          </p:nvSpPr>
          <p:spPr>
            <a:xfrm rot="5400000">
              <a:off x="4406622" y="2652077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8105" y="2761252"/>
              <a:ext cx="450629" cy="466722"/>
            </a:xfrm>
            <a:prstGeom prst="rect">
              <a:avLst/>
            </a:prstGeom>
          </p:spPr>
        </p:pic>
      </p:grpSp>
      <p:sp>
        <p:nvSpPr>
          <p:cNvPr id="8" name="Round Same Side Corner Rectangle 7"/>
          <p:cNvSpPr/>
          <p:nvPr userDrawn="1"/>
        </p:nvSpPr>
        <p:spPr>
          <a:xfrm rot="16200000">
            <a:off x="-195737" y="1957995"/>
            <a:ext cx="158782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6200000">
            <a:off x="-847599" y="4371137"/>
            <a:ext cx="28915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1092657" y="1740312"/>
            <a:ext cx="10430752" cy="855407"/>
          </a:xfrm>
        </p:spPr>
        <p:txBody>
          <a:bodyPr/>
          <a:lstStyle>
            <a:lvl1pPr algn="ctr">
              <a:defRPr sz="241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1092657" y="3628101"/>
            <a:ext cx="10430752" cy="2221802"/>
          </a:xfrm>
        </p:spPr>
        <p:txBody>
          <a:bodyPr/>
          <a:lstStyle>
            <a:lvl1pPr algn="ctr">
              <a:defRPr sz="241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092204" y="1376368"/>
            <a:ext cx="2487083" cy="276225"/>
          </a:xfrm>
        </p:spPr>
        <p:txBody>
          <a:bodyPr/>
          <a:lstStyle>
            <a:lvl1pPr>
              <a:defRPr sz="1417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1085653" y="3159443"/>
            <a:ext cx="2487083" cy="276225"/>
          </a:xfrm>
        </p:spPr>
        <p:txBody>
          <a:bodyPr/>
          <a:lstStyle>
            <a:lvl1pPr>
              <a:defRPr sz="1417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41943956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o/from stacked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9" name="Content Placeholder 5"/>
          <p:cNvSpPr txBox="1">
            <a:spLocks/>
          </p:cNvSpPr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ound Same Side Corner Rectangle 7"/>
          <p:cNvSpPr/>
          <p:nvPr userDrawn="1"/>
        </p:nvSpPr>
        <p:spPr>
          <a:xfrm rot="16200000">
            <a:off x="-195737" y="1957995"/>
            <a:ext cx="158782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6200000">
            <a:off x="-847599" y="4371137"/>
            <a:ext cx="28915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5715178" y="2652077"/>
            <a:ext cx="832153" cy="624114"/>
            <a:chOff x="4406622" y="2652077"/>
            <a:chExt cx="624114" cy="624114"/>
          </a:xfrm>
        </p:grpSpPr>
        <p:sp>
          <p:nvSpPr>
            <p:cNvPr id="17" name="Oval 16"/>
            <p:cNvSpPr/>
            <p:nvPr/>
          </p:nvSpPr>
          <p:spPr>
            <a:xfrm rot="5400000">
              <a:off x="4406622" y="2652077"/>
              <a:ext cx="624114" cy="624114"/>
            </a:xfrm>
            <a:prstGeom prst="ellipse">
              <a:avLst/>
            </a:prstGeom>
            <a:solidFill>
              <a:srgbClr val="FFFFFF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8105" y="2761252"/>
              <a:ext cx="450629" cy="466722"/>
            </a:xfrm>
            <a:prstGeom prst="rect">
              <a:avLst/>
            </a:prstGeom>
          </p:spPr>
        </p:pic>
      </p:grpSp>
      <p:sp>
        <p:nvSpPr>
          <p:cNvPr id="20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1092657" y="1740312"/>
            <a:ext cx="10430752" cy="855407"/>
          </a:xfrm>
        </p:spPr>
        <p:txBody>
          <a:bodyPr/>
          <a:lstStyle>
            <a:lvl1pPr algn="ctr">
              <a:defRPr sz="241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1092657" y="3628101"/>
            <a:ext cx="10430752" cy="2221802"/>
          </a:xfrm>
        </p:spPr>
        <p:txBody>
          <a:bodyPr/>
          <a:lstStyle>
            <a:lvl1pPr algn="ctr">
              <a:defRPr sz="241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092204" y="1376368"/>
            <a:ext cx="2487083" cy="276225"/>
          </a:xfrm>
        </p:spPr>
        <p:txBody>
          <a:bodyPr/>
          <a:lstStyle>
            <a:lvl1pPr>
              <a:defRPr sz="1417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1085653" y="3159443"/>
            <a:ext cx="2487083" cy="276225"/>
          </a:xfrm>
        </p:spPr>
        <p:txBody>
          <a:bodyPr/>
          <a:lstStyle>
            <a:lvl1pPr>
              <a:defRPr sz="1417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353520194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6253" y="4475441"/>
            <a:ext cx="11238520" cy="1412024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476253" y="2891140"/>
            <a:ext cx="11238520" cy="1410871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6253" y="1301954"/>
            <a:ext cx="11238520" cy="141222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ound Same Side Corner Rectangle 18"/>
          <p:cNvSpPr/>
          <p:nvPr userDrawn="1"/>
        </p:nvSpPr>
        <p:spPr>
          <a:xfrm rot="16200000">
            <a:off x="-115900" y="1878171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0" name="Round Same Side Corner Rectangle 19"/>
          <p:cNvSpPr/>
          <p:nvPr userDrawn="1"/>
        </p:nvSpPr>
        <p:spPr>
          <a:xfrm rot="16200000">
            <a:off x="-115900" y="3465999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>
            <a:off x="-115900" y="5067607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4988" y="1455739"/>
            <a:ext cx="10373782" cy="125843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08625" y="3043568"/>
            <a:ext cx="10373782" cy="1258433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24988" y="4602574"/>
            <a:ext cx="10373782" cy="125843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5549191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1 plus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549588" y="2866580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567519" y="4462959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18" name="Content Placeholder 5"/>
          <p:cNvSpPr txBox="1">
            <a:spLocks/>
          </p:cNvSpPr>
          <p:nvPr userDrawn="1"/>
        </p:nvSpPr>
        <p:spPr bwMode="auto">
          <a:xfrm>
            <a:off x="525682" y="1286012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ound Same Side Corner Rectangle 18"/>
          <p:cNvSpPr/>
          <p:nvPr userDrawn="1"/>
        </p:nvSpPr>
        <p:spPr>
          <a:xfrm rot="16200000">
            <a:off x="-115900" y="1878171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0" name="Round Same Side Corner Rectangle 19"/>
          <p:cNvSpPr/>
          <p:nvPr userDrawn="1"/>
        </p:nvSpPr>
        <p:spPr>
          <a:xfrm rot="16200000">
            <a:off x="-115900" y="3465999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>
            <a:off x="-115900" y="5067607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602753" y="1286013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7602753" y="2873841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602753" y="4475450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4985" y="1455739"/>
            <a:ext cx="6122995" cy="125843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08620" y="3043568"/>
            <a:ext cx="6122995" cy="1258433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24985" y="4602574"/>
            <a:ext cx="6122995" cy="125843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4617832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rows to/from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470" y="2044637"/>
            <a:ext cx="597437" cy="46408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470" y="3528883"/>
            <a:ext cx="597437" cy="4640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470" y="5002791"/>
            <a:ext cx="597437" cy="464080"/>
          </a:xfrm>
          <a:prstGeom prst="rect">
            <a:avLst/>
          </a:prstGeom>
        </p:spPr>
      </p:pic>
      <p:sp>
        <p:nvSpPr>
          <p:cNvPr id="3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24986" y="1693052"/>
            <a:ext cx="4833020" cy="1219747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924986" y="3177768"/>
            <a:ext cx="4833020" cy="123917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924986" y="4667411"/>
            <a:ext cx="4833020" cy="1233498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6687197" y="1691552"/>
            <a:ext cx="4833020" cy="1219747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6687197" y="3176269"/>
            <a:ext cx="4833020" cy="123917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6687197" y="4665910"/>
            <a:ext cx="4833020" cy="1233498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6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924986" y="1319758"/>
            <a:ext cx="4833020" cy="223715"/>
          </a:xfrm>
        </p:spPr>
        <p:txBody>
          <a:bodyPr/>
          <a:lstStyle>
            <a:lvl1pPr algn="l"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6687197" y="1319751"/>
            <a:ext cx="4833020" cy="204788"/>
          </a:xfrm>
        </p:spPr>
        <p:txBody>
          <a:bodyPr/>
          <a:lstStyle>
            <a:lvl1pPr algn="l"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624832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525681" y="1286003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6" name="Content Placeholder 5"/>
          <p:cNvSpPr txBox="1">
            <a:spLocks/>
          </p:cNvSpPr>
          <p:nvPr userDrawn="1"/>
        </p:nvSpPr>
        <p:spPr bwMode="auto">
          <a:xfrm>
            <a:off x="476253" y="2506412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51" name="Content Placeholder 5"/>
          <p:cNvSpPr txBox="1">
            <a:spLocks/>
          </p:cNvSpPr>
          <p:nvPr userDrawn="1"/>
        </p:nvSpPr>
        <p:spPr bwMode="auto">
          <a:xfrm>
            <a:off x="476253" y="3726817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52" name="Content Placeholder 5"/>
          <p:cNvSpPr txBox="1">
            <a:spLocks/>
          </p:cNvSpPr>
          <p:nvPr userDrawn="1"/>
        </p:nvSpPr>
        <p:spPr bwMode="auto">
          <a:xfrm>
            <a:off x="476253" y="4947222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 rot="16200000">
            <a:off x="94593" y="1687567"/>
            <a:ext cx="1046969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7" name="Round Same Side Corner Rectangle 66"/>
          <p:cNvSpPr/>
          <p:nvPr userDrawn="1"/>
        </p:nvSpPr>
        <p:spPr>
          <a:xfrm rot="16200000">
            <a:off x="94583" y="4128379"/>
            <a:ext cx="104696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8" name="Round Same Side Corner Rectangle 67"/>
          <p:cNvSpPr/>
          <p:nvPr userDrawn="1"/>
        </p:nvSpPr>
        <p:spPr>
          <a:xfrm rot="16200000">
            <a:off x="94583" y="5348784"/>
            <a:ext cx="104696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9" name="Round Same Side Corner Rectangle 68"/>
          <p:cNvSpPr/>
          <p:nvPr userDrawn="1"/>
        </p:nvSpPr>
        <p:spPr>
          <a:xfrm rot="16200000">
            <a:off x="94593" y="2907972"/>
            <a:ext cx="1046969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24989" y="1403353"/>
            <a:ext cx="10627783" cy="930275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924989" y="2623103"/>
            <a:ext cx="10627783" cy="93027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924989" y="3844168"/>
            <a:ext cx="10627783" cy="930275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24989" y="5063914"/>
            <a:ext cx="10627783" cy="930275"/>
          </a:xfrm>
        </p:spPr>
        <p:txBody>
          <a:bodyPr/>
          <a:lstStyle>
            <a:lvl1pPr>
              <a:defRPr sz="1583">
                <a:solidFill>
                  <a:srgbClr val="7030A0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448134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4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2996366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2996366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2996366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V="1">
            <a:off x="5898503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 flipV="1">
            <a:off x="8800357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V="1">
            <a:off x="5898503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 flipV="1">
            <a:off x="5898503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 flipV="1">
            <a:off x="8800357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 flipV="1">
            <a:off x="8800357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 userDrawn="1"/>
        </p:nvGrpSpPr>
        <p:grpSpPr>
          <a:xfrm>
            <a:off x="2935650" y="1280427"/>
            <a:ext cx="8834628" cy="230872"/>
            <a:chOff x="2201735" y="1280427"/>
            <a:chExt cx="6625971" cy="230872"/>
          </a:xfrm>
        </p:grpSpPr>
        <p:cxnSp>
          <p:nvCxnSpPr>
            <p:cNvPr id="62" name="Straight Arrow Connector 61"/>
            <p:cNvCxnSpPr/>
            <p:nvPr/>
          </p:nvCxnSpPr>
          <p:spPr>
            <a:xfrm>
              <a:off x="2247274" y="1397537"/>
              <a:ext cx="6538804" cy="0"/>
            </a:xfrm>
            <a:prstGeom prst="straightConnector1">
              <a:avLst/>
            </a:prstGeom>
            <a:ln w="28575" cap="rnd" cmpd="sng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3" name="Picture 62" descr="CATO_PPT_elements-39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1735" y="1280427"/>
              <a:ext cx="222911" cy="230872"/>
            </a:xfrm>
            <a:prstGeom prst="rect">
              <a:avLst/>
            </a:prstGeom>
          </p:spPr>
        </p:pic>
        <p:pic>
          <p:nvPicPr>
            <p:cNvPr id="64" name="Picture 63" descr="CATO_PPT_elements-39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610068" y="1284659"/>
              <a:ext cx="217638" cy="225411"/>
            </a:xfrm>
            <a:prstGeom prst="rect">
              <a:avLst/>
            </a:prstGeom>
          </p:spPr>
        </p:pic>
      </p:grpSp>
      <p:sp>
        <p:nvSpPr>
          <p:cNvPr id="2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2" y="172879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82772" y="319387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80769" y="468612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093772" y="176500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998471" y="176350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8917525" y="177255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103844" y="3223431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008537" y="3221933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927595" y="3230986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103844" y="472233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6008537" y="4720833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927595" y="472988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2996374" y="1067490"/>
            <a:ext cx="2821036" cy="197236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9503089" y="1067489"/>
            <a:ext cx="2713566" cy="204788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062818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2996366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2996366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2996366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V="1">
            <a:off x="5898503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 flipV="1">
            <a:off x="8800357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V="1">
            <a:off x="5898503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 flipV="1">
            <a:off x="5898503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 flipV="1">
            <a:off x="8800357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 flipV="1">
            <a:off x="8800357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2" y="172879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82772" y="319387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80769" y="468612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093772" y="176500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998471" y="176350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8917525" y="177255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103844" y="3223431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008537" y="3221933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927595" y="3230986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103844" y="472233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6008537" y="4720833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927595" y="472988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2996374" y="1330026"/>
            <a:ext cx="2821036" cy="197236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5998471" y="1330026"/>
            <a:ext cx="2713566" cy="204788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24"/>
          </p:nvPr>
        </p:nvSpPr>
        <p:spPr>
          <a:xfrm>
            <a:off x="8927592" y="1322474"/>
            <a:ext cx="2703498" cy="212340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511996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Rounded Rectangle 20"/>
          <p:cNvSpPr/>
          <p:nvPr userDrawn="1"/>
        </p:nvSpPr>
        <p:spPr>
          <a:xfrm>
            <a:off x="592955" y="2441568"/>
            <a:ext cx="10955529" cy="646405"/>
          </a:xfrm>
          <a:prstGeom prst="roundRect">
            <a:avLst>
              <a:gd name="adj" fmla="val 15046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>
          <a:xfrm>
            <a:off x="592955" y="3193568"/>
            <a:ext cx="10955529" cy="646405"/>
          </a:xfrm>
          <a:prstGeom prst="roundRect">
            <a:avLst>
              <a:gd name="adj" fmla="val 12940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592955" y="3944613"/>
            <a:ext cx="10955529" cy="646405"/>
          </a:xfrm>
          <a:prstGeom prst="roundRect">
            <a:avLst>
              <a:gd name="adj" fmla="val 15112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</p:txBody>
      </p:sp>
      <p:sp>
        <p:nvSpPr>
          <p:cNvPr id="24" name="Round Same Side Corner Rectangle 23"/>
          <p:cNvSpPr/>
          <p:nvPr userDrawn="1"/>
        </p:nvSpPr>
        <p:spPr>
          <a:xfrm rot="16200000">
            <a:off x="391669" y="4145892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5" name="Round Same Side Corner Rectangle 24"/>
          <p:cNvSpPr/>
          <p:nvPr userDrawn="1"/>
        </p:nvSpPr>
        <p:spPr>
          <a:xfrm rot="16200000">
            <a:off x="391669" y="3394847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6" name="Round Same Side Corner Rectangle 25"/>
          <p:cNvSpPr/>
          <p:nvPr userDrawn="1"/>
        </p:nvSpPr>
        <p:spPr>
          <a:xfrm rot="16200000">
            <a:off x="391669" y="2642847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8497" y="2583615"/>
            <a:ext cx="7342716" cy="387350"/>
          </a:xfrm>
        </p:spPr>
        <p:txBody>
          <a:bodyPr/>
          <a:lstStyle>
            <a:lvl1pPr>
              <a:defRPr sz="2417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08497" y="3348141"/>
            <a:ext cx="7342716" cy="387350"/>
          </a:xfrm>
        </p:spPr>
        <p:txBody>
          <a:bodyPr/>
          <a:lstStyle>
            <a:lvl1pPr>
              <a:defRPr sz="2417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008497" y="4086660"/>
            <a:ext cx="7342716" cy="387350"/>
          </a:xfrm>
        </p:spPr>
        <p:txBody>
          <a:bodyPr/>
          <a:lstStyle>
            <a:lvl1pPr>
              <a:defRPr sz="2417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837868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5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54" name="Content Placeholder 5"/>
          <p:cNvSpPr txBox="1">
            <a:spLocks/>
          </p:cNvSpPr>
          <p:nvPr userDrawn="1"/>
        </p:nvSpPr>
        <p:spPr bwMode="auto">
          <a:xfrm>
            <a:off x="621054" y="1286010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0" rIns="183942" bIns="45983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5"/>
          <p:cNvSpPr txBox="1">
            <a:spLocks/>
          </p:cNvSpPr>
          <p:nvPr userDrawn="1"/>
        </p:nvSpPr>
        <p:spPr bwMode="auto">
          <a:xfrm>
            <a:off x="592952" y="204579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0" rIns="183942" bIns="45983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34" name="Content Placeholder 5"/>
          <p:cNvSpPr txBox="1">
            <a:spLocks/>
          </p:cNvSpPr>
          <p:nvPr userDrawn="1"/>
        </p:nvSpPr>
        <p:spPr bwMode="auto">
          <a:xfrm>
            <a:off x="592952" y="280557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0" rIns="183942" bIns="45983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35" name="Content Placeholder 5"/>
          <p:cNvSpPr txBox="1">
            <a:spLocks/>
          </p:cNvSpPr>
          <p:nvPr userDrawn="1"/>
        </p:nvSpPr>
        <p:spPr bwMode="auto">
          <a:xfrm>
            <a:off x="592952" y="356535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0" rIns="183942" bIns="45983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36" name="Content Placeholder 5"/>
          <p:cNvSpPr txBox="1">
            <a:spLocks/>
          </p:cNvSpPr>
          <p:nvPr userDrawn="1"/>
        </p:nvSpPr>
        <p:spPr bwMode="auto">
          <a:xfrm>
            <a:off x="592952" y="4325134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0" rIns="183942" bIns="45983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6200000">
            <a:off x="421701" y="1457255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9" name="Round Same Side Corner Rectangle 38"/>
          <p:cNvSpPr/>
          <p:nvPr userDrawn="1"/>
        </p:nvSpPr>
        <p:spPr>
          <a:xfrm rot="16200000">
            <a:off x="421701" y="2217039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0" name="Round Same Side Corner Rectangle 39"/>
          <p:cNvSpPr/>
          <p:nvPr userDrawn="1"/>
        </p:nvSpPr>
        <p:spPr>
          <a:xfrm rot="16200000">
            <a:off x="421701" y="2976819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 rot="16200000">
            <a:off x="421701" y="3736594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 rot="16200000">
            <a:off x="421701" y="4496375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8497" y="1428228"/>
            <a:ext cx="7342716" cy="387350"/>
          </a:xfrm>
        </p:spPr>
        <p:txBody>
          <a:bodyPr/>
          <a:lstStyle>
            <a:lvl1pPr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94579" y="2207910"/>
            <a:ext cx="7342716" cy="387350"/>
          </a:xfrm>
        </p:spPr>
        <p:txBody>
          <a:bodyPr/>
          <a:lstStyle>
            <a:lvl1pPr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011280" y="2971014"/>
            <a:ext cx="7342716" cy="387350"/>
          </a:xfrm>
        </p:spPr>
        <p:txBody>
          <a:bodyPr/>
          <a:lstStyle>
            <a:lvl1pPr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97363" y="3750696"/>
            <a:ext cx="7342716" cy="387350"/>
          </a:xfrm>
        </p:spPr>
        <p:txBody>
          <a:bodyPr/>
          <a:lstStyle>
            <a:lvl1pPr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94579" y="4484705"/>
            <a:ext cx="7342716" cy="387350"/>
          </a:xfrm>
        </p:spPr>
        <p:txBody>
          <a:bodyPr/>
          <a:lstStyle>
            <a:lvl1pPr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8581722" y="1430316"/>
            <a:ext cx="2839147" cy="387350"/>
          </a:xfrm>
        </p:spPr>
        <p:txBody>
          <a:bodyPr/>
          <a:lstStyle>
            <a:lvl1pPr>
              <a:defRPr sz="18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8567804" y="2209998"/>
            <a:ext cx="2839147" cy="387350"/>
          </a:xfrm>
        </p:spPr>
        <p:txBody>
          <a:bodyPr/>
          <a:lstStyle>
            <a:lvl1pPr>
              <a:defRPr sz="18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8584504" y="2973102"/>
            <a:ext cx="2839147" cy="387350"/>
          </a:xfrm>
        </p:spPr>
        <p:txBody>
          <a:bodyPr/>
          <a:lstStyle>
            <a:lvl1pPr>
              <a:defRPr sz="18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8570590" y="3752784"/>
            <a:ext cx="2839147" cy="387350"/>
          </a:xfrm>
        </p:spPr>
        <p:txBody>
          <a:bodyPr/>
          <a:lstStyle>
            <a:lvl1pPr>
              <a:defRPr sz="18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8567804" y="4486793"/>
            <a:ext cx="2839147" cy="387350"/>
          </a:xfrm>
        </p:spPr>
        <p:txBody>
          <a:bodyPr/>
          <a:lstStyle>
            <a:lvl1pPr>
              <a:defRPr sz="18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617811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 color block section + text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3" name="Content Placeholder 5"/>
          <p:cNvSpPr txBox="1">
            <a:spLocks/>
          </p:cNvSpPr>
          <p:nvPr userDrawn="1"/>
        </p:nvSpPr>
        <p:spPr bwMode="auto">
          <a:xfrm>
            <a:off x="495433" y="1681884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Round Same Side Corner Rectangle 15"/>
          <p:cNvSpPr/>
          <p:nvPr userDrawn="1"/>
        </p:nvSpPr>
        <p:spPr>
          <a:xfrm>
            <a:off x="5346266" y="1817929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>
          <a:xfrm>
            <a:off x="5346266" y="1817930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08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18" name="Content Placeholder 5"/>
          <p:cNvSpPr txBox="1">
            <a:spLocks/>
          </p:cNvSpPr>
          <p:nvPr userDrawn="1"/>
        </p:nvSpPr>
        <p:spPr bwMode="auto">
          <a:xfrm>
            <a:off x="476253" y="2800665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19" name="Round Same Side Corner Rectangle 18"/>
          <p:cNvSpPr/>
          <p:nvPr userDrawn="1"/>
        </p:nvSpPr>
        <p:spPr>
          <a:xfrm>
            <a:off x="5346266" y="2940250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>
          <a:xfrm>
            <a:off x="5346266" y="2940251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08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476253" y="3922989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>
            <a:off x="5346266" y="4062571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5346266" y="4062572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08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476253" y="5045309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25" name="Round Same Side Corner Rectangle 24"/>
          <p:cNvSpPr/>
          <p:nvPr userDrawn="1"/>
        </p:nvSpPr>
        <p:spPr>
          <a:xfrm>
            <a:off x="5346266" y="5184892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6" name="Rounded Rectangle 25"/>
          <p:cNvSpPr/>
          <p:nvPr userDrawn="1"/>
        </p:nvSpPr>
        <p:spPr>
          <a:xfrm>
            <a:off x="5346266" y="5184893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08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456773" y="2027243"/>
            <a:ext cx="5966884" cy="466725"/>
          </a:xfrm>
        </p:spPr>
        <p:txBody>
          <a:bodyPr/>
          <a:lstStyle>
            <a:lvl1pPr algn="ctr"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454774" y="3157368"/>
            <a:ext cx="5966884" cy="466725"/>
          </a:xfrm>
        </p:spPr>
        <p:txBody>
          <a:bodyPr/>
          <a:lstStyle>
            <a:lvl1pPr algn="ctr">
              <a:defRPr sz="183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5454774" y="4261833"/>
            <a:ext cx="5966884" cy="466725"/>
          </a:xfrm>
        </p:spPr>
        <p:txBody>
          <a:bodyPr/>
          <a:lstStyle>
            <a:lvl1pPr algn="ctr">
              <a:defRPr sz="183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452769" y="5391958"/>
            <a:ext cx="5966884" cy="466725"/>
          </a:xfrm>
        </p:spPr>
        <p:txBody>
          <a:bodyPr/>
          <a:lstStyle>
            <a:lvl1pPr algn="ctr">
              <a:defRPr sz="1833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751428" y="1817694"/>
            <a:ext cx="4379383" cy="813073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417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49427" y="2944253"/>
            <a:ext cx="4379383" cy="79624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417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49427" y="4058799"/>
            <a:ext cx="4379383" cy="813073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417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747424" y="5185353"/>
            <a:ext cx="4379383" cy="796245"/>
          </a:xfrm>
        </p:spPr>
        <p:txBody>
          <a:bodyPr/>
          <a:lstStyle>
            <a:lvl1pPr>
              <a:defRPr sz="1583">
                <a:solidFill>
                  <a:srgbClr val="7030A0"/>
                </a:solidFill>
              </a:defRPr>
            </a:lvl1pPr>
            <a:lvl2pPr>
              <a:defRPr sz="1417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751423" y="1403951"/>
            <a:ext cx="3219450" cy="204788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5456771" y="1411503"/>
            <a:ext cx="3219450" cy="204788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491555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is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aphicFrame>
        <p:nvGraphicFramePr>
          <p:cNvPr id="19" name="Content Placeholder 6"/>
          <p:cNvGraphicFramePr>
            <a:graphicFrameLocks/>
          </p:cNvGraphicFramePr>
          <p:nvPr userDrawn="1">
            <p:extLst/>
          </p:nvPr>
        </p:nvGraphicFramePr>
        <p:xfrm>
          <a:off x="586670" y="1632768"/>
          <a:ext cx="11036306" cy="3620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08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342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pPr marL="165100" indent="-165100"/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18" y="2209808"/>
            <a:ext cx="3750732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962287" y="2209808"/>
            <a:ext cx="6461367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49419" y="2832448"/>
            <a:ext cx="3750732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60285" y="2832448"/>
            <a:ext cx="6461367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9419" y="3462828"/>
            <a:ext cx="3750732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960285" y="3462828"/>
            <a:ext cx="6461367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747419" y="4085468"/>
            <a:ext cx="3750732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958284" y="4085468"/>
            <a:ext cx="6461367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747419" y="4753918"/>
            <a:ext cx="3750732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4958284" y="4753918"/>
            <a:ext cx="6461367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49419" y="1719443"/>
            <a:ext cx="3750732" cy="415925"/>
          </a:xfrm>
        </p:spPr>
        <p:txBody>
          <a:bodyPr/>
          <a:lstStyle>
            <a:lvl1pPr>
              <a:defRPr sz="1583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4960285" y="1719443"/>
            <a:ext cx="6461367" cy="415925"/>
          </a:xfrm>
        </p:spPr>
        <p:txBody>
          <a:bodyPr/>
          <a:lstStyle>
            <a:lvl1pPr>
              <a:defRPr sz="1583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92098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color bloc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Rounded Rectangle 30"/>
          <p:cNvSpPr/>
          <p:nvPr userDrawn="1"/>
        </p:nvSpPr>
        <p:spPr>
          <a:xfrm>
            <a:off x="454060" y="1106385"/>
            <a:ext cx="5529950" cy="4897456"/>
          </a:xfrm>
          <a:prstGeom prst="roundRect">
            <a:avLst>
              <a:gd name="adj" fmla="val 1932"/>
            </a:avLst>
          </a:prstGeom>
          <a:gradFill flip="none" rotWithShape="1">
            <a:gsLst>
              <a:gs pos="0">
                <a:schemeClr val="accent2"/>
              </a:gs>
              <a:gs pos="90000">
                <a:schemeClr val="accent1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EF6F00"/>
              </a:solidFill>
              <a:cs typeface="Calibri"/>
            </a:endParaRPr>
          </a:p>
        </p:txBody>
      </p:sp>
      <p:sp>
        <p:nvSpPr>
          <p:cNvPr id="32" name="Rounded Rectangle 31"/>
          <p:cNvSpPr/>
          <p:nvPr userDrawn="1"/>
        </p:nvSpPr>
        <p:spPr>
          <a:xfrm>
            <a:off x="609609" y="4513710"/>
            <a:ext cx="5226449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2" name="Rounded Rectangle 41"/>
          <p:cNvSpPr/>
          <p:nvPr userDrawn="1"/>
        </p:nvSpPr>
        <p:spPr>
          <a:xfrm>
            <a:off x="609609" y="1574148"/>
            <a:ext cx="5226449" cy="1375521"/>
          </a:xfrm>
          <a:prstGeom prst="roundRect">
            <a:avLst>
              <a:gd name="adj" fmla="val 4848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>
            <a:off x="609609" y="3040437"/>
            <a:ext cx="5226449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4" name="Rounded Rectangle 43"/>
          <p:cNvSpPr/>
          <p:nvPr userDrawn="1"/>
        </p:nvSpPr>
        <p:spPr>
          <a:xfrm>
            <a:off x="6144856" y="1106397"/>
            <a:ext cx="5571188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4"/>
              </a:gs>
              <a:gs pos="85000">
                <a:schemeClr val="accent3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>
            <a:off x="6144856" y="3623580"/>
            <a:ext cx="5571188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6"/>
              </a:gs>
              <a:gs pos="85000">
                <a:schemeClr val="accent5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>
            <a:off x="6285485" y="1574149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>
            <a:off x="8985662" y="1574149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>
            <a:off x="6285485" y="4083773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8985662" y="4083773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19" y="1175763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315673" y="1159931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315673" y="3712458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3924" y="1693052"/>
            <a:ext cx="4833020" cy="1219747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6412240" y="4198888"/>
            <a:ext cx="2303230" cy="1708449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412240" y="1674585"/>
            <a:ext cx="2303230" cy="1716700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117317" y="4189033"/>
            <a:ext cx="2303230" cy="1708449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9117317" y="1662896"/>
            <a:ext cx="2303230" cy="1716700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743924" y="3145477"/>
            <a:ext cx="4833020" cy="1219747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43924" y="4627802"/>
            <a:ext cx="4833020" cy="1219747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183920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or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4" name="Rounded Rectangle 33"/>
          <p:cNvSpPr/>
          <p:nvPr userDrawn="1"/>
        </p:nvSpPr>
        <p:spPr>
          <a:xfrm>
            <a:off x="2905290" y="1707449"/>
            <a:ext cx="5736289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2905285" y="2641971"/>
            <a:ext cx="5736292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7520637" y="2353239"/>
            <a:ext cx="0" cy="1221732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 userDrawn="1"/>
        </p:nvSpPr>
        <p:spPr>
          <a:xfrm>
            <a:off x="6543979" y="2729396"/>
            <a:ext cx="1980063" cy="559504"/>
          </a:xfrm>
          <a:prstGeom prst="roundRect">
            <a:avLst>
              <a:gd name="adj" fmla="val 9461"/>
            </a:avLst>
          </a:prstGeom>
          <a:solidFill>
            <a:schemeClr val="bg1"/>
          </a:solidFill>
          <a:ln w="12700" cmpd="sng">
            <a:gradFill flip="none" rotWithShape="1">
              <a:gsLst>
                <a:gs pos="7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EF6F00"/>
              </a:solidFill>
              <a:cs typeface="Calibri"/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9" name="Rounded Rectangle 28"/>
          <p:cNvSpPr/>
          <p:nvPr userDrawn="1"/>
        </p:nvSpPr>
        <p:spPr>
          <a:xfrm>
            <a:off x="7121138" y="3775916"/>
            <a:ext cx="3873492" cy="1710484"/>
          </a:xfrm>
          <a:prstGeom prst="roundRect">
            <a:avLst>
              <a:gd name="adj" fmla="val 4505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</a:endParaRPr>
          </a:p>
        </p:txBody>
      </p:sp>
      <p:sp>
        <p:nvSpPr>
          <p:cNvPr id="30" name="Rounded Rectangle 29"/>
          <p:cNvSpPr/>
          <p:nvPr userDrawn="1"/>
        </p:nvSpPr>
        <p:spPr>
          <a:xfrm>
            <a:off x="1219208" y="3775916"/>
            <a:ext cx="5679215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</a:endParaRPr>
          </a:p>
        </p:txBody>
      </p:sp>
      <p:cxnSp>
        <p:nvCxnSpPr>
          <p:cNvPr id="36" name="Straight Connector 35"/>
          <p:cNvCxnSpPr/>
          <p:nvPr userDrawn="1"/>
        </p:nvCxnSpPr>
        <p:spPr>
          <a:xfrm>
            <a:off x="5776370" y="3574971"/>
            <a:ext cx="3278035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>
            <a:off x="5783319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>
            <a:off x="9054403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>
            <a:off x="9054403" y="4415494"/>
            <a:ext cx="0" cy="71798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7815549" y="4686939"/>
            <a:ext cx="2473403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 userDrawn="1"/>
        </p:nvCxnSpPr>
        <p:spPr>
          <a:xfrm>
            <a:off x="7815547" y="4686944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 userDrawn="1"/>
        </p:nvCxnSpPr>
        <p:spPr>
          <a:xfrm>
            <a:off x="10288951" y="4686944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/>
          <p:cNvSpPr/>
          <p:nvPr userDrawn="1"/>
        </p:nvSpPr>
        <p:spPr>
          <a:xfrm>
            <a:off x="7269303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63" name="Round Same Side Corner Rectangle 62"/>
          <p:cNvSpPr/>
          <p:nvPr userDrawn="1"/>
        </p:nvSpPr>
        <p:spPr>
          <a:xfrm>
            <a:off x="6543978" y="2729394"/>
            <a:ext cx="1980061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4" name="Round Same Side Corner Rectangle 63"/>
          <p:cNvSpPr/>
          <p:nvPr userDrawn="1"/>
        </p:nvSpPr>
        <p:spPr>
          <a:xfrm>
            <a:off x="4807870" y="3867007"/>
            <a:ext cx="1953327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5" name="Round Same Side Corner Rectangle 64"/>
          <p:cNvSpPr/>
          <p:nvPr userDrawn="1"/>
        </p:nvSpPr>
        <p:spPr>
          <a:xfrm>
            <a:off x="8059313" y="3867006"/>
            <a:ext cx="1953327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4807872" y="3867007"/>
            <a:ext cx="1953327" cy="548482"/>
          </a:xfrm>
          <a:prstGeom prst="roundRect">
            <a:avLst>
              <a:gd name="adj" fmla="val 11766"/>
            </a:avLst>
          </a:prstGeom>
          <a:noFill/>
          <a:ln w="12700" cmpd="sng">
            <a:gradFill flip="none" rotWithShape="1">
              <a:gsLst>
                <a:gs pos="7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DA0081"/>
              </a:solidFill>
              <a:cs typeface="Calibri"/>
            </a:endParaRPr>
          </a:p>
        </p:txBody>
      </p:sp>
      <p:sp>
        <p:nvSpPr>
          <p:cNvPr id="70" name="Rounded Rectangle 69"/>
          <p:cNvSpPr/>
          <p:nvPr userDrawn="1"/>
        </p:nvSpPr>
        <p:spPr>
          <a:xfrm>
            <a:off x="8059315" y="3867007"/>
            <a:ext cx="1953327" cy="548482"/>
          </a:xfrm>
          <a:prstGeom prst="roundRect">
            <a:avLst>
              <a:gd name="adj" fmla="val 12991"/>
            </a:avLst>
          </a:prstGeom>
          <a:noFill/>
          <a:ln w="12700" cmpd="sng">
            <a:gradFill flip="none" rotWithShape="1">
              <a:gsLst>
                <a:gs pos="7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4CA90C"/>
              </a:solidFill>
              <a:cs typeface="Calibri"/>
            </a:endParaRPr>
          </a:p>
        </p:txBody>
      </p:sp>
      <p:sp>
        <p:nvSpPr>
          <p:cNvPr id="71" name="Rounded Rectangle 70"/>
          <p:cNvSpPr/>
          <p:nvPr userDrawn="1"/>
        </p:nvSpPr>
        <p:spPr>
          <a:xfrm>
            <a:off x="8503162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72" name="Rounded Rectangle 71"/>
          <p:cNvSpPr/>
          <p:nvPr userDrawn="1"/>
        </p:nvSpPr>
        <p:spPr>
          <a:xfrm>
            <a:off x="9730828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>
            <a:off x="6570709" y="1804757"/>
            <a:ext cx="195332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>
            <a:off x="6570716" y="1804765"/>
            <a:ext cx="1953327" cy="548481"/>
          </a:xfrm>
          <a:prstGeom prst="roundRect">
            <a:avLst>
              <a:gd name="adj" fmla="val 10541"/>
            </a:avLst>
          </a:prstGeom>
          <a:noFill/>
          <a:ln w="12700" cmpd="sng">
            <a:gradFill flip="none" rotWithShape="1">
              <a:gsLst>
                <a:gs pos="7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067AB4"/>
              </a:solidFill>
              <a:cs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1651" y="1804992"/>
            <a:ext cx="3393017" cy="547687"/>
          </a:xfrm>
        </p:spPr>
        <p:txBody>
          <a:bodyPr/>
          <a:lstStyle>
            <a:lvl1pPr algn="r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1651" y="2729402"/>
            <a:ext cx="3393017" cy="547687"/>
          </a:xfrm>
        </p:spPr>
        <p:txBody>
          <a:bodyPr/>
          <a:lstStyle>
            <a:lvl1pPr algn="r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45142" y="3871558"/>
            <a:ext cx="3393017" cy="547687"/>
          </a:xfrm>
        </p:spPr>
        <p:txBody>
          <a:bodyPr/>
          <a:lstStyle>
            <a:lvl1pPr algn="r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570135" y="2009775"/>
            <a:ext cx="1932517" cy="254000"/>
          </a:xfrm>
        </p:spPr>
        <p:txBody>
          <a:bodyPr/>
          <a:lstStyle>
            <a:lvl1pPr algn="ctr">
              <a:defRPr sz="158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566450" y="2963005"/>
            <a:ext cx="1932517" cy="254000"/>
          </a:xfrm>
        </p:spPr>
        <p:txBody>
          <a:bodyPr/>
          <a:lstStyle>
            <a:lvl1pPr algn="ctr">
              <a:defRPr sz="158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828679" y="4063667"/>
            <a:ext cx="1932517" cy="254000"/>
          </a:xfrm>
        </p:spPr>
        <p:txBody>
          <a:bodyPr/>
          <a:lstStyle>
            <a:lvl1pPr algn="ctr">
              <a:defRPr sz="1583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8079553" y="4062567"/>
            <a:ext cx="1932517" cy="254000"/>
          </a:xfrm>
        </p:spPr>
        <p:txBody>
          <a:bodyPr/>
          <a:lstStyle>
            <a:lvl1pPr algn="ctr">
              <a:defRPr sz="158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7269303" y="5088106"/>
            <a:ext cx="1102482" cy="254000"/>
          </a:xfrm>
        </p:spPr>
        <p:txBody>
          <a:bodyPr/>
          <a:lstStyle>
            <a:lvl1pPr algn="ctr">
              <a:defRPr sz="116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498969" y="5088106"/>
            <a:ext cx="1102482" cy="254000"/>
          </a:xfrm>
        </p:spPr>
        <p:txBody>
          <a:bodyPr/>
          <a:lstStyle>
            <a:lvl1pPr algn="ctr">
              <a:defRPr sz="116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9730828" y="5088106"/>
            <a:ext cx="1102482" cy="254000"/>
          </a:xfrm>
        </p:spPr>
        <p:txBody>
          <a:bodyPr/>
          <a:lstStyle>
            <a:lvl1pPr algn="ctr">
              <a:defRPr sz="116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535885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1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ound Same Side Corner Rectangle 5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80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Title 15"/>
          <p:cNvSpPr txBox="1">
            <a:spLocks/>
          </p:cNvSpPr>
          <p:nvPr userDrawn="1"/>
        </p:nvSpPr>
        <p:spPr bwMode="auto">
          <a:xfrm>
            <a:off x="751423" y="258975"/>
            <a:ext cx="1627770" cy="1393436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/>
            <a:r>
              <a:rPr lang="en-US" sz="8083" dirty="0">
                <a:solidFill>
                  <a:srgbClr val="FFFFFF"/>
                </a:solidFill>
                <a:cs typeface="Calibri"/>
              </a:rPr>
              <a:t>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1833"/>
            </a:lvl2pPr>
            <a:lvl3pPr>
              <a:defRPr sz="1833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5032906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1833"/>
            </a:lvl2pPr>
            <a:lvl3pPr>
              <a:defRPr sz="1833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>
            <a:spLocks/>
          </p:cNvSpPr>
          <p:nvPr userDrawn="1"/>
        </p:nvSpPr>
        <p:spPr bwMode="auto">
          <a:xfrm>
            <a:off x="751424" y="258975"/>
            <a:ext cx="1863545" cy="1393436"/>
          </a:xfrm>
          <a:prstGeom prst="rect">
            <a:avLst/>
          </a:prstGeom>
          <a:solidFill>
            <a:schemeClr val="accent5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/>
            <a:r>
              <a:rPr lang="en-US" sz="8083" dirty="0">
                <a:solidFill>
                  <a:srgbClr val="FFFFFF"/>
                </a:solidFill>
                <a:cs typeface="Calibri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87884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3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1833"/>
            </a:lvl2pPr>
            <a:lvl3pPr>
              <a:defRPr sz="1833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>
            <a:spLocks/>
          </p:cNvSpPr>
          <p:nvPr userDrawn="1"/>
        </p:nvSpPr>
        <p:spPr bwMode="auto">
          <a:xfrm>
            <a:off x="751426" y="245816"/>
            <a:ext cx="1734939" cy="1406594"/>
          </a:xfrm>
          <a:prstGeom prst="rect">
            <a:avLst/>
          </a:prstGeom>
          <a:solidFill>
            <a:schemeClr val="accent3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/>
            <a:r>
              <a:rPr lang="en-US" sz="8083" dirty="0">
                <a:solidFill>
                  <a:srgbClr val="FFFFFF"/>
                </a:solidFill>
                <a:cs typeface="Calibri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2336643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4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1833"/>
            </a:lvl2pPr>
            <a:lvl3pPr>
              <a:defRPr sz="1833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>
            <a:spLocks/>
          </p:cNvSpPr>
          <p:nvPr userDrawn="1"/>
        </p:nvSpPr>
        <p:spPr bwMode="auto">
          <a:xfrm>
            <a:off x="751423" y="245816"/>
            <a:ext cx="1745657" cy="1406594"/>
          </a:xfrm>
          <a:prstGeom prst="rect">
            <a:avLst/>
          </a:prstGeom>
          <a:solidFill>
            <a:srgbClr val="81017E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/>
            <a:r>
              <a:rPr lang="en-US" sz="8083" dirty="0">
                <a:solidFill>
                  <a:srgbClr val="FFFFFF"/>
                </a:solidFill>
                <a:cs typeface="Calibri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9184038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5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rgbClr val="002060"/>
                </a:solidFill>
              </a:defRPr>
            </a:lvl1pPr>
            <a:lvl2pPr>
              <a:defRPr sz="1833"/>
            </a:lvl2pPr>
            <a:lvl3pPr>
              <a:defRPr sz="1833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>
            <a:spLocks/>
          </p:cNvSpPr>
          <p:nvPr userDrawn="1"/>
        </p:nvSpPr>
        <p:spPr bwMode="auto">
          <a:xfrm>
            <a:off x="751426" y="245816"/>
            <a:ext cx="1734939" cy="1406594"/>
          </a:xfrm>
          <a:prstGeom prst="rect">
            <a:avLst/>
          </a:prstGeom>
          <a:solidFill>
            <a:srgbClr val="0C2577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/>
            <a:r>
              <a:rPr lang="en-US" sz="8083" dirty="0">
                <a:solidFill>
                  <a:srgbClr val="FFFFFF"/>
                </a:solidFill>
                <a:cs typeface="Calibri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1119635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2"/>
          <p:cNvSpPr txBox="1">
            <a:spLocks/>
          </p:cNvSpPr>
          <p:nvPr userDrawn="1"/>
        </p:nvSpPr>
        <p:spPr bwMode="auto">
          <a:xfrm>
            <a:off x="751423" y="801264"/>
            <a:ext cx="5778500" cy="12958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>
              <a:lnSpc>
                <a:spcPct val="90000"/>
              </a:lnSpc>
            </a:pPr>
            <a:r>
              <a:rPr lang="en-US" sz="3000" dirty="0">
                <a:solidFill>
                  <a:srgbClr val="EF6F00"/>
                </a:solidFill>
                <a:cs typeface="Calibri"/>
              </a:rPr>
              <a:t>Q&amp;A</a:t>
            </a:r>
            <a:endParaRPr lang="en-US" sz="3000" dirty="0">
              <a:solidFill>
                <a:srgbClr val="EF6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92968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2"/>
          <p:cNvSpPr txBox="1">
            <a:spLocks/>
          </p:cNvSpPr>
          <p:nvPr userDrawn="1"/>
        </p:nvSpPr>
        <p:spPr bwMode="auto">
          <a:xfrm>
            <a:off x="751423" y="801264"/>
            <a:ext cx="5778500" cy="12958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>
              <a:lnSpc>
                <a:spcPct val="90000"/>
              </a:lnSpc>
            </a:pPr>
            <a:r>
              <a:rPr lang="en-US" sz="3000" dirty="0">
                <a:solidFill>
                  <a:srgbClr val="EF6F00"/>
                </a:solidFill>
                <a:cs typeface="Calibri"/>
              </a:rPr>
              <a:t>Thank you.</a:t>
            </a:r>
            <a:endParaRPr lang="en-US" sz="3000" dirty="0">
              <a:solidFill>
                <a:srgbClr val="EF6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46134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31175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7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68507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804" y="515930"/>
            <a:ext cx="10652738" cy="10682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360" y="1945288"/>
            <a:ext cx="10652738" cy="39999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47972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89025" y="6398261"/>
            <a:ext cx="294143" cy="224790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18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26" Type="http://schemas.openxmlformats.org/officeDocument/2006/relationships/slideLayout" Target="../slideLayouts/slideLayout40.xml"/><Relationship Id="rId39" Type="http://schemas.openxmlformats.org/officeDocument/2006/relationships/slideLayout" Target="../slideLayouts/slideLayout53.xml"/><Relationship Id="rId21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48.xml"/><Relationship Id="rId42" Type="http://schemas.openxmlformats.org/officeDocument/2006/relationships/slideLayout" Target="../slideLayouts/slideLayout56.xml"/><Relationship Id="rId47" Type="http://schemas.openxmlformats.org/officeDocument/2006/relationships/slideLayout" Target="../slideLayouts/slideLayout61.xml"/><Relationship Id="rId50" Type="http://schemas.openxmlformats.org/officeDocument/2006/relationships/slideLayout" Target="../slideLayouts/slideLayout64.xml"/><Relationship Id="rId55" Type="http://schemas.openxmlformats.org/officeDocument/2006/relationships/slideLayout" Target="../slideLayouts/slideLayout69.xml"/><Relationship Id="rId63" Type="http://schemas.openxmlformats.org/officeDocument/2006/relationships/slideLayout" Target="../slideLayouts/slideLayout77.xml"/><Relationship Id="rId68" Type="http://schemas.openxmlformats.org/officeDocument/2006/relationships/slideLayout" Target="../slideLayouts/slideLayout82.xml"/><Relationship Id="rId76" Type="http://schemas.openxmlformats.org/officeDocument/2006/relationships/slideLayout" Target="../slideLayouts/slideLayout90.xml"/><Relationship Id="rId84" Type="http://schemas.openxmlformats.org/officeDocument/2006/relationships/slideLayout" Target="../slideLayouts/slideLayout98.xml"/><Relationship Id="rId7" Type="http://schemas.openxmlformats.org/officeDocument/2006/relationships/slideLayout" Target="../slideLayouts/slideLayout21.xml"/><Relationship Id="rId71" Type="http://schemas.openxmlformats.org/officeDocument/2006/relationships/slideLayout" Target="../slideLayouts/slideLayout85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9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38.xml"/><Relationship Id="rId32" Type="http://schemas.openxmlformats.org/officeDocument/2006/relationships/slideLayout" Target="../slideLayouts/slideLayout46.xml"/><Relationship Id="rId37" Type="http://schemas.openxmlformats.org/officeDocument/2006/relationships/slideLayout" Target="../slideLayouts/slideLayout51.xml"/><Relationship Id="rId40" Type="http://schemas.openxmlformats.org/officeDocument/2006/relationships/slideLayout" Target="../slideLayouts/slideLayout54.xml"/><Relationship Id="rId45" Type="http://schemas.openxmlformats.org/officeDocument/2006/relationships/slideLayout" Target="../slideLayouts/slideLayout59.xml"/><Relationship Id="rId53" Type="http://schemas.openxmlformats.org/officeDocument/2006/relationships/slideLayout" Target="../slideLayouts/slideLayout67.xml"/><Relationship Id="rId58" Type="http://schemas.openxmlformats.org/officeDocument/2006/relationships/slideLayout" Target="../slideLayouts/slideLayout72.xml"/><Relationship Id="rId66" Type="http://schemas.openxmlformats.org/officeDocument/2006/relationships/slideLayout" Target="../slideLayouts/slideLayout80.xml"/><Relationship Id="rId74" Type="http://schemas.openxmlformats.org/officeDocument/2006/relationships/slideLayout" Target="../slideLayouts/slideLayout88.xml"/><Relationship Id="rId79" Type="http://schemas.openxmlformats.org/officeDocument/2006/relationships/slideLayout" Target="../slideLayouts/slideLayout93.xml"/><Relationship Id="rId5" Type="http://schemas.openxmlformats.org/officeDocument/2006/relationships/slideLayout" Target="../slideLayouts/slideLayout19.xml"/><Relationship Id="rId61" Type="http://schemas.openxmlformats.org/officeDocument/2006/relationships/slideLayout" Target="../slideLayouts/slideLayout75.xml"/><Relationship Id="rId82" Type="http://schemas.openxmlformats.org/officeDocument/2006/relationships/slideLayout" Target="../slideLayouts/slideLayout96.xml"/><Relationship Id="rId19" Type="http://schemas.openxmlformats.org/officeDocument/2006/relationships/slideLayout" Target="../slideLayouts/slideLayout33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slideLayout" Target="../slideLayouts/slideLayout36.xml"/><Relationship Id="rId27" Type="http://schemas.openxmlformats.org/officeDocument/2006/relationships/slideLayout" Target="../slideLayouts/slideLayout41.xml"/><Relationship Id="rId30" Type="http://schemas.openxmlformats.org/officeDocument/2006/relationships/slideLayout" Target="../slideLayouts/slideLayout44.xml"/><Relationship Id="rId35" Type="http://schemas.openxmlformats.org/officeDocument/2006/relationships/slideLayout" Target="../slideLayouts/slideLayout49.xml"/><Relationship Id="rId43" Type="http://schemas.openxmlformats.org/officeDocument/2006/relationships/slideLayout" Target="../slideLayouts/slideLayout57.xml"/><Relationship Id="rId48" Type="http://schemas.openxmlformats.org/officeDocument/2006/relationships/slideLayout" Target="../slideLayouts/slideLayout62.xml"/><Relationship Id="rId56" Type="http://schemas.openxmlformats.org/officeDocument/2006/relationships/slideLayout" Target="../slideLayouts/slideLayout70.xml"/><Relationship Id="rId64" Type="http://schemas.openxmlformats.org/officeDocument/2006/relationships/slideLayout" Target="../slideLayouts/slideLayout78.xml"/><Relationship Id="rId69" Type="http://schemas.openxmlformats.org/officeDocument/2006/relationships/slideLayout" Target="../slideLayouts/slideLayout83.xml"/><Relationship Id="rId77" Type="http://schemas.openxmlformats.org/officeDocument/2006/relationships/slideLayout" Target="../slideLayouts/slideLayout91.xml"/><Relationship Id="rId8" Type="http://schemas.openxmlformats.org/officeDocument/2006/relationships/slideLayout" Target="../slideLayouts/slideLayout22.xml"/><Relationship Id="rId51" Type="http://schemas.openxmlformats.org/officeDocument/2006/relationships/slideLayout" Target="../slideLayouts/slideLayout65.xml"/><Relationship Id="rId72" Type="http://schemas.openxmlformats.org/officeDocument/2006/relationships/slideLayout" Target="../slideLayouts/slideLayout86.xml"/><Relationship Id="rId80" Type="http://schemas.openxmlformats.org/officeDocument/2006/relationships/slideLayout" Target="../slideLayouts/slideLayout94.xml"/><Relationship Id="rId85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5" Type="http://schemas.openxmlformats.org/officeDocument/2006/relationships/slideLayout" Target="../slideLayouts/slideLayout39.xml"/><Relationship Id="rId33" Type="http://schemas.openxmlformats.org/officeDocument/2006/relationships/slideLayout" Target="../slideLayouts/slideLayout47.xml"/><Relationship Id="rId38" Type="http://schemas.openxmlformats.org/officeDocument/2006/relationships/slideLayout" Target="../slideLayouts/slideLayout52.xml"/><Relationship Id="rId46" Type="http://schemas.openxmlformats.org/officeDocument/2006/relationships/slideLayout" Target="../slideLayouts/slideLayout60.xml"/><Relationship Id="rId59" Type="http://schemas.openxmlformats.org/officeDocument/2006/relationships/slideLayout" Target="../slideLayouts/slideLayout73.xml"/><Relationship Id="rId67" Type="http://schemas.openxmlformats.org/officeDocument/2006/relationships/slideLayout" Target="../slideLayouts/slideLayout81.xml"/><Relationship Id="rId20" Type="http://schemas.openxmlformats.org/officeDocument/2006/relationships/slideLayout" Target="../slideLayouts/slideLayout34.xml"/><Relationship Id="rId41" Type="http://schemas.openxmlformats.org/officeDocument/2006/relationships/slideLayout" Target="../slideLayouts/slideLayout55.xml"/><Relationship Id="rId54" Type="http://schemas.openxmlformats.org/officeDocument/2006/relationships/slideLayout" Target="../slideLayouts/slideLayout68.xml"/><Relationship Id="rId62" Type="http://schemas.openxmlformats.org/officeDocument/2006/relationships/slideLayout" Target="../slideLayouts/slideLayout76.xml"/><Relationship Id="rId70" Type="http://schemas.openxmlformats.org/officeDocument/2006/relationships/slideLayout" Target="../slideLayouts/slideLayout84.xml"/><Relationship Id="rId75" Type="http://schemas.openxmlformats.org/officeDocument/2006/relationships/slideLayout" Target="../slideLayouts/slideLayout89.xml"/><Relationship Id="rId83" Type="http://schemas.openxmlformats.org/officeDocument/2006/relationships/slideLayout" Target="../slideLayouts/slideLayout97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9.xml"/><Relationship Id="rId23" Type="http://schemas.openxmlformats.org/officeDocument/2006/relationships/slideLayout" Target="../slideLayouts/slideLayout37.xml"/><Relationship Id="rId28" Type="http://schemas.openxmlformats.org/officeDocument/2006/relationships/slideLayout" Target="../slideLayouts/slideLayout42.xml"/><Relationship Id="rId36" Type="http://schemas.openxmlformats.org/officeDocument/2006/relationships/slideLayout" Target="../slideLayouts/slideLayout50.xml"/><Relationship Id="rId49" Type="http://schemas.openxmlformats.org/officeDocument/2006/relationships/slideLayout" Target="../slideLayouts/slideLayout63.xml"/><Relationship Id="rId57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24.xml"/><Relationship Id="rId31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58.xml"/><Relationship Id="rId52" Type="http://schemas.openxmlformats.org/officeDocument/2006/relationships/slideLayout" Target="../slideLayouts/slideLayout66.xml"/><Relationship Id="rId60" Type="http://schemas.openxmlformats.org/officeDocument/2006/relationships/slideLayout" Target="../slideLayouts/slideLayout74.xml"/><Relationship Id="rId65" Type="http://schemas.openxmlformats.org/officeDocument/2006/relationships/slideLayout" Target="../slideLayouts/slideLayout79.xml"/><Relationship Id="rId73" Type="http://schemas.openxmlformats.org/officeDocument/2006/relationships/slideLayout" Target="../slideLayouts/slideLayout87.xml"/><Relationship Id="rId78" Type="http://schemas.openxmlformats.org/officeDocument/2006/relationships/slideLayout" Target="../slideLayouts/slideLayout92.xml"/><Relationship Id="rId81" Type="http://schemas.openxmlformats.org/officeDocument/2006/relationships/slideLayout" Target="../slideLayouts/slideLayout9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4169" r:id="rId11"/>
    <p:sldLayoutId id="2147484170" r:id="rId12"/>
    <p:sldLayoutId id="2147484171" r:id="rId13"/>
    <p:sldLayoutId id="2147484190" r:id="rId14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189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377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565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754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50279" marR="0" indent="-1502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538325" marR="0" indent="-14675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859446" marR="0" indent="-9958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285961" marR="0" indent="-21707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601806" marR="0" indent="-232357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831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03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975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547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51423" y="517525"/>
            <a:ext cx="10672234" cy="9144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1419" y="1814518"/>
            <a:ext cx="10665883" cy="41243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3688"/>
          </a:xfrm>
          <a:prstGeom prst="rect">
            <a:avLst/>
          </a:prstGeom>
        </p:spPr>
        <p:txBody>
          <a:bodyPr lIns="110363" tIns="55180" rIns="110363" bIns="55180"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666666"/>
                </a:solidFill>
                <a:ea typeface="ＭＳ Ｐゴシック" charset="0"/>
              </a:rPr>
              <a:t>AT&amp;T Proprietary (Restricted)</a:t>
            </a:r>
            <a:endParaRPr lang="en-US" dirty="0">
              <a:solidFill>
                <a:srgbClr val="666666"/>
              </a:solidFill>
              <a:ea typeface="ＭＳ Ｐゴシック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8"/>
            <a:ext cx="448733" cy="365125"/>
          </a:xfrm>
          <a:prstGeom prst="rect">
            <a:avLst/>
          </a:prstGeom>
        </p:spPr>
        <p:txBody>
          <a:bodyPr lIns="110363" tIns="55180" rIns="110363" bIns="55180"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 defTabSz="919664" fontAlgn="base">
              <a:spcBef>
                <a:spcPct val="0"/>
              </a:spcBef>
              <a:spcAft>
                <a:spcPct val="0"/>
              </a:spcAft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  <a:ea typeface="ＭＳ Ｐゴシック" charset="0"/>
              </a:rPr>
              <a:pPr defTabSz="919664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666666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055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  <p:sldLayoutId id="2147483735" r:id="rId18"/>
    <p:sldLayoutId id="2147483736" r:id="rId19"/>
    <p:sldLayoutId id="2147483737" r:id="rId20"/>
    <p:sldLayoutId id="2147483738" r:id="rId21"/>
    <p:sldLayoutId id="2147483739" r:id="rId22"/>
    <p:sldLayoutId id="2147483740" r:id="rId23"/>
    <p:sldLayoutId id="2147483741" r:id="rId24"/>
    <p:sldLayoutId id="2147483742" r:id="rId25"/>
    <p:sldLayoutId id="2147483743" r:id="rId26"/>
    <p:sldLayoutId id="2147483744" r:id="rId27"/>
    <p:sldLayoutId id="2147483745" r:id="rId28"/>
    <p:sldLayoutId id="2147483746" r:id="rId29"/>
    <p:sldLayoutId id="2147483747" r:id="rId30"/>
    <p:sldLayoutId id="2147483748" r:id="rId31"/>
    <p:sldLayoutId id="2147483749" r:id="rId32"/>
    <p:sldLayoutId id="2147483750" r:id="rId33"/>
    <p:sldLayoutId id="2147483751" r:id="rId34"/>
    <p:sldLayoutId id="2147483752" r:id="rId35"/>
    <p:sldLayoutId id="2147483753" r:id="rId36"/>
    <p:sldLayoutId id="2147483754" r:id="rId37"/>
    <p:sldLayoutId id="2147483755" r:id="rId38"/>
    <p:sldLayoutId id="2147483756" r:id="rId39"/>
    <p:sldLayoutId id="2147483757" r:id="rId40"/>
    <p:sldLayoutId id="2147483758" r:id="rId41"/>
    <p:sldLayoutId id="2147483759" r:id="rId42"/>
    <p:sldLayoutId id="2147483760" r:id="rId43"/>
    <p:sldLayoutId id="2147483761" r:id="rId44"/>
    <p:sldLayoutId id="2147483762" r:id="rId45"/>
    <p:sldLayoutId id="2147483763" r:id="rId46"/>
    <p:sldLayoutId id="2147483764" r:id="rId47"/>
    <p:sldLayoutId id="2147483765" r:id="rId48"/>
    <p:sldLayoutId id="2147483766" r:id="rId49"/>
    <p:sldLayoutId id="2147483767" r:id="rId50"/>
    <p:sldLayoutId id="2147483768" r:id="rId51"/>
    <p:sldLayoutId id="2147483769" r:id="rId52"/>
    <p:sldLayoutId id="2147483770" r:id="rId53"/>
    <p:sldLayoutId id="2147483771" r:id="rId54"/>
    <p:sldLayoutId id="2147483772" r:id="rId55"/>
    <p:sldLayoutId id="2147483773" r:id="rId56"/>
    <p:sldLayoutId id="2147483774" r:id="rId57"/>
    <p:sldLayoutId id="2147483775" r:id="rId58"/>
    <p:sldLayoutId id="2147483776" r:id="rId59"/>
    <p:sldLayoutId id="2147483777" r:id="rId60"/>
    <p:sldLayoutId id="2147483778" r:id="rId61"/>
    <p:sldLayoutId id="2147483779" r:id="rId62"/>
    <p:sldLayoutId id="2147483780" r:id="rId63"/>
    <p:sldLayoutId id="2147483781" r:id="rId64"/>
    <p:sldLayoutId id="2147483782" r:id="rId65"/>
    <p:sldLayoutId id="2147483783" r:id="rId66"/>
    <p:sldLayoutId id="2147483784" r:id="rId67"/>
    <p:sldLayoutId id="2147483785" r:id="rId68"/>
    <p:sldLayoutId id="2147483786" r:id="rId69"/>
    <p:sldLayoutId id="2147483787" r:id="rId70"/>
    <p:sldLayoutId id="2147483788" r:id="rId71"/>
    <p:sldLayoutId id="2147483789" r:id="rId72"/>
    <p:sldLayoutId id="2147483790" r:id="rId73"/>
    <p:sldLayoutId id="2147483791" r:id="rId74"/>
    <p:sldLayoutId id="2147483792" r:id="rId75"/>
    <p:sldLayoutId id="2147483793" r:id="rId76"/>
    <p:sldLayoutId id="2147483794" r:id="rId77"/>
    <p:sldLayoutId id="2147483795" r:id="rId78"/>
    <p:sldLayoutId id="2147483796" r:id="rId79"/>
    <p:sldLayoutId id="2147483797" r:id="rId80"/>
    <p:sldLayoutId id="2147483798" r:id="rId81"/>
    <p:sldLayoutId id="2147483799" r:id="rId82"/>
    <p:sldLayoutId id="2147483800" r:id="rId83"/>
    <p:sldLayoutId id="2147483801" r:id="rId8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17" kern="1200">
          <a:solidFill>
            <a:srgbClr val="067AB4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5pPr>
      <a:lvl6pPr marL="459833"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6pPr>
      <a:lvl7pPr marL="919664"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7pPr>
      <a:lvl8pPr marL="1379500"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8pPr>
      <a:lvl9pPr marL="1839331"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804"/>
        </a:spcAft>
        <a:buFont typeface="Arial" charset="0"/>
        <a:defRPr sz="2000" b="0" kern="12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0" indent="0" algn="l" rtl="0" eaLnBrk="1" fontAlgn="base" hangingPunct="1">
        <a:spcBef>
          <a:spcPct val="0"/>
        </a:spcBef>
        <a:spcAft>
          <a:spcPts val="604"/>
        </a:spcAft>
        <a:buFont typeface="Arial" charset="0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229917" indent="-229917" algn="l" rtl="0" eaLnBrk="1" fontAlgn="base" hangingPunct="1">
        <a:spcBef>
          <a:spcPct val="0"/>
        </a:spcBef>
        <a:spcAft>
          <a:spcPts val="402"/>
        </a:spcAft>
        <a:buSzPct val="80000"/>
        <a:buFont typeface="Arial" charset="0"/>
        <a:buChar char="•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3pPr>
      <a:lvl4pPr marL="461429" indent="-229917" algn="l" rtl="0" eaLnBrk="1" fontAlgn="base" hangingPunct="1">
        <a:spcBef>
          <a:spcPct val="0"/>
        </a:spcBef>
        <a:spcAft>
          <a:spcPts val="402"/>
        </a:spcAft>
        <a:buSzPct val="80000"/>
        <a:buFont typeface="Arial" charset="0"/>
        <a:buChar char="–"/>
        <a:defRPr kern="1200">
          <a:solidFill>
            <a:schemeClr val="tx2"/>
          </a:solidFill>
          <a:latin typeface="+mn-lt"/>
          <a:ea typeface="ＭＳ Ｐゴシック" charset="0"/>
          <a:cs typeface="+mn-cs"/>
        </a:defRPr>
      </a:lvl4pPr>
      <a:lvl5pPr marL="692942" indent="-229917" algn="l" rtl="0" eaLnBrk="1" fontAlgn="base" hangingPunct="1">
        <a:spcBef>
          <a:spcPct val="0"/>
        </a:spcBef>
        <a:spcAft>
          <a:spcPts val="402"/>
        </a:spcAft>
        <a:buSzPct val="80000"/>
        <a:buFont typeface="Arial" charset="0"/>
        <a:buChar char="•"/>
        <a:defRPr sz="1583" kern="1200">
          <a:solidFill>
            <a:schemeClr val="tx2"/>
          </a:solidFill>
          <a:latin typeface="+mn-lt"/>
          <a:ea typeface="ＭＳ Ｐゴシック" charset="0"/>
          <a:cs typeface="+mn-cs"/>
        </a:defRPr>
      </a:lvl5pPr>
      <a:lvl6pPr marL="865380" indent="-175630" algn="l" defTabSz="865380" rtl="0" eaLnBrk="1" latinLnBrk="0" hangingPunct="1">
        <a:lnSpc>
          <a:spcPct val="100000"/>
        </a:lnSpc>
        <a:spcBef>
          <a:spcPts val="0"/>
        </a:spcBef>
        <a:spcAft>
          <a:spcPts val="301"/>
        </a:spcAft>
        <a:buFont typeface="Arial" pitchFamily="34" charset="0"/>
        <a:buChar char="•"/>
        <a:defRPr sz="1417" kern="1200" baseline="0">
          <a:solidFill>
            <a:schemeClr val="bg2"/>
          </a:solidFill>
          <a:latin typeface="+mn-lt"/>
          <a:ea typeface="+mn-ea"/>
          <a:cs typeface="+mn-cs"/>
        </a:defRPr>
      </a:lvl6pPr>
      <a:lvl7pPr marL="865380" indent="0" algn="l" defTabSz="919664" rtl="0" eaLnBrk="1" latinLnBrk="0" hangingPunct="1">
        <a:lnSpc>
          <a:spcPct val="100000"/>
        </a:lnSpc>
        <a:spcBef>
          <a:spcPts val="0"/>
        </a:spcBef>
        <a:spcAft>
          <a:spcPts val="301"/>
        </a:spcAft>
        <a:buFontTx/>
        <a:buNone/>
        <a:defRPr sz="1167" i="1" kern="1200">
          <a:solidFill>
            <a:schemeClr val="bg2"/>
          </a:solidFill>
          <a:latin typeface="+mn-lt"/>
          <a:ea typeface="+mn-ea"/>
          <a:cs typeface="+mn-cs"/>
        </a:defRPr>
      </a:lvl7pPr>
      <a:lvl8pPr marL="3448744" indent="-229917" algn="l" defTabSz="91966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08579" indent="-229917" algn="l" defTabSz="91966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1pPr>
      <a:lvl2pPr marL="459833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2pPr>
      <a:lvl3pPr marL="919664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3pPr>
      <a:lvl4pPr marL="1379500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4pPr>
      <a:lvl5pPr marL="1839331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5pPr>
      <a:lvl6pPr marL="2299164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6pPr>
      <a:lvl7pPr marL="2758995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7pPr>
      <a:lvl8pPr marL="3218828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8pPr>
      <a:lvl9pPr marL="3678662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3" y="1209683"/>
            <a:ext cx="8126879" cy="13169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0070C0"/>
                </a:solidFill>
              </a:rPr>
              <a:t>Achieving “Alignment” Between ONAP and ETSI MANO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2237" t="57401" r="16125" b="33553"/>
          <a:stretch/>
        </p:blipFill>
        <p:spPr>
          <a:xfrm>
            <a:off x="7628021" y="5955631"/>
            <a:ext cx="2815389" cy="661738"/>
          </a:xfrm>
          <a:prstGeom prst="rect">
            <a:avLst/>
          </a:prstGeom>
        </p:spPr>
      </p:pic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3618F53-4384-47A9-BA10-A0360C12C2E2}"/>
              </a:ext>
            </a:extLst>
          </p:cNvPr>
          <p:cNvSpPr txBox="1">
            <a:spLocks/>
          </p:cNvSpPr>
          <p:nvPr/>
        </p:nvSpPr>
        <p:spPr>
          <a:xfrm>
            <a:off x="884774" y="4162567"/>
            <a:ext cx="2882008" cy="68238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1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1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1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1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solidFill>
                  <a:srgbClr val="0070C0"/>
                </a:solidFill>
              </a:rPr>
              <a:t>Gil </a:t>
            </a:r>
            <a:r>
              <a:rPr lang="en-US" sz="2400" dirty="0" err="1">
                <a:solidFill>
                  <a:srgbClr val="0070C0"/>
                </a:solidFill>
              </a:rPr>
              <a:t>Bullard,</a:t>
            </a:r>
            <a:r>
              <a:rPr lang="en-US" sz="2400" dirty="0">
                <a:solidFill>
                  <a:srgbClr val="0070C0"/>
                </a:solidFill>
              </a:rPr>
              <a:t> AT&amp;T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solidFill>
                  <a:srgbClr val="0070C0"/>
                </a:solidFill>
              </a:rPr>
              <a:t>March 28, 2018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4A47B1-B1EC-4CD0-8332-A1D48889C643}"/>
              </a:ext>
            </a:extLst>
          </p:cNvPr>
          <p:cNvSpPr txBox="1"/>
          <p:nvPr/>
        </p:nvSpPr>
        <p:spPr>
          <a:xfrm rot="19750996">
            <a:off x="4622207" y="3771123"/>
            <a:ext cx="5736505" cy="7694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DRAFT FOR DISCUSSION</a:t>
            </a:r>
          </a:p>
        </p:txBody>
      </p:sp>
    </p:spTree>
    <p:extLst>
      <p:ext uri="{BB962C8B-B14F-4D97-AF65-F5344CB8AC3E}">
        <p14:creationId xmlns:p14="http://schemas.microsoft.com/office/powerpoint/2010/main" val="2318116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4BC6B-6B65-4BA5-B2C2-6B554F138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699" y="1150675"/>
            <a:ext cx="5471593" cy="615553"/>
          </a:xfrm>
        </p:spPr>
        <p:txBody>
          <a:bodyPr>
            <a:normAutofit fontScale="90000"/>
          </a:bodyPr>
          <a:lstStyle/>
          <a:p>
            <a:r>
              <a:rPr lang="en-US" dirty="0"/>
              <a:t>ONAP Standard Flow, with Alternative Flow Shown Whereby a VNFM Plugged into SO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F6D0CB-184A-4CF8-B98C-75A33ACBA5D4}"/>
              </a:ext>
            </a:extLst>
          </p:cNvPr>
          <p:cNvSpPr txBox="1"/>
          <p:nvPr/>
        </p:nvSpPr>
        <p:spPr>
          <a:xfrm rot="5400000">
            <a:off x="10787288" y="2259036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DRAFT FOR DISCUSSION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46A43CF-1EF9-4148-AA83-9F75617ACA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968" y="0"/>
            <a:ext cx="41484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430046"/>
      </p:ext>
    </p:extLst>
  </p:cSld>
  <p:clrMapOvr>
    <a:masterClrMapping/>
  </p:clrMapOvr>
  <p:transition spd="med"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FBF60-5483-4083-AAD6-4DB6DAB03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Service Level and VNF Assignments</a:t>
            </a:r>
            <a:br>
              <a:rPr lang="en-US" dirty="0"/>
            </a:br>
            <a:r>
              <a:rPr lang="en-US" dirty="0"/>
              <a:t>Level Processing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CCC8F4-4A50-4AFC-80B0-337662F04989}"/>
              </a:ext>
            </a:extLst>
          </p:cNvPr>
          <p:cNvSpPr txBox="1"/>
          <p:nvPr/>
        </p:nvSpPr>
        <p:spPr>
          <a:xfrm rot="5400000">
            <a:off x="10787288" y="5394827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DRAFT FOR DISCUSSION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B6D6E0-0271-4C9C-BA7D-F9AE5DACA432}"/>
              </a:ext>
            </a:extLst>
          </p:cNvPr>
          <p:cNvGrpSpPr>
            <a:grpSpLocks noChangeAspect="1"/>
          </p:cNvGrpSpPr>
          <p:nvPr/>
        </p:nvGrpSpPr>
        <p:grpSpPr>
          <a:xfrm>
            <a:off x="925182" y="1197510"/>
            <a:ext cx="8148670" cy="4999022"/>
            <a:chOff x="2189801" y="949801"/>
            <a:chExt cx="4121825" cy="252864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12F5C4E-FE5C-4784-9ED3-1456F222EF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6150"/>
            <a:stretch/>
          </p:blipFill>
          <p:spPr>
            <a:xfrm>
              <a:off x="2190975" y="957341"/>
              <a:ext cx="4120651" cy="232137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5EBD3BB-BDFD-4E34-BC71-FFE7A5002E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087"/>
            <a:stretch/>
          </p:blipFill>
          <p:spPr>
            <a:xfrm>
              <a:off x="2190506" y="3278712"/>
              <a:ext cx="4120651" cy="19973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5C2FAE4-9AA2-4BCB-ACB6-CE980107BF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5697"/>
            <a:stretch/>
          </p:blipFill>
          <p:spPr>
            <a:xfrm>
              <a:off x="2189801" y="949801"/>
              <a:ext cx="4120651" cy="295117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6C12A5B0-0816-4D80-9375-DB10A4ACDFC2}"/>
              </a:ext>
            </a:extLst>
          </p:cNvPr>
          <p:cNvSpPr txBox="1"/>
          <p:nvPr/>
        </p:nvSpPr>
        <p:spPr>
          <a:xfrm>
            <a:off x="7645601" y="6196532"/>
            <a:ext cx="2318903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Continued on next slide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FB12726-ED30-4B4B-B233-6C6F52658ED3}"/>
              </a:ext>
            </a:extLst>
          </p:cNvPr>
          <p:cNvGrpSpPr/>
          <p:nvPr/>
        </p:nvGrpSpPr>
        <p:grpSpPr>
          <a:xfrm>
            <a:off x="9556352" y="109847"/>
            <a:ext cx="2540842" cy="4153324"/>
            <a:chOff x="9556352" y="109847"/>
            <a:chExt cx="2540842" cy="4153324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140134B-F91A-4E0F-890D-9B59D77821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06555" y="150995"/>
              <a:ext cx="2444920" cy="4069080"/>
            </a:xfrm>
            <a:prstGeom prst="rect">
              <a:avLst/>
            </a:prstGeom>
          </p:spPr>
        </p:pic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C00E4BE9-23A7-44BF-AF3C-AC7E97ED5B23}"/>
                </a:ext>
              </a:extLst>
            </p:cNvPr>
            <p:cNvGrpSpPr/>
            <p:nvPr/>
          </p:nvGrpSpPr>
          <p:grpSpPr>
            <a:xfrm>
              <a:off x="9556352" y="109847"/>
              <a:ext cx="2540842" cy="4151376"/>
              <a:chOff x="9556352" y="109847"/>
              <a:chExt cx="2540842" cy="4151376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29182718-DCBA-48CD-9534-462EE0151009}"/>
                  </a:ext>
                </a:extLst>
              </p:cNvPr>
              <p:cNvSpPr/>
              <p:nvPr/>
            </p:nvSpPr>
            <p:spPr>
              <a:xfrm>
                <a:off x="9556352" y="109847"/>
                <a:ext cx="45719" cy="4151376"/>
              </a:xfrm>
              <a:prstGeom prst="rect">
                <a:avLst/>
              </a:prstGeom>
              <a:solidFill>
                <a:schemeClr val="bg1">
                  <a:lumMod val="65000"/>
                  <a:alpha val="50000"/>
                </a:schemeClr>
              </a:solidFill>
              <a:ln w="6350" cap="flat">
                <a:noFill/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1F563441-53ED-4C41-989B-44F0905EA846}"/>
                  </a:ext>
                </a:extLst>
              </p:cNvPr>
              <p:cNvSpPr/>
              <p:nvPr/>
            </p:nvSpPr>
            <p:spPr>
              <a:xfrm>
                <a:off x="12051475" y="109847"/>
                <a:ext cx="45719" cy="4151376"/>
              </a:xfrm>
              <a:prstGeom prst="rect">
                <a:avLst/>
              </a:prstGeom>
              <a:solidFill>
                <a:schemeClr val="bg1">
                  <a:lumMod val="65000"/>
                  <a:alpha val="50000"/>
                </a:schemeClr>
              </a:solidFill>
              <a:ln w="6350" cap="flat">
                <a:noFill/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A8791940-11F9-4DEA-9160-CD629F7E26DB}"/>
                  </a:ext>
                </a:extLst>
              </p:cNvPr>
              <p:cNvSpPr/>
              <p:nvPr/>
            </p:nvSpPr>
            <p:spPr>
              <a:xfrm>
                <a:off x="9600882" y="1524001"/>
                <a:ext cx="2450593" cy="2691502"/>
              </a:xfrm>
              <a:prstGeom prst="rect">
                <a:avLst/>
              </a:prstGeom>
              <a:solidFill>
                <a:schemeClr val="bg1">
                  <a:lumMod val="65000"/>
                  <a:alpha val="50000"/>
                </a:schemeClr>
              </a:solidFill>
              <a:ln w="6350" cap="flat">
                <a:noFill/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C00F12D-B19A-4D5B-A48D-BA7A429AEB14}"/>
                  </a:ext>
                </a:extLst>
              </p:cNvPr>
              <p:cNvSpPr/>
              <p:nvPr/>
            </p:nvSpPr>
            <p:spPr>
              <a:xfrm rot="5400000">
                <a:off x="10806177" y="-1092197"/>
                <a:ext cx="45719" cy="2450592"/>
              </a:xfrm>
              <a:prstGeom prst="rect">
                <a:avLst/>
              </a:prstGeom>
              <a:solidFill>
                <a:schemeClr val="bg1">
                  <a:lumMod val="65000"/>
                  <a:alpha val="50000"/>
                </a:schemeClr>
              </a:solidFill>
              <a:ln w="6350" cap="flat">
                <a:noFill/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FA68D30-E046-4C0D-9B8C-E348DE5DC0B9}"/>
                </a:ext>
              </a:extLst>
            </p:cNvPr>
            <p:cNvSpPr/>
            <p:nvPr/>
          </p:nvSpPr>
          <p:spPr>
            <a:xfrm rot="5400000">
              <a:off x="10803319" y="3015016"/>
              <a:ext cx="45719" cy="2450592"/>
            </a:xfrm>
            <a:prstGeom prst="rect">
              <a:avLst/>
            </a:prstGeom>
            <a:solidFill>
              <a:schemeClr val="bg1">
                <a:lumMod val="65000"/>
                <a:alpha val="50000"/>
              </a:schemeClr>
            </a:solidFill>
            <a:ln w="635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0414120"/>
      </p:ext>
    </p:extLst>
  </p:cSld>
  <p:clrMapOvr>
    <a:masterClrMapping/>
  </p:clrMapOvr>
  <p:transition spd="med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FBF60-5483-4083-AAD6-4DB6DAB03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18" y="950164"/>
            <a:ext cx="10844563" cy="615553"/>
          </a:xfrm>
        </p:spPr>
        <p:txBody>
          <a:bodyPr>
            <a:normAutofit fontScale="90000"/>
          </a:bodyPr>
          <a:lstStyle/>
          <a:p>
            <a:r>
              <a:rPr lang="en-US" dirty="0"/>
              <a:t>Standard ONAP Processing</a:t>
            </a:r>
            <a:br>
              <a:rPr lang="en-US" dirty="0"/>
            </a:br>
            <a:r>
              <a:rPr lang="en-US" dirty="0"/>
              <a:t>VNF Creation (with optional</a:t>
            </a:r>
            <a:br>
              <a:rPr lang="en-US" dirty="0"/>
            </a:br>
            <a:r>
              <a:rPr lang="en-US" dirty="0"/>
              <a:t>deployment parameter</a:t>
            </a:r>
            <a:br>
              <a:rPr lang="en-US" dirty="0"/>
            </a:br>
            <a:r>
              <a:rPr lang="en-US" dirty="0"/>
              <a:t>configuration)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546DD1E-E169-4287-8F33-0307D6AFF328}"/>
              </a:ext>
            </a:extLst>
          </p:cNvPr>
          <p:cNvSpPr txBox="1"/>
          <p:nvPr/>
        </p:nvSpPr>
        <p:spPr>
          <a:xfrm rot="5400000">
            <a:off x="10787288" y="5394827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DRAFT FOR DISCUSSION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2754461-0E47-413E-BD51-4AE576AC1332}"/>
              </a:ext>
            </a:extLst>
          </p:cNvPr>
          <p:cNvGrpSpPr/>
          <p:nvPr/>
        </p:nvGrpSpPr>
        <p:grpSpPr>
          <a:xfrm>
            <a:off x="9556352" y="109847"/>
            <a:ext cx="2540842" cy="4153324"/>
            <a:chOff x="9556352" y="109847"/>
            <a:chExt cx="2540842" cy="4153324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0FC9155-4A47-44B3-8432-7CDA6D251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06555" y="150995"/>
              <a:ext cx="2444920" cy="4069080"/>
            </a:xfrm>
            <a:prstGeom prst="rect">
              <a:avLst/>
            </a:prstGeom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1772B10-D8E5-4ED6-961E-F69817B8A005}"/>
                </a:ext>
              </a:extLst>
            </p:cNvPr>
            <p:cNvGrpSpPr/>
            <p:nvPr/>
          </p:nvGrpSpPr>
          <p:grpSpPr>
            <a:xfrm>
              <a:off x="9556352" y="109847"/>
              <a:ext cx="2540842" cy="4151376"/>
              <a:chOff x="9556352" y="109847"/>
              <a:chExt cx="2540842" cy="4151376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8A4110B-2B36-4464-8FCC-6CFD73E9CFB8}"/>
                  </a:ext>
                </a:extLst>
              </p:cNvPr>
              <p:cNvSpPr/>
              <p:nvPr/>
            </p:nvSpPr>
            <p:spPr>
              <a:xfrm>
                <a:off x="9556352" y="109847"/>
                <a:ext cx="45719" cy="4151376"/>
              </a:xfrm>
              <a:prstGeom prst="rect">
                <a:avLst/>
              </a:prstGeom>
              <a:solidFill>
                <a:schemeClr val="bg1">
                  <a:lumMod val="65000"/>
                  <a:alpha val="50000"/>
                </a:schemeClr>
              </a:solidFill>
              <a:ln w="6350" cap="flat">
                <a:noFill/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5E7F39AD-EEEC-4409-9C48-D6BEBFC3B563}"/>
                  </a:ext>
                </a:extLst>
              </p:cNvPr>
              <p:cNvSpPr/>
              <p:nvPr/>
            </p:nvSpPr>
            <p:spPr>
              <a:xfrm>
                <a:off x="12051475" y="109847"/>
                <a:ext cx="45719" cy="4151376"/>
              </a:xfrm>
              <a:prstGeom prst="rect">
                <a:avLst/>
              </a:prstGeom>
              <a:solidFill>
                <a:schemeClr val="bg1">
                  <a:lumMod val="65000"/>
                  <a:alpha val="50000"/>
                </a:schemeClr>
              </a:solidFill>
              <a:ln w="6350" cap="flat">
                <a:noFill/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4759509-09BA-453B-9738-7AE396B68C2D}"/>
                  </a:ext>
                </a:extLst>
              </p:cNvPr>
              <p:cNvSpPr/>
              <p:nvPr/>
            </p:nvSpPr>
            <p:spPr>
              <a:xfrm>
                <a:off x="9600882" y="2150093"/>
                <a:ext cx="2450593" cy="2065410"/>
              </a:xfrm>
              <a:prstGeom prst="rect">
                <a:avLst/>
              </a:prstGeom>
              <a:solidFill>
                <a:schemeClr val="bg1">
                  <a:lumMod val="65000"/>
                  <a:alpha val="50000"/>
                </a:schemeClr>
              </a:solidFill>
              <a:ln w="6350" cap="flat">
                <a:noFill/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5F22B29C-E0DB-4420-91AA-72F6EF467F93}"/>
                  </a:ext>
                </a:extLst>
              </p:cNvPr>
              <p:cNvSpPr/>
              <p:nvPr/>
            </p:nvSpPr>
            <p:spPr>
              <a:xfrm rot="5400000">
                <a:off x="10124948" y="-410967"/>
                <a:ext cx="1408176" cy="2450592"/>
              </a:xfrm>
              <a:prstGeom prst="rect">
                <a:avLst/>
              </a:prstGeom>
              <a:solidFill>
                <a:schemeClr val="bg1">
                  <a:lumMod val="65000"/>
                  <a:alpha val="50000"/>
                </a:schemeClr>
              </a:solidFill>
              <a:ln w="6350" cap="flat">
                <a:noFill/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7D147D2-4623-43F4-84B7-250B687A6AC0}"/>
                </a:ext>
              </a:extLst>
            </p:cNvPr>
            <p:cNvSpPr/>
            <p:nvPr/>
          </p:nvSpPr>
          <p:spPr>
            <a:xfrm rot="5400000">
              <a:off x="10803319" y="3015016"/>
              <a:ext cx="45719" cy="2450592"/>
            </a:xfrm>
            <a:prstGeom prst="rect">
              <a:avLst/>
            </a:prstGeom>
            <a:solidFill>
              <a:schemeClr val="bg1">
                <a:lumMod val="65000"/>
                <a:alpha val="50000"/>
              </a:schemeClr>
            </a:solidFill>
            <a:ln w="635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33042BE-7990-4427-8688-B48482CB4B4B}"/>
              </a:ext>
            </a:extLst>
          </p:cNvPr>
          <p:cNvGrpSpPr>
            <a:grpSpLocks noChangeAspect="1"/>
          </p:cNvGrpSpPr>
          <p:nvPr/>
        </p:nvGrpSpPr>
        <p:grpSpPr>
          <a:xfrm>
            <a:off x="1104055" y="2940961"/>
            <a:ext cx="8154880" cy="2990717"/>
            <a:chOff x="2189801" y="949801"/>
            <a:chExt cx="4124966" cy="1512788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92EC71A-9B74-427E-A2CA-D05A2E48EB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" t="33988" r="-88" b="50932"/>
            <a:stretch/>
          </p:blipFill>
          <p:spPr>
            <a:xfrm>
              <a:off x="2194116" y="1244918"/>
              <a:ext cx="4120651" cy="1034147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FC9024BE-597B-4585-8E53-4C8455B56B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087"/>
            <a:stretch/>
          </p:blipFill>
          <p:spPr>
            <a:xfrm>
              <a:off x="2190506" y="2262855"/>
              <a:ext cx="4120651" cy="199734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63BF5C15-0E56-4104-ABCD-047F05C331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5697"/>
            <a:stretch/>
          </p:blipFill>
          <p:spPr>
            <a:xfrm>
              <a:off x="2189801" y="949801"/>
              <a:ext cx="4120651" cy="295117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97A1269-94B8-42AA-B526-835AE3A43975}"/>
              </a:ext>
            </a:extLst>
          </p:cNvPr>
          <p:cNvSpPr txBox="1"/>
          <p:nvPr/>
        </p:nvSpPr>
        <p:spPr>
          <a:xfrm>
            <a:off x="7448255" y="5989516"/>
            <a:ext cx="2318903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Continued on next 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3C3105-5017-41CD-B3B8-59D09B40FA19}"/>
              </a:ext>
            </a:extLst>
          </p:cNvPr>
          <p:cNvSpPr txBox="1"/>
          <p:nvPr/>
        </p:nvSpPr>
        <p:spPr>
          <a:xfrm>
            <a:off x="549958" y="2571631"/>
            <a:ext cx="2575383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Continued from prior slide</a:t>
            </a:r>
          </a:p>
        </p:txBody>
      </p:sp>
    </p:spTree>
    <p:extLst>
      <p:ext uri="{BB962C8B-B14F-4D97-AF65-F5344CB8AC3E}">
        <p14:creationId xmlns:p14="http://schemas.microsoft.com/office/powerpoint/2010/main" val="2687946526"/>
      </p:ext>
    </p:extLst>
  </p:cSld>
  <p:clrMapOvr>
    <a:masterClrMapping/>
  </p:clrMapOvr>
  <p:transition spd="med"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FBF60-5483-4083-AAD6-4DB6DAB03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699" y="567698"/>
            <a:ext cx="10844563" cy="615553"/>
          </a:xfrm>
        </p:spPr>
        <p:txBody>
          <a:bodyPr>
            <a:normAutofit fontScale="90000"/>
          </a:bodyPr>
          <a:lstStyle/>
          <a:p>
            <a:r>
              <a:rPr lang="en-US" dirty="0"/>
              <a:t>Alternative Flow with VNFM</a:t>
            </a:r>
            <a:br>
              <a:rPr lang="en-US" dirty="0"/>
            </a:br>
            <a:r>
              <a:rPr lang="en-US" dirty="0"/>
              <a:t>Plugged into SO (Part 1)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1754B7-68D9-4736-8418-F0CCF67BA2E9}"/>
              </a:ext>
            </a:extLst>
          </p:cNvPr>
          <p:cNvSpPr txBox="1"/>
          <p:nvPr/>
        </p:nvSpPr>
        <p:spPr>
          <a:xfrm>
            <a:off x="7967328" y="6041062"/>
            <a:ext cx="2318903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Continued on next slide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B540EA-1878-4290-B99B-38B94B9EFA29}"/>
              </a:ext>
            </a:extLst>
          </p:cNvPr>
          <p:cNvSpPr txBox="1"/>
          <p:nvPr/>
        </p:nvSpPr>
        <p:spPr>
          <a:xfrm>
            <a:off x="267007" y="1545056"/>
            <a:ext cx="2575383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Continued from prior slide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651F4A-059F-49F0-A9A8-B4CAFC59ED17}"/>
              </a:ext>
            </a:extLst>
          </p:cNvPr>
          <p:cNvSpPr txBox="1"/>
          <p:nvPr/>
        </p:nvSpPr>
        <p:spPr>
          <a:xfrm rot="5400000">
            <a:off x="10787288" y="5394827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DRAFT FOR DISCUSSION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BFD7F53-7DCB-448E-9E5D-5362062B7067}"/>
              </a:ext>
            </a:extLst>
          </p:cNvPr>
          <p:cNvGrpSpPr>
            <a:grpSpLocks noChangeAspect="1"/>
          </p:cNvGrpSpPr>
          <p:nvPr/>
        </p:nvGrpSpPr>
        <p:grpSpPr>
          <a:xfrm>
            <a:off x="927503" y="1925405"/>
            <a:ext cx="8148670" cy="3951049"/>
            <a:chOff x="2189801" y="949801"/>
            <a:chExt cx="4121825" cy="199855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DADED15-FF49-4C45-B7A3-B188F166F8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839" b="29517"/>
            <a:stretch/>
          </p:blipFill>
          <p:spPr>
            <a:xfrm>
              <a:off x="2190975" y="1258766"/>
              <a:ext cx="4120651" cy="148427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A215A8B-17DE-4756-925A-BA525C6FF5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087"/>
            <a:stretch/>
          </p:blipFill>
          <p:spPr>
            <a:xfrm>
              <a:off x="2190506" y="2748618"/>
              <a:ext cx="4120651" cy="19973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F161468-8887-4FF8-BAE5-2CEED674B3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5697"/>
            <a:stretch/>
          </p:blipFill>
          <p:spPr>
            <a:xfrm>
              <a:off x="2189801" y="949801"/>
              <a:ext cx="4120651" cy="295117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E36224B-5B6E-4D10-9596-6747CF127266}"/>
              </a:ext>
            </a:extLst>
          </p:cNvPr>
          <p:cNvGrpSpPr/>
          <p:nvPr/>
        </p:nvGrpSpPr>
        <p:grpSpPr>
          <a:xfrm>
            <a:off x="9556352" y="109847"/>
            <a:ext cx="2540842" cy="4153324"/>
            <a:chOff x="9556352" y="109847"/>
            <a:chExt cx="2540842" cy="415332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08027ED0-4978-44D8-A44E-87220B3842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06555" y="150995"/>
              <a:ext cx="2444920" cy="4069080"/>
            </a:xfrm>
            <a:prstGeom prst="rect">
              <a:avLst/>
            </a:prstGeom>
          </p:spPr>
        </p:pic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3BA70CE-D9B2-4C5C-B304-5BAB55C493E4}"/>
                </a:ext>
              </a:extLst>
            </p:cNvPr>
            <p:cNvGrpSpPr/>
            <p:nvPr/>
          </p:nvGrpSpPr>
          <p:grpSpPr>
            <a:xfrm>
              <a:off x="9556352" y="109847"/>
              <a:ext cx="2540842" cy="4151376"/>
              <a:chOff x="9556352" y="109847"/>
              <a:chExt cx="2540842" cy="4151376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D312B4C-D01D-4BD0-8F3D-D21EDD2F1177}"/>
                  </a:ext>
                </a:extLst>
              </p:cNvPr>
              <p:cNvSpPr/>
              <p:nvPr/>
            </p:nvSpPr>
            <p:spPr>
              <a:xfrm>
                <a:off x="9556352" y="109847"/>
                <a:ext cx="45719" cy="4151376"/>
              </a:xfrm>
              <a:prstGeom prst="rect">
                <a:avLst/>
              </a:prstGeom>
              <a:solidFill>
                <a:schemeClr val="bg1">
                  <a:lumMod val="65000"/>
                  <a:alpha val="50000"/>
                </a:schemeClr>
              </a:solidFill>
              <a:ln w="6350" cap="flat">
                <a:noFill/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F8D32B21-3377-4B88-A6DB-B570061D7322}"/>
                  </a:ext>
                </a:extLst>
              </p:cNvPr>
              <p:cNvSpPr/>
              <p:nvPr/>
            </p:nvSpPr>
            <p:spPr>
              <a:xfrm>
                <a:off x="12051475" y="109847"/>
                <a:ext cx="45719" cy="4151376"/>
              </a:xfrm>
              <a:prstGeom prst="rect">
                <a:avLst/>
              </a:prstGeom>
              <a:solidFill>
                <a:schemeClr val="bg1">
                  <a:lumMod val="65000"/>
                  <a:alpha val="50000"/>
                </a:schemeClr>
              </a:solidFill>
              <a:ln w="6350" cap="flat">
                <a:noFill/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97BB292C-30BD-4B23-8DA4-BB559C39C283}"/>
                  </a:ext>
                </a:extLst>
              </p:cNvPr>
              <p:cNvSpPr/>
              <p:nvPr/>
            </p:nvSpPr>
            <p:spPr>
              <a:xfrm>
                <a:off x="9600882" y="3017212"/>
                <a:ext cx="2450593" cy="1198290"/>
              </a:xfrm>
              <a:prstGeom prst="rect">
                <a:avLst/>
              </a:prstGeom>
              <a:solidFill>
                <a:schemeClr val="bg1">
                  <a:lumMod val="65000"/>
                  <a:alpha val="50000"/>
                </a:schemeClr>
              </a:solidFill>
              <a:ln w="6350" cap="flat">
                <a:noFill/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A9CA7D45-66DB-41F9-8B1E-CCFF121C18C0}"/>
                  </a:ext>
                </a:extLst>
              </p:cNvPr>
              <p:cNvSpPr/>
              <p:nvPr/>
            </p:nvSpPr>
            <p:spPr>
              <a:xfrm rot="5400000">
                <a:off x="9812738" y="-98755"/>
                <a:ext cx="2032597" cy="2450592"/>
              </a:xfrm>
              <a:prstGeom prst="rect">
                <a:avLst/>
              </a:prstGeom>
              <a:solidFill>
                <a:schemeClr val="bg1">
                  <a:lumMod val="65000"/>
                  <a:alpha val="50000"/>
                </a:schemeClr>
              </a:solidFill>
              <a:ln w="6350" cap="flat">
                <a:noFill/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6DB4A1C-855A-422C-B22F-2F10855020D9}"/>
                </a:ext>
              </a:extLst>
            </p:cNvPr>
            <p:cNvSpPr/>
            <p:nvPr/>
          </p:nvSpPr>
          <p:spPr>
            <a:xfrm rot="5400000">
              <a:off x="10803319" y="3015016"/>
              <a:ext cx="45719" cy="2450592"/>
            </a:xfrm>
            <a:prstGeom prst="rect">
              <a:avLst/>
            </a:prstGeom>
            <a:solidFill>
              <a:schemeClr val="bg1">
                <a:lumMod val="65000"/>
                <a:alpha val="50000"/>
              </a:schemeClr>
            </a:solidFill>
            <a:ln w="635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9565713"/>
      </p:ext>
    </p:extLst>
  </p:cSld>
  <p:clrMapOvr>
    <a:masterClrMapping/>
  </p:clrMapOvr>
  <p:transition spd="med"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FBF60-5483-4083-AAD6-4DB6DAB03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699" y="567698"/>
            <a:ext cx="10844563" cy="615553"/>
          </a:xfrm>
        </p:spPr>
        <p:txBody>
          <a:bodyPr>
            <a:normAutofit fontScale="90000"/>
          </a:bodyPr>
          <a:lstStyle/>
          <a:p>
            <a:r>
              <a:rPr lang="en-US" dirty="0"/>
              <a:t>Alternative Flow with VNFM</a:t>
            </a:r>
            <a:br>
              <a:rPr lang="en-US" dirty="0"/>
            </a:br>
            <a:r>
              <a:rPr lang="en-US" dirty="0"/>
              <a:t>Plugged into SO (Part 2)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1754B7-68D9-4736-8418-F0CCF67BA2E9}"/>
              </a:ext>
            </a:extLst>
          </p:cNvPr>
          <p:cNvSpPr txBox="1"/>
          <p:nvPr/>
        </p:nvSpPr>
        <p:spPr>
          <a:xfrm>
            <a:off x="7857159" y="5984813"/>
            <a:ext cx="2318903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Continued on next slide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B540EA-1878-4290-B99B-38B94B9EFA29}"/>
              </a:ext>
            </a:extLst>
          </p:cNvPr>
          <p:cNvSpPr txBox="1"/>
          <p:nvPr/>
        </p:nvSpPr>
        <p:spPr>
          <a:xfrm>
            <a:off x="296464" y="1813358"/>
            <a:ext cx="2575383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Continued from prior slide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2596E0-D72E-4144-BAEE-F71266F7E625}"/>
              </a:ext>
            </a:extLst>
          </p:cNvPr>
          <p:cNvSpPr txBox="1"/>
          <p:nvPr/>
        </p:nvSpPr>
        <p:spPr>
          <a:xfrm rot="5400000">
            <a:off x="10787288" y="5394827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DRAFT FOR DISCUSSION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16C49AF-1CC1-404A-AE0A-49EC9DBE9D06}"/>
              </a:ext>
            </a:extLst>
          </p:cNvPr>
          <p:cNvGrpSpPr/>
          <p:nvPr/>
        </p:nvGrpSpPr>
        <p:grpSpPr>
          <a:xfrm>
            <a:off x="724793" y="2096955"/>
            <a:ext cx="8595360" cy="3887858"/>
            <a:chOff x="724793" y="1933189"/>
            <a:chExt cx="8595360" cy="388785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AB7AC32-28A3-42F4-A6DD-A789EA439F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0905" b="7949"/>
            <a:stretch/>
          </p:blipFill>
          <p:spPr>
            <a:xfrm>
              <a:off x="724793" y="2479206"/>
              <a:ext cx="8595360" cy="3004776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E810B37B-2814-40CD-92B0-CEBB5D6973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403" b="-2"/>
            <a:stretch/>
          </p:blipFill>
          <p:spPr>
            <a:xfrm>
              <a:off x="724793" y="5451717"/>
              <a:ext cx="8595360" cy="369330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C46CA978-7295-484F-AF43-7BA22B3560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6098"/>
            <a:stretch/>
          </p:blipFill>
          <p:spPr>
            <a:xfrm>
              <a:off x="724793" y="1933189"/>
              <a:ext cx="8595360" cy="554517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9FA8A8C-1B2C-47F7-A6D1-AE0038928E37}"/>
              </a:ext>
            </a:extLst>
          </p:cNvPr>
          <p:cNvGrpSpPr/>
          <p:nvPr/>
        </p:nvGrpSpPr>
        <p:grpSpPr>
          <a:xfrm>
            <a:off x="9556353" y="109847"/>
            <a:ext cx="2540842" cy="4153338"/>
            <a:chOff x="9721439" y="109847"/>
            <a:chExt cx="2375755" cy="4153338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2EC40871-7CFA-400D-BF0F-03E2890414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78137" y="173778"/>
              <a:ext cx="2272349" cy="4066972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D997819-0436-44C6-848A-4BB503E69D6C}"/>
                </a:ext>
              </a:extLst>
            </p:cNvPr>
            <p:cNvSpPr/>
            <p:nvPr/>
          </p:nvSpPr>
          <p:spPr>
            <a:xfrm>
              <a:off x="9721439" y="109847"/>
              <a:ext cx="45719" cy="4151376"/>
            </a:xfrm>
            <a:prstGeom prst="rect">
              <a:avLst/>
            </a:prstGeom>
            <a:solidFill>
              <a:schemeClr val="bg1">
                <a:lumMod val="65000"/>
                <a:alpha val="50000"/>
              </a:schemeClr>
            </a:solidFill>
            <a:ln w="635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5D1F30A-99CD-4C6E-AA10-BFBB0E95724C}"/>
                </a:ext>
              </a:extLst>
            </p:cNvPr>
            <p:cNvSpPr/>
            <p:nvPr/>
          </p:nvSpPr>
          <p:spPr>
            <a:xfrm>
              <a:off x="12051475" y="109847"/>
              <a:ext cx="45719" cy="4151376"/>
            </a:xfrm>
            <a:prstGeom prst="rect">
              <a:avLst/>
            </a:prstGeom>
            <a:solidFill>
              <a:schemeClr val="bg1">
                <a:lumMod val="65000"/>
                <a:alpha val="50000"/>
              </a:schemeClr>
            </a:solidFill>
            <a:ln w="635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F6D95B2-63C8-4718-A4AC-5E4C6E0C2F12}"/>
                </a:ext>
              </a:extLst>
            </p:cNvPr>
            <p:cNvSpPr/>
            <p:nvPr/>
          </p:nvSpPr>
          <p:spPr>
            <a:xfrm>
              <a:off x="9767158" y="3893855"/>
              <a:ext cx="2284317" cy="369330"/>
            </a:xfrm>
            <a:prstGeom prst="rect">
              <a:avLst/>
            </a:prstGeom>
            <a:solidFill>
              <a:schemeClr val="bg1">
                <a:lumMod val="65000"/>
                <a:alpha val="50000"/>
              </a:schemeClr>
            </a:solidFill>
            <a:ln w="635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8A13D86-24CE-4C53-BE29-E4CEFF38A574}"/>
                </a:ext>
              </a:extLst>
            </p:cNvPr>
            <p:cNvSpPr/>
            <p:nvPr/>
          </p:nvSpPr>
          <p:spPr>
            <a:xfrm rot="5400000">
              <a:off x="9435044" y="434004"/>
              <a:ext cx="2933527" cy="2286000"/>
            </a:xfrm>
            <a:prstGeom prst="rect">
              <a:avLst/>
            </a:prstGeom>
            <a:solidFill>
              <a:schemeClr val="bg1">
                <a:lumMod val="65000"/>
                <a:alpha val="50000"/>
              </a:schemeClr>
            </a:solidFill>
            <a:ln w="635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2449361"/>
      </p:ext>
    </p:extLst>
  </p:cSld>
  <p:clrMapOvr>
    <a:masterClrMapping/>
  </p:clrMapOvr>
  <p:transition spd="med"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FBF60-5483-4083-AAD6-4DB6DAB03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699" y="412126"/>
            <a:ext cx="10844563" cy="615553"/>
          </a:xfrm>
        </p:spPr>
        <p:txBody>
          <a:bodyPr>
            <a:normAutofit fontScale="90000"/>
          </a:bodyPr>
          <a:lstStyle/>
          <a:p>
            <a:r>
              <a:rPr lang="en-US" dirty="0"/>
              <a:t>Return to Common Flow in ONAP</a:t>
            </a:r>
            <a:br>
              <a:rPr lang="en-US" dirty="0"/>
            </a:br>
            <a:r>
              <a:rPr lang="en-US" dirty="0"/>
              <a:t>for Application Configuration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C02795-1CC4-47E4-94E6-6D6ADED92CDE}"/>
              </a:ext>
            </a:extLst>
          </p:cNvPr>
          <p:cNvSpPr txBox="1"/>
          <p:nvPr/>
        </p:nvSpPr>
        <p:spPr>
          <a:xfrm>
            <a:off x="251230" y="3059670"/>
            <a:ext cx="2575383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Continued from prior slide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98BF42-2518-4F07-AE5D-F1ECADA115F7}"/>
              </a:ext>
            </a:extLst>
          </p:cNvPr>
          <p:cNvSpPr txBox="1"/>
          <p:nvPr/>
        </p:nvSpPr>
        <p:spPr>
          <a:xfrm rot="5400000">
            <a:off x="10787288" y="5394827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DRAFT FOR DISCUSSION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3E28DF0-3F14-48CB-9546-1B6C39D0242D}"/>
              </a:ext>
            </a:extLst>
          </p:cNvPr>
          <p:cNvGrpSpPr/>
          <p:nvPr/>
        </p:nvGrpSpPr>
        <p:grpSpPr>
          <a:xfrm>
            <a:off x="520861" y="3429000"/>
            <a:ext cx="8595360" cy="1719093"/>
            <a:chOff x="724793" y="4101954"/>
            <a:chExt cx="8595360" cy="1719093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548CAED-7927-4784-B8E0-427CCDC838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824" b="-120"/>
            <a:stretch/>
          </p:blipFill>
          <p:spPr>
            <a:xfrm>
              <a:off x="724793" y="4642184"/>
              <a:ext cx="8595360" cy="117886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DEE4D19-9E59-4CB6-A916-E8C44A14F9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403" b="-2"/>
            <a:stretch/>
          </p:blipFill>
          <p:spPr>
            <a:xfrm>
              <a:off x="724793" y="5451717"/>
              <a:ext cx="8595360" cy="369330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B37EC167-ACCC-460D-9A4A-5293FED2BB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6098"/>
            <a:stretch/>
          </p:blipFill>
          <p:spPr>
            <a:xfrm>
              <a:off x="724793" y="4101954"/>
              <a:ext cx="8595360" cy="554517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BAA9EA9-7C86-4EDC-BE9F-DD84F16E1B01}"/>
              </a:ext>
            </a:extLst>
          </p:cNvPr>
          <p:cNvGrpSpPr/>
          <p:nvPr/>
        </p:nvGrpSpPr>
        <p:grpSpPr>
          <a:xfrm>
            <a:off x="9553686" y="109847"/>
            <a:ext cx="2543508" cy="4179998"/>
            <a:chOff x="9718946" y="109847"/>
            <a:chExt cx="2378248" cy="4179998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128E4460-A626-444C-BE9E-15ACA51FA7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78137" y="173778"/>
              <a:ext cx="2272349" cy="4066972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EB968F7-F4AB-4551-817A-52B5D271DFFC}"/>
                </a:ext>
              </a:extLst>
            </p:cNvPr>
            <p:cNvSpPr/>
            <p:nvPr/>
          </p:nvSpPr>
          <p:spPr>
            <a:xfrm>
              <a:off x="9718946" y="109847"/>
              <a:ext cx="45719" cy="4178808"/>
            </a:xfrm>
            <a:prstGeom prst="rect">
              <a:avLst/>
            </a:prstGeom>
            <a:solidFill>
              <a:schemeClr val="bg1">
                <a:lumMod val="65000"/>
                <a:alpha val="50000"/>
              </a:schemeClr>
            </a:solidFill>
            <a:ln w="635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88224BF-6328-4132-ACA0-B99AEECC1EC7}"/>
                </a:ext>
              </a:extLst>
            </p:cNvPr>
            <p:cNvSpPr/>
            <p:nvPr/>
          </p:nvSpPr>
          <p:spPr>
            <a:xfrm>
              <a:off x="12051475" y="109847"/>
              <a:ext cx="45719" cy="4178808"/>
            </a:xfrm>
            <a:prstGeom prst="rect">
              <a:avLst/>
            </a:prstGeom>
            <a:solidFill>
              <a:schemeClr val="bg1">
                <a:lumMod val="65000"/>
                <a:alpha val="50000"/>
              </a:schemeClr>
            </a:solidFill>
            <a:ln w="635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8CD027C-4E5D-4158-8AB4-882150CE466E}"/>
                </a:ext>
              </a:extLst>
            </p:cNvPr>
            <p:cNvSpPr/>
            <p:nvPr/>
          </p:nvSpPr>
          <p:spPr>
            <a:xfrm>
              <a:off x="9767158" y="4236099"/>
              <a:ext cx="2284317" cy="53746"/>
            </a:xfrm>
            <a:prstGeom prst="rect">
              <a:avLst/>
            </a:prstGeom>
            <a:solidFill>
              <a:schemeClr val="bg1">
                <a:lumMod val="65000"/>
                <a:alpha val="50000"/>
              </a:schemeClr>
            </a:solidFill>
            <a:ln w="635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0F6E8B7-A124-412B-BAF0-74562BF7D5BB}"/>
                </a:ext>
              </a:extLst>
            </p:cNvPr>
            <p:cNvSpPr/>
            <p:nvPr/>
          </p:nvSpPr>
          <p:spPr>
            <a:xfrm rot="5400000">
              <a:off x="9007816" y="866220"/>
              <a:ext cx="3797955" cy="2286000"/>
            </a:xfrm>
            <a:prstGeom prst="rect">
              <a:avLst/>
            </a:prstGeom>
            <a:solidFill>
              <a:schemeClr val="bg1">
                <a:lumMod val="65000"/>
                <a:alpha val="50000"/>
              </a:schemeClr>
            </a:solidFill>
            <a:ln w="635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4754785"/>
      </p:ext>
    </p:extLst>
  </p:cSld>
  <p:clrMapOvr>
    <a:masterClrMapping/>
  </p:clrMapOvr>
  <p:transition spd="med"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00FB6-2A91-44EC-A00A-6D2C35BE2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ETSI Relative to Scope of ONAP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D46AB0A-CA22-4EBD-8924-C0E9BA47C334}"/>
              </a:ext>
            </a:extLst>
          </p:cNvPr>
          <p:cNvGrpSpPr/>
          <p:nvPr/>
        </p:nvGrpSpPr>
        <p:grpSpPr>
          <a:xfrm>
            <a:off x="4688414" y="2752565"/>
            <a:ext cx="4763500" cy="3250127"/>
            <a:chOff x="3666178" y="2234528"/>
            <a:chExt cx="4763500" cy="325012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095F343-8B76-46AF-8CBD-CCFF3C719358}"/>
                </a:ext>
              </a:extLst>
            </p:cNvPr>
            <p:cNvSpPr/>
            <p:nvPr/>
          </p:nvSpPr>
          <p:spPr>
            <a:xfrm>
              <a:off x="3666178" y="2259278"/>
              <a:ext cx="1370322" cy="42749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hangingPunct="0"/>
              <a:r>
                <a:rPr lang="en-US" sz="900" dirty="0">
                  <a:solidFill>
                    <a:srgbClr val="000066"/>
                  </a:solidFill>
                </a:rPr>
                <a:t>BSS/OSS</a:t>
              </a:r>
            </a:p>
          </p:txBody>
        </p:sp>
        <p:grpSp>
          <p:nvGrpSpPr>
            <p:cNvPr id="9" name="Group 83">
              <a:extLst>
                <a:ext uri="{FF2B5EF4-FFF2-40B4-BE49-F238E27FC236}">
                  <a16:creationId xmlns:a16="http://schemas.microsoft.com/office/drawing/2014/main" id="{37AA749C-E7B3-4DB9-950C-9732A0B7F998}"/>
                </a:ext>
              </a:extLst>
            </p:cNvPr>
            <p:cNvGrpSpPr/>
            <p:nvPr/>
          </p:nvGrpSpPr>
          <p:grpSpPr>
            <a:xfrm>
              <a:off x="5682509" y="2259278"/>
              <a:ext cx="2747169" cy="427499"/>
              <a:chOff x="2757054" y="1717964"/>
              <a:chExt cx="2916382" cy="464128"/>
            </a:xfrm>
          </p:grpSpPr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FCE74DCF-98AC-4E04-90F5-A75D743C38CC}"/>
                  </a:ext>
                </a:extLst>
              </p:cNvPr>
              <p:cNvSpPr/>
              <p:nvPr/>
            </p:nvSpPr>
            <p:spPr>
              <a:xfrm>
                <a:off x="3522516" y="2040082"/>
                <a:ext cx="117765" cy="13508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190712E7-54CD-4DE1-89BA-985E2E581ADC}"/>
                  </a:ext>
                </a:extLst>
              </p:cNvPr>
              <p:cNvSpPr/>
              <p:nvPr/>
            </p:nvSpPr>
            <p:spPr>
              <a:xfrm>
                <a:off x="2777835" y="2040082"/>
                <a:ext cx="117765" cy="13508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C45B1AE3-BB1E-4B9A-8CF2-944F3BF6DE63}"/>
                  </a:ext>
                </a:extLst>
              </p:cNvPr>
              <p:cNvSpPr/>
              <p:nvPr/>
            </p:nvSpPr>
            <p:spPr>
              <a:xfrm>
                <a:off x="4655125" y="2047010"/>
                <a:ext cx="117765" cy="13508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7B4C50EE-C860-4529-AB70-80897F47E730}"/>
                  </a:ext>
                </a:extLst>
              </p:cNvPr>
              <p:cNvSpPr/>
              <p:nvPr/>
            </p:nvSpPr>
            <p:spPr>
              <a:xfrm>
                <a:off x="5333998" y="2047010"/>
                <a:ext cx="117765" cy="13508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43777DB7-5B04-4E7F-9804-9813C4B2F4EC}"/>
                  </a:ext>
                </a:extLst>
              </p:cNvPr>
              <p:cNvSpPr/>
              <p:nvPr/>
            </p:nvSpPr>
            <p:spPr>
              <a:xfrm>
                <a:off x="2757054" y="1717964"/>
                <a:ext cx="2916382" cy="4572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r>
                  <a:rPr lang="en-US" sz="900" dirty="0">
                    <a:solidFill>
                      <a:srgbClr val="000066"/>
                    </a:solidFill>
                  </a:rPr>
                  <a:t>NFV Orchestrator (NFVO)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618DCB5-6F41-4CB2-A734-79C16A79ED44}"/>
                </a:ext>
              </a:extLst>
            </p:cNvPr>
            <p:cNvSpPr/>
            <p:nvPr/>
          </p:nvSpPr>
          <p:spPr>
            <a:xfrm>
              <a:off x="4018547" y="3822518"/>
              <a:ext cx="665585" cy="29350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hangingPunct="0"/>
              <a:r>
                <a:rPr lang="en-US" sz="900" dirty="0">
                  <a:solidFill>
                    <a:srgbClr val="000066"/>
                  </a:solidFill>
                </a:rPr>
                <a:t>EM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26A4083-FBB0-4FB4-A7A5-0B1C1FA0B97C}"/>
                </a:ext>
              </a:extLst>
            </p:cNvPr>
            <p:cNvSpPr/>
            <p:nvPr/>
          </p:nvSpPr>
          <p:spPr>
            <a:xfrm>
              <a:off x="4018547" y="4313822"/>
              <a:ext cx="665585" cy="29350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hangingPunct="0"/>
              <a:r>
                <a:rPr lang="en-US" sz="900" dirty="0">
                  <a:solidFill>
                    <a:srgbClr val="000066"/>
                  </a:solidFill>
                </a:rPr>
                <a:t>VNF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1662129-BE5C-42F9-AE26-711C9C4E2498}"/>
                </a:ext>
              </a:extLst>
            </p:cNvPr>
            <p:cNvSpPr/>
            <p:nvPr/>
          </p:nvSpPr>
          <p:spPr>
            <a:xfrm>
              <a:off x="3666179" y="4945498"/>
              <a:ext cx="1370322" cy="36369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hangingPunct="0"/>
              <a:r>
                <a:rPr lang="en-US" sz="900" dirty="0">
                  <a:solidFill>
                    <a:srgbClr val="000066"/>
                  </a:solidFill>
                </a:rPr>
                <a:t>NFVI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C897306-C8D6-4A71-BD80-D181DC06564C}"/>
                </a:ext>
              </a:extLst>
            </p:cNvPr>
            <p:cNvSpPr/>
            <p:nvPr/>
          </p:nvSpPr>
          <p:spPr>
            <a:xfrm>
              <a:off x="6168645" y="4770032"/>
              <a:ext cx="1092995" cy="71462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eaLnBrk="0" hangingPunct="0"/>
              <a:r>
                <a:rPr lang="en-US" sz="900" dirty="0">
                  <a:solidFill>
                    <a:srgbClr val="000066"/>
                  </a:solidFill>
                </a:rPr>
                <a:t>Virtualised Infrastructure</a:t>
              </a:r>
              <a:br>
                <a:rPr lang="en-US" sz="900" dirty="0">
                  <a:solidFill>
                    <a:srgbClr val="000066"/>
                  </a:solidFill>
                </a:rPr>
              </a:br>
              <a:r>
                <a:rPr lang="en-US" sz="900" dirty="0">
                  <a:solidFill>
                    <a:srgbClr val="000066"/>
                  </a:solidFill>
                </a:rPr>
                <a:t>Manager</a:t>
              </a:r>
              <a:br>
                <a:rPr lang="en-US" sz="900" dirty="0">
                  <a:solidFill>
                    <a:srgbClr val="000066"/>
                  </a:solidFill>
                </a:rPr>
              </a:br>
              <a:r>
                <a:rPr lang="en-US" sz="900" dirty="0">
                  <a:solidFill>
                    <a:srgbClr val="000066"/>
                  </a:solidFill>
                </a:rPr>
                <a:t>(VIM)</a:t>
              </a:r>
            </a:p>
          </p:txBody>
        </p:sp>
        <p:sp>
          <p:nvSpPr>
            <p:cNvPr id="14" name="Snip Single Corner Rectangle 181">
              <a:extLst>
                <a:ext uri="{FF2B5EF4-FFF2-40B4-BE49-F238E27FC236}">
                  <a16:creationId xmlns:a16="http://schemas.microsoft.com/office/drawing/2014/main" id="{EBC98081-60A6-4739-AADE-D204E6F1210B}"/>
                </a:ext>
              </a:extLst>
            </p:cNvPr>
            <p:cNvSpPr/>
            <p:nvPr/>
          </p:nvSpPr>
          <p:spPr>
            <a:xfrm flipH="1">
              <a:off x="5493275" y="3056849"/>
              <a:ext cx="528553" cy="440259"/>
            </a:xfrm>
            <a:prstGeom prst="snip1Rect">
              <a:avLst>
                <a:gd name="adj" fmla="val 2101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eaLnBrk="0" hangingPunct="0"/>
              <a:r>
                <a:rPr lang="en-US" sz="700" dirty="0">
                  <a:solidFill>
                    <a:srgbClr val="000066"/>
                  </a:solidFill>
                </a:rPr>
                <a:t>NFV </a:t>
              </a:r>
              <a:br>
                <a:rPr lang="en-US" sz="700" dirty="0">
                  <a:solidFill>
                    <a:srgbClr val="000066"/>
                  </a:solidFill>
                </a:rPr>
              </a:br>
              <a:r>
                <a:rPr lang="en-US" sz="700" dirty="0">
                  <a:solidFill>
                    <a:srgbClr val="000066"/>
                  </a:solidFill>
                </a:rPr>
                <a:t>Service Catalog</a:t>
              </a:r>
            </a:p>
          </p:txBody>
        </p:sp>
        <p:sp>
          <p:nvSpPr>
            <p:cNvPr id="15" name="Snip Single Corner Rectangle 182">
              <a:extLst>
                <a:ext uri="{FF2B5EF4-FFF2-40B4-BE49-F238E27FC236}">
                  <a16:creationId xmlns:a16="http://schemas.microsoft.com/office/drawing/2014/main" id="{3444850A-9B9A-4F15-A616-7C561A1E426F}"/>
                </a:ext>
              </a:extLst>
            </p:cNvPr>
            <p:cNvSpPr/>
            <p:nvPr/>
          </p:nvSpPr>
          <p:spPr>
            <a:xfrm flipH="1">
              <a:off x="6194748" y="3056849"/>
              <a:ext cx="528553" cy="440259"/>
            </a:xfrm>
            <a:prstGeom prst="snip1Rect">
              <a:avLst>
                <a:gd name="adj" fmla="val 2101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eaLnBrk="0" hangingPunct="0"/>
              <a:r>
                <a:rPr lang="en-US" sz="700" dirty="0">
                  <a:solidFill>
                    <a:srgbClr val="000066"/>
                  </a:solidFill>
                </a:rPr>
                <a:t>VNF</a:t>
              </a:r>
              <a:br>
                <a:rPr lang="en-US" sz="700" dirty="0">
                  <a:solidFill>
                    <a:srgbClr val="000066"/>
                  </a:solidFill>
                </a:rPr>
              </a:br>
              <a:r>
                <a:rPr lang="en-US" sz="700" dirty="0">
                  <a:solidFill>
                    <a:srgbClr val="000066"/>
                  </a:solidFill>
                </a:rPr>
                <a:t>Catalog</a:t>
              </a:r>
            </a:p>
          </p:txBody>
        </p:sp>
        <p:sp>
          <p:nvSpPr>
            <p:cNvPr id="16" name="Snip Single Corner Rectangle 183">
              <a:extLst>
                <a:ext uri="{FF2B5EF4-FFF2-40B4-BE49-F238E27FC236}">
                  <a16:creationId xmlns:a16="http://schemas.microsoft.com/office/drawing/2014/main" id="{79323DCF-6F94-472E-A079-5D8CE8DDDC03}"/>
                </a:ext>
              </a:extLst>
            </p:cNvPr>
            <p:cNvSpPr/>
            <p:nvPr/>
          </p:nvSpPr>
          <p:spPr>
            <a:xfrm flipH="1">
              <a:off x="7261642" y="3056849"/>
              <a:ext cx="528553" cy="440259"/>
            </a:xfrm>
            <a:prstGeom prst="snip1Rect">
              <a:avLst>
                <a:gd name="adj" fmla="val 2101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eaLnBrk="0" hangingPunct="0"/>
              <a:r>
                <a:rPr lang="en-US" sz="700" dirty="0">
                  <a:solidFill>
                    <a:srgbClr val="000066"/>
                  </a:solidFill>
                </a:rPr>
                <a:t>NFV Instances</a:t>
              </a:r>
            </a:p>
          </p:txBody>
        </p:sp>
        <p:sp>
          <p:nvSpPr>
            <p:cNvPr id="17" name="Snip Single Corner Rectangle 184">
              <a:extLst>
                <a:ext uri="{FF2B5EF4-FFF2-40B4-BE49-F238E27FC236}">
                  <a16:creationId xmlns:a16="http://schemas.microsoft.com/office/drawing/2014/main" id="{E1A7783F-34B1-466B-AC75-4CD1CD38AE51}"/>
                </a:ext>
              </a:extLst>
            </p:cNvPr>
            <p:cNvSpPr/>
            <p:nvPr/>
          </p:nvSpPr>
          <p:spPr>
            <a:xfrm flipH="1">
              <a:off x="7901125" y="3056849"/>
              <a:ext cx="528553" cy="440259"/>
            </a:xfrm>
            <a:prstGeom prst="snip1Rect">
              <a:avLst>
                <a:gd name="adj" fmla="val 2101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eaLnBrk="0" hangingPunct="0"/>
              <a:r>
                <a:rPr lang="en-US" sz="700" dirty="0">
                  <a:solidFill>
                    <a:srgbClr val="000066"/>
                  </a:solidFill>
                </a:rPr>
                <a:t>NFVI Resources</a:t>
              </a:r>
            </a:p>
          </p:txBody>
        </p:sp>
        <p:cxnSp>
          <p:nvCxnSpPr>
            <p:cNvPr id="18" name="Elbow Connector 21">
              <a:extLst>
                <a:ext uri="{FF2B5EF4-FFF2-40B4-BE49-F238E27FC236}">
                  <a16:creationId xmlns:a16="http://schemas.microsoft.com/office/drawing/2014/main" id="{20B3F8EE-C7A3-46E2-973B-FBB4FD3353BA}"/>
                </a:ext>
              </a:extLst>
            </p:cNvPr>
            <p:cNvCxnSpPr>
              <a:stCxn id="8" idx="3"/>
              <a:endCxn id="75" idx="1"/>
            </p:cNvCxnSpPr>
            <p:nvPr/>
          </p:nvCxnSpPr>
          <p:spPr>
            <a:xfrm flipV="1">
              <a:off x="5036500" y="2469837"/>
              <a:ext cx="646009" cy="3191"/>
            </a:xfrm>
            <a:prstGeom prst="straightConnector1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84">
              <a:extLst>
                <a:ext uri="{FF2B5EF4-FFF2-40B4-BE49-F238E27FC236}">
                  <a16:creationId xmlns:a16="http://schemas.microsoft.com/office/drawing/2014/main" id="{A2D7528C-2390-431E-BC02-5A128D96ACBF}"/>
                </a:ext>
              </a:extLst>
            </p:cNvPr>
            <p:cNvGrpSpPr/>
            <p:nvPr/>
          </p:nvGrpSpPr>
          <p:grpSpPr>
            <a:xfrm>
              <a:off x="6168646" y="3828898"/>
              <a:ext cx="1092995" cy="421118"/>
              <a:chOff x="3273135" y="3422073"/>
              <a:chExt cx="1160319" cy="457200"/>
            </a:xfrm>
          </p:grpSpPr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A3C70C70-125F-44AB-9111-BA707D1DB57F}"/>
                  </a:ext>
                </a:extLst>
              </p:cNvPr>
              <p:cNvSpPr/>
              <p:nvPr/>
            </p:nvSpPr>
            <p:spPr>
              <a:xfrm>
                <a:off x="3273135" y="3506932"/>
                <a:ext cx="117765" cy="13508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277EFDB2-95E8-4954-BBA1-9067F0D71C4B}"/>
                  </a:ext>
                </a:extLst>
              </p:cNvPr>
              <p:cNvSpPr/>
              <p:nvPr/>
            </p:nvSpPr>
            <p:spPr>
              <a:xfrm>
                <a:off x="3273135" y="3726873"/>
                <a:ext cx="117765" cy="13508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69638458-3575-4450-991B-AD8AF0BB9C7E}"/>
                  </a:ext>
                </a:extLst>
              </p:cNvPr>
              <p:cNvSpPr/>
              <p:nvPr/>
            </p:nvSpPr>
            <p:spPr>
              <a:xfrm>
                <a:off x="4156362" y="3422073"/>
                <a:ext cx="117765" cy="13508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F27FE370-F280-43A1-BB1D-4DF1060F12FD}"/>
                  </a:ext>
                </a:extLst>
              </p:cNvPr>
              <p:cNvSpPr/>
              <p:nvPr/>
            </p:nvSpPr>
            <p:spPr>
              <a:xfrm>
                <a:off x="3522516" y="3425539"/>
                <a:ext cx="117765" cy="13508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8AE62B31-F5B0-4F7C-BFD5-FC8CB7333ADC}"/>
                  </a:ext>
                </a:extLst>
              </p:cNvPr>
              <p:cNvSpPr/>
              <p:nvPr/>
            </p:nvSpPr>
            <p:spPr>
              <a:xfrm>
                <a:off x="3276599" y="3429001"/>
                <a:ext cx="1156855" cy="45027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r>
                  <a:rPr lang="en-US" sz="900" dirty="0">
                    <a:solidFill>
                      <a:srgbClr val="000066"/>
                    </a:solidFill>
                  </a:rPr>
                  <a:t>VNF Manager (VNFM)</a:t>
                </a:r>
              </a:p>
            </p:txBody>
          </p:sp>
        </p:grpSp>
        <p:cxnSp>
          <p:nvCxnSpPr>
            <p:cNvPr id="20" name="Elbow Connector 187">
              <a:extLst>
                <a:ext uri="{FF2B5EF4-FFF2-40B4-BE49-F238E27FC236}">
                  <a16:creationId xmlns:a16="http://schemas.microsoft.com/office/drawing/2014/main" id="{3C8F56D5-D7EC-490B-8093-9CDF87F06C0A}"/>
                </a:ext>
              </a:extLst>
            </p:cNvPr>
            <p:cNvCxnSpPr>
              <a:stCxn id="10" idx="3"/>
              <a:endCxn id="66" idx="1"/>
            </p:cNvCxnSpPr>
            <p:nvPr/>
          </p:nvCxnSpPr>
          <p:spPr>
            <a:xfrm flipV="1">
              <a:off x="4684132" y="3969271"/>
              <a:ext cx="1484514" cy="1"/>
            </a:xfrm>
            <a:prstGeom prst="bentConnector3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43">
              <a:extLst>
                <a:ext uri="{FF2B5EF4-FFF2-40B4-BE49-F238E27FC236}">
                  <a16:creationId xmlns:a16="http://schemas.microsoft.com/office/drawing/2014/main" id="{F95B76E6-2B89-48AB-8AEF-2A61099C2217}"/>
                </a:ext>
              </a:extLst>
            </p:cNvPr>
            <p:cNvCxnSpPr>
              <a:stCxn id="14" idx="3"/>
              <a:endCxn id="72" idx="2"/>
            </p:cNvCxnSpPr>
            <p:nvPr/>
          </p:nvCxnSpPr>
          <p:spPr>
            <a:xfrm flipV="1">
              <a:off x="5757551" y="2680396"/>
              <a:ext cx="0" cy="376454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45">
              <a:extLst>
                <a:ext uri="{FF2B5EF4-FFF2-40B4-BE49-F238E27FC236}">
                  <a16:creationId xmlns:a16="http://schemas.microsoft.com/office/drawing/2014/main" id="{9701A82B-8D8B-4F3D-BE5E-8D45160DF553}"/>
                </a:ext>
              </a:extLst>
            </p:cNvPr>
            <p:cNvCxnSpPr>
              <a:stCxn id="15" idx="3"/>
              <a:endCxn id="71" idx="2"/>
            </p:cNvCxnSpPr>
            <p:nvPr/>
          </p:nvCxnSpPr>
          <p:spPr>
            <a:xfrm flipV="1">
              <a:off x="6459024" y="2680396"/>
              <a:ext cx="0" cy="376454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47">
              <a:extLst>
                <a:ext uri="{FF2B5EF4-FFF2-40B4-BE49-F238E27FC236}">
                  <a16:creationId xmlns:a16="http://schemas.microsoft.com/office/drawing/2014/main" id="{7E26C9A3-117F-4738-8C33-CD9A2CC78760}"/>
                </a:ext>
              </a:extLst>
            </p:cNvPr>
            <p:cNvCxnSpPr>
              <a:stCxn id="16" idx="3"/>
              <a:endCxn id="73" idx="2"/>
            </p:cNvCxnSpPr>
            <p:nvPr/>
          </p:nvCxnSpPr>
          <p:spPr>
            <a:xfrm flipV="1">
              <a:off x="7525917" y="2686777"/>
              <a:ext cx="0" cy="370072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49">
              <a:extLst>
                <a:ext uri="{FF2B5EF4-FFF2-40B4-BE49-F238E27FC236}">
                  <a16:creationId xmlns:a16="http://schemas.microsoft.com/office/drawing/2014/main" id="{87084DE7-F785-4A40-BEF0-84F1F5B6A778}"/>
                </a:ext>
              </a:extLst>
            </p:cNvPr>
            <p:cNvCxnSpPr>
              <a:stCxn id="17" idx="3"/>
              <a:endCxn id="74" idx="2"/>
            </p:cNvCxnSpPr>
            <p:nvPr/>
          </p:nvCxnSpPr>
          <p:spPr>
            <a:xfrm flipV="1">
              <a:off x="8165401" y="2686777"/>
              <a:ext cx="0" cy="370072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Elbow Connector 51">
              <a:extLst>
                <a:ext uri="{FF2B5EF4-FFF2-40B4-BE49-F238E27FC236}">
                  <a16:creationId xmlns:a16="http://schemas.microsoft.com/office/drawing/2014/main" id="{791534E8-D44E-4A11-9267-402C9911F9AC}"/>
                </a:ext>
              </a:extLst>
            </p:cNvPr>
            <p:cNvCxnSpPr>
              <a:stCxn id="69" idx="0"/>
              <a:endCxn id="15" idx="1"/>
            </p:cNvCxnSpPr>
            <p:nvPr/>
          </p:nvCxnSpPr>
          <p:spPr>
            <a:xfrm flipV="1">
              <a:off x="6459024" y="3497109"/>
              <a:ext cx="0" cy="334982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Elbow Connector 53">
              <a:extLst>
                <a:ext uri="{FF2B5EF4-FFF2-40B4-BE49-F238E27FC236}">
                  <a16:creationId xmlns:a16="http://schemas.microsoft.com/office/drawing/2014/main" id="{C4AB3286-B292-4909-9896-F68E358CD8CC}"/>
                </a:ext>
              </a:extLst>
            </p:cNvPr>
            <p:cNvCxnSpPr>
              <a:stCxn id="75" idx="2"/>
              <a:endCxn id="68" idx="0"/>
            </p:cNvCxnSpPr>
            <p:nvPr/>
          </p:nvCxnSpPr>
          <p:spPr>
            <a:xfrm>
              <a:off x="7056093" y="2680396"/>
              <a:ext cx="0" cy="1148502"/>
            </a:xfrm>
            <a:prstGeom prst="straightConnector1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lbow Connector 194">
              <a:extLst>
                <a:ext uri="{FF2B5EF4-FFF2-40B4-BE49-F238E27FC236}">
                  <a16:creationId xmlns:a16="http://schemas.microsoft.com/office/drawing/2014/main" id="{D5CC7367-9593-494D-AB54-21CDEE27F3FE}"/>
                </a:ext>
              </a:extLst>
            </p:cNvPr>
            <p:cNvCxnSpPr>
              <a:stCxn id="75" idx="3"/>
              <a:endCxn id="13" idx="3"/>
            </p:cNvCxnSpPr>
            <p:nvPr/>
          </p:nvCxnSpPr>
          <p:spPr>
            <a:xfrm flipH="1">
              <a:off x="7261641" y="2469837"/>
              <a:ext cx="1168037" cy="2657506"/>
            </a:xfrm>
            <a:prstGeom prst="bentConnector3">
              <a:avLst>
                <a:gd name="adj1" fmla="val -1025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Elbow Connector 57">
              <a:extLst>
                <a:ext uri="{FF2B5EF4-FFF2-40B4-BE49-F238E27FC236}">
                  <a16:creationId xmlns:a16="http://schemas.microsoft.com/office/drawing/2014/main" id="{5F752F20-A838-4F4C-AE70-D345B0CB534C}"/>
                </a:ext>
              </a:extLst>
            </p:cNvPr>
            <p:cNvCxnSpPr>
              <a:stCxn id="8" idx="2"/>
              <a:endCxn id="10" idx="0"/>
            </p:cNvCxnSpPr>
            <p:nvPr/>
          </p:nvCxnSpPr>
          <p:spPr>
            <a:xfrm>
              <a:off x="4351339" y="2686777"/>
              <a:ext cx="1" cy="1135741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Elbow Connector 59">
              <a:extLst>
                <a:ext uri="{FF2B5EF4-FFF2-40B4-BE49-F238E27FC236}">
                  <a16:creationId xmlns:a16="http://schemas.microsoft.com/office/drawing/2014/main" id="{17FE9018-275A-4C9D-9A58-560C34100B9F}"/>
                </a:ext>
              </a:extLst>
            </p:cNvPr>
            <p:cNvCxnSpPr>
              <a:stCxn id="10" idx="2"/>
              <a:endCxn id="11" idx="0"/>
            </p:cNvCxnSpPr>
            <p:nvPr/>
          </p:nvCxnSpPr>
          <p:spPr>
            <a:xfrm>
              <a:off x="4351340" y="4116025"/>
              <a:ext cx="0" cy="197797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Elbow Connector 61">
              <a:extLst>
                <a:ext uri="{FF2B5EF4-FFF2-40B4-BE49-F238E27FC236}">
                  <a16:creationId xmlns:a16="http://schemas.microsoft.com/office/drawing/2014/main" id="{672FECAB-12A5-4629-B2CE-43A64415F681}"/>
                </a:ext>
              </a:extLst>
            </p:cNvPr>
            <p:cNvCxnSpPr>
              <a:stCxn id="11" idx="2"/>
              <a:endCxn id="12" idx="0"/>
            </p:cNvCxnSpPr>
            <p:nvPr/>
          </p:nvCxnSpPr>
          <p:spPr>
            <a:xfrm>
              <a:off x="4351340" y="4607329"/>
              <a:ext cx="0" cy="33817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lbow Connector 63">
              <a:extLst>
                <a:ext uri="{FF2B5EF4-FFF2-40B4-BE49-F238E27FC236}">
                  <a16:creationId xmlns:a16="http://schemas.microsoft.com/office/drawing/2014/main" id="{EB54E010-B3F9-459A-99E6-0585F16EE4A8}"/>
                </a:ext>
              </a:extLst>
            </p:cNvPr>
            <p:cNvCxnSpPr>
              <a:stCxn id="12" idx="3"/>
              <a:endCxn id="13" idx="1"/>
            </p:cNvCxnSpPr>
            <p:nvPr/>
          </p:nvCxnSpPr>
          <p:spPr>
            <a:xfrm flipV="1">
              <a:off x="5036501" y="5127343"/>
              <a:ext cx="1132144" cy="1"/>
            </a:xfrm>
            <a:prstGeom prst="straightConnector1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Elbow Connector 199">
              <a:extLst>
                <a:ext uri="{FF2B5EF4-FFF2-40B4-BE49-F238E27FC236}">
                  <a16:creationId xmlns:a16="http://schemas.microsoft.com/office/drawing/2014/main" id="{7D39E809-888F-4858-AEB0-16A9CED5D2AF}"/>
                </a:ext>
              </a:extLst>
            </p:cNvPr>
            <p:cNvCxnSpPr>
              <a:stCxn id="67" idx="1"/>
              <a:endCxn id="11" idx="3"/>
            </p:cNvCxnSpPr>
            <p:nvPr/>
          </p:nvCxnSpPr>
          <p:spPr>
            <a:xfrm rot="10800000" flipV="1">
              <a:off x="4684133" y="4171854"/>
              <a:ext cx="1484514" cy="288722"/>
            </a:xfrm>
            <a:prstGeom prst="bentConnector3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lbow Connector 200">
              <a:extLst>
                <a:ext uri="{FF2B5EF4-FFF2-40B4-BE49-F238E27FC236}">
                  <a16:creationId xmlns:a16="http://schemas.microsoft.com/office/drawing/2014/main" id="{A57AA783-6BD0-458E-93EF-CF9F8D05554D}"/>
                </a:ext>
              </a:extLst>
            </p:cNvPr>
            <p:cNvCxnSpPr/>
            <p:nvPr/>
          </p:nvCxnSpPr>
          <p:spPr>
            <a:xfrm rot="5400000">
              <a:off x="2697849" y="3812947"/>
              <a:ext cx="2265107" cy="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lbow Connector 69">
              <a:extLst>
                <a:ext uri="{FF2B5EF4-FFF2-40B4-BE49-F238E27FC236}">
                  <a16:creationId xmlns:a16="http://schemas.microsoft.com/office/drawing/2014/main" id="{1B6E7120-5C87-4E1B-B96B-B2347A9FC399}"/>
                </a:ext>
              </a:extLst>
            </p:cNvPr>
            <p:cNvCxnSpPr>
              <a:stCxn id="70" idx="2"/>
              <a:endCxn id="13" idx="0"/>
            </p:cNvCxnSpPr>
            <p:nvPr/>
          </p:nvCxnSpPr>
          <p:spPr>
            <a:xfrm flipH="1">
              <a:off x="6715143" y="4250016"/>
              <a:ext cx="1632" cy="520016"/>
            </a:xfrm>
            <a:prstGeom prst="straightConnector1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FA3650C-B029-42DC-ACE7-04B0E5BC958A}"/>
                </a:ext>
              </a:extLst>
            </p:cNvPr>
            <p:cNvCxnSpPr/>
            <p:nvPr/>
          </p:nvCxnSpPr>
          <p:spPr>
            <a:xfrm flipH="1">
              <a:off x="4251828" y="3259433"/>
              <a:ext cx="199022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C9568E2-05AC-4E79-9239-96659383E2EB}"/>
                </a:ext>
              </a:extLst>
            </p:cNvPr>
            <p:cNvCxnSpPr/>
            <p:nvPr/>
          </p:nvCxnSpPr>
          <p:spPr>
            <a:xfrm flipH="1">
              <a:off x="5658039" y="2867028"/>
              <a:ext cx="199022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DA1736D-AF20-4C88-8889-E2CF4D1A5002}"/>
                </a:ext>
              </a:extLst>
            </p:cNvPr>
            <p:cNvCxnSpPr/>
            <p:nvPr/>
          </p:nvCxnSpPr>
          <p:spPr>
            <a:xfrm flipH="1">
              <a:off x="6359513" y="2867028"/>
              <a:ext cx="199022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E1F2C60-BFFA-497F-89AD-F8A661EBB780}"/>
                </a:ext>
              </a:extLst>
            </p:cNvPr>
            <p:cNvCxnSpPr/>
            <p:nvPr/>
          </p:nvCxnSpPr>
          <p:spPr>
            <a:xfrm flipH="1">
              <a:off x="7426405" y="2876599"/>
              <a:ext cx="199022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697D158-3987-4976-AF06-3FE5C123E47B}"/>
                </a:ext>
              </a:extLst>
            </p:cNvPr>
            <p:cNvCxnSpPr/>
            <p:nvPr/>
          </p:nvCxnSpPr>
          <p:spPr>
            <a:xfrm flipH="1">
              <a:off x="8072415" y="2882979"/>
              <a:ext cx="199022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7F23A7E-267B-4456-BECD-96EEA99E6FB7}"/>
                </a:ext>
              </a:extLst>
            </p:cNvPr>
            <p:cNvCxnSpPr/>
            <p:nvPr/>
          </p:nvCxnSpPr>
          <p:spPr>
            <a:xfrm flipH="1">
              <a:off x="6362774" y="3663006"/>
              <a:ext cx="199022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1" name="Group 131">
              <a:extLst>
                <a:ext uri="{FF2B5EF4-FFF2-40B4-BE49-F238E27FC236}">
                  <a16:creationId xmlns:a16="http://schemas.microsoft.com/office/drawing/2014/main" id="{E94CB4A7-6C4D-47D3-8BCF-F048E0819F47}"/>
                </a:ext>
              </a:extLst>
            </p:cNvPr>
            <p:cNvGrpSpPr/>
            <p:nvPr/>
          </p:nvGrpSpPr>
          <p:grpSpPr>
            <a:xfrm>
              <a:off x="5044520" y="2234528"/>
              <a:ext cx="705469" cy="327828"/>
              <a:chOff x="2079768" y="1691093"/>
              <a:chExt cx="748923" cy="355917"/>
            </a:xfrm>
          </p:grpSpPr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5F1F6EAA-B413-4FD6-9821-277298E54AE4}"/>
                  </a:ext>
                </a:extLst>
              </p:cNvPr>
              <p:cNvCxnSpPr/>
              <p:nvPr/>
            </p:nvCxnSpPr>
            <p:spPr>
              <a:xfrm>
                <a:off x="2414154" y="1863436"/>
                <a:ext cx="0" cy="18357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34D87F80-460A-4D8F-B8B9-343A294D3EDB}"/>
                  </a:ext>
                </a:extLst>
              </p:cNvPr>
              <p:cNvSpPr txBox="1"/>
              <p:nvPr/>
            </p:nvSpPr>
            <p:spPr>
              <a:xfrm>
                <a:off x="2079768" y="1691093"/>
                <a:ext cx="74892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eaLnBrk="0" hangingPunct="0"/>
                <a:r>
                  <a:rPr lang="en-US" sz="800" b="1" dirty="0">
                    <a:solidFill>
                      <a:srgbClr val="000066"/>
                    </a:solidFill>
                  </a:rPr>
                  <a:t>Os-Ma-nfvo</a:t>
                </a:r>
              </a:p>
            </p:txBody>
          </p:sp>
        </p:grpSp>
        <p:grpSp>
          <p:nvGrpSpPr>
            <p:cNvPr id="42" name="Group 130">
              <a:extLst>
                <a:ext uri="{FF2B5EF4-FFF2-40B4-BE49-F238E27FC236}">
                  <a16:creationId xmlns:a16="http://schemas.microsoft.com/office/drawing/2014/main" id="{041FDA7B-41D7-4295-8BD4-8095A4257E39}"/>
                </a:ext>
              </a:extLst>
            </p:cNvPr>
            <p:cNvGrpSpPr/>
            <p:nvPr/>
          </p:nvGrpSpPr>
          <p:grpSpPr>
            <a:xfrm>
              <a:off x="5417774" y="3736766"/>
              <a:ext cx="738690" cy="333001"/>
              <a:chOff x="2046307" y="3328973"/>
              <a:chExt cx="784190" cy="361533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44E2F272-6242-42C8-AF6A-D42FFA6A65B9}"/>
                  </a:ext>
                </a:extLst>
              </p:cNvPr>
              <p:cNvCxnSpPr/>
              <p:nvPr/>
            </p:nvCxnSpPr>
            <p:spPr>
              <a:xfrm>
                <a:off x="2438399" y="3506932"/>
                <a:ext cx="0" cy="18357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549CAE98-B1DB-4BCA-A039-58A8529433D4}"/>
                  </a:ext>
                </a:extLst>
              </p:cNvPr>
              <p:cNvSpPr txBox="1"/>
              <p:nvPr/>
            </p:nvSpPr>
            <p:spPr>
              <a:xfrm>
                <a:off x="2046307" y="3328973"/>
                <a:ext cx="78419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eaLnBrk="0" hangingPunct="0"/>
                <a:r>
                  <a:rPr lang="en-US" sz="800" b="1" dirty="0">
                    <a:solidFill>
                      <a:srgbClr val="000066"/>
                    </a:solidFill>
                  </a:rPr>
                  <a:t>Ve-Vnfm-em</a:t>
                </a:r>
              </a:p>
            </p:txBody>
          </p:sp>
        </p:grpSp>
        <p:grpSp>
          <p:nvGrpSpPr>
            <p:cNvPr id="43" name="Group 125">
              <a:extLst>
                <a:ext uri="{FF2B5EF4-FFF2-40B4-BE49-F238E27FC236}">
                  <a16:creationId xmlns:a16="http://schemas.microsoft.com/office/drawing/2014/main" id="{756FEF04-08D1-4BFC-A6F0-2A036C05D2B8}"/>
                </a:ext>
              </a:extLst>
            </p:cNvPr>
            <p:cNvGrpSpPr/>
            <p:nvPr/>
          </p:nvGrpSpPr>
          <p:grpSpPr>
            <a:xfrm>
              <a:off x="5415513" y="4099277"/>
              <a:ext cx="743220" cy="337989"/>
              <a:chOff x="1676760" y="4017820"/>
              <a:chExt cx="788999" cy="366949"/>
            </a:xfrm>
          </p:grpSpPr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8064269B-942D-4B6A-B3C8-F9DD743F5EE0}"/>
                  </a:ext>
                </a:extLst>
              </p:cNvPr>
              <p:cNvCxnSpPr/>
              <p:nvPr/>
            </p:nvCxnSpPr>
            <p:spPr>
              <a:xfrm>
                <a:off x="2071254" y="4017820"/>
                <a:ext cx="0" cy="18357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C385E0F8-69F8-45A3-BE66-B440CB7ADB8F}"/>
                  </a:ext>
                </a:extLst>
              </p:cNvPr>
              <p:cNvSpPr txBox="1"/>
              <p:nvPr/>
            </p:nvSpPr>
            <p:spPr>
              <a:xfrm>
                <a:off x="1676760" y="4169325"/>
                <a:ext cx="78899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eaLnBrk="0" hangingPunct="0"/>
                <a:r>
                  <a:rPr lang="en-US" sz="800" b="1" dirty="0">
                    <a:solidFill>
                      <a:srgbClr val="000066"/>
                    </a:solidFill>
                  </a:rPr>
                  <a:t>Ve-Vnfm-vnf</a:t>
                </a:r>
              </a:p>
            </p:txBody>
          </p:sp>
        </p:grpSp>
        <p:grpSp>
          <p:nvGrpSpPr>
            <p:cNvPr id="44" name="Group 126">
              <a:extLst>
                <a:ext uri="{FF2B5EF4-FFF2-40B4-BE49-F238E27FC236}">
                  <a16:creationId xmlns:a16="http://schemas.microsoft.com/office/drawing/2014/main" id="{A8C57F48-A9FE-43C8-A463-4AFD508D55A1}"/>
                </a:ext>
              </a:extLst>
            </p:cNvPr>
            <p:cNvGrpSpPr/>
            <p:nvPr/>
          </p:nvGrpSpPr>
          <p:grpSpPr>
            <a:xfrm>
              <a:off x="5402541" y="5050777"/>
              <a:ext cx="398941" cy="364721"/>
              <a:chOff x="2459841" y="4748645"/>
              <a:chExt cx="423514" cy="395971"/>
            </a:xfrm>
          </p:grpSpPr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E2504C8D-F167-4532-BF8A-B6A4C35097FA}"/>
                  </a:ext>
                </a:extLst>
              </p:cNvPr>
              <p:cNvCxnSpPr/>
              <p:nvPr/>
            </p:nvCxnSpPr>
            <p:spPr>
              <a:xfrm>
                <a:off x="2672194" y="4748645"/>
                <a:ext cx="0" cy="18357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77BADD65-5C03-4483-8784-77EB394D31E0}"/>
                  </a:ext>
                </a:extLst>
              </p:cNvPr>
              <p:cNvSpPr txBox="1"/>
              <p:nvPr/>
            </p:nvSpPr>
            <p:spPr>
              <a:xfrm>
                <a:off x="2459841" y="4929172"/>
                <a:ext cx="42351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eaLnBrk="0" hangingPunct="0"/>
                <a:r>
                  <a:rPr lang="en-US" sz="800" b="1" dirty="0">
                    <a:solidFill>
                      <a:srgbClr val="000066"/>
                    </a:solidFill>
                  </a:rPr>
                  <a:t>Nf-Vi</a:t>
                </a:r>
              </a:p>
            </p:txBody>
          </p:sp>
        </p:grpSp>
        <p:grpSp>
          <p:nvGrpSpPr>
            <p:cNvPr id="45" name="Group 124">
              <a:extLst>
                <a:ext uri="{FF2B5EF4-FFF2-40B4-BE49-F238E27FC236}">
                  <a16:creationId xmlns:a16="http://schemas.microsoft.com/office/drawing/2014/main" id="{ED5AD86E-7ACE-418F-B645-94D5CA8C1376}"/>
                </a:ext>
              </a:extLst>
            </p:cNvPr>
            <p:cNvGrpSpPr/>
            <p:nvPr/>
          </p:nvGrpSpPr>
          <p:grpSpPr>
            <a:xfrm>
              <a:off x="3830401" y="4684279"/>
              <a:ext cx="620449" cy="198441"/>
              <a:chOff x="790865" y="4350745"/>
              <a:chExt cx="658666" cy="215444"/>
            </a:xfrm>
          </p:grpSpPr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57A83F93-25FA-4B10-9DCA-5CA795E7C44D}"/>
                  </a:ext>
                </a:extLst>
              </p:cNvPr>
              <p:cNvCxnSpPr/>
              <p:nvPr/>
            </p:nvCxnSpPr>
            <p:spPr>
              <a:xfrm flipH="1">
                <a:off x="1238250" y="4452505"/>
                <a:ext cx="21128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E050096A-9269-4B2B-AD47-7C35E03B89BA}"/>
                  </a:ext>
                </a:extLst>
              </p:cNvPr>
              <p:cNvSpPr txBox="1"/>
              <p:nvPr/>
            </p:nvSpPr>
            <p:spPr>
              <a:xfrm>
                <a:off x="790865" y="4350745"/>
                <a:ext cx="45717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 eaLnBrk="0" hangingPunct="0"/>
                <a:r>
                  <a:rPr lang="en-US" sz="800" b="1" dirty="0">
                    <a:solidFill>
                      <a:srgbClr val="000066"/>
                    </a:solidFill>
                  </a:rPr>
                  <a:t>Vn-Nf</a:t>
                </a:r>
              </a:p>
            </p:txBody>
          </p:sp>
        </p:grpSp>
        <p:grpSp>
          <p:nvGrpSpPr>
            <p:cNvPr id="46" name="Group 128">
              <a:extLst>
                <a:ext uri="{FF2B5EF4-FFF2-40B4-BE49-F238E27FC236}">
                  <a16:creationId xmlns:a16="http://schemas.microsoft.com/office/drawing/2014/main" id="{0859DB60-475D-4ED8-805F-847E34B69B03}"/>
                </a:ext>
              </a:extLst>
            </p:cNvPr>
            <p:cNvGrpSpPr/>
            <p:nvPr/>
          </p:nvGrpSpPr>
          <p:grpSpPr>
            <a:xfrm>
              <a:off x="6615631" y="4413104"/>
              <a:ext cx="738392" cy="198441"/>
              <a:chOff x="3747652" y="4056335"/>
              <a:chExt cx="783874" cy="215444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DC486755-A358-4B66-BC11-935406DDEE62}"/>
                  </a:ext>
                </a:extLst>
              </p:cNvPr>
              <p:cNvCxnSpPr/>
              <p:nvPr/>
            </p:nvCxnSpPr>
            <p:spPr>
              <a:xfrm flipH="1">
                <a:off x="3747652" y="4156363"/>
                <a:ext cx="21128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7C0F3EB-5559-42A2-AC55-CD862A63F295}"/>
                  </a:ext>
                </a:extLst>
              </p:cNvPr>
              <p:cNvSpPr txBox="1"/>
              <p:nvPr/>
            </p:nvSpPr>
            <p:spPr>
              <a:xfrm>
                <a:off x="3958933" y="4056335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eaLnBrk="0" hangingPunct="0"/>
                <a:r>
                  <a:rPr lang="en-US" sz="800" b="1" dirty="0">
                    <a:solidFill>
                      <a:srgbClr val="000066"/>
                    </a:solidFill>
                  </a:rPr>
                  <a:t>Vi-Vnfm</a:t>
                </a:r>
              </a:p>
            </p:txBody>
          </p:sp>
        </p:grpSp>
        <p:grpSp>
          <p:nvGrpSpPr>
            <p:cNvPr id="47" name="Group 129">
              <a:extLst>
                <a:ext uri="{FF2B5EF4-FFF2-40B4-BE49-F238E27FC236}">
                  <a16:creationId xmlns:a16="http://schemas.microsoft.com/office/drawing/2014/main" id="{0E5B0CE5-9419-4956-A1AA-6BF9E96F3BB7}"/>
                </a:ext>
              </a:extLst>
            </p:cNvPr>
            <p:cNvGrpSpPr/>
            <p:nvPr/>
          </p:nvGrpSpPr>
          <p:grpSpPr>
            <a:xfrm>
              <a:off x="6956582" y="3570872"/>
              <a:ext cx="767124" cy="198441"/>
              <a:chOff x="4109604" y="3141938"/>
              <a:chExt cx="814375" cy="215444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A60D93FE-D9F8-4797-9BAF-5D35900FEFB4}"/>
                  </a:ext>
                </a:extLst>
              </p:cNvPr>
              <p:cNvCxnSpPr/>
              <p:nvPr/>
            </p:nvCxnSpPr>
            <p:spPr>
              <a:xfrm flipH="1">
                <a:off x="4109604" y="3243697"/>
                <a:ext cx="21128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F900E48-C229-4056-A624-B79532B4493E}"/>
                  </a:ext>
                </a:extLst>
              </p:cNvPr>
              <p:cNvSpPr txBox="1"/>
              <p:nvPr/>
            </p:nvSpPr>
            <p:spPr>
              <a:xfrm>
                <a:off x="4328944" y="3141938"/>
                <a:ext cx="59503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eaLnBrk="0" hangingPunct="0"/>
                <a:r>
                  <a:rPr lang="en-US" sz="800" b="1" dirty="0">
                    <a:solidFill>
                      <a:srgbClr val="000066"/>
                    </a:solidFill>
                  </a:rPr>
                  <a:t>Or-Vnfm</a:t>
                </a:r>
              </a:p>
            </p:txBody>
          </p:sp>
        </p:grpSp>
        <p:grpSp>
          <p:nvGrpSpPr>
            <p:cNvPr id="48" name="Group 127">
              <a:extLst>
                <a:ext uri="{FF2B5EF4-FFF2-40B4-BE49-F238E27FC236}">
                  <a16:creationId xmlns:a16="http://schemas.microsoft.com/office/drawing/2014/main" id="{C04FABB0-35D3-4560-BC44-888CE772217A}"/>
                </a:ext>
              </a:extLst>
            </p:cNvPr>
            <p:cNvGrpSpPr/>
            <p:nvPr/>
          </p:nvGrpSpPr>
          <p:grpSpPr>
            <a:xfrm>
              <a:off x="7882655" y="4868547"/>
              <a:ext cx="411021" cy="344937"/>
              <a:chOff x="5092719" y="4550801"/>
              <a:chExt cx="436338" cy="374492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02F1F05E-EABA-4830-A278-99A3DE055038}"/>
                  </a:ext>
                </a:extLst>
              </p:cNvPr>
              <p:cNvCxnSpPr/>
              <p:nvPr/>
            </p:nvCxnSpPr>
            <p:spPr>
              <a:xfrm>
                <a:off x="5311484" y="4741719"/>
                <a:ext cx="0" cy="18357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C435EFE3-FD0E-4800-B7CF-CDCF9C2C8227}"/>
                  </a:ext>
                </a:extLst>
              </p:cNvPr>
              <p:cNvSpPr txBox="1"/>
              <p:nvPr/>
            </p:nvSpPr>
            <p:spPr>
              <a:xfrm>
                <a:off x="5092719" y="4550801"/>
                <a:ext cx="43633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eaLnBrk="0" hangingPunct="0"/>
                <a:r>
                  <a:rPr lang="en-US" sz="800" b="1" dirty="0">
                    <a:solidFill>
                      <a:srgbClr val="000066"/>
                    </a:solidFill>
                  </a:rPr>
                  <a:t>Or-Vi</a:t>
                </a:r>
              </a:p>
            </p:txBody>
          </p:sp>
        </p:grp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4C71531-7C60-4995-AF12-CFD67C9F18FE}"/>
                </a:ext>
              </a:extLst>
            </p:cNvPr>
            <p:cNvCxnSpPr/>
            <p:nvPr/>
          </p:nvCxnSpPr>
          <p:spPr>
            <a:xfrm flipH="1">
              <a:off x="4251828" y="4214923"/>
              <a:ext cx="199022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1DBB6897-ABBB-4CCF-B331-2E289F77894D}"/>
              </a:ext>
            </a:extLst>
          </p:cNvPr>
          <p:cNvSpPr/>
          <p:nvPr/>
        </p:nvSpPr>
        <p:spPr bwMode="auto">
          <a:xfrm>
            <a:off x="6349111" y="2178190"/>
            <a:ext cx="3175801" cy="2928033"/>
          </a:xfrm>
          <a:prstGeom prst="roundRect">
            <a:avLst>
              <a:gd name="adj" fmla="val 13203"/>
            </a:avLst>
          </a:prstGeom>
          <a:solidFill>
            <a:schemeClr val="bg1">
              <a:lumMod val="65000"/>
              <a:alpha val="42000"/>
            </a:schemeClr>
          </a:solidFill>
          <a:ln w="38100" cap="flat" cmpd="sng" algn="ctr">
            <a:solidFill>
              <a:srgbClr val="E3211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sz="1400">
              <a:latin typeface="Arial" charset="0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E24D5777-00B7-4A54-BDD3-4F3C97C518F0}"/>
              </a:ext>
            </a:extLst>
          </p:cNvPr>
          <p:cNvSpPr/>
          <p:nvPr/>
        </p:nvSpPr>
        <p:spPr>
          <a:xfrm>
            <a:off x="4887669" y="2029436"/>
            <a:ext cx="5042277" cy="3397500"/>
          </a:xfrm>
          <a:custGeom>
            <a:avLst/>
            <a:gdLst>
              <a:gd name="connsiteX0" fmla="*/ 3055872 w 5042277"/>
              <a:gd name="connsiteY0" fmla="*/ 78250 h 3397500"/>
              <a:gd name="connsiteX1" fmla="*/ 931650 w 5042277"/>
              <a:gd name="connsiteY1" fmla="*/ 106386 h 3397500"/>
              <a:gd name="connsiteX2" fmla="*/ 523687 w 5042277"/>
              <a:gd name="connsiteY2" fmla="*/ 486213 h 3397500"/>
              <a:gd name="connsiteX3" fmla="*/ 439281 w 5042277"/>
              <a:gd name="connsiteY3" fmla="*/ 1752306 h 3397500"/>
              <a:gd name="connsiteX4" fmla="*/ 59453 w 5042277"/>
              <a:gd name="connsiteY4" fmla="*/ 2216539 h 3397500"/>
              <a:gd name="connsiteX5" fmla="*/ 59453 w 5042277"/>
              <a:gd name="connsiteY5" fmla="*/ 2568232 h 3397500"/>
              <a:gd name="connsiteX6" fmla="*/ 622161 w 5042277"/>
              <a:gd name="connsiteY6" fmla="*/ 2708909 h 3397500"/>
              <a:gd name="connsiteX7" fmla="*/ 1297410 w 5042277"/>
              <a:gd name="connsiteY7" fmla="*/ 2708909 h 3397500"/>
              <a:gd name="connsiteX8" fmla="*/ 1522493 w 5042277"/>
              <a:gd name="connsiteY8" fmla="*/ 3145007 h 3397500"/>
              <a:gd name="connsiteX9" fmla="*/ 2282149 w 5042277"/>
              <a:gd name="connsiteY9" fmla="*/ 3201278 h 3397500"/>
              <a:gd name="connsiteX10" fmla="*/ 4673656 w 5042277"/>
              <a:gd name="connsiteY10" fmla="*/ 3173143 h 3397500"/>
              <a:gd name="connsiteX11" fmla="*/ 4870604 w 5042277"/>
              <a:gd name="connsiteY11" fmla="*/ 289266 h 3397500"/>
              <a:gd name="connsiteX12" fmla="*/ 3055872 w 5042277"/>
              <a:gd name="connsiteY12" fmla="*/ 78250 h 339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042277" h="3397500">
                <a:moveTo>
                  <a:pt x="3055872" y="78250"/>
                </a:moveTo>
                <a:cubicBezTo>
                  <a:pt x="2399380" y="47770"/>
                  <a:pt x="1353681" y="38392"/>
                  <a:pt x="931650" y="106386"/>
                </a:cubicBezTo>
                <a:cubicBezTo>
                  <a:pt x="509619" y="174380"/>
                  <a:pt x="605748" y="211893"/>
                  <a:pt x="523687" y="486213"/>
                </a:cubicBezTo>
                <a:cubicBezTo>
                  <a:pt x="441626" y="760533"/>
                  <a:pt x="516653" y="1463918"/>
                  <a:pt x="439281" y="1752306"/>
                </a:cubicBezTo>
                <a:cubicBezTo>
                  <a:pt x="361909" y="2040694"/>
                  <a:pt x="122758" y="2080551"/>
                  <a:pt x="59453" y="2216539"/>
                </a:cubicBezTo>
                <a:cubicBezTo>
                  <a:pt x="-3852" y="2352527"/>
                  <a:pt x="-34332" y="2486170"/>
                  <a:pt x="59453" y="2568232"/>
                </a:cubicBezTo>
                <a:cubicBezTo>
                  <a:pt x="153238" y="2650294"/>
                  <a:pt x="415835" y="2685463"/>
                  <a:pt x="622161" y="2708909"/>
                </a:cubicBezTo>
                <a:cubicBezTo>
                  <a:pt x="828487" y="2732355"/>
                  <a:pt x="1147355" y="2636226"/>
                  <a:pt x="1297410" y="2708909"/>
                </a:cubicBezTo>
                <a:cubicBezTo>
                  <a:pt x="1447465" y="2781592"/>
                  <a:pt x="1358370" y="3062946"/>
                  <a:pt x="1522493" y="3145007"/>
                </a:cubicBezTo>
                <a:cubicBezTo>
                  <a:pt x="1686616" y="3227068"/>
                  <a:pt x="2282149" y="3201278"/>
                  <a:pt x="2282149" y="3201278"/>
                </a:cubicBezTo>
                <a:cubicBezTo>
                  <a:pt x="2807343" y="3205967"/>
                  <a:pt x="4242247" y="3658478"/>
                  <a:pt x="4673656" y="3173143"/>
                </a:cubicBezTo>
                <a:cubicBezTo>
                  <a:pt x="5105065" y="2687808"/>
                  <a:pt x="5140235" y="802737"/>
                  <a:pt x="4870604" y="289266"/>
                </a:cubicBezTo>
                <a:cubicBezTo>
                  <a:pt x="4600973" y="-224205"/>
                  <a:pt x="3712364" y="108730"/>
                  <a:pt x="3055872" y="78250"/>
                </a:cubicBezTo>
                <a:close/>
              </a:path>
            </a:pathLst>
          </a:custGeom>
          <a:noFill/>
          <a:ln w="38100" cap="flat" cmpd="sng" algn="ctr">
            <a:solidFill>
              <a:schemeClr val="accent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sz="2000">
              <a:latin typeface="Arial" charset="0"/>
              <a:sym typeface="Calibri"/>
            </a:endParaRP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5F6062B5-8C89-4A21-A23B-D6E6FACB1427}"/>
              </a:ext>
            </a:extLst>
          </p:cNvPr>
          <p:cNvSpPr/>
          <p:nvPr/>
        </p:nvSpPr>
        <p:spPr>
          <a:xfrm>
            <a:off x="1641214" y="2752565"/>
            <a:ext cx="2235889" cy="632500"/>
          </a:xfrm>
          <a:prstGeom prst="roundRect">
            <a:avLst/>
          </a:prstGeom>
          <a:noFill/>
          <a:ln w="38100" cap="flat" cmpd="sng" algn="ctr">
            <a:solidFill>
              <a:schemeClr val="accent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1400" dirty="0">
                <a:latin typeface="Arial" charset="0"/>
                <a:sym typeface="Calibri"/>
              </a:rPr>
              <a:t>ONAP Functional Scope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DBBD9594-F3C0-4570-AB73-7394924151F9}"/>
              </a:ext>
            </a:extLst>
          </p:cNvPr>
          <p:cNvSpPr/>
          <p:nvPr/>
        </p:nvSpPr>
        <p:spPr>
          <a:xfrm>
            <a:off x="1638000" y="3622303"/>
            <a:ext cx="2235889" cy="632500"/>
          </a:xfrm>
          <a:prstGeom prst="roundRect">
            <a:avLst/>
          </a:prstGeom>
          <a:noFill/>
          <a:ln w="38100" cap="flat" cmpd="sng" algn="ctr">
            <a:solidFill>
              <a:srgbClr val="E3211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1400" dirty="0">
                <a:latin typeface="Arial" charset="0"/>
                <a:sym typeface="Calibri"/>
              </a:rPr>
              <a:t>ETSI Functional Scope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A6691295-56B5-411C-B0D1-F3921D5CBAAE}"/>
              </a:ext>
            </a:extLst>
          </p:cNvPr>
          <p:cNvSpPr/>
          <p:nvPr/>
        </p:nvSpPr>
        <p:spPr>
          <a:xfrm>
            <a:off x="1638000" y="4466289"/>
            <a:ext cx="2235889" cy="632500"/>
          </a:xfrm>
          <a:prstGeom prst="roundRect">
            <a:avLst/>
          </a:prstGeom>
          <a:solidFill>
            <a:schemeClr val="bg1">
              <a:lumMod val="65000"/>
              <a:alpha val="42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1400" dirty="0">
                <a:latin typeface="Arial" charset="0"/>
                <a:sym typeface="Calibri"/>
              </a:rPr>
              <a:t>Intersecting Scope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6425864-78EC-4D58-B9A5-19ABF8B0B401}"/>
              </a:ext>
            </a:extLst>
          </p:cNvPr>
          <p:cNvSpPr txBox="1"/>
          <p:nvPr/>
        </p:nvSpPr>
        <p:spPr>
          <a:xfrm>
            <a:off x="1328875" y="1323883"/>
            <a:ext cx="860107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ONAP and ETSI have differing scopes, with ETSI scope being a proper subset of ONAP scope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48BA479-62B8-48F1-A26A-AB0DB7C498A5}"/>
              </a:ext>
            </a:extLst>
          </p:cNvPr>
          <p:cNvSpPr txBox="1"/>
          <p:nvPr/>
        </p:nvSpPr>
        <p:spPr>
          <a:xfrm rot="5400000">
            <a:off x="10787288" y="2259036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DRAFT FOR DISCUSSION</a:t>
            </a:r>
          </a:p>
        </p:txBody>
      </p:sp>
    </p:spTree>
    <p:extLst>
      <p:ext uri="{BB962C8B-B14F-4D97-AF65-F5344CB8AC3E}">
        <p14:creationId xmlns:p14="http://schemas.microsoft.com/office/powerpoint/2010/main" val="2029835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DB3E5-EA98-436E-B805-509F195B8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423" y="517525"/>
            <a:ext cx="7196823" cy="768476"/>
          </a:xfrm>
        </p:spPr>
        <p:txBody>
          <a:bodyPr/>
          <a:lstStyle/>
          <a:p>
            <a:r>
              <a:rPr lang="en-US" dirty="0"/>
              <a:t>Role of the VNFM Adaptor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4A4561D-92CA-46FE-A59E-B3D47DD262A1}"/>
              </a:ext>
            </a:extLst>
          </p:cNvPr>
          <p:cNvSpPr txBox="1"/>
          <p:nvPr/>
        </p:nvSpPr>
        <p:spPr>
          <a:xfrm rot="5400000">
            <a:off x="10787288" y="3300045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DRAFT FOR DISCUSSION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A1B55B4-9A7A-4194-829E-C4A962CD77B8}"/>
              </a:ext>
            </a:extLst>
          </p:cNvPr>
          <p:cNvSpPr txBox="1"/>
          <p:nvPr/>
        </p:nvSpPr>
        <p:spPr>
          <a:xfrm>
            <a:off x="4630550" y="1582012"/>
            <a:ext cx="1696562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1400" i="1"/>
            </a:lvl1pPr>
          </a:lstStyle>
          <a:p>
            <a:r>
              <a:rPr lang="en-US" dirty="0"/>
              <a:t>Map ONAP Data for VNFM Use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CC74A974-1A38-42CA-935C-50F9EC16A1F3}"/>
              </a:ext>
            </a:extLst>
          </p:cNvPr>
          <p:cNvSpPr txBox="1"/>
          <p:nvPr/>
        </p:nvSpPr>
        <p:spPr>
          <a:xfrm>
            <a:off x="9949345" y="1038572"/>
            <a:ext cx="1523244" cy="73866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1400" i="1"/>
            </a:lvl1pPr>
          </a:lstStyle>
          <a:p>
            <a:r>
              <a:rPr lang="en-US" dirty="0"/>
              <a:t>Determine and Route to Proper VNFM Instance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A5E9BE-7FE2-499F-A0A0-FAF8A293C53D}"/>
              </a:ext>
            </a:extLst>
          </p:cNvPr>
          <p:cNvSpPr txBox="1"/>
          <p:nvPr/>
        </p:nvSpPr>
        <p:spPr>
          <a:xfrm>
            <a:off x="6072271" y="1140894"/>
            <a:ext cx="1047722" cy="30777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1400" i="1"/>
            </a:lvl1pPr>
          </a:lstStyle>
          <a:p>
            <a:r>
              <a:rPr lang="en-US" dirty="0"/>
              <a:t>Update A&amp;AI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D936412C-2FE3-4D8B-A151-D2F09E6C658A}"/>
              </a:ext>
            </a:extLst>
          </p:cNvPr>
          <p:cNvSpPr txBox="1"/>
          <p:nvPr/>
        </p:nvSpPr>
        <p:spPr>
          <a:xfrm>
            <a:off x="6773797" y="423351"/>
            <a:ext cx="2457488" cy="73866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1400" i="1"/>
            </a:lvl1pPr>
          </a:lstStyle>
          <a:p>
            <a:r>
              <a:rPr lang="en-US" dirty="0"/>
              <a:t>Automatic “Ack” for any “Grant” request originating in ONAP (instantiate, terminate, scale)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E019F37-3E97-4F60-88DE-1FC870D3122E}"/>
              </a:ext>
            </a:extLst>
          </p:cNvPr>
          <p:cNvGrpSpPr/>
          <p:nvPr/>
        </p:nvGrpSpPr>
        <p:grpSpPr>
          <a:xfrm>
            <a:off x="5517679" y="2567869"/>
            <a:ext cx="5418676" cy="3772606"/>
            <a:chOff x="5689891" y="2195229"/>
            <a:chExt cx="5418676" cy="3772606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AB16C-23BF-40D0-A51B-D64F8E0F4129}"/>
                </a:ext>
              </a:extLst>
            </p:cNvPr>
            <p:cNvSpPr/>
            <p:nvPr/>
          </p:nvSpPr>
          <p:spPr>
            <a:xfrm>
              <a:off x="5695858" y="5380763"/>
              <a:ext cx="5412709" cy="587072"/>
            </a:xfrm>
            <a:prstGeom prst="rect">
              <a:avLst/>
            </a:prstGeom>
            <a:solidFill>
              <a:srgbClr val="00285F"/>
            </a:solidFill>
            <a:ln w="3175" cap="flat" cmpd="sng" algn="ctr">
              <a:solidFill>
                <a:schemeClr val="tx1">
                  <a:lumMod val="90000"/>
                  <a:lumOff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 hangingPunct="1">
                <a:spcBef>
                  <a:spcPts val="300"/>
                </a:spcBef>
                <a:spcAft>
                  <a:spcPct val="0"/>
                </a:spcAft>
              </a:pPr>
              <a:r>
                <a:rPr lang="en-US" sz="2000" dirty="0">
                  <a:solidFill>
                    <a:schemeClr val="bg1"/>
                  </a:solidFill>
                </a:rPr>
                <a:t>External VNFM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D2EDF52-24F6-487E-A228-32F5F0CC69BB}"/>
                </a:ext>
              </a:extLst>
            </p:cNvPr>
            <p:cNvSpPr/>
            <p:nvPr/>
          </p:nvSpPr>
          <p:spPr>
            <a:xfrm>
              <a:off x="5695858" y="2195229"/>
              <a:ext cx="5401990" cy="42462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F4A7D240-F517-49DA-BB72-754CE054E7B7}"/>
                </a:ext>
              </a:extLst>
            </p:cNvPr>
            <p:cNvSpPr txBox="1"/>
            <p:nvPr/>
          </p:nvSpPr>
          <p:spPr>
            <a:xfrm rot="16200000">
              <a:off x="4831804" y="3868353"/>
              <a:ext cx="2023950" cy="307775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>
              <a:softEdge rad="63500"/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>
                <a:defRPr sz="1400" i="1"/>
              </a:lvl1pPr>
            </a:lstStyle>
            <a:p>
              <a:r>
                <a:rPr lang="en-US" dirty="0"/>
                <a:t>Load VNF CSAR into VNFM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2FA04B9A-0532-4E13-88C7-C45CF8C11FB5}"/>
                </a:ext>
              </a:extLst>
            </p:cNvPr>
            <p:cNvSpPr txBox="1"/>
            <p:nvPr/>
          </p:nvSpPr>
          <p:spPr>
            <a:xfrm rot="16200000">
              <a:off x="5369469" y="3805836"/>
              <a:ext cx="2148984" cy="307775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>
              <a:softEdge rad="63500"/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>
                <a:defRPr sz="1400" i="1"/>
              </a:lvl1pPr>
            </a:lstStyle>
            <a:p>
              <a:r>
                <a:rPr lang="en-US" dirty="0"/>
                <a:t>Create/Delete VNF Identifier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44B0779-185D-4945-B863-6B455B47BA75}"/>
                </a:ext>
              </a:extLst>
            </p:cNvPr>
            <p:cNvGrpSpPr/>
            <p:nvPr/>
          </p:nvGrpSpPr>
          <p:grpSpPr>
            <a:xfrm>
              <a:off x="6010029" y="2629531"/>
              <a:ext cx="4337825" cy="2756272"/>
              <a:chOff x="6015997" y="2424592"/>
              <a:chExt cx="3989022" cy="3172485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F9B5BC1-36C6-40CE-B260-ABFC2AB9606B}"/>
                  </a:ext>
                </a:extLst>
              </p:cNvPr>
              <p:cNvGrpSpPr/>
              <p:nvPr/>
            </p:nvGrpSpPr>
            <p:grpSpPr>
              <a:xfrm>
                <a:off x="6015997" y="2424592"/>
                <a:ext cx="3443279" cy="3167443"/>
                <a:chOff x="7574150" y="3388835"/>
                <a:chExt cx="457200" cy="490090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AF1CB4E0-50DB-4800-88CD-5728AC68E542}"/>
                    </a:ext>
                  </a:extLst>
                </p:cNvPr>
                <p:cNvCxnSpPr/>
                <p:nvPr/>
              </p:nvCxnSpPr>
              <p:spPr>
                <a:xfrm>
                  <a:off x="7574150" y="3388835"/>
                  <a:ext cx="0" cy="490090"/>
                </a:xfrm>
                <a:prstGeom prst="line">
                  <a:avLst/>
                </a:prstGeom>
                <a:noFill/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F55BDEC9-55F0-4AD3-B294-7F4BF7B4437A}"/>
                    </a:ext>
                  </a:extLst>
                </p:cNvPr>
                <p:cNvCxnSpPr/>
                <p:nvPr/>
              </p:nvCxnSpPr>
              <p:spPr>
                <a:xfrm>
                  <a:off x="7726550" y="3388835"/>
                  <a:ext cx="0" cy="490090"/>
                </a:xfrm>
                <a:prstGeom prst="line">
                  <a:avLst/>
                </a:prstGeom>
                <a:noFill/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1548751F-46E4-457E-9C44-FFD36171340E}"/>
                    </a:ext>
                  </a:extLst>
                </p:cNvPr>
                <p:cNvCxnSpPr/>
                <p:nvPr/>
              </p:nvCxnSpPr>
              <p:spPr>
                <a:xfrm>
                  <a:off x="7878950" y="3388835"/>
                  <a:ext cx="0" cy="490090"/>
                </a:xfrm>
                <a:prstGeom prst="line">
                  <a:avLst/>
                </a:prstGeom>
                <a:noFill/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62451969-1B53-40BF-8448-7D5AEF58BC47}"/>
                    </a:ext>
                  </a:extLst>
                </p:cNvPr>
                <p:cNvCxnSpPr/>
                <p:nvPr/>
              </p:nvCxnSpPr>
              <p:spPr>
                <a:xfrm>
                  <a:off x="8031350" y="3388835"/>
                  <a:ext cx="0" cy="490090"/>
                </a:xfrm>
                <a:prstGeom prst="line">
                  <a:avLst/>
                </a:prstGeom>
                <a:noFill/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54A3D2C7-83A6-483B-A652-BB64F183E0B1}"/>
                  </a:ext>
                </a:extLst>
              </p:cNvPr>
              <p:cNvGrpSpPr/>
              <p:nvPr/>
            </p:nvGrpSpPr>
            <p:grpSpPr>
              <a:xfrm>
                <a:off x="6561740" y="2429634"/>
                <a:ext cx="3443279" cy="3167443"/>
                <a:chOff x="7574150" y="3388835"/>
                <a:chExt cx="457200" cy="490090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1308960B-6BB8-432D-B6D7-67B351ED33F8}"/>
                    </a:ext>
                  </a:extLst>
                </p:cNvPr>
                <p:cNvCxnSpPr/>
                <p:nvPr/>
              </p:nvCxnSpPr>
              <p:spPr>
                <a:xfrm>
                  <a:off x="7574150" y="3388835"/>
                  <a:ext cx="0" cy="490090"/>
                </a:xfrm>
                <a:prstGeom prst="line">
                  <a:avLst/>
                </a:prstGeom>
                <a:noFill/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AAC5B2D7-E757-4AC3-91A8-F196180D837B}"/>
                    </a:ext>
                  </a:extLst>
                </p:cNvPr>
                <p:cNvCxnSpPr/>
                <p:nvPr/>
              </p:nvCxnSpPr>
              <p:spPr>
                <a:xfrm>
                  <a:off x="7726550" y="3388835"/>
                  <a:ext cx="0" cy="490090"/>
                </a:xfrm>
                <a:prstGeom prst="line">
                  <a:avLst/>
                </a:prstGeom>
                <a:noFill/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23C7D822-8D8F-4DED-B199-7F3522E0C2F0}"/>
                    </a:ext>
                  </a:extLst>
                </p:cNvPr>
                <p:cNvCxnSpPr/>
                <p:nvPr/>
              </p:nvCxnSpPr>
              <p:spPr>
                <a:xfrm>
                  <a:off x="7878950" y="3388835"/>
                  <a:ext cx="0" cy="490090"/>
                </a:xfrm>
                <a:prstGeom prst="line">
                  <a:avLst/>
                </a:prstGeom>
                <a:noFill/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36" name="Straight Connector 135">
                  <a:extLst>
                    <a:ext uri="{FF2B5EF4-FFF2-40B4-BE49-F238E27FC236}">
                      <a16:creationId xmlns:a16="http://schemas.microsoft.com/office/drawing/2014/main" id="{3F122DE4-3166-4A4A-83FA-F7F1568175B3}"/>
                    </a:ext>
                  </a:extLst>
                </p:cNvPr>
                <p:cNvCxnSpPr/>
                <p:nvPr/>
              </p:nvCxnSpPr>
              <p:spPr>
                <a:xfrm>
                  <a:off x="8031350" y="3388835"/>
                  <a:ext cx="0" cy="490090"/>
                </a:xfrm>
                <a:prstGeom prst="line">
                  <a:avLst/>
                </a:prstGeom>
                <a:noFill/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16D2B37-0CD8-447A-BBFE-8834B2C57A62}"/>
                </a:ext>
              </a:extLst>
            </p:cNvPr>
            <p:cNvSpPr txBox="1"/>
            <p:nvPr/>
          </p:nvSpPr>
          <p:spPr>
            <a:xfrm rot="16200000">
              <a:off x="5841374" y="3868352"/>
              <a:ext cx="2493629" cy="307775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>
              <a:softEdge rad="63500"/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>
                <a:defRPr sz="1400" i="1"/>
              </a:lvl1pPr>
            </a:lstStyle>
            <a:p>
              <a:r>
                <a:rPr lang="en-US" dirty="0"/>
                <a:t>Instantiate/Scale/Terminate VNF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35FE4FB3-95F8-45B3-B0CA-937A401C64C9}"/>
                </a:ext>
              </a:extLst>
            </p:cNvPr>
            <p:cNvSpPr txBox="1"/>
            <p:nvPr/>
          </p:nvSpPr>
          <p:spPr>
            <a:xfrm rot="16200000">
              <a:off x="6691395" y="3832684"/>
              <a:ext cx="1943800" cy="307775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>
              <a:softEdge rad="63500"/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>
                <a:defRPr sz="1400" i="1"/>
              </a:lvl1pPr>
            </a:lstStyle>
            <a:p>
              <a:r>
                <a:rPr lang="en-US" dirty="0"/>
                <a:t>Grant Lifecycle Operation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DB0FB1EC-1CDC-40D2-AFE5-577A081CF982}"/>
                </a:ext>
              </a:extLst>
            </p:cNvPr>
            <p:cNvSpPr txBox="1"/>
            <p:nvPr/>
          </p:nvSpPr>
          <p:spPr>
            <a:xfrm rot="16200000">
              <a:off x="7140700" y="3910925"/>
              <a:ext cx="2362183" cy="307775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>
              <a:softEdge rad="63500"/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>
                <a:defRPr sz="1400" i="1"/>
              </a:lvl1pPr>
            </a:lstStyle>
            <a:p>
              <a:r>
                <a:rPr lang="en-US" dirty="0"/>
                <a:t>Modify VNF (Info, Connectivity)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43D77E80-8A55-4C97-B3FC-0799FBC3A796}"/>
                </a:ext>
              </a:extLst>
            </p:cNvPr>
            <p:cNvSpPr txBox="1"/>
            <p:nvPr/>
          </p:nvSpPr>
          <p:spPr>
            <a:xfrm rot="16200000">
              <a:off x="8529420" y="3832683"/>
              <a:ext cx="763990" cy="307775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>
              <a:softEdge rad="63500"/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>
                <a:defRPr sz="1400" i="1"/>
              </a:lvl1pPr>
            </a:lstStyle>
            <a:p>
              <a:r>
                <a:rPr lang="en-US" dirty="0"/>
                <a:t>Heal VNF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CD115AAF-8026-4820-A901-F6D1C846E9D3}"/>
                </a:ext>
              </a:extLst>
            </p:cNvPr>
            <p:cNvSpPr txBox="1"/>
            <p:nvPr/>
          </p:nvSpPr>
          <p:spPr>
            <a:xfrm rot="16200000">
              <a:off x="8418773" y="3846419"/>
              <a:ext cx="2277224" cy="307775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>
              <a:softEdge rad="63500"/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>
                <a:defRPr sz="1400" i="1"/>
              </a:lvl1pPr>
            </a:lstStyle>
            <a:p>
              <a:r>
                <a:rPr lang="en-US" dirty="0"/>
                <a:t>Change VNF Flavor (Software)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5DC64730-29FB-4D40-8F37-166D1D31B96C}"/>
                </a:ext>
              </a:extLst>
            </p:cNvPr>
            <p:cNvSpPr txBox="1"/>
            <p:nvPr/>
          </p:nvSpPr>
          <p:spPr>
            <a:xfrm rot="16200000">
              <a:off x="9335115" y="3832682"/>
              <a:ext cx="1648847" cy="307775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>
              <a:softEdge rad="63500"/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>
                <a:defRPr sz="1400" i="1"/>
              </a:lvl1pPr>
            </a:lstStyle>
            <a:p>
              <a:r>
                <a:rPr lang="en-US" dirty="0"/>
                <a:t>Operate VNF/Custom</a:t>
              </a:r>
            </a:p>
          </p:txBody>
        </p: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BA4D3586-7F64-479D-A920-6D3575FD7B8B}"/>
                </a:ext>
              </a:extLst>
            </p:cNvPr>
            <p:cNvCxnSpPr/>
            <p:nvPr/>
          </p:nvCxnSpPr>
          <p:spPr>
            <a:xfrm>
              <a:off x="10936355" y="2633919"/>
              <a:ext cx="0" cy="275189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D9D52FA0-E6B6-4EA4-9C8D-C501994BB7B4}"/>
                </a:ext>
              </a:extLst>
            </p:cNvPr>
            <p:cNvSpPr txBox="1"/>
            <p:nvPr/>
          </p:nvSpPr>
          <p:spPr>
            <a:xfrm rot="16200000">
              <a:off x="9900052" y="3816691"/>
              <a:ext cx="1724188" cy="307775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>
              <a:softEdge rad="63500"/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>
                <a:defRPr sz="1400" i="1"/>
              </a:lvl1pPr>
            </a:lstStyle>
            <a:p>
              <a:r>
                <a:rPr lang="en-US" dirty="0"/>
                <a:t>Query VNF, LCN Notify</a:t>
              </a:r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B2059FC-496E-459F-8015-F16111503AF8}"/>
              </a:ext>
            </a:extLst>
          </p:cNvPr>
          <p:cNvCxnSpPr>
            <a:cxnSpLocks/>
            <a:stCxn id="37" idx="2"/>
          </p:cNvCxnSpPr>
          <p:nvPr/>
        </p:nvCxnSpPr>
        <p:spPr>
          <a:xfrm>
            <a:off x="5478831" y="2105230"/>
            <a:ext cx="1435858" cy="799758"/>
          </a:xfrm>
          <a:prstGeom prst="straightConnector1">
            <a:avLst/>
          </a:prstGeom>
          <a:noFill/>
          <a:ln w="25400" cap="flat">
            <a:solidFill>
              <a:schemeClr val="bg1">
                <a:lumMod val="50000"/>
              </a:schemeClr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A6E79B2-9827-4CBB-91B7-5FFC0A325ED4}"/>
              </a:ext>
            </a:extLst>
          </p:cNvPr>
          <p:cNvCxnSpPr>
            <a:cxnSpLocks/>
            <a:stCxn id="124" idx="2"/>
          </p:cNvCxnSpPr>
          <p:nvPr/>
        </p:nvCxnSpPr>
        <p:spPr>
          <a:xfrm>
            <a:off x="6596132" y="1448669"/>
            <a:ext cx="455796" cy="1426635"/>
          </a:xfrm>
          <a:prstGeom prst="straightConnector1">
            <a:avLst/>
          </a:prstGeom>
          <a:noFill/>
          <a:ln w="25400" cap="flat">
            <a:solidFill>
              <a:schemeClr val="bg1">
                <a:lumMod val="50000"/>
              </a:schemeClr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607669C-2829-452F-8FA6-E521CD8F405D}"/>
              </a:ext>
            </a:extLst>
          </p:cNvPr>
          <p:cNvCxnSpPr>
            <a:cxnSpLocks/>
          </p:cNvCxnSpPr>
          <p:nvPr/>
        </p:nvCxnSpPr>
        <p:spPr>
          <a:xfrm flipH="1">
            <a:off x="9710704" y="1626179"/>
            <a:ext cx="399653" cy="849246"/>
          </a:xfrm>
          <a:prstGeom prst="straightConnector1">
            <a:avLst/>
          </a:prstGeom>
          <a:noFill/>
          <a:ln w="25400" cap="flat">
            <a:solidFill>
              <a:schemeClr val="bg1">
                <a:lumMod val="50000"/>
              </a:schemeClr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03349E2-05B3-4ABC-B625-6EEFED3C3CD3}"/>
              </a:ext>
            </a:extLst>
          </p:cNvPr>
          <p:cNvCxnSpPr>
            <a:cxnSpLocks/>
            <a:stCxn id="139" idx="2"/>
          </p:cNvCxnSpPr>
          <p:nvPr/>
        </p:nvCxnSpPr>
        <p:spPr>
          <a:xfrm flipH="1">
            <a:off x="7706585" y="1162013"/>
            <a:ext cx="295956" cy="1772846"/>
          </a:xfrm>
          <a:prstGeom prst="straightConnector1">
            <a:avLst/>
          </a:prstGeom>
          <a:noFill/>
          <a:ln w="25400" cap="flat">
            <a:solidFill>
              <a:schemeClr val="bg1">
                <a:lumMod val="50000"/>
              </a:schemeClr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BE738700-76F8-4902-83E8-D737CF3BA079}"/>
              </a:ext>
            </a:extLst>
          </p:cNvPr>
          <p:cNvSpPr txBox="1"/>
          <p:nvPr/>
        </p:nvSpPr>
        <p:spPr>
          <a:xfrm>
            <a:off x="7814889" y="2602146"/>
            <a:ext cx="149495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0" algn="ctr"/>
            <a:r>
              <a:rPr lang="en-US" dirty="0"/>
              <a:t>VNFM Adaptor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9C0519E1-4DED-49B8-AD77-707ABF58D040}"/>
              </a:ext>
            </a:extLst>
          </p:cNvPr>
          <p:cNvSpPr txBox="1"/>
          <p:nvPr/>
        </p:nvSpPr>
        <p:spPr>
          <a:xfrm>
            <a:off x="0" y="-4280"/>
            <a:ext cx="3149258" cy="369330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“Pluggin</a:t>
            </a:r>
            <a:r>
              <a:rPr lang="en-US" dirty="0">
                <a:solidFill>
                  <a:schemeClr val="bg1"/>
                </a:solidFill>
              </a:rPr>
              <a:t>g In” a VNFM Into ONAP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55" name="Left Brace 154">
            <a:extLst>
              <a:ext uri="{FF2B5EF4-FFF2-40B4-BE49-F238E27FC236}">
                <a16:creationId xmlns:a16="http://schemas.microsoft.com/office/drawing/2014/main" id="{9577611D-2EBB-45D2-B6F8-8E0E347C7B9A}"/>
              </a:ext>
            </a:extLst>
          </p:cNvPr>
          <p:cNvSpPr/>
          <p:nvPr/>
        </p:nvSpPr>
        <p:spPr>
          <a:xfrm>
            <a:off x="4753349" y="2977863"/>
            <a:ext cx="341735" cy="2751891"/>
          </a:xfrm>
          <a:prstGeom prst="leftBrace">
            <a:avLst/>
          </a:prstGeom>
          <a:noFill/>
          <a:ln w="9525" cap="flat">
            <a:solidFill>
              <a:schemeClr val="bg2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037AD22B-E3AF-474E-8C4C-5875CD655675}"/>
              </a:ext>
            </a:extLst>
          </p:cNvPr>
          <p:cNvSpPr txBox="1"/>
          <p:nvPr/>
        </p:nvSpPr>
        <p:spPr>
          <a:xfrm>
            <a:off x="3869931" y="4169143"/>
            <a:ext cx="79925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SOL003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3E418E-9B08-4172-A8D4-32B8BA25F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253" y="1522113"/>
            <a:ext cx="3487572" cy="291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709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4C7E8BF-AE67-4E87-AD94-2689659C2CC1}"/>
              </a:ext>
            </a:extLst>
          </p:cNvPr>
          <p:cNvSpPr/>
          <p:nvPr/>
        </p:nvSpPr>
        <p:spPr>
          <a:xfrm>
            <a:off x="1556426" y="1245140"/>
            <a:ext cx="10311319" cy="4377447"/>
          </a:xfrm>
          <a:custGeom>
            <a:avLst/>
            <a:gdLst>
              <a:gd name="connsiteX0" fmla="*/ 19455 w 10311319"/>
              <a:gd name="connsiteY0" fmla="*/ 155643 h 4377447"/>
              <a:gd name="connsiteX1" fmla="*/ 19455 w 10311319"/>
              <a:gd name="connsiteY1" fmla="*/ 1128409 h 4377447"/>
              <a:gd name="connsiteX2" fmla="*/ 2188723 w 10311319"/>
              <a:gd name="connsiteY2" fmla="*/ 1147864 h 4377447"/>
              <a:gd name="connsiteX3" fmla="*/ 2198451 w 10311319"/>
              <a:gd name="connsiteY3" fmla="*/ 4377447 h 4377447"/>
              <a:gd name="connsiteX4" fmla="*/ 5690680 w 10311319"/>
              <a:gd name="connsiteY4" fmla="*/ 4338537 h 4377447"/>
              <a:gd name="connsiteX5" fmla="*/ 5700408 w 10311319"/>
              <a:gd name="connsiteY5" fmla="*/ 3180945 h 4377447"/>
              <a:gd name="connsiteX6" fmla="*/ 7947497 w 10311319"/>
              <a:gd name="connsiteY6" fmla="*/ 3171217 h 4377447"/>
              <a:gd name="connsiteX7" fmla="*/ 7957225 w 10311319"/>
              <a:gd name="connsiteY7" fmla="*/ 963039 h 4377447"/>
              <a:gd name="connsiteX8" fmla="*/ 10311319 w 10311319"/>
              <a:gd name="connsiteY8" fmla="*/ 963039 h 4377447"/>
              <a:gd name="connsiteX9" fmla="*/ 10311319 w 10311319"/>
              <a:gd name="connsiteY9" fmla="*/ 0 h 4377447"/>
              <a:gd name="connsiteX10" fmla="*/ 0 w 10311319"/>
              <a:gd name="connsiteY10" fmla="*/ 0 h 4377447"/>
              <a:gd name="connsiteX11" fmla="*/ 19455 w 10311319"/>
              <a:gd name="connsiteY11" fmla="*/ 155643 h 4377447"/>
              <a:gd name="connsiteX0" fmla="*/ 38910 w 10311319"/>
              <a:gd name="connsiteY0" fmla="*/ 107005 h 4377447"/>
              <a:gd name="connsiteX1" fmla="*/ 19455 w 10311319"/>
              <a:gd name="connsiteY1" fmla="*/ 1128409 h 4377447"/>
              <a:gd name="connsiteX2" fmla="*/ 2188723 w 10311319"/>
              <a:gd name="connsiteY2" fmla="*/ 1147864 h 4377447"/>
              <a:gd name="connsiteX3" fmla="*/ 2198451 w 10311319"/>
              <a:gd name="connsiteY3" fmla="*/ 4377447 h 4377447"/>
              <a:gd name="connsiteX4" fmla="*/ 5690680 w 10311319"/>
              <a:gd name="connsiteY4" fmla="*/ 4338537 h 4377447"/>
              <a:gd name="connsiteX5" fmla="*/ 5700408 w 10311319"/>
              <a:gd name="connsiteY5" fmla="*/ 3180945 h 4377447"/>
              <a:gd name="connsiteX6" fmla="*/ 7947497 w 10311319"/>
              <a:gd name="connsiteY6" fmla="*/ 3171217 h 4377447"/>
              <a:gd name="connsiteX7" fmla="*/ 7957225 w 10311319"/>
              <a:gd name="connsiteY7" fmla="*/ 963039 h 4377447"/>
              <a:gd name="connsiteX8" fmla="*/ 10311319 w 10311319"/>
              <a:gd name="connsiteY8" fmla="*/ 963039 h 4377447"/>
              <a:gd name="connsiteX9" fmla="*/ 10311319 w 10311319"/>
              <a:gd name="connsiteY9" fmla="*/ 0 h 4377447"/>
              <a:gd name="connsiteX10" fmla="*/ 0 w 10311319"/>
              <a:gd name="connsiteY10" fmla="*/ 0 h 4377447"/>
              <a:gd name="connsiteX11" fmla="*/ 38910 w 10311319"/>
              <a:gd name="connsiteY11" fmla="*/ 107005 h 4377447"/>
              <a:gd name="connsiteX0" fmla="*/ 155642 w 10311319"/>
              <a:gd name="connsiteY0" fmla="*/ 38911 h 4377447"/>
              <a:gd name="connsiteX1" fmla="*/ 19455 w 10311319"/>
              <a:gd name="connsiteY1" fmla="*/ 1128409 h 4377447"/>
              <a:gd name="connsiteX2" fmla="*/ 2188723 w 10311319"/>
              <a:gd name="connsiteY2" fmla="*/ 1147864 h 4377447"/>
              <a:gd name="connsiteX3" fmla="*/ 2198451 w 10311319"/>
              <a:gd name="connsiteY3" fmla="*/ 4377447 h 4377447"/>
              <a:gd name="connsiteX4" fmla="*/ 5690680 w 10311319"/>
              <a:gd name="connsiteY4" fmla="*/ 4338537 h 4377447"/>
              <a:gd name="connsiteX5" fmla="*/ 5700408 w 10311319"/>
              <a:gd name="connsiteY5" fmla="*/ 3180945 h 4377447"/>
              <a:gd name="connsiteX6" fmla="*/ 7947497 w 10311319"/>
              <a:gd name="connsiteY6" fmla="*/ 3171217 h 4377447"/>
              <a:gd name="connsiteX7" fmla="*/ 7957225 w 10311319"/>
              <a:gd name="connsiteY7" fmla="*/ 963039 h 4377447"/>
              <a:gd name="connsiteX8" fmla="*/ 10311319 w 10311319"/>
              <a:gd name="connsiteY8" fmla="*/ 963039 h 4377447"/>
              <a:gd name="connsiteX9" fmla="*/ 10311319 w 10311319"/>
              <a:gd name="connsiteY9" fmla="*/ 0 h 4377447"/>
              <a:gd name="connsiteX10" fmla="*/ 0 w 10311319"/>
              <a:gd name="connsiteY10" fmla="*/ 0 h 4377447"/>
              <a:gd name="connsiteX11" fmla="*/ 155642 w 10311319"/>
              <a:gd name="connsiteY11" fmla="*/ 38911 h 4377447"/>
              <a:gd name="connsiteX0" fmla="*/ 48638 w 10311319"/>
              <a:gd name="connsiteY0" fmla="*/ 29183 h 4377447"/>
              <a:gd name="connsiteX1" fmla="*/ 19455 w 10311319"/>
              <a:gd name="connsiteY1" fmla="*/ 1128409 h 4377447"/>
              <a:gd name="connsiteX2" fmla="*/ 2188723 w 10311319"/>
              <a:gd name="connsiteY2" fmla="*/ 1147864 h 4377447"/>
              <a:gd name="connsiteX3" fmla="*/ 2198451 w 10311319"/>
              <a:gd name="connsiteY3" fmla="*/ 4377447 h 4377447"/>
              <a:gd name="connsiteX4" fmla="*/ 5690680 w 10311319"/>
              <a:gd name="connsiteY4" fmla="*/ 4338537 h 4377447"/>
              <a:gd name="connsiteX5" fmla="*/ 5700408 w 10311319"/>
              <a:gd name="connsiteY5" fmla="*/ 3180945 h 4377447"/>
              <a:gd name="connsiteX6" fmla="*/ 7947497 w 10311319"/>
              <a:gd name="connsiteY6" fmla="*/ 3171217 h 4377447"/>
              <a:gd name="connsiteX7" fmla="*/ 7957225 w 10311319"/>
              <a:gd name="connsiteY7" fmla="*/ 963039 h 4377447"/>
              <a:gd name="connsiteX8" fmla="*/ 10311319 w 10311319"/>
              <a:gd name="connsiteY8" fmla="*/ 963039 h 4377447"/>
              <a:gd name="connsiteX9" fmla="*/ 10311319 w 10311319"/>
              <a:gd name="connsiteY9" fmla="*/ 0 h 4377447"/>
              <a:gd name="connsiteX10" fmla="*/ 0 w 10311319"/>
              <a:gd name="connsiteY10" fmla="*/ 0 h 4377447"/>
              <a:gd name="connsiteX11" fmla="*/ 48638 w 10311319"/>
              <a:gd name="connsiteY11" fmla="*/ 29183 h 4377447"/>
              <a:gd name="connsiteX0" fmla="*/ 0 w 10311319"/>
              <a:gd name="connsiteY0" fmla="*/ 19455 h 4377447"/>
              <a:gd name="connsiteX1" fmla="*/ 19455 w 10311319"/>
              <a:gd name="connsiteY1" fmla="*/ 1128409 h 4377447"/>
              <a:gd name="connsiteX2" fmla="*/ 2188723 w 10311319"/>
              <a:gd name="connsiteY2" fmla="*/ 1147864 h 4377447"/>
              <a:gd name="connsiteX3" fmla="*/ 2198451 w 10311319"/>
              <a:gd name="connsiteY3" fmla="*/ 4377447 h 4377447"/>
              <a:gd name="connsiteX4" fmla="*/ 5690680 w 10311319"/>
              <a:gd name="connsiteY4" fmla="*/ 4338537 h 4377447"/>
              <a:gd name="connsiteX5" fmla="*/ 5700408 w 10311319"/>
              <a:gd name="connsiteY5" fmla="*/ 3180945 h 4377447"/>
              <a:gd name="connsiteX6" fmla="*/ 7947497 w 10311319"/>
              <a:gd name="connsiteY6" fmla="*/ 3171217 h 4377447"/>
              <a:gd name="connsiteX7" fmla="*/ 7957225 w 10311319"/>
              <a:gd name="connsiteY7" fmla="*/ 963039 h 4377447"/>
              <a:gd name="connsiteX8" fmla="*/ 10311319 w 10311319"/>
              <a:gd name="connsiteY8" fmla="*/ 963039 h 4377447"/>
              <a:gd name="connsiteX9" fmla="*/ 10311319 w 10311319"/>
              <a:gd name="connsiteY9" fmla="*/ 0 h 4377447"/>
              <a:gd name="connsiteX10" fmla="*/ 0 w 10311319"/>
              <a:gd name="connsiteY10" fmla="*/ 0 h 4377447"/>
              <a:gd name="connsiteX11" fmla="*/ 0 w 10311319"/>
              <a:gd name="connsiteY11" fmla="*/ 19455 h 4377447"/>
              <a:gd name="connsiteX0" fmla="*/ 38910 w 10311319"/>
              <a:gd name="connsiteY0" fmla="*/ 19455 h 4377447"/>
              <a:gd name="connsiteX1" fmla="*/ 19455 w 10311319"/>
              <a:gd name="connsiteY1" fmla="*/ 1128409 h 4377447"/>
              <a:gd name="connsiteX2" fmla="*/ 2188723 w 10311319"/>
              <a:gd name="connsiteY2" fmla="*/ 1147864 h 4377447"/>
              <a:gd name="connsiteX3" fmla="*/ 2198451 w 10311319"/>
              <a:gd name="connsiteY3" fmla="*/ 4377447 h 4377447"/>
              <a:gd name="connsiteX4" fmla="*/ 5690680 w 10311319"/>
              <a:gd name="connsiteY4" fmla="*/ 4338537 h 4377447"/>
              <a:gd name="connsiteX5" fmla="*/ 5700408 w 10311319"/>
              <a:gd name="connsiteY5" fmla="*/ 3180945 h 4377447"/>
              <a:gd name="connsiteX6" fmla="*/ 7947497 w 10311319"/>
              <a:gd name="connsiteY6" fmla="*/ 3171217 h 4377447"/>
              <a:gd name="connsiteX7" fmla="*/ 7957225 w 10311319"/>
              <a:gd name="connsiteY7" fmla="*/ 963039 h 4377447"/>
              <a:gd name="connsiteX8" fmla="*/ 10311319 w 10311319"/>
              <a:gd name="connsiteY8" fmla="*/ 963039 h 4377447"/>
              <a:gd name="connsiteX9" fmla="*/ 10311319 w 10311319"/>
              <a:gd name="connsiteY9" fmla="*/ 0 h 4377447"/>
              <a:gd name="connsiteX10" fmla="*/ 0 w 10311319"/>
              <a:gd name="connsiteY10" fmla="*/ 0 h 4377447"/>
              <a:gd name="connsiteX11" fmla="*/ 38910 w 10311319"/>
              <a:gd name="connsiteY11" fmla="*/ 19455 h 4377447"/>
              <a:gd name="connsiteX0" fmla="*/ 19454 w 10311319"/>
              <a:gd name="connsiteY0" fmla="*/ 19455 h 4377447"/>
              <a:gd name="connsiteX1" fmla="*/ 19455 w 10311319"/>
              <a:gd name="connsiteY1" fmla="*/ 1128409 h 4377447"/>
              <a:gd name="connsiteX2" fmla="*/ 2188723 w 10311319"/>
              <a:gd name="connsiteY2" fmla="*/ 1147864 h 4377447"/>
              <a:gd name="connsiteX3" fmla="*/ 2198451 w 10311319"/>
              <a:gd name="connsiteY3" fmla="*/ 4377447 h 4377447"/>
              <a:gd name="connsiteX4" fmla="*/ 5690680 w 10311319"/>
              <a:gd name="connsiteY4" fmla="*/ 4338537 h 4377447"/>
              <a:gd name="connsiteX5" fmla="*/ 5700408 w 10311319"/>
              <a:gd name="connsiteY5" fmla="*/ 3180945 h 4377447"/>
              <a:gd name="connsiteX6" fmla="*/ 7947497 w 10311319"/>
              <a:gd name="connsiteY6" fmla="*/ 3171217 h 4377447"/>
              <a:gd name="connsiteX7" fmla="*/ 7957225 w 10311319"/>
              <a:gd name="connsiteY7" fmla="*/ 963039 h 4377447"/>
              <a:gd name="connsiteX8" fmla="*/ 10311319 w 10311319"/>
              <a:gd name="connsiteY8" fmla="*/ 963039 h 4377447"/>
              <a:gd name="connsiteX9" fmla="*/ 10311319 w 10311319"/>
              <a:gd name="connsiteY9" fmla="*/ 0 h 4377447"/>
              <a:gd name="connsiteX10" fmla="*/ 0 w 10311319"/>
              <a:gd name="connsiteY10" fmla="*/ 0 h 4377447"/>
              <a:gd name="connsiteX11" fmla="*/ 19454 w 10311319"/>
              <a:gd name="connsiteY11" fmla="*/ 19455 h 437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311319" h="4377447">
                <a:moveTo>
                  <a:pt x="19454" y="19455"/>
                </a:moveTo>
                <a:cubicBezTo>
                  <a:pt x="19454" y="389106"/>
                  <a:pt x="19455" y="758758"/>
                  <a:pt x="19455" y="1128409"/>
                </a:cubicBezTo>
                <a:lnTo>
                  <a:pt x="2188723" y="1147864"/>
                </a:lnTo>
                <a:cubicBezTo>
                  <a:pt x="2191966" y="2224392"/>
                  <a:pt x="2195208" y="3300919"/>
                  <a:pt x="2198451" y="4377447"/>
                </a:cubicBezTo>
                <a:lnTo>
                  <a:pt x="5690680" y="4338537"/>
                </a:lnTo>
                <a:cubicBezTo>
                  <a:pt x="5693923" y="3952673"/>
                  <a:pt x="5697165" y="3566809"/>
                  <a:pt x="5700408" y="3180945"/>
                </a:cubicBezTo>
                <a:lnTo>
                  <a:pt x="7947497" y="3171217"/>
                </a:lnTo>
                <a:cubicBezTo>
                  <a:pt x="7950740" y="2435158"/>
                  <a:pt x="7953982" y="1699098"/>
                  <a:pt x="7957225" y="963039"/>
                </a:cubicBezTo>
                <a:lnTo>
                  <a:pt x="10311319" y="963039"/>
                </a:lnTo>
                <a:lnTo>
                  <a:pt x="10311319" y="0"/>
                </a:lnTo>
                <a:lnTo>
                  <a:pt x="0" y="0"/>
                </a:lnTo>
                <a:lnTo>
                  <a:pt x="19454" y="1945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EDB3E5-EA98-436E-B805-509F195B8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423" y="517525"/>
            <a:ext cx="7196823" cy="768476"/>
          </a:xfrm>
        </p:spPr>
        <p:txBody>
          <a:bodyPr/>
          <a:lstStyle/>
          <a:p>
            <a:r>
              <a:rPr lang="en-US" dirty="0"/>
              <a:t>Instantiate Example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B518301-E09B-4435-99F0-CEF214F5EF7D}"/>
              </a:ext>
            </a:extLst>
          </p:cNvPr>
          <p:cNvSpPr/>
          <p:nvPr/>
        </p:nvSpPr>
        <p:spPr>
          <a:xfrm>
            <a:off x="10646313" y="5265335"/>
            <a:ext cx="1297061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Gen NFC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98F61E3-BE82-40C8-91CC-AED2931CD0E9}"/>
              </a:ext>
            </a:extLst>
          </p:cNvPr>
          <p:cNvCxnSpPr>
            <a:cxnSpLocks/>
            <a:endCxn id="38" idx="0"/>
          </p:cNvCxnSpPr>
          <p:nvPr/>
        </p:nvCxnSpPr>
        <p:spPr>
          <a:xfrm>
            <a:off x="7236858" y="1970573"/>
            <a:ext cx="28092" cy="123720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5696F44-645A-499A-B0D2-531B1DCE8963}"/>
              </a:ext>
            </a:extLst>
          </p:cNvPr>
          <p:cNvCxnSpPr>
            <a:cxnSpLocks/>
          </p:cNvCxnSpPr>
          <p:nvPr/>
        </p:nvCxnSpPr>
        <p:spPr>
          <a:xfrm>
            <a:off x="11275918" y="1970573"/>
            <a:ext cx="0" cy="3294762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0E9CBA4-6934-41DC-BDD3-3BBF892B0AA7}"/>
              </a:ext>
            </a:extLst>
          </p:cNvPr>
          <p:cNvCxnSpPr>
            <a:cxnSpLocks/>
            <a:endCxn id="14" idx="0"/>
          </p:cNvCxnSpPr>
          <p:nvPr/>
        </p:nvCxnSpPr>
        <p:spPr>
          <a:xfrm flipH="1">
            <a:off x="2587720" y="1970573"/>
            <a:ext cx="6456" cy="2109057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F848851-07E6-4681-A38C-303A01D3FED8}"/>
              </a:ext>
            </a:extLst>
          </p:cNvPr>
          <p:cNvSpPr txBox="1"/>
          <p:nvPr/>
        </p:nvSpPr>
        <p:spPr>
          <a:xfrm>
            <a:off x="2085938" y="2778370"/>
            <a:ext cx="905054" cy="30777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Assign VNF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16D227E-8B05-4790-B2B9-702E25E63FFC}"/>
              </a:ext>
            </a:extLst>
          </p:cNvPr>
          <p:cNvSpPr/>
          <p:nvPr/>
        </p:nvSpPr>
        <p:spPr>
          <a:xfrm>
            <a:off x="1772211" y="4079630"/>
            <a:ext cx="1631018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SDNC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B4C96F-BDA4-4249-81A9-FA3E78AC2C3E}"/>
              </a:ext>
            </a:extLst>
          </p:cNvPr>
          <p:cNvSpPr txBox="1"/>
          <p:nvPr/>
        </p:nvSpPr>
        <p:spPr>
          <a:xfrm>
            <a:off x="3361901" y="2116388"/>
            <a:ext cx="2749397" cy="888915"/>
          </a:xfrm>
          <a:prstGeom prst="wedgeRectCallout">
            <a:avLst>
              <a:gd name="adj1" fmla="val 68473"/>
              <a:gd name="adj2" fmla="val -2819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SO sends to a VNF-level request to a sub-orchestration process to “create” the VNF.  The “Routing/Proxy” function determines the endpoint.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FA56A01-4C08-4D94-A970-8BA20BE4252E}"/>
              </a:ext>
            </a:extLst>
          </p:cNvPr>
          <p:cNvCxnSpPr>
            <a:cxnSpLocks/>
          </p:cNvCxnSpPr>
          <p:nvPr/>
        </p:nvCxnSpPr>
        <p:spPr>
          <a:xfrm flipH="1">
            <a:off x="6231760" y="3338407"/>
            <a:ext cx="792029" cy="1464707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4FFAE0E-7EC6-4B16-A199-1DBA55221D06}"/>
              </a:ext>
            </a:extLst>
          </p:cNvPr>
          <p:cNvCxnSpPr>
            <a:cxnSpLocks/>
            <a:stCxn id="40" idx="4"/>
          </p:cNvCxnSpPr>
          <p:nvPr/>
        </p:nvCxnSpPr>
        <p:spPr>
          <a:xfrm>
            <a:off x="7484369" y="3614632"/>
            <a:ext cx="201348" cy="464998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7D34004-BDA2-4E8C-BA4C-D1D998A2DDC1}"/>
              </a:ext>
            </a:extLst>
          </p:cNvPr>
          <p:cNvSpPr txBox="1"/>
          <p:nvPr/>
        </p:nvSpPr>
        <p:spPr>
          <a:xfrm>
            <a:off x="6645282" y="2228736"/>
            <a:ext cx="1238478" cy="73866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Instantiate VNF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i="1" dirty="0"/>
              <a:t>(with optional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i="1" dirty="0"/>
              <a:t>data attributes)</a:t>
            </a:r>
            <a:endParaRPr kumimoji="0" lang="en-US" sz="14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038647-7B00-4802-8600-66ABC6F80BE9}"/>
              </a:ext>
            </a:extLst>
          </p:cNvPr>
          <p:cNvSpPr txBox="1"/>
          <p:nvPr/>
        </p:nvSpPr>
        <p:spPr>
          <a:xfrm>
            <a:off x="10544595" y="3887267"/>
            <a:ext cx="1398779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Configure VNF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i="1" dirty="0"/>
              <a:t>(application level)</a:t>
            </a:r>
            <a:endParaRPr kumimoji="0" lang="en-US" sz="14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2DB277-131F-402D-9267-CEE62DD34509}"/>
              </a:ext>
            </a:extLst>
          </p:cNvPr>
          <p:cNvSpPr txBox="1"/>
          <p:nvPr/>
        </p:nvSpPr>
        <p:spPr>
          <a:xfrm>
            <a:off x="1692411" y="5026480"/>
            <a:ext cx="2048058" cy="888915"/>
          </a:xfrm>
          <a:prstGeom prst="wedgeRectCallout">
            <a:avLst>
              <a:gd name="adj1" fmla="val 76340"/>
              <a:gd name="adj2" fmla="val -35206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The VF Module level looping would be moved down from the VNF Level Workflow to the sub-flow. 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6DB1AE8-F106-4C38-84BC-1DA6D3E31DFB}"/>
              </a:ext>
            </a:extLst>
          </p:cNvPr>
          <p:cNvSpPr/>
          <p:nvPr/>
        </p:nvSpPr>
        <p:spPr>
          <a:xfrm>
            <a:off x="7318571" y="3423901"/>
            <a:ext cx="331596" cy="190731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40C53FE-AE76-4AA9-A6FA-2FC75A698330}"/>
              </a:ext>
            </a:extLst>
          </p:cNvPr>
          <p:cNvCxnSpPr>
            <a:stCxn id="40" idx="0"/>
          </p:cNvCxnSpPr>
          <p:nvPr/>
        </p:nvCxnSpPr>
        <p:spPr>
          <a:xfrm flipV="1">
            <a:off x="7484369" y="3305673"/>
            <a:ext cx="0" cy="118228"/>
          </a:xfrm>
          <a:prstGeom prst="lin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0DDF3155-42E1-482E-8C13-C9429D09BB29}"/>
              </a:ext>
            </a:extLst>
          </p:cNvPr>
          <p:cNvSpPr/>
          <p:nvPr/>
        </p:nvSpPr>
        <p:spPr>
          <a:xfrm>
            <a:off x="6857991" y="3207778"/>
            <a:ext cx="813917" cy="13062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lt1"/>
                </a:solidFill>
              </a:rPr>
              <a:t>Routing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BE43510-F7DB-4850-AB7E-38C3D50416DE}"/>
              </a:ext>
            </a:extLst>
          </p:cNvPr>
          <p:cNvSpPr txBox="1"/>
          <p:nvPr/>
        </p:nvSpPr>
        <p:spPr>
          <a:xfrm>
            <a:off x="7288815" y="3378667"/>
            <a:ext cx="396902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50" dirty="0">
                <a:solidFill>
                  <a:schemeClr val="lt1"/>
                </a:solidFill>
              </a:rPr>
              <a:t>Proxy</a:t>
            </a:r>
            <a:endParaRPr lang="en-US" sz="1200" dirty="0">
              <a:solidFill>
                <a:schemeClr val="lt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D0ABC1D-B14C-4A18-B77B-BCC83858CFD2}"/>
              </a:ext>
            </a:extLst>
          </p:cNvPr>
          <p:cNvSpPr txBox="1"/>
          <p:nvPr/>
        </p:nvSpPr>
        <p:spPr>
          <a:xfrm>
            <a:off x="9314649" y="2450812"/>
            <a:ext cx="1727047" cy="1382551"/>
          </a:xfrm>
          <a:prstGeom prst="wedgeRectCallout">
            <a:avLst>
              <a:gd name="adj1" fmla="val -34949"/>
              <a:gd name="adj2" fmla="val 113817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VNFM can ignore the VF Module structure if it likes, because the network assignments passed to it would be organized by VM.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4A4561D-92CA-46FE-A59E-B3D47DD262A1}"/>
              </a:ext>
            </a:extLst>
          </p:cNvPr>
          <p:cNvSpPr txBox="1"/>
          <p:nvPr/>
        </p:nvSpPr>
        <p:spPr>
          <a:xfrm rot="5400000">
            <a:off x="10787288" y="2259036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DRAFT FOR DISCUSSION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F1CB4E0-50DB-4800-88CD-5728AC68E542}"/>
              </a:ext>
            </a:extLst>
          </p:cNvPr>
          <p:cNvCxnSpPr/>
          <p:nvPr/>
        </p:nvCxnSpPr>
        <p:spPr>
          <a:xfrm>
            <a:off x="7906129" y="4307602"/>
            <a:ext cx="0" cy="49009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55BDEC9-55F0-4AD3-B294-7F4BF7B4437A}"/>
              </a:ext>
            </a:extLst>
          </p:cNvPr>
          <p:cNvCxnSpPr/>
          <p:nvPr/>
        </p:nvCxnSpPr>
        <p:spPr>
          <a:xfrm>
            <a:off x="8058529" y="4307602"/>
            <a:ext cx="0" cy="49009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1548751F-46E4-457E-9C44-FFD36171340E}"/>
              </a:ext>
            </a:extLst>
          </p:cNvPr>
          <p:cNvCxnSpPr/>
          <p:nvPr/>
        </p:nvCxnSpPr>
        <p:spPr>
          <a:xfrm>
            <a:off x="8210929" y="4307602"/>
            <a:ext cx="0" cy="49009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2451969-1B53-40BF-8448-7D5AEF58BC47}"/>
              </a:ext>
            </a:extLst>
          </p:cNvPr>
          <p:cNvCxnSpPr/>
          <p:nvPr/>
        </p:nvCxnSpPr>
        <p:spPr>
          <a:xfrm>
            <a:off x="8363329" y="4307602"/>
            <a:ext cx="0" cy="49009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5A6CDE2-7F4B-4589-879E-ABB4DAB07D4F}"/>
              </a:ext>
            </a:extLst>
          </p:cNvPr>
          <p:cNvCxnSpPr/>
          <p:nvPr/>
        </p:nvCxnSpPr>
        <p:spPr>
          <a:xfrm>
            <a:off x="8515729" y="4307602"/>
            <a:ext cx="0" cy="49009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A1B55B4-9A7A-4194-829E-C4A962CD77B8}"/>
              </a:ext>
            </a:extLst>
          </p:cNvPr>
          <p:cNvSpPr txBox="1"/>
          <p:nvPr/>
        </p:nvSpPr>
        <p:spPr>
          <a:xfrm>
            <a:off x="7441193" y="4410485"/>
            <a:ext cx="3130022" cy="30777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1400" i="1"/>
            </a:lvl1pPr>
          </a:lstStyle>
          <a:p>
            <a:r>
              <a:rPr lang="en-US" dirty="0"/>
              <a:t>SOL003 (</a:t>
            </a:r>
            <a:r>
              <a:rPr lang="en-US" dirty="0" err="1"/>
              <a:t>CreateVnfId</a:t>
            </a:r>
            <a:r>
              <a:rPr lang="en-US" dirty="0"/>
              <a:t>, Instantiate, Grant)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145F7B9-F753-4010-9CCA-296FFE8E5EC0}"/>
              </a:ext>
            </a:extLst>
          </p:cNvPr>
          <p:cNvSpPr txBox="1"/>
          <p:nvPr/>
        </p:nvSpPr>
        <p:spPr>
          <a:xfrm>
            <a:off x="8005663" y="2159793"/>
            <a:ext cx="1210386" cy="1366365"/>
          </a:xfrm>
          <a:prstGeom prst="wedgeRectCallout">
            <a:avLst>
              <a:gd name="adj1" fmla="val -23327"/>
              <a:gd name="adj2" fmla="val 77782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Gathers assignments and other input data and maps to VNFM format.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B875308-BF4C-43AF-BF35-3CB3222864B2}"/>
              </a:ext>
            </a:extLst>
          </p:cNvPr>
          <p:cNvSpPr txBox="1"/>
          <p:nvPr/>
        </p:nvSpPr>
        <p:spPr>
          <a:xfrm>
            <a:off x="3935394" y="3111274"/>
            <a:ext cx="2434482" cy="835531"/>
          </a:xfrm>
          <a:prstGeom prst="wedgeRectCallout">
            <a:avLst>
              <a:gd name="adj1" fmla="val 18599"/>
              <a:gd name="adj2" fmla="val 145384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In the internal ONAP case, it is an SO sub-flow that loops through the modules and calls </a:t>
            </a:r>
            <a:r>
              <a:rPr lang="en-US" sz="1300" dirty="0" err="1"/>
              <a:t>MultiVIM</a:t>
            </a:r>
            <a:r>
              <a:rPr lang="en-US" sz="1300" dirty="0"/>
              <a:t> on a per-VF Module basis.  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CCD5255-FE35-4031-9379-4F7162394009}"/>
              </a:ext>
            </a:extLst>
          </p:cNvPr>
          <p:cNvSpPr/>
          <p:nvPr/>
        </p:nvSpPr>
        <p:spPr>
          <a:xfrm>
            <a:off x="4510364" y="6162204"/>
            <a:ext cx="2240782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MultiCloud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32426D1F-938F-4E4A-9C25-265136FD1849}"/>
              </a:ext>
            </a:extLst>
          </p:cNvPr>
          <p:cNvCxnSpPr/>
          <p:nvPr/>
        </p:nvCxnSpPr>
        <p:spPr>
          <a:xfrm flipH="1">
            <a:off x="5637379" y="5387200"/>
            <a:ext cx="3188" cy="775004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127025CD-FA4B-4E6B-9B7D-105042B6E7A8}"/>
              </a:ext>
            </a:extLst>
          </p:cNvPr>
          <p:cNvSpPr txBox="1"/>
          <p:nvPr/>
        </p:nvSpPr>
        <p:spPr>
          <a:xfrm>
            <a:off x="4063330" y="5587344"/>
            <a:ext cx="3105683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Per VF-Module for Scaling (data attributes map to HEAT ENV for example)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68A088A-FF7B-48DC-BCED-61D39C0732D3}"/>
              </a:ext>
            </a:extLst>
          </p:cNvPr>
          <p:cNvSpPr/>
          <p:nvPr/>
        </p:nvSpPr>
        <p:spPr>
          <a:xfrm>
            <a:off x="8871929" y="6114499"/>
            <a:ext cx="565867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VNF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D1BE672F-2D72-4445-906C-5337ADC067FE}"/>
              </a:ext>
            </a:extLst>
          </p:cNvPr>
          <p:cNvCxnSpPr/>
          <p:nvPr/>
        </p:nvCxnSpPr>
        <p:spPr>
          <a:xfrm flipH="1">
            <a:off x="9122366" y="5352313"/>
            <a:ext cx="3188" cy="775004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15E68B0B-6EE4-452B-9790-32F3D28C8EEF}"/>
              </a:ext>
            </a:extLst>
          </p:cNvPr>
          <p:cNvCxnSpPr>
            <a:cxnSpLocks/>
            <a:endCxn id="68" idx="0"/>
          </p:cNvCxnSpPr>
          <p:nvPr/>
        </p:nvCxnSpPr>
        <p:spPr>
          <a:xfrm>
            <a:off x="8380400" y="5441137"/>
            <a:ext cx="1" cy="68618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A6606C7C-4499-4AE8-8AD8-1128E6251657}"/>
              </a:ext>
            </a:extLst>
          </p:cNvPr>
          <p:cNvSpPr/>
          <p:nvPr/>
        </p:nvSpPr>
        <p:spPr>
          <a:xfrm>
            <a:off x="8097467" y="6127317"/>
            <a:ext cx="565867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VIM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D3AB16C-23BF-40D0-A51B-D64F8E0F4129}"/>
              </a:ext>
            </a:extLst>
          </p:cNvPr>
          <p:cNvSpPr/>
          <p:nvPr/>
        </p:nvSpPr>
        <p:spPr>
          <a:xfrm>
            <a:off x="7347157" y="4809418"/>
            <a:ext cx="2743197" cy="622998"/>
          </a:xfrm>
          <a:prstGeom prst="rect">
            <a:avLst/>
          </a:prstGeom>
          <a:solidFill>
            <a:srgbClr val="00285F"/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VNFM</a:t>
            </a:r>
            <a:endParaRPr lang="en-US" dirty="0">
              <a:solidFill>
                <a:schemeClr val="bg1"/>
              </a:solidFill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1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Doesn’t necessarily care about VF Modules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D2EDF52-24F6-487E-A228-32F5F0CC69BB}"/>
              </a:ext>
            </a:extLst>
          </p:cNvPr>
          <p:cNvSpPr/>
          <p:nvPr/>
        </p:nvSpPr>
        <p:spPr>
          <a:xfrm>
            <a:off x="7370276" y="4037760"/>
            <a:ext cx="1759755" cy="281567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VNFM Adaptor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DFFDA1A-87B5-48A3-8E6A-796ED0AA2DB5}"/>
              </a:ext>
            </a:extLst>
          </p:cNvPr>
          <p:cNvSpPr txBox="1"/>
          <p:nvPr/>
        </p:nvSpPr>
        <p:spPr>
          <a:xfrm>
            <a:off x="8512040" y="5496291"/>
            <a:ext cx="1287497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Deployment Data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B93D62B-4C92-400B-AAF8-C9A27C4EBA3D}"/>
              </a:ext>
            </a:extLst>
          </p:cNvPr>
          <p:cNvSpPr txBox="1"/>
          <p:nvPr/>
        </p:nvSpPr>
        <p:spPr>
          <a:xfrm>
            <a:off x="7221806" y="3692301"/>
            <a:ext cx="717502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200"/>
            </a:lvl1pPr>
          </a:lstStyle>
          <a:p>
            <a:r>
              <a:rPr lang="en-US" dirty="0"/>
              <a:t>VNF-Level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7DB5AE3-E34F-4972-8D34-CDACC45798BE}"/>
              </a:ext>
            </a:extLst>
          </p:cNvPr>
          <p:cNvSpPr txBox="1"/>
          <p:nvPr/>
        </p:nvSpPr>
        <p:spPr>
          <a:xfrm>
            <a:off x="6084060" y="4210458"/>
            <a:ext cx="717502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VNF-Level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5772A67-41BB-4623-9C7F-24E82E349BBF}"/>
              </a:ext>
            </a:extLst>
          </p:cNvPr>
          <p:cNvSpPr txBox="1"/>
          <p:nvPr/>
        </p:nvSpPr>
        <p:spPr>
          <a:xfrm>
            <a:off x="0" y="6737"/>
            <a:ext cx="3149258" cy="369330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“Pluggin</a:t>
            </a:r>
            <a:r>
              <a:rPr lang="en-US" dirty="0">
                <a:solidFill>
                  <a:schemeClr val="bg1"/>
                </a:solidFill>
              </a:rPr>
              <a:t>g In” a VNFM Into ONAP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7D9C414-930A-4F48-91EA-7DBCC70A8280}"/>
              </a:ext>
            </a:extLst>
          </p:cNvPr>
          <p:cNvSpPr/>
          <p:nvPr/>
        </p:nvSpPr>
        <p:spPr>
          <a:xfrm>
            <a:off x="1858945" y="1654329"/>
            <a:ext cx="9765706" cy="374611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SO Internal: VNF Level Workflow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311F5A-B7B5-4635-B140-6E4F1BEE3D84}"/>
              </a:ext>
            </a:extLst>
          </p:cNvPr>
          <p:cNvSpPr txBox="1"/>
          <p:nvPr/>
        </p:nvSpPr>
        <p:spPr>
          <a:xfrm>
            <a:off x="1782341" y="1295587"/>
            <a:ext cx="35041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SO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518AEBC-1C66-4CD8-8FD6-5305225D7BE3}"/>
              </a:ext>
            </a:extLst>
          </p:cNvPr>
          <p:cNvSpPr/>
          <p:nvPr/>
        </p:nvSpPr>
        <p:spPr>
          <a:xfrm>
            <a:off x="4347495" y="4803114"/>
            <a:ext cx="2743197" cy="622998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SO Internal: VF Mod Loop Level WF</a:t>
            </a:r>
            <a:endParaRPr lang="en-US" sz="1400" dirty="0"/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Loop through VF Modules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6B17A8B-6C1A-40A2-A3B7-F23CC4091954}"/>
              </a:ext>
            </a:extLst>
          </p:cNvPr>
          <p:cNvSpPr txBox="1"/>
          <p:nvPr/>
        </p:nvSpPr>
        <p:spPr>
          <a:xfrm>
            <a:off x="8840057" y="497482"/>
            <a:ext cx="2704697" cy="519365"/>
          </a:xfrm>
          <a:prstGeom prst="wedgeRectCallout">
            <a:avLst>
              <a:gd name="adj1" fmla="val -36005"/>
              <a:gd name="adj2" fmla="val 153586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SO Service Level and VNF Loop Level Workflows not shown for simplicity.</a:t>
            </a:r>
          </a:p>
        </p:txBody>
      </p:sp>
    </p:spTree>
    <p:extLst>
      <p:ext uri="{BB962C8B-B14F-4D97-AF65-F5344CB8AC3E}">
        <p14:creationId xmlns:p14="http://schemas.microsoft.com/office/powerpoint/2010/main" val="1004560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DB3E5-EA98-436E-B805-509F195B8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423" y="517525"/>
            <a:ext cx="7196823" cy="768476"/>
          </a:xfrm>
        </p:spPr>
        <p:txBody>
          <a:bodyPr/>
          <a:lstStyle/>
          <a:p>
            <a:r>
              <a:rPr lang="en-US" dirty="0"/>
              <a:t>Terminate Example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7D9C414-930A-4F48-91EA-7DBCC70A8280}"/>
              </a:ext>
            </a:extLst>
          </p:cNvPr>
          <p:cNvSpPr/>
          <p:nvPr/>
        </p:nvSpPr>
        <p:spPr>
          <a:xfrm>
            <a:off x="1858945" y="1547445"/>
            <a:ext cx="9765706" cy="42312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SO: VNF Level Workflow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518AEBC-1C66-4CD8-8FD6-5305225D7BE3}"/>
              </a:ext>
            </a:extLst>
          </p:cNvPr>
          <p:cNvSpPr/>
          <p:nvPr/>
        </p:nvSpPr>
        <p:spPr>
          <a:xfrm>
            <a:off x="4347495" y="4764202"/>
            <a:ext cx="2743197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SO: VF Mod Loop Level WF</a:t>
            </a:r>
            <a:endParaRPr lang="en-US" dirty="0"/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Loop through VF Modules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B518301-E09B-4435-99F0-CEF214F5EF7D}"/>
              </a:ext>
            </a:extLst>
          </p:cNvPr>
          <p:cNvSpPr/>
          <p:nvPr/>
        </p:nvSpPr>
        <p:spPr>
          <a:xfrm>
            <a:off x="10646313" y="5265335"/>
            <a:ext cx="1297061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SDNC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98F61E3-BE82-40C8-91CC-AED2931CD0E9}"/>
              </a:ext>
            </a:extLst>
          </p:cNvPr>
          <p:cNvCxnSpPr>
            <a:cxnSpLocks/>
            <a:endCxn id="38" idx="0"/>
          </p:cNvCxnSpPr>
          <p:nvPr/>
        </p:nvCxnSpPr>
        <p:spPr>
          <a:xfrm>
            <a:off x="7236858" y="1970573"/>
            <a:ext cx="28092" cy="123720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5696F44-645A-499A-B0D2-531B1DCE8963}"/>
              </a:ext>
            </a:extLst>
          </p:cNvPr>
          <p:cNvCxnSpPr>
            <a:cxnSpLocks/>
          </p:cNvCxnSpPr>
          <p:nvPr/>
        </p:nvCxnSpPr>
        <p:spPr>
          <a:xfrm>
            <a:off x="11275918" y="1970573"/>
            <a:ext cx="0" cy="3294762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0E9CBA4-6934-41DC-BDD3-3BBF892B0AA7}"/>
              </a:ext>
            </a:extLst>
          </p:cNvPr>
          <p:cNvCxnSpPr>
            <a:cxnSpLocks/>
            <a:endCxn id="14" idx="0"/>
          </p:cNvCxnSpPr>
          <p:nvPr/>
        </p:nvCxnSpPr>
        <p:spPr>
          <a:xfrm flipH="1">
            <a:off x="2376700" y="1970573"/>
            <a:ext cx="6456" cy="2109057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F848851-07E6-4681-A38C-303A01D3FED8}"/>
              </a:ext>
            </a:extLst>
          </p:cNvPr>
          <p:cNvSpPr txBox="1"/>
          <p:nvPr/>
        </p:nvSpPr>
        <p:spPr>
          <a:xfrm>
            <a:off x="10723614" y="4084307"/>
            <a:ext cx="1085648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Release VNF Assignments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16D227E-8B05-4790-B2B9-702E25E63FFC}"/>
              </a:ext>
            </a:extLst>
          </p:cNvPr>
          <p:cNvSpPr/>
          <p:nvPr/>
        </p:nvSpPr>
        <p:spPr>
          <a:xfrm>
            <a:off x="1561191" y="4079630"/>
            <a:ext cx="1631018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AppC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B4C96F-BDA4-4249-81A9-FA3E78AC2C3E}"/>
              </a:ext>
            </a:extLst>
          </p:cNvPr>
          <p:cNvSpPr txBox="1"/>
          <p:nvPr/>
        </p:nvSpPr>
        <p:spPr>
          <a:xfrm>
            <a:off x="3361901" y="2116388"/>
            <a:ext cx="2749397" cy="888915"/>
          </a:xfrm>
          <a:prstGeom prst="wedgeRectCallout">
            <a:avLst>
              <a:gd name="adj1" fmla="val 68473"/>
              <a:gd name="adj2" fmla="val -2819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SO sends to a VNF-level request to a sub-orchestration process to “delete” the VNF.  The “Routing/Proxy” function determines the endpoint.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FA56A01-4C08-4D94-A970-8BA20BE4252E}"/>
              </a:ext>
            </a:extLst>
          </p:cNvPr>
          <p:cNvCxnSpPr>
            <a:cxnSpLocks/>
          </p:cNvCxnSpPr>
          <p:nvPr/>
        </p:nvCxnSpPr>
        <p:spPr>
          <a:xfrm flipH="1">
            <a:off x="6264731" y="3338407"/>
            <a:ext cx="759058" cy="142579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4FFAE0E-7EC6-4B16-A199-1DBA55221D06}"/>
              </a:ext>
            </a:extLst>
          </p:cNvPr>
          <p:cNvCxnSpPr>
            <a:cxnSpLocks/>
            <a:stCxn id="40" idx="4"/>
          </p:cNvCxnSpPr>
          <p:nvPr/>
        </p:nvCxnSpPr>
        <p:spPr>
          <a:xfrm>
            <a:off x="7484369" y="3614632"/>
            <a:ext cx="201348" cy="320246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7D34004-BDA2-4E8C-BA4C-D1D998A2DDC1}"/>
              </a:ext>
            </a:extLst>
          </p:cNvPr>
          <p:cNvSpPr txBox="1"/>
          <p:nvPr/>
        </p:nvSpPr>
        <p:spPr>
          <a:xfrm>
            <a:off x="6645282" y="2228736"/>
            <a:ext cx="1238478" cy="30777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i="1" dirty="0"/>
              <a:t>Delete</a:t>
            </a:r>
            <a:r>
              <a: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VNF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2DB277-131F-402D-9267-CEE62DD34509}"/>
              </a:ext>
            </a:extLst>
          </p:cNvPr>
          <p:cNvSpPr txBox="1"/>
          <p:nvPr/>
        </p:nvSpPr>
        <p:spPr>
          <a:xfrm>
            <a:off x="2656953" y="5292901"/>
            <a:ext cx="1043339" cy="279029"/>
          </a:xfrm>
          <a:prstGeom prst="wedgeRectCallout">
            <a:avLst>
              <a:gd name="adj1" fmla="val 121452"/>
              <a:gd name="adj2" fmla="val -93069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This is new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6DB1AE8-F106-4C38-84BC-1DA6D3E31DFB}"/>
              </a:ext>
            </a:extLst>
          </p:cNvPr>
          <p:cNvSpPr/>
          <p:nvPr/>
        </p:nvSpPr>
        <p:spPr>
          <a:xfrm>
            <a:off x="7318571" y="3423901"/>
            <a:ext cx="331596" cy="190731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40C53FE-AE76-4AA9-A6FA-2FC75A698330}"/>
              </a:ext>
            </a:extLst>
          </p:cNvPr>
          <p:cNvCxnSpPr>
            <a:stCxn id="40" idx="0"/>
          </p:cNvCxnSpPr>
          <p:nvPr/>
        </p:nvCxnSpPr>
        <p:spPr>
          <a:xfrm flipV="1">
            <a:off x="7484369" y="3305673"/>
            <a:ext cx="0" cy="118228"/>
          </a:xfrm>
          <a:prstGeom prst="lin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0DDF3155-42E1-482E-8C13-C9429D09BB29}"/>
              </a:ext>
            </a:extLst>
          </p:cNvPr>
          <p:cNvSpPr/>
          <p:nvPr/>
        </p:nvSpPr>
        <p:spPr>
          <a:xfrm>
            <a:off x="6857991" y="3207778"/>
            <a:ext cx="813917" cy="13062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lt1"/>
                </a:solidFill>
              </a:rPr>
              <a:t>Routing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BE43510-F7DB-4850-AB7E-38C3D50416DE}"/>
              </a:ext>
            </a:extLst>
          </p:cNvPr>
          <p:cNvSpPr txBox="1"/>
          <p:nvPr/>
        </p:nvSpPr>
        <p:spPr>
          <a:xfrm>
            <a:off x="7288815" y="3378667"/>
            <a:ext cx="396902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50" dirty="0">
                <a:solidFill>
                  <a:schemeClr val="lt1"/>
                </a:solidFill>
              </a:rPr>
              <a:t>Proxy</a:t>
            </a:r>
            <a:endParaRPr lang="en-US" sz="1200" dirty="0">
              <a:solidFill>
                <a:schemeClr val="lt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D0ABC1D-B14C-4A18-B77B-BCC83858CFD2}"/>
              </a:ext>
            </a:extLst>
          </p:cNvPr>
          <p:cNvSpPr txBox="1"/>
          <p:nvPr/>
        </p:nvSpPr>
        <p:spPr>
          <a:xfrm>
            <a:off x="9314649" y="2450812"/>
            <a:ext cx="1727047" cy="1382551"/>
          </a:xfrm>
          <a:prstGeom prst="wedgeRectCallout">
            <a:avLst>
              <a:gd name="adj1" fmla="val -34949"/>
              <a:gd name="adj2" fmla="val 113817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VNFM can ignore the VF Module structure if it likes, because the network assignments passed to it would be organized by VM.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4A4561D-92CA-46FE-A59E-B3D47DD262A1}"/>
              </a:ext>
            </a:extLst>
          </p:cNvPr>
          <p:cNvSpPr txBox="1"/>
          <p:nvPr/>
        </p:nvSpPr>
        <p:spPr>
          <a:xfrm rot="5400000">
            <a:off x="10787288" y="2259036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DRAFT FOR DISCUSSION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F1CB4E0-50DB-4800-88CD-5728AC68E542}"/>
              </a:ext>
            </a:extLst>
          </p:cNvPr>
          <p:cNvCxnSpPr/>
          <p:nvPr/>
        </p:nvCxnSpPr>
        <p:spPr>
          <a:xfrm>
            <a:off x="7906129" y="4307602"/>
            <a:ext cx="0" cy="49009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55BDEC9-55F0-4AD3-B294-7F4BF7B4437A}"/>
              </a:ext>
            </a:extLst>
          </p:cNvPr>
          <p:cNvCxnSpPr/>
          <p:nvPr/>
        </p:nvCxnSpPr>
        <p:spPr>
          <a:xfrm>
            <a:off x="8058529" y="4307602"/>
            <a:ext cx="0" cy="49009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1548751F-46E4-457E-9C44-FFD36171340E}"/>
              </a:ext>
            </a:extLst>
          </p:cNvPr>
          <p:cNvCxnSpPr/>
          <p:nvPr/>
        </p:nvCxnSpPr>
        <p:spPr>
          <a:xfrm>
            <a:off x="8210929" y="4307602"/>
            <a:ext cx="0" cy="49009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2451969-1B53-40BF-8448-7D5AEF58BC47}"/>
              </a:ext>
            </a:extLst>
          </p:cNvPr>
          <p:cNvCxnSpPr/>
          <p:nvPr/>
        </p:nvCxnSpPr>
        <p:spPr>
          <a:xfrm>
            <a:off x="8363329" y="4307602"/>
            <a:ext cx="0" cy="49009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5A6CDE2-7F4B-4589-879E-ABB4DAB07D4F}"/>
              </a:ext>
            </a:extLst>
          </p:cNvPr>
          <p:cNvCxnSpPr/>
          <p:nvPr/>
        </p:nvCxnSpPr>
        <p:spPr>
          <a:xfrm>
            <a:off x="8515729" y="4307602"/>
            <a:ext cx="0" cy="49009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A1B55B4-9A7A-4194-829E-C4A962CD77B8}"/>
              </a:ext>
            </a:extLst>
          </p:cNvPr>
          <p:cNvSpPr txBox="1"/>
          <p:nvPr/>
        </p:nvSpPr>
        <p:spPr>
          <a:xfrm>
            <a:off x="7512532" y="4410485"/>
            <a:ext cx="2987354" cy="30777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1400" i="1"/>
            </a:lvl1pPr>
          </a:lstStyle>
          <a:p>
            <a:r>
              <a:rPr lang="en-US" dirty="0"/>
              <a:t>SOL003 (Grant, Terminate, </a:t>
            </a:r>
            <a:r>
              <a:rPr lang="en-US" dirty="0" err="1"/>
              <a:t>DeleteVnfId</a:t>
            </a:r>
            <a:r>
              <a:rPr lang="en-US" dirty="0"/>
              <a:t>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145F7B9-F753-4010-9CCA-296FFE8E5EC0}"/>
              </a:ext>
            </a:extLst>
          </p:cNvPr>
          <p:cNvSpPr txBox="1"/>
          <p:nvPr/>
        </p:nvSpPr>
        <p:spPr>
          <a:xfrm>
            <a:off x="7740230" y="2506632"/>
            <a:ext cx="1451417" cy="622332"/>
          </a:xfrm>
          <a:prstGeom prst="wedgeRectCallout">
            <a:avLst>
              <a:gd name="adj1" fmla="val -5881"/>
              <a:gd name="adj2" fmla="val 172722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Handles the “Grant” request (automatic “ack”)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B875308-BF4C-43AF-BF35-3CB3222864B2}"/>
              </a:ext>
            </a:extLst>
          </p:cNvPr>
          <p:cNvSpPr txBox="1"/>
          <p:nvPr/>
        </p:nvSpPr>
        <p:spPr>
          <a:xfrm>
            <a:off x="3935394" y="3111274"/>
            <a:ext cx="2434482" cy="835531"/>
          </a:xfrm>
          <a:prstGeom prst="wedgeRectCallout">
            <a:avLst>
              <a:gd name="adj1" fmla="val 18599"/>
              <a:gd name="adj2" fmla="val 145384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In the internal ONAP case, it is an SO sub-flow that loops through the modules and calls </a:t>
            </a:r>
            <a:r>
              <a:rPr lang="en-US" sz="1300" dirty="0" err="1"/>
              <a:t>MultiVIM</a:t>
            </a:r>
            <a:r>
              <a:rPr lang="en-US" sz="1300" dirty="0"/>
              <a:t> on a per-VF Module basis.  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CCD5255-FE35-4031-9379-4F7162394009}"/>
              </a:ext>
            </a:extLst>
          </p:cNvPr>
          <p:cNvSpPr/>
          <p:nvPr/>
        </p:nvSpPr>
        <p:spPr>
          <a:xfrm>
            <a:off x="5024168" y="6162204"/>
            <a:ext cx="3709430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MultiVIM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32426D1F-938F-4E4A-9C25-265136FD1849}"/>
              </a:ext>
            </a:extLst>
          </p:cNvPr>
          <p:cNvCxnSpPr/>
          <p:nvPr/>
        </p:nvCxnSpPr>
        <p:spPr>
          <a:xfrm flipH="1">
            <a:off x="5637379" y="5387200"/>
            <a:ext cx="3188" cy="775004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127025CD-FA4B-4E6B-9B7D-105042B6E7A8}"/>
              </a:ext>
            </a:extLst>
          </p:cNvPr>
          <p:cNvSpPr txBox="1"/>
          <p:nvPr/>
        </p:nvSpPr>
        <p:spPr>
          <a:xfrm>
            <a:off x="4063330" y="5470938"/>
            <a:ext cx="3105683" cy="30777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Delete VF Module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2698596-694E-4D25-BEBE-69686E6E60B3}"/>
              </a:ext>
            </a:extLst>
          </p:cNvPr>
          <p:cNvCxnSpPr/>
          <p:nvPr/>
        </p:nvCxnSpPr>
        <p:spPr>
          <a:xfrm flipH="1">
            <a:off x="7983810" y="5416650"/>
            <a:ext cx="3188" cy="775004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06266C61-677D-4D74-8177-49A2028C936E}"/>
              </a:ext>
            </a:extLst>
          </p:cNvPr>
          <p:cNvSpPr txBox="1"/>
          <p:nvPr/>
        </p:nvSpPr>
        <p:spPr>
          <a:xfrm>
            <a:off x="7386330" y="5535701"/>
            <a:ext cx="1236756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Per Whatever for Scaling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68A088A-FF7B-48DC-BCED-61D39C0732D3}"/>
              </a:ext>
            </a:extLst>
          </p:cNvPr>
          <p:cNvSpPr/>
          <p:nvPr/>
        </p:nvSpPr>
        <p:spPr>
          <a:xfrm>
            <a:off x="9716654" y="6114499"/>
            <a:ext cx="565867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VNF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D1BE672F-2D72-4445-906C-5337ADC067FE}"/>
              </a:ext>
            </a:extLst>
          </p:cNvPr>
          <p:cNvCxnSpPr/>
          <p:nvPr/>
        </p:nvCxnSpPr>
        <p:spPr>
          <a:xfrm flipH="1">
            <a:off x="9967091" y="5352313"/>
            <a:ext cx="3188" cy="775004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15E68B0B-6EE4-452B-9790-32F3D28C8EEF}"/>
              </a:ext>
            </a:extLst>
          </p:cNvPr>
          <p:cNvCxnSpPr>
            <a:cxnSpLocks/>
            <a:endCxn id="68" idx="0"/>
          </p:cNvCxnSpPr>
          <p:nvPr/>
        </p:nvCxnSpPr>
        <p:spPr>
          <a:xfrm>
            <a:off x="9225125" y="5441137"/>
            <a:ext cx="1" cy="68618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A6606C7C-4499-4AE8-8AD8-1128E6251657}"/>
              </a:ext>
            </a:extLst>
          </p:cNvPr>
          <p:cNvSpPr/>
          <p:nvPr/>
        </p:nvSpPr>
        <p:spPr>
          <a:xfrm>
            <a:off x="8942192" y="6127317"/>
            <a:ext cx="565867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VIM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0EDF56C-E01E-4B8B-A6F6-71D67E9D1D44}"/>
              </a:ext>
            </a:extLst>
          </p:cNvPr>
          <p:cNvSpPr txBox="1"/>
          <p:nvPr/>
        </p:nvSpPr>
        <p:spPr>
          <a:xfrm>
            <a:off x="8576790" y="5620814"/>
            <a:ext cx="526535" cy="30777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i="1" dirty="0"/>
              <a:t>…or…</a:t>
            </a:r>
            <a:endParaRPr kumimoji="0" lang="en-US" sz="14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D3AB16C-23BF-40D0-A51B-D64F8E0F4129}"/>
              </a:ext>
            </a:extLst>
          </p:cNvPr>
          <p:cNvSpPr/>
          <p:nvPr/>
        </p:nvSpPr>
        <p:spPr>
          <a:xfrm>
            <a:off x="7347157" y="4809418"/>
            <a:ext cx="2743197" cy="622998"/>
          </a:xfrm>
          <a:prstGeom prst="rect">
            <a:avLst/>
          </a:prstGeom>
          <a:solidFill>
            <a:srgbClr val="00285F"/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VNFM</a:t>
            </a:r>
            <a:endParaRPr lang="en-US" dirty="0">
              <a:solidFill>
                <a:schemeClr val="bg1"/>
              </a:solidFill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1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Doesn’t necessarily care about VF Modules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D2EDF52-24F6-487E-A228-32F5F0CC69BB}"/>
              </a:ext>
            </a:extLst>
          </p:cNvPr>
          <p:cNvSpPr/>
          <p:nvPr/>
        </p:nvSpPr>
        <p:spPr>
          <a:xfrm>
            <a:off x="7370276" y="3954174"/>
            <a:ext cx="1759755" cy="365154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VNFM Adaptor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DFFDA1A-87B5-48A3-8E6A-796ED0AA2DB5}"/>
              </a:ext>
            </a:extLst>
          </p:cNvPr>
          <p:cNvSpPr txBox="1"/>
          <p:nvPr/>
        </p:nvSpPr>
        <p:spPr>
          <a:xfrm>
            <a:off x="9252269" y="5496291"/>
            <a:ext cx="1287497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Deployment Data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B93D62B-4C92-400B-AAF8-C9A27C4EBA3D}"/>
              </a:ext>
            </a:extLst>
          </p:cNvPr>
          <p:cNvSpPr txBox="1"/>
          <p:nvPr/>
        </p:nvSpPr>
        <p:spPr>
          <a:xfrm>
            <a:off x="7221806" y="3595336"/>
            <a:ext cx="717502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200"/>
            </a:lvl1pPr>
          </a:lstStyle>
          <a:p>
            <a:r>
              <a:rPr lang="en-US" dirty="0"/>
              <a:t>VNF-Level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7DB5AE3-E34F-4972-8D34-CDACC45798BE}"/>
              </a:ext>
            </a:extLst>
          </p:cNvPr>
          <p:cNvSpPr txBox="1"/>
          <p:nvPr/>
        </p:nvSpPr>
        <p:spPr>
          <a:xfrm>
            <a:off x="6084060" y="4210458"/>
            <a:ext cx="717502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VNF-Level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8FEAA01-1CC0-47E7-B94E-F05E72651F66}"/>
              </a:ext>
            </a:extLst>
          </p:cNvPr>
          <p:cNvSpPr txBox="1"/>
          <p:nvPr/>
        </p:nvSpPr>
        <p:spPr>
          <a:xfrm>
            <a:off x="1046532" y="3161548"/>
            <a:ext cx="2660343" cy="73866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i="1" dirty="0" err="1"/>
              <a:t>Dec</a:t>
            </a:r>
            <a:r>
              <a:rPr kumimoji="0" lang="en-US" sz="1400" b="0" i="1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onfigure</a:t>
            </a:r>
            <a:r>
              <a: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VNF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i="1" dirty="0"/>
              <a:t>(application level)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(e.g., remove VNF from </a:t>
            </a:r>
            <a:r>
              <a:rPr lang="en-US" sz="1400" i="1" dirty="0"/>
              <a:t>usage pool)</a:t>
            </a:r>
            <a:endParaRPr kumimoji="0" lang="en-US" sz="14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E10B930-57BA-4586-91AB-DD63EF038D50}"/>
              </a:ext>
            </a:extLst>
          </p:cNvPr>
          <p:cNvSpPr txBox="1"/>
          <p:nvPr/>
        </p:nvSpPr>
        <p:spPr>
          <a:xfrm>
            <a:off x="0" y="17754"/>
            <a:ext cx="3149258" cy="369330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“Pluggin</a:t>
            </a:r>
            <a:r>
              <a:rPr lang="en-US" dirty="0">
                <a:solidFill>
                  <a:schemeClr val="bg1"/>
                </a:solidFill>
              </a:rPr>
              <a:t>g In” a VNFM Into ONAP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7426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DB3E5-EA98-436E-B805-509F195B8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423" y="517525"/>
            <a:ext cx="7196823" cy="768476"/>
          </a:xfrm>
        </p:spPr>
        <p:txBody>
          <a:bodyPr/>
          <a:lstStyle/>
          <a:p>
            <a:r>
              <a:rPr lang="en-US" dirty="0"/>
              <a:t>Scale to Level Example (Scale Out)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7D9C414-930A-4F48-91EA-7DBCC70A8280}"/>
              </a:ext>
            </a:extLst>
          </p:cNvPr>
          <p:cNvSpPr/>
          <p:nvPr/>
        </p:nvSpPr>
        <p:spPr>
          <a:xfrm>
            <a:off x="1858945" y="1547445"/>
            <a:ext cx="9820026" cy="42312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SO: VNF Level Workflow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518AEBC-1C66-4CD8-8FD6-5305225D7BE3}"/>
              </a:ext>
            </a:extLst>
          </p:cNvPr>
          <p:cNvSpPr/>
          <p:nvPr/>
        </p:nvSpPr>
        <p:spPr>
          <a:xfrm>
            <a:off x="4347495" y="4764202"/>
            <a:ext cx="2743197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SO: VF Mod Loop Level WF</a:t>
            </a:r>
            <a:endParaRPr lang="en-US" dirty="0"/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Loop through delta VF Modules in VNF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B518301-E09B-4435-99F0-CEF214F5EF7D}"/>
              </a:ext>
            </a:extLst>
          </p:cNvPr>
          <p:cNvSpPr/>
          <p:nvPr/>
        </p:nvSpPr>
        <p:spPr>
          <a:xfrm>
            <a:off x="10646313" y="5265335"/>
            <a:ext cx="1297061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AppC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5696F44-645A-499A-B0D2-531B1DCE8963}"/>
              </a:ext>
            </a:extLst>
          </p:cNvPr>
          <p:cNvCxnSpPr>
            <a:cxnSpLocks/>
          </p:cNvCxnSpPr>
          <p:nvPr/>
        </p:nvCxnSpPr>
        <p:spPr>
          <a:xfrm>
            <a:off x="11275918" y="1970573"/>
            <a:ext cx="0" cy="3294762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F9A7B2AF-7B35-4313-8CC7-08C216B47CE1}"/>
              </a:ext>
            </a:extLst>
          </p:cNvPr>
          <p:cNvSpPr/>
          <p:nvPr/>
        </p:nvSpPr>
        <p:spPr>
          <a:xfrm>
            <a:off x="5024168" y="6162204"/>
            <a:ext cx="3709430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MultiVIM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318387F-8491-43A4-8D3F-606F39D4792B}"/>
              </a:ext>
            </a:extLst>
          </p:cNvPr>
          <p:cNvCxnSpPr/>
          <p:nvPr/>
        </p:nvCxnSpPr>
        <p:spPr>
          <a:xfrm flipH="1">
            <a:off x="5637379" y="5387200"/>
            <a:ext cx="3188" cy="775004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CC6856B-5E33-48B3-80CD-88C4176A2648}"/>
              </a:ext>
            </a:extLst>
          </p:cNvPr>
          <p:cNvSpPr txBox="1"/>
          <p:nvPr/>
        </p:nvSpPr>
        <p:spPr>
          <a:xfrm>
            <a:off x="4063330" y="5470938"/>
            <a:ext cx="3105683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Per VF-Module for Scaling (data attributes map to HEAT ENV for example)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04F2B40-8453-466E-B4ED-E9CEEBD20FB1}"/>
              </a:ext>
            </a:extLst>
          </p:cNvPr>
          <p:cNvCxnSpPr/>
          <p:nvPr/>
        </p:nvCxnSpPr>
        <p:spPr>
          <a:xfrm flipH="1">
            <a:off x="7983810" y="5416650"/>
            <a:ext cx="3188" cy="775004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92E7007-74AB-4CE8-B769-0F57748F41EC}"/>
              </a:ext>
            </a:extLst>
          </p:cNvPr>
          <p:cNvSpPr txBox="1"/>
          <p:nvPr/>
        </p:nvSpPr>
        <p:spPr>
          <a:xfrm>
            <a:off x="7386330" y="5535701"/>
            <a:ext cx="1236756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Per Whatever for Scaling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146A2CE-6211-460C-9360-A4443C31E5A1}"/>
              </a:ext>
            </a:extLst>
          </p:cNvPr>
          <p:cNvSpPr/>
          <p:nvPr/>
        </p:nvSpPr>
        <p:spPr>
          <a:xfrm>
            <a:off x="9716654" y="6114499"/>
            <a:ext cx="565867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VNF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E7B9745-40CA-42E7-B75A-26E59D16C04F}"/>
              </a:ext>
            </a:extLst>
          </p:cNvPr>
          <p:cNvCxnSpPr/>
          <p:nvPr/>
        </p:nvCxnSpPr>
        <p:spPr>
          <a:xfrm flipH="1">
            <a:off x="9967091" y="5352313"/>
            <a:ext cx="3188" cy="775004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65ECA156-6714-428A-B644-0204FD05587D}"/>
              </a:ext>
            </a:extLst>
          </p:cNvPr>
          <p:cNvSpPr txBox="1"/>
          <p:nvPr/>
        </p:nvSpPr>
        <p:spPr>
          <a:xfrm>
            <a:off x="9252269" y="5496291"/>
            <a:ext cx="1287497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Deployment Data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038647-7B00-4802-8600-66ABC6F80BE9}"/>
              </a:ext>
            </a:extLst>
          </p:cNvPr>
          <p:cNvSpPr txBox="1"/>
          <p:nvPr/>
        </p:nvSpPr>
        <p:spPr>
          <a:xfrm>
            <a:off x="10625959" y="4248848"/>
            <a:ext cx="1398779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Configure VNF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i="1" dirty="0"/>
              <a:t>(application level)</a:t>
            </a:r>
            <a:endParaRPr kumimoji="0" lang="en-US" sz="14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D3AB16C-23BF-40D0-A51B-D64F8E0F4129}"/>
              </a:ext>
            </a:extLst>
          </p:cNvPr>
          <p:cNvSpPr/>
          <p:nvPr/>
        </p:nvSpPr>
        <p:spPr>
          <a:xfrm>
            <a:off x="7347157" y="4782524"/>
            <a:ext cx="2743197" cy="622998"/>
          </a:xfrm>
          <a:prstGeom prst="rect">
            <a:avLst/>
          </a:prstGeom>
          <a:solidFill>
            <a:srgbClr val="00285F"/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VNFM</a:t>
            </a:r>
            <a:endParaRPr lang="en-US" dirty="0">
              <a:solidFill>
                <a:schemeClr val="bg1"/>
              </a:solidFill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1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Doesn’t necessarily care about VF Modules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2DB277-131F-402D-9267-CEE62DD34509}"/>
              </a:ext>
            </a:extLst>
          </p:cNvPr>
          <p:cNvSpPr txBox="1"/>
          <p:nvPr/>
        </p:nvSpPr>
        <p:spPr>
          <a:xfrm>
            <a:off x="2656953" y="5292901"/>
            <a:ext cx="1043339" cy="279029"/>
          </a:xfrm>
          <a:prstGeom prst="wedgeRectCallout">
            <a:avLst>
              <a:gd name="adj1" fmla="val 121452"/>
              <a:gd name="adj2" fmla="val -93069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This is new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F93D09-26C0-4B33-BE49-B9122E1C7DB9}"/>
              </a:ext>
            </a:extLst>
          </p:cNvPr>
          <p:cNvSpPr txBox="1"/>
          <p:nvPr/>
        </p:nvSpPr>
        <p:spPr>
          <a:xfrm>
            <a:off x="7847956" y="138462"/>
            <a:ext cx="4176782" cy="1169549"/>
          </a:xfrm>
          <a:prstGeom prst="rect">
            <a:avLst/>
          </a:prstGeom>
          <a:noFill/>
          <a:ln w="5715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/>
            <a:r>
              <a:rPr lang="en-US" sz="1400" u="sng" dirty="0" err="1"/>
              <a:t>vVNF</a:t>
            </a:r>
            <a:r>
              <a:rPr lang="en-US" sz="1400" u="sng" dirty="0"/>
              <a:t> Scaling Level Definitions</a:t>
            </a:r>
          </a:p>
          <a:p>
            <a:r>
              <a:rPr lang="en-US" sz="1400" dirty="0"/>
              <a:t>Level 1 = {1 “Base” VF Module, 1 “Add-On” VF Module}</a:t>
            </a:r>
          </a:p>
          <a:p>
            <a:r>
              <a:rPr lang="en-US" sz="1400" dirty="0"/>
              <a:t>Level 2 = {1 “Base” VF Module, 2 “Add-On” VF Modules}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Level 3 = {1 “Base” VF Module, 3 “Add-On” VF Modules}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 err="1"/>
              <a:t>Etc</a:t>
            </a:r>
            <a:r>
              <a:rPr lang="en-US" sz="1400" dirty="0"/>
              <a:t>…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E24A90B-4E40-4933-984C-60F63D9DC97D}"/>
              </a:ext>
            </a:extLst>
          </p:cNvPr>
          <p:cNvSpPr txBox="1"/>
          <p:nvPr/>
        </p:nvSpPr>
        <p:spPr>
          <a:xfrm rot="5400000">
            <a:off x="10819949" y="2732039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DRAFT FOR DISCUSSION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5E8AF35-6DD3-4F2A-A178-BA7E5140CB7B}"/>
              </a:ext>
            </a:extLst>
          </p:cNvPr>
          <p:cNvCxnSpPr>
            <a:cxnSpLocks/>
            <a:endCxn id="57" idx="0"/>
          </p:cNvCxnSpPr>
          <p:nvPr/>
        </p:nvCxnSpPr>
        <p:spPr>
          <a:xfrm>
            <a:off x="9225125" y="5441137"/>
            <a:ext cx="1" cy="68618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E6D6B3C2-C7BD-4F61-B1F1-AE40BCBFF8DA}"/>
              </a:ext>
            </a:extLst>
          </p:cNvPr>
          <p:cNvSpPr/>
          <p:nvPr/>
        </p:nvSpPr>
        <p:spPr>
          <a:xfrm>
            <a:off x="8942192" y="6127317"/>
            <a:ext cx="565867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VIM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9C53710-1806-487E-975C-5D43B11F78C5}"/>
              </a:ext>
            </a:extLst>
          </p:cNvPr>
          <p:cNvSpPr txBox="1"/>
          <p:nvPr/>
        </p:nvSpPr>
        <p:spPr>
          <a:xfrm>
            <a:off x="8576790" y="5620814"/>
            <a:ext cx="526535" cy="30777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i="1" dirty="0"/>
              <a:t>…or…</a:t>
            </a:r>
            <a:endParaRPr kumimoji="0" lang="en-US" sz="14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DA4DC192-6230-4A6A-992F-DFC789F5FFDB}"/>
              </a:ext>
            </a:extLst>
          </p:cNvPr>
          <p:cNvCxnSpPr>
            <a:cxnSpLocks/>
            <a:endCxn id="70" idx="0"/>
          </p:cNvCxnSpPr>
          <p:nvPr/>
        </p:nvCxnSpPr>
        <p:spPr>
          <a:xfrm>
            <a:off x="7236858" y="1970573"/>
            <a:ext cx="28092" cy="123720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C13A2286-3BBC-4BA1-86DA-4240709B7C11}"/>
              </a:ext>
            </a:extLst>
          </p:cNvPr>
          <p:cNvCxnSpPr>
            <a:cxnSpLocks/>
          </p:cNvCxnSpPr>
          <p:nvPr/>
        </p:nvCxnSpPr>
        <p:spPr>
          <a:xfrm flipH="1">
            <a:off x="6264731" y="3338407"/>
            <a:ext cx="759058" cy="142579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321267F1-6C3B-4E90-9B4E-97A7C86BF836}"/>
              </a:ext>
            </a:extLst>
          </p:cNvPr>
          <p:cNvSpPr/>
          <p:nvPr/>
        </p:nvSpPr>
        <p:spPr>
          <a:xfrm>
            <a:off x="7318571" y="3423901"/>
            <a:ext cx="331596" cy="190731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BCAA4E26-D51B-498A-94FF-2A3F91CE428A}"/>
              </a:ext>
            </a:extLst>
          </p:cNvPr>
          <p:cNvCxnSpPr>
            <a:stCxn id="67" idx="0"/>
          </p:cNvCxnSpPr>
          <p:nvPr/>
        </p:nvCxnSpPr>
        <p:spPr>
          <a:xfrm flipV="1">
            <a:off x="7484369" y="3305673"/>
            <a:ext cx="0" cy="118228"/>
          </a:xfrm>
          <a:prstGeom prst="lin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FF60512E-0DFD-451B-88BD-4B22953F4BDA}"/>
              </a:ext>
            </a:extLst>
          </p:cNvPr>
          <p:cNvSpPr/>
          <p:nvPr/>
        </p:nvSpPr>
        <p:spPr>
          <a:xfrm>
            <a:off x="6857991" y="3207778"/>
            <a:ext cx="813917" cy="13062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lt1"/>
                </a:solidFill>
              </a:rPr>
              <a:t>Routing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843F564-E49F-42EC-86BF-4B4CE3CB222D}"/>
              </a:ext>
            </a:extLst>
          </p:cNvPr>
          <p:cNvSpPr txBox="1"/>
          <p:nvPr/>
        </p:nvSpPr>
        <p:spPr>
          <a:xfrm>
            <a:off x="7288815" y="3378667"/>
            <a:ext cx="396902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50" dirty="0">
                <a:solidFill>
                  <a:schemeClr val="lt1"/>
                </a:solidFill>
              </a:rPr>
              <a:t>Proxy</a:t>
            </a:r>
            <a:endParaRPr lang="en-US" sz="1200" dirty="0">
              <a:solidFill>
                <a:schemeClr val="lt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BCB0CD8-8A97-4FC8-982B-E88879C84D46}"/>
              </a:ext>
            </a:extLst>
          </p:cNvPr>
          <p:cNvSpPr txBox="1"/>
          <p:nvPr/>
        </p:nvSpPr>
        <p:spPr>
          <a:xfrm>
            <a:off x="9314649" y="2450812"/>
            <a:ext cx="1727047" cy="1382551"/>
          </a:xfrm>
          <a:prstGeom prst="wedgeRectCallout">
            <a:avLst>
              <a:gd name="adj1" fmla="val -34949"/>
              <a:gd name="adj2" fmla="val 113817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VNFM can ignore the VF Module structure if it likes, because the network assignments passed to it are organized by VM.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6994E1B-E917-40D7-9285-F914D17DCCDC}"/>
              </a:ext>
            </a:extLst>
          </p:cNvPr>
          <p:cNvCxnSpPr/>
          <p:nvPr/>
        </p:nvCxnSpPr>
        <p:spPr>
          <a:xfrm>
            <a:off x="7906129" y="4307602"/>
            <a:ext cx="0" cy="49009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AB3D03DB-3C98-4346-B619-33548F52DDA8}"/>
              </a:ext>
            </a:extLst>
          </p:cNvPr>
          <p:cNvCxnSpPr/>
          <p:nvPr/>
        </p:nvCxnSpPr>
        <p:spPr>
          <a:xfrm>
            <a:off x="8058529" y="4307602"/>
            <a:ext cx="0" cy="49009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AB3BC5D-B80A-4E1E-A0AC-7D3852EB826F}"/>
              </a:ext>
            </a:extLst>
          </p:cNvPr>
          <p:cNvCxnSpPr/>
          <p:nvPr/>
        </p:nvCxnSpPr>
        <p:spPr>
          <a:xfrm>
            <a:off x="8210929" y="4307602"/>
            <a:ext cx="0" cy="49009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0517A88B-7CF6-4BDE-A35F-270852C045B8}"/>
              </a:ext>
            </a:extLst>
          </p:cNvPr>
          <p:cNvCxnSpPr/>
          <p:nvPr/>
        </p:nvCxnSpPr>
        <p:spPr>
          <a:xfrm>
            <a:off x="8363329" y="4307602"/>
            <a:ext cx="0" cy="49009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B970A9C-B2AE-4D42-B4FA-4DE90819B1E7}"/>
              </a:ext>
            </a:extLst>
          </p:cNvPr>
          <p:cNvCxnSpPr/>
          <p:nvPr/>
        </p:nvCxnSpPr>
        <p:spPr>
          <a:xfrm>
            <a:off x="8515729" y="4307602"/>
            <a:ext cx="0" cy="49009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3C43211C-AACF-4F1A-808B-3A68DCDD6E8D}"/>
              </a:ext>
            </a:extLst>
          </p:cNvPr>
          <p:cNvSpPr txBox="1"/>
          <p:nvPr/>
        </p:nvSpPr>
        <p:spPr>
          <a:xfrm>
            <a:off x="7896447" y="4410485"/>
            <a:ext cx="2219516" cy="30777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1400" i="1"/>
            </a:lvl1pPr>
          </a:lstStyle>
          <a:p>
            <a:r>
              <a:rPr lang="en-US" dirty="0"/>
              <a:t>SOL003 (</a:t>
            </a:r>
            <a:r>
              <a:rPr lang="en-US" dirty="0" err="1"/>
              <a:t>ScaleToLevel</a:t>
            </a:r>
            <a:r>
              <a:rPr lang="en-US" dirty="0"/>
              <a:t>, Grant)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1055D5C-C3FC-409F-8478-B90FB901CE45}"/>
              </a:ext>
            </a:extLst>
          </p:cNvPr>
          <p:cNvSpPr txBox="1"/>
          <p:nvPr/>
        </p:nvSpPr>
        <p:spPr>
          <a:xfrm>
            <a:off x="8005663" y="2159793"/>
            <a:ext cx="1210386" cy="1366365"/>
          </a:xfrm>
          <a:prstGeom prst="wedgeRectCallout">
            <a:avLst>
              <a:gd name="adj1" fmla="val -23327"/>
              <a:gd name="adj2" fmla="val 77782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Gathers assignments and other input data and maps to VNFM format.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DCF429E-67BB-44FB-B43B-18BCC9B3B3A6}"/>
              </a:ext>
            </a:extLst>
          </p:cNvPr>
          <p:cNvSpPr txBox="1"/>
          <p:nvPr/>
        </p:nvSpPr>
        <p:spPr>
          <a:xfrm>
            <a:off x="3935394" y="3111274"/>
            <a:ext cx="2434482" cy="835531"/>
          </a:xfrm>
          <a:prstGeom prst="wedgeRectCallout">
            <a:avLst>
              <a:gd name="adj1" fmla="val 18599"/>
              <a:gd name="adj2" fmla="val 145384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In the internal ONAP case, it is an SO sub-flow that loops through the modules and calls </a:t>
            </a:r>
            <a:r>
              <a:rPr lang="en-US" sz="1300" dirty="0" err="1"/>
              <a:t>MultiVIM</a:t>
            </a:r>
            <a:r>
              <a:rPr lang="en-US" sz="1300" dirty="0"/>
              <a:t> on a per-VF Module basis.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D34004-BDA2-4E8C-BA4C-D1D998A2DDC1}"/>
              </a:ext>
            </a:extLst>
          </p:cNvPr>
          <p:cNvSpPr txBox="1"/>
          <p:nvPr/>
        </p:nvSpPr>
        <p:spPr>
          <a:xfrm>
            <a:off x="6237162" y="2042778"/>
            <a:ext cx="1749836" cy="9541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Scale VNF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i="1" dirty="0"/>
              <a:t>(Scale to Level = 3)</a:t>
            </a:r>
            <a:endParaRPr kumimoji="0" lang="en-US" sz="14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i="1" dirty="0"/>
              <a:t>(with delta VM-level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i="1" dirty="0"/>
              <a:t>assignment attributes)</a:t>
            </a:r>
            <a:endParaRPr kumimoji="0" lang="en-US" sz="14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4F3A3AD1-CF4C-472E-AB69-E9FAFF62C5FE}"/>
              </a:ext>
            </a:extLst>
          </p:cNvPr>
          <p:cNvCxnSpPr>
            <a:cxnSpLocks/>
          </p:cNvCxnSpPr>
          <p:nvPr/>
        </p:nvCxnSpPr>
        <p:spPr>
          <a:xfrm>
            <a:off x="7484369" y="3614632"/>
            <a:ext cx="201348" cy="320246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22A58FBE-4D4F-4725-8CFB-F3629706A1F9}"/>
              </a:ext>
            </a:extLst>
          </p:cNvPr>
          <p:cNvSpPr/>
          <p:nvPr/>
        </p:nvSpPr>
        <p:spPr>
          <a:xfrm>
            <a:off x="7370276" y="3954174"/>
            <a:ext cx="1759755" cy="365154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VNFM Adaptor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A4841EC-A546-4C6D-9981-11AD7F569FF5}"/>
              </a:ext>
            </a:extLst>
          </p:cNvPr>
          <p:cNvCxnSpPr>
            <a:cxnSpLocks/>
            <a:endCxn id="82" idx="0"/>
          </p:cNvCxnSpPr>
          <p:nvPr/>
        </p:nvCxnSpPr>
        <p:spPr>
          <a:xfrm flipH="1">
            <a:off x="2587720" y="1970573"/>
            <a:ext cx="6456" cy="2109057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75E7D34E-5213-4C5D-9F03-0C07DA39D981}"/>
              </a:ext>
            </a:extLst>
          </p:cNvPr>
          <p:cNvSpPr/>
          <p:nvPr/>
        </p:nvSpPr>
        <p:spPr>
          <a:xfrm>
            <a:off x="1772211" y="4079630"/>
            <a:ext cx="1631018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SDNC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96A730A-0399-4E2B-9D87-09939C19193E}"/>
              </a:ext>
            </a:extLst>
          </p:cNvPr>
          <p:cNvSpPr txBox="1"/>
          <p:nvPr/>
        </p:nvSpPr>
        <p:spPr>
          <a:xfrm>
            <a:off x="3224961" y="2073858"/>
            <a:ext cx="2749397" cy="888915"/>
          </a:xfrm>
          <a:prstGeom prst="wedgeRectCallout">
            <a:avLst>
              <a:gd name="adj1" fmla="val 64502"/>
              <a:gd name="adj2" fmla="val -7425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SO sends to a VNF-level request to a sub-orchestration process to “scale” the VNF.  The “Routing/Proxy” function determines the endpoint.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848851-07E6-4681-A38C-303A01D3FED8}"/>
              </a:ext>
            </a:extLst>
          </p:cNvPr>
          <p:cNvSpPr txBox="1"/>
          <p:nvPr/>
        </p:nvSpPr>
        <p:spPr>
          <a:xfrm>
            <a:off x="1886087" y="2841569"/>
            <a:ext cx="1358703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Assign VNF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i="1" dirty="0"/>
              <a:t>(Scale to Level=3)</a:t>
            </a:r>
            <a:endParaRPr kumimoji="0" lang="en-US" sz="14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0A0310-ED68-4915-B5E9-97E7737D33F7}"/>
              </a:ext>
            </a:extLst>
          </p:cNvPr>
          <p:cNvSpPr txBox="1"/>
          <p:nvPr/>
        </p:nvSpPr>
        <p:spPr>
          <a:xfrm>
            <a:off x="693945" y="5094023"/>
            <a:ext cx="1563691" cy="768477"/>
          </a:xfrm>
          <a:prstGeom prst="wedgeRectCallout">
            <a:avLst>
              <a:gd name="adj1" fmla="val 37512"/>
              <a:gd name="adj2" fmla="val -117260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Determines if any VF Modules need to be added/assigned.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703E77D-A561-46C3-8788-8012B4925280}"/>
              </a:ext>
            </a:extLst>
          </p:cNvPr>
          <p:cNvSpPr txBox="1"/>
          <p:nvPr/>
        </p:nvSpPr>
        <p:spPr>
          <a:xfrm>
            <a:off x="0" y="17754"/>
            <a:ext cx="3149258" cy="369330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“Pluggin</a:t>
            </a:r>
            <a:r>
              <a:rPr lang="en-US" dirty="0">
                <a:solidFill>
                  <a:schemeClr val="bg1"/>
                </a:solidFill>
              </a:rPr>
              <a:t>g In” a VNFM Into ONAP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011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55275C9-09AD-429A-BCFC-0F1F8C27A9D8}"/>
              </a:ext>
            </a:extLst>
          </p:cNvPr>
          <p:cNvCxnSpPr/>
          <p:nvPr/>
        </p:nvCxnSpPr>
        <p:spPr>
          <a:xfrm flipH="1">
            <a:off x="5493436" y="4969359"/>
            <a:ext cx="3188" cy="775004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CC1ADAD-0BBF-4FBF-914D-2B2FB03FFC86}"/>
              </a:ext>
            </a:extLst>
          </p:cNvPr>
          <p:cNvGrpSpPr/>
          <p:nvPr/>
        </p:nvGrpSpPr>
        <p:grpSpPr>
          <a:xfrm>
            <a:off x="8394890" y="4064288"/>
            <a:ext cx="609600" cy="775003"/>
            <a:chOff x="8394890" y="3880951"/>
            <a:chExt cx="609600" cy="490090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A6994E1B-E917-40D7-9285-F914D17DCCDC}"/>
                </a:ext>
              </a:extLst>
            </p:cNvPr>
            <p:cNvCxnSpPr/>
            <p:nvPr/>
          </p:nvCxnSpPr>
          <p:spPr>
            <a:xfrm>
              <a:off x="8394890" y="3880951"/>
              <a:ext cx="0" cy="49009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AB3D03DB-3C98-4346-B619-33548F52DDA8}"/>
                </a:ext>
              </a:extLst>
            </p:cNvPr>
            <p:cNvCxnSpPr/>
            <p:nvPr/>
          </p:nvCxnSpPr>
          <p:spPr>
            <a:xfrm>
              <a:off x="8547290" y="3880951"/>
              <a:ext cx="0" cy="49009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4AB3BC5D-B80A-4E1E-A0AC-7D3852EB826F}"/>
                </a:ext>
              </a:extLst>
            </p:cNvPr>
            <p:cNvCxnSpPr/>
            <p:nvPr/>
          </p:nvCxnSpPr>
          <p:spPr>
            <a:xfrm>
              <a:off x="8699690" y="3880951"/>
              <a:ext cx="0" cy="49009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0517A88B-7CF6-4BDE-A35F-270852C045B8}"/>
                </a:ext>
              </a:extLst>
            </p:cNvPr>
            <p:cNvCxnSpPr/>
            <p:nvPr/>
          </p:nvCxnSpPr>
          <p:spPr>
            <a:xfrm>
              <a:off x="8852090" y="3880951"/>
              <a:ext cx="0" cy="49009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B970A9C-B2AE-4D42-B4FA-4DE90819B1E7}"/>
                </a:ext>
              </a:extLst>
            </p:cNvPr>
            <p:cNvCxnSpPr/>
            <p:nvPr/>
          </p:nvCxnSpPr>
          <p:spPr>
            <a:xfrm>
              <a:off x="9004490" y="3880951"/>
              <a:ext cx="0" cy="49009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5EDB3E5-EA98-436E-B805-509F195B8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050" y="871177"/>
            <a:ext cx="2480478" cy="1625617"/>
          </a:xfrm>
        </p:spPr>
        <p:txBody>
          <a:bodyPr>
            <a:noAutofit/>
          </a:bodyPr>
          <a:lstStyle/>
          <a:p>
            <a:r>
              <a:rPr lang="en-US" sz="3600" dirty="0"/>
              <a:t>LCM Software Upgrade Example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7D9C414-930A-4F48-91EA-7DBCC70A8280}"/>
              </a:ext>
            </a:extLst>
          </p:cNvPr>
          <p:cNvSpPr/>
          <p:nvPr/>
        </p:nvSpPr>
        <p:spPr>
          <a:xfrm>
            <a:off x="6222911" y="920924"/>
            <a:ext cx="2613109" cy="609503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SO: Software Upgrade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i="1" dirty="0"/>
              <a:t>Change Management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518AEBC-1C66-4CD8-8FD6-5305225D7BE3}"/>
              </a:ext>
            </a:extLst>
          </p:cNvPr>
          <p:cNvSpPr/>
          <p:nvPr/>
        </p:nvSpPr>
        <p:spPr>
          <a:xfrm>
            <a:off x="4149974" y="4675181"/>
            <a:ext cx="2959219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Controller (SDNC or Gen NFC)</a:t>
            </a:r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146A2CE-6211-460C-9360-A4443C31E5A1}"/>
              </a:ext>
            </a:extLst>
          </p:cNvPr>
          <p:cNvSpPr/>
          <p:nvPr/>
        </p:nvSpPr>
        <p:spPr>
          <a:xfrm>
            <a:off x="8381829" y="5717477"/>
            <a:ext cx="565867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VNF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E7B9745-40CA-42E7-B75A-26E59D16C04F}"/>
              </a:ext>
            </a:extLst>
          </p:cNvPr>
          <p:cNvCxnSpPr/>
          <p:nvPr/>
        </p:nvCxnSpPr>
        <p:spPr>
          <a:xfrm flipH="1">
            <a:off x="8632266" y="4955291"/>
            <a:ext cx="3188" cy="775004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8D3AB16C-23BF-40D0-A51B-D64F8E0F4129}"/>
              </a:ext>
            </a:extLst>
          </p:cNvPr>
          <p:cNvSpPr/>
          <p:nvPr/>
        </p:nvSpPr>
        <p:spPr>
          <a:xfrm>
            <a:off x="7365657" y="4720397"/>
            <a:ext cx="2743197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VNFM</a:t>
            </a:r>
            <a:endParaRPr lang="en-US" dirty="0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DA4DC192-6230-4A6A-992F-DFC789F5FFDB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7529466" y="1530427"/>
            <a:ext cx="0" cy="125070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C13A2286-3BBC-4BA1-86DA-4240709B7C11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5629583" y="2938136"/>
            <a:ext cx="1" cy="173704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FF60512E-0DFD-451B-88BD-4B22953F4BDA}"/>
              </a:ext>
            </a:extLst>
          </p:cNvPr>
          <p:cNvSpPr/>
          <p:nvPr/>
        </p:nvSpPr>
        <p:spPr>
          <a:xfrm>
            <a:off x="5329038" y="2781127"/>
            <a:ext cx="4389120" cy="13062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lt1"/>
                </a:solidFill>
              </a:rPr>
              <a:t>Routing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7D159ED-AD5C-4C7F-9DC9-2ABD47D50E57}"/>
              </a:ext>
            </a:extLst>
          </p:cNvPr>
          <p:cNvGrpSpPr/>
          <p:nvPr/>
        </p:nvGrpSpPr>
        <p:grpSpPr>
          <a:xfrm>
            <a:off x="8534956" y="2911756"/>
            <a:ext cx="396902" cy="645918"/>
            <a:chOff x="7307315" y="2560012"/>
            <a:chExt cx="396902" cy="645918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321267F1-6C3B-4E90-9B4E-97A7C86BF836}"/>
                </a:ext>
              </a:extLst>
            </p:cNvPr>
            <p:cNvSpPr/>
            <p:nvPr/>
          </p:nvSpPr>
          <p:spPr>
            <a:xfrm>
              <a:off x="7337071" y="2997250"/>
              <a:ext cx="331596" cy="190731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BCAA4E26-D51B-498A-94FF-2A3F91CE428A}"/>
                </a:ext>
              </a:extLst>
            </p:cNvPr>
            <p:cNvCxnSpPr>
              <a:cxnSpLocks/>
              <a:stCxn id="67" idx="0"/>
            </p:cNvCxnSpPr>
            <p:nvPr/>
          </p:nvCxnSpPr>
          <p:spPr>
            <a:xfrm flipV="1">
              <a:off x="7502869" y="2560012"/>
              <a:ext cx="0" cy="437238"/>
            </a:xfrm>
            <a:prstGeom prst="line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843F564-E49F-42EC-86BF-4B4CE3CB222D}"/>
                </a:ext>
              </a:extLst>
            </p:cNvPr>
            <p:cNvSpPr txBox="1"/>
            <p:nvPr/>
          </p:nvSpPr>
          <p:spPr>
            <a:xfrm>
              <a:off x="7307315" y="2952016"/>
              <a:ext cx="396902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50" dirty="0">
                  <a:solidFill>
                    <a:schemeClr val="lt1"/>
                  </a:solidFill>
                </a:rPr>
                <a:t>Proxy</a:t>
              </a:r>
              <a:endParaRPr lang="en-US" sz="1200" dirty="0">
                <a:solidFill>
                  <a:schemeClr val="lt1"/>
                </a:solidFill>
              </a:endParaRPr>
            </a:p>
          </p:txBody>
        </p:sp>
      </p:grp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4F3A3AD1-CF4C-472E-AB69-E9FAFF62C5FE}"/>
              </a:ext>
            </a:extLst>
          </p:cNvPr>
          <p:cNvCxnSpPr>
            <a:cxnSpLocks/>
            <a:stCxn id="65" idx="2"/>
            <a:endCxn id="72" idx="0"/>
          </p:cNvCxnSpPr>
          <p:nvPr/>
        </p:nvCxnSpPr>
        <p:spPr>
          <a:xfrm>
            <a:off x="8733407" y="3557674"/>
            <a:ext cx="5508" cy="223071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22A58FBE-4D4F-4725-8CFB-F3629706A1F9}"/>
              </a:ext>
            </a:extLst>
          </p:cNvPr>
          <p:cNvSpPr/>
          <p:nvPr/>
        </p:nvSpPr>
        <p:spPr>
          <a:xfrm>
            <a:off x="7859037" y="3780745"/>
            <a:ext cx="1759755" cy="365154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VNFM Adaptor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FC1E90-4DA1-455F-85F1-189C47BEF17E}"/>
              </a:ext>
            </a:extLst>
          </p:cNvPr>
          <p:cNvSpPr txBox="1"/>
          <p:nvPr/>
        </p:nvSpPr>
        <p:spPr>
          <a:xfrm rot="5400000">
            <a:off x="10787288" y="2259036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DRAFT FOR DISCUSSION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FA6141F-FA1A-4CDB-AAEC-BE5CB1FF3E79}"/>
              </a:ext>
            </a:extLst>
          </p:cNvPr>
          <p:cNvSpPr/>
          <p:nvPr/>
        </p:nvSpPr>
        <p:spPr>
          <a:xfrm>
            <a:off x="5242999" y="5731545"/>
            <a:ext cx="565867" cy="62299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VNF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B6BA032-3D2F-4016-B541-C67BE169949B}"/>
              </a:ext>
            </a:extLst>
          </p:cNvPr>
          <p:cNvSpPr txBox="1"/>
          <p:nvPr/>
        </p:nvSpPr>
        <p:spPr>
          <a:xfrm>
            <a:off x="6583925" y="4251842"/>
            <a:ext cx="4843466" cy="30777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1400" i="1"/>
            </a:lvl1pPr>
          </a:lstStyle>
          <a:p>
            <a:r>
              <a:rPr lang="en-US" dirty="0"/>
              <a:t>SOL003 (</a:t>
            </a:r>
            <a:r>
              <a:rPr lang="en-US" dirty="0" err="1"/>
              <a:t>ChangeFlavor</a:t>
            </a:r>
            <a:r>
              <a:rPr lang="en-US" dirty="0"/>
              <a:t>, </a:t>
            </a:r>
            <a:r>
              <a:rPr lang="en-US" dirty="0" err="1"/>
              <a:t>GetOperationStatus</a:t>
            </a:r>
            <a:r>
              <a:rPr lang="en-US" dirty="0"/>
              <a:t>, etc.)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00237CE-B7E6-4070-B885-64909530DADC}"/>
              </a:ext>
            </a:extLst>
          </p:cNvPr>
          <p:cNvSpPr txBox="1"/>
          <p:nvPr/>
        </p:nvSpPr>
        <p:spPr>
          <a:xfrm>
            <a:off x="5990057" y="1807806"/>
            <a:ext cx="3078817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1400" i="1"/>
            </a:lvl1pPr>
          </a:lstStyle>
          <a:p>
            <a:r>
              <a:rPr lang="en-US" dirty="0" err="1"/>
              <a:t>ApplicationHealthCheck</a:t>
            </a:r>
            <a:r>
              <a:rPr lang="en-US" dirty="0"/>
              <a:t>, </a:t>
            </a:r>
            <a:r>
              <a:rPr lang="en-US" dirty="0" err="1"/>
              <a:t>ConfigBackup</a:t>
            </a:r>
            <a:r>
              <a:rPr lang="en-US" dirty="0"/>
              <a:t>, </a:t>
            </a:r>
            <a:r>
              <a:rPr lang="en-US" dirty="0" err="1"/>
              <a:t>UpgradeSoftware</a:t>
            </a:r>
            <a:r>
              <a:rPr lang="en-US" dirty="0"/>
              <a:t>, </a:t>
            </a:r>
            <a:r>
              <a:rPr lang="en-US" dirty="0" err="1"/>
              <a:t>ConfigRestore</a:t>
            </a:r>
            <a:r>
              <a:rPr lang="en-US" dirty="0"/>
              <a:t> 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05CA255-BCDF-420F-A48D-D9C29A0EFD91}"/>
              </a:ext>
            </a:extLst>
          </p:cNvPr>
          <p:cNvSpPr txBox="1"/>
          <p:nvPr/>
        </p:nvSpPr>
        <p:spPr>
          <a:xfrm>
            <a:off x="0" y="17754"/>
            <a:ext cx="3149258" cy="369330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“Pluggin</a:t>
            </a:r>
            <a:r>
              <a:rPr lang="en-US" dirty="0">
                <a:solidFill>
                  <a:schemeClr val="bg1"/>
                </a:solidFill>
              </a:rPr>
              <a:t>g In” a VNFM Into ONAP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460FE04-0EB5-436E-AFC7-3FB9AE27A6F7}"/>
              </a:ext>
            </a:extLst>
          </p:cNvPr>
          <p:cNvGrpSpPr/>
          <p:nvPr/>
        </p:nvGrpSpPr>
        <p:grpSpPr>
          <a:xfrm>
            <a:off x="5064864" y="184390"/>
            <a:ext cx="4929204" cy="733923"/>
            <a:chOff x="4253375" y="280016"/>
            <a:chExt cx="4929204" cy="733923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5BA776-FEE2-4137-A67F-E07589A971C5}"/>
                </a:ext>
              </a:extLst>
            </p:cNvPr>
            <p:cNvCxnSpPr>
              <a:cxnSpLocks/>
            </p:cNvCxnSpPr>
            <p:nvPr/>
          </p:nvCxnSpPr>
          <p:spPr>
            <a:xfrm>
              <a:off x="4360985" y="387084"/>
              <a:ext cx="4643505" cy="0"/>
            </a:xfrm>
            <a:prstGeom prst="line">
              <a:avLst/>
            </a:prstGeom>
            <a:noFill/>
            <a:ln w="25400" cap="flat">
              <a:solidFill>
                <a:srgbClr val="0070C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C9D855A-59B4-4386-A99E-F9CDEED50CBE}"/>
                </a:ext>
              </a:extLst>
            </p:cNvPr>
            <p:cNvSpPr/>
            <p:nvPr/>
          </p:nvSpPr>
          <p:spPr>
            <a:xfrm>
              <a:off x="4620499" y="295644"/>
              <a:ext cx="182880" cy="182880"/>
            </a:xfrm>
            <a:prstGeom prst="ellipse">
              <a:avLst/>
            </a:prstGeom>
            <a:solidFill>
              <a:schemeClr val="bg1"/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CB3C663-CCEA-4D9A-855E-FB142E34D137}"/>
                </a:ext>
              </a:extLst>
            </p:cNvPr>
            <p:cNvSpPr txBox="1"/>
            <p:nvPr/>
          </p:nvSpPr>
          <p:spPr>
            <a:xfrm>
              <a:off x="4253375" y="490721"/>
              <a:ext cx="988410" cy="5232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i="1" dirty="0"/>
                <a:t>Application</a:t>
              </a:r>
              <a:br>
                <a:rPr lang="en-US" sz="1400" i="1" dirty="0"/>
              </a:br>
              <a:r>
                <a:rPr lang="en-US" sz="1400" i="1" dirty="0" err="1"/>
                <a:t>Healthcheck</a:t>
              </a:r>
              <a:endParaRPr lang="en-US" sz="1400" i="1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D4DE830-7E24-4AF1-9391-3E33B15FC3F5}"/>
                </a:ext>
              </a:extLst>
            </p:cNvPr>
            <p:cNvSpPr/>
            <p:nvPr/>
          </p:nvSpPr>
          <p:spPr>
            <a:xfrm>
              <a:off x="5832226" y="294317"/>
              <a:ext cx="182880" cy="182880"/>
            </a:xfrm>
            <a:prstGeom prst="ellipse">
              <a:avLst/>
            </a:prstGeom>
            <a:solidFill>
              <a:schemeClr val="bg1"/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E3A55E1-3446-44B0-9AD2-598635D908A2}"/>
                </a:ext>
              </a:extLst>
            </p:cNvPr>
            <p:cNvSpPr txBox="1"/>
            <p:nvPr/>
          </p:nvSpPr>
          <p:spPr>
            <a:xfrm>
              <a:off x="5361701" y="489394"/>
              <a:ext cx="109420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i="1" dirty="0" err="1"/>
                <a:t>ConfigBackup</a:t>
              </a:r>
              <a:endParaRPr lang="en-US" sz="1400" i="1" dirty="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1E8DFAF-3CE1-4237-B4EB-BB1BD7A7D800}"/>
                </a:ext>
              </a:extLst>
            </p:cNvPr>
            <p:cNvSpPr/>
            <p:nvPr/>
          </p:nvSpPr>
          <p:spPr>
            <a:xfrm>
              <a:off x="7197235" y="294317"/>
              <a:ext cx="182880" cy="182880"/>
            </a:xfrm>
            <a:prstGeom prst="ellipse">
              <a:avLst/>
            </a:prstGeom>
            <a:solidFill>
              <a:schemeClr val="bg1"/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01673AF-E65F-4D79-B7B3-011DEF876F91}"/>
                </a:ext>
              </a:extLst>
            </p:cNvPr>
            <p:cNvSpPr txBox="1"/>
            <p:nvPr/>
          </p:nvSpPr>
          <p:spPr>
            <a:xfrm>
              <a:off x="6628234" y="489394"/>
              <a:ext cx="1381145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i="1" dirty="0" err="1"/>
                <a:t>UpgradeSoftware</a:t>
              </a:r>
              <a:endParaRPr lang="en-US" sz="1400" i="1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94AC93A-DCCA-4932-8ACB-97F726B01F8B}"/>
                </a:ext>
              </a:extLst>
            </p:cNvPr>
            <p:cNvSpPr/>
            <p:nvPr/>
          </p:nvSpPr>
          <p:spPr>
            <a:xfrm>
              <a:off x="8561293" y="280016"/>
              <a:ext cx="182880" cy="182880"/>
            </a:xfrm>
            <a:prstGeom prst="ellipse">
              <a:avLst/>
            </a:prstGeom>
            <a:solidFill>
              <a:schemeClr val="bg1"/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D0082FF-58B1-4530-BAC5-D99E8F561011}"/>
                </a:ext>
              </a:extLst>
            </p:cNvPr>
            <p:cNvSpPr txBox="1"/>
            <p:nvPr/>
          </p:nvSpPr>
          <p:spPr>
            <a:xfrm>
              <a:off x="8194169" y="475093"/>
              <a:ext cx="988410" cy="5232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i="1" dirty="0"/>
                <a:t>Application</a:t>
              </a:r>
              <a:br>
                <a:rPr lang="en-US" sz="1400" i="1" dirty="0"/>
              </a:br>
              <a:r>
                <a:rPr lang="en-US" sz="1400" i="1" dirty="0" err="1"/>
                <a:t>Healthcheck</a:t>
              </a:r>
              <a:endParaRPr lang="en-US" sz="1400" i="1" dirty="0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FDC06C8C-96E3-4A7B-84A5-036BD65239E2}"/>
              </a:ext>
            </a:extLst>
          </p:cNvPr>
          <p:cNvSpPr txBox="1"/>
          <p:nvPr/>
        </p:nvSpPr>
        <p:spPr>
          <a:xfrm>
            <a:off x="4041256" y="3731068"/>
            <a:ext cx="3078817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1400" i="1"/>
            </a:lvl1pPr>
          </a:lstStyle>
          <a:p>
            <a:r>
              <a:rPr lang="en-US" dirty="0" err="1"/>
              <a:t>ApplicationHealthCheck</a:t>
            </a:r>
            <a:r>
              <a:rPr lang="en-US" dirty="0"/>
              <a:t>, </a:t>
            </a:r>
            <a:r>
              <a:rPr lang="en-US" dirty="0" err="1"/>
              <a:t>ConfigBackup</a:t>
            </a:r>
            <a:r>
              <a:rPr lang="en-US" dirty="0"/>
              <a:t>, </a:t>
            </a:r>
            <a:r>
              <a:rPr lang="en-US" dirty="0" err="1"/>
              <a:t>UpgradeSoftware</a:t>
            </a:r>
            <a:r>
              <a:rPr lang="en-US" dirty="0"/>
              <a:t>, </a:t>
            </a:r>
            <a:r>
              <a:rPr lang="en-US" dirty="0" err="1"/>
              <a:t>ConfigRestore</a:t>
            </a:r>
            <a:r>
              <a:rPr lang="en-US" dirty="0"/>
              <a:t>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9A15E65-4859-49DF-A563-8837551AA559}"/>
              </a:ext>
            </a:extLst>
          </p:cNvPr>
          <p:cNvSpPr txBox="1"/>
          <p:nvPr/>
        </p:nvSpPr>
        <p:spPr>
          <a:xfrm>
            <a:off x="7988721" y="2957624"/>
            <a:ext cx="1421938" cy="30777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softEdge rad="6350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1400" i="1"/>
            </a:lvl1pPr>
          </a:lstStyle>
          <a:p>
            <a:r>
              <a:rPr lang="en-US" dirty="0" err="1"/>
              <a:t>UpgradeSoftware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D65DC14-D478-46F3-B3EB-89EF442DFA82}"/>
              </a:ext>
            </a:extLst>
          </p:cNvPr>
          <p:cNvSpPr txBox="1"/>
          <p:nvPr/>
        </p:nvSpPr>
        <p:spPr>
          <a:xfrm>
            <a:off x="3200267" y="1268818"/>
            <a:ext cx="2102459" cy="523217"/>
          </a:xfrm>
          <a:prstGeom prst="wedgeRectCallout">
            <a:avLst>
              <a:gd name="adj1" fmla="val 40572"/>
              <a:gd name="adj2" fmla="val -105333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The sequence of orchestrated activities in SO</a:t>
            </a:r>
          </a:p>
        </p:txBody>
      </p:sp>
    </p:spTree>
    <p:extLst>
      <p:ext uri="{BB962C8B-B14F-4D97-AF65-F5344CB8AC3E}">
        <p14:creationId xmlns:p14="http://schemas.microsoft.com/office/powerpoint/2010/main" val="224058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>
            <a:extLst>
              <a:ext uri="{FF2B5EF4-FFF2-40B4-BE49-F238E27FC236}">
                <a16:creationId xmlns:a16="http://schemas.microsoft.com/office/drawing/2014/main" id="{902DF0E8-7367-4377-8D2C-52A9126C73AC}"/>
              </a:ext>
            </a:extLst>
          </p:cNvPr>
          <p:cNvSpPr/>
          <p:nvPr/>
        </p:nvSpPr>
        <p:spPr>
          <a:xfrm>
            <a:off x="3344543" y="162842"/>
            <a:ext cx="5873997" cy="6532316"/>
          </a:xfrm>
          <a:prstGeom prst="rect">
            <a:avLst/>
          </a:prstGeom>
          <a:solidFill>
            <a:srgbClr val="F4F9F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7E642ACB-A49D-4CDE-A577-7FA38968851C}"/>
              </a:ext>
            </a:extLst>
          </p:cNvPr>
          <p:cNvSpPr/>
          <p:nvPr/>
        </p:nvSpPr>
        <p:spPr>
          <a:xfrm>
            <a:off x="3985802" y="467980"/>
            <a:ext cx="4938668" cy="2459635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0F7B8A8E-C39B-4D08-9C10-C3C598FCFE97}"/>
              </a:ext>
            </a:extLst>
          </p:cNvPr>
          <p:cNvSpPr/>
          <p:nvPr/>
        </p:nvSpPr>
        <p:spPr>
          <a:xfrm>
            <a:off x="3845742" y="3221143"/>
            <a:ext cx="5078728" cy="3266380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40F6C596-32E0-4837-91A5-D2E755A07EC8}"/>
              </a:ext>
            </a:extLst>
          </p:cNvPr>
          <p:cNvSpPr/>
          <p:nvPr/>
        </p:nvSpPr>
        <p:spPr>
          <a:xfrm>
            <a:off x="4219546" y="5456495"/>
            <a:ext cx="1740046" cy="817366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VM</a:t>
            </a:r>
            <a:r>
              <a:rPr lang="en-US" sz="2400" baseline="-25000" dirty="0">
                <a:solidFill>
                  <a:schemeClr val="accent1">
                    <a:lumMod val="50000"/>
                  </a:schemeClr>
                </a:solidFill>
              </a:rPr>
              <a:t>A</a:t>
            </a:r>
            <a:endParaRPr lang="en-US" baseline="-25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778F266E-0FD9-445F-9258-4DA1D8956623}"/>
              </a:ext>
            </a:extLst>
          </p:cNvPr>
          <p:cNvSpPr/>
          <p:nvPr/>
        </p:nvSpPr>
        <p:spPr>
          <a:xfrm>
            <a:off x="6405168" y="4187390"/>
            <a:ext cx="1740046" cy="72834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VM</a:t>
            </a:r>
            <a:r>
              <a:rPr lang="en-US" sz="2400" baseline="-25000" dirty="0">
                <a:solidFill>
                  <a:schemeClr val="accent1">
                    <a:lumMod val="50000"/>
                  </a:schemeClr>
                </a:solidFill>
              </a:rPr>
              <a:t>B1</a:t>
            </a:r>
            <a:endParaRPr lang="en-US" baseline="-25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A9E2E0D5-7EA8-43FB-9295-BC44D1399A52}"/>
              </a:ext>
            </a:extLst>
          </p:cNvPr>
          <p:cNvSpPr/>
          <p:nvPr/>
        </p:nvSpPr>
        <p:spPr>
          <a:xfrm>
            <a:off x="6385276" y="3363005"/>
            <a:ext cx="1740046" cy="72834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VM</a:t>
            </a:r>
            <a:r>
              <a:rPr lang="en-US" sz="2400" baseline="-25000" dirty="0">
                <a:solidFill>
                  <a:schemeClr val="accent1">
                    <a:lumMod val="50000"/>
                  </a:schemeClr>
                </a:solidFill>
              </a:rPr>
              <a:t>B2</a:t>
            </a:r>
            <a:endParaRPr lang="en-US" baseline="-25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700A6596-F889-4A70-A545-C66F91DCFC36}"/>
              </a:ext>
            </a:extLst>
          </p:cNvPr>
          <p:cNvSpPr/>
          <p:nvPr/>
        </p:nvSpPr>
        <p:spPr>
          <a:xfrm>
            <a:off x="6350200" y="1871422"/>
            <a:ext cx="1740046" cy="72834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VM</a:t>
            </a:r>
            <a:r>
              <a:rPr lang="en-US" sz="2400" baseline="-25000" dirty="0" err="1">
                <a:solidFill>
                  <a:schemeClr val="accent1">
                    <a:lumMod val="50000"/>
                  </a:schemeClr>
                </a:solidFill>
              </a:rPr>
              <a:t>Bn</a:t>
            </a:r>
            <a:endParaRPr lang="en-US" baseline="-25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8DAE2113-ECF5-41A0-B922-98FE0A6A5E99}"/>
              </a:ext>
            </a:extLst>
          </p:cNvPr>
          <p:cNvSpPr/>
          <p:nvPr/>
        </p:nvSpPr>
        <p:spPr>
          <a:xfrm>
            <a:off x="6032957" y="1049431"/>
            <a:ext cx="2037397" cy="72834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VM</a:t>
            </a:r>
            <a:r>
              <a:rPr lang="en-US" sz="2400" baseline="-25000" dirty="0">
                <a:solidFill>
                  <a:schemeClr val="accent1">
                    <a:lumMod val="50000"/>
                  </a:schemeClr>
                </a:solidFill>
              </a:rPr>
              <a:t>Bn+1</a:t>
            </a:r>
            <a:endParaRPr lang="en-US" baseline="-25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7FD7DC6-0529-4698-9E75-FAEF7BDF196C}"/>
              </a:ext>
            </a:extLst>
          </p:cNvPr>
          <p:cNvSpPr txBox="1"/>
          <p:nvPr/>
        </p:nvSpPr>
        <p:spPr>
          <a:xfrm>
            <a:off x="3341495" y="194518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vVNF</a:t>
            </a:r>
          </a:p>
        </p:txBody>
      </p: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BBD9DBD2-F79D-4903-99AE-8E9C67C6AFE8}"/>
              </a:ext>
            </a:extLst>
          </p:cNvPr>
          <p:cNvCxnSpPr>
            <a:cxnSpLocks/>
            <a:endCxn id="88" idx="2"/>
          </p:cNvCxnSpPr>
          <p:nvPr/>
        </p:nvCxnSpPr>
        <p:spPr>
          <a:xfrm flipV="1">
            <a:off x="5696167" y="4534333"/>
            <a:ext cx="648101" cy="208490"/>
          </a:xfrm>
          <a:prstGeom prst="bentConnector3">
            <a:avLst>
              <a:gd name="adj1" fmla="val 38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nector: Elbow 140">
            <a:extLst>
              <a:ext uri="{FF2B5EF4-FFF2-40B4-BE49-F238E27FC236}">
                <a16:creationId xmlns:a16="http://schemas.microsoft.com/office/drawing/2014/main" id="{D14C87D4-09BD-4878-AB69-7A55B3088123}"/>
              </a:ext>
            </a:extLst>
          </p:cNvPr>
          <p:cNvCxnSpPr>
            <a:cxnSpLocks/>
            <a:stCxn id="143" idx="1"/>
            <a:endCxn id="47" idx="1"/>
          </p:cNvCxnSpPr>
          <p:nvPr/>
        </p:nvCxnSpPr>
        <p:spPr>
          <a:xfrm rot="16200000" flipH="1">
            <a:off x="2415091" y="4932619"/>
            <a:ext cx="161009" cy="138683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Oval 117">
            <a:extLst>
              <a:ext uri="{FF2B5EF4-FFF2-40B4-BE49-F238E27FC236}">
                <a16:creationId xmlns:a16="http://schemas.microsoft.com/office/drawing/2014/main" id="{5E43420E-C0AA-41B0-A3CF-0EDA2DF408E9}"/>
              </a:ext>
            </a:extLst>
          </p:cNvPr>
          <p:cNvSpPr/>
          <p:nvPr/>
        </p:nvSpPr>
        <p:spPr>
          <a:xfrm>
            <a:off x="4880543" y="5397561"/>
            <a:ext cx="91440" cy="91440"/>
          </a:xfrm>
          <a:prstGeom prst="ellipse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A60CC0F3-F7A9-4BE7-A4E9-4EF4BF2391D3}"/>
              </a:ext>
            </a:extLst>
          </p:cNvPr>
          <p:cNvSpPr/>
          <p:nvPr/>
        </p:nvSpPr>
        <p:spPr>
          <a:xfrm>
            <a:off x="5918196" y="5757504"/>
            <a:ext cx="91440" cy="9144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E0DD0802-44E6-42A8-8998-3562F0F9206C}"/>
              </a:ext>
            </a:extLst>
          </p:cNvPr>
          <p:cNvSpPr txBox="1"/>
          <p:nvPr/>
        </p:nvSpPr>
        <p:spPr>
          <a:xfrm>
            <a:off x="7391303" y="5194803"/>
            <a:ext cx="15135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“Base VF Module”</a:t>
            </a:r>
          </a:p>
        </p:txBody>
      </p:sp>
      <p:cxnSp>
        <p:nvCxnSpPr>
          <p:cNvPr id="161" name="Connector: Elbow 160">
            <a:extLst>
              <a:ext uri="{FF2B5EF4-FFF2-40B4-BE49-F238E27FC236}">
                <a16:creationId xmlns:a16="http://schemas.microsoft.com/office/drawing/2014/main" id="{0C5DDB6B-FBE7-44EF-8471-F19B4C1BC301}"/>
              </a:ext>
            </a:extLst>
          </p:cNvPr>
          <p:cNvCxnSpPr>
            <a:cxnSpLocks/>
            <a:stCxn id="159" idx="3"/>
            <a:endCxn id="160" idx="2"/>
          </p:cNvCxnSpPr>
          <p:nvPr/>
        </p:nvCxnSpPr>
        <p:spPr>
          <a:xfrm flipV="1">
            <a:off x="9274834" y="3952005"/>
            <a:ext cx="507782" cy="185320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E683143D-1650-4338-8819-88E6BC1C3172}"/>
              </a:ext>
            </a:extLst>
          </p:cNvPr>
          <p:cNvGrpSpPr/>
          <p:nvPr/>
        </p:nvGrpSpPr>
        <p:grpSpPr>
          <a:xfrm>
            <a:off x="801072" y="4518038"/>
            <a:ext cx="2002212" cy="1028589"/>
            <a:chOff x="1054028" y="4210892"/>
            <a:chExt cx="2002212" cy="1028589"/>
          </a:xfrm>
        </p:grpSpPr>
        <p:sp>
          <p:nvSpPr>
            <p:cNvPr id="143" name="Cloud 142">
              <a:extLst>
                <a:ext uri="{FF2B5EF4-FFF2-40B4-BE49-F238E27FC236}">
                  <a16:creationId xmlns:a16="http://schemas.microsoft.com/office/drawing/2014/main" id="{4EB62D7F-3DEF-4404-B11C-164E2A130AC0}"/>
                </a:ext>
              </a:extLst>
            </p:cNvPr>
            <p:cNvSpPr/>
            <p:nvPr/>
          </p:nvSpPr>
          <p:spPr>
            <a:xfrm>
              <a:off x="1054028" y="4210892"/>
              <a:ext cx="2002212" cy="1028589"/>
            </a:xfrm>
            <a:prstGeom prst="cloud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4245310C-D97C-414A-A7D0-E89BB8E18AC0}"/>
                </a:ext>
              </a:extLst>
            </p:cNvPr>
            <p:cNvSpPr txBox="1"/>
            <p:nvPr/>
          </p:nvSpPr>
          <p:spPr>
            <a:xfrm>
              <a:off x="1197291" y="4566540"/>
              <a:ext cx="17017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sz="1400" dirty="0">
                  <a:solidFill>
                    <a:prstClr val="black"/>
                  </a:solidFill>
                </a:rPr>
                <a:t>extdataplane_net_id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87D5256-8FD9-4CB3-B32D-12CE28149085}"/>
              </a:ext>
            </a:extLst>
          </p:cNvPr>
          <p:cNvGrpSpPr/>
          <p:nvPr/>
        </p:nvGrpSpPr>
        <p:grpSpPr>
          <a:xfrm>
            <a:off x="9776405" y="3437710"/>
            <a:ext cx="2002212" cy="1028589"/>
            <a:chOff x="9748596" y="5280752"/>
            <a:chExt cx="2002212" cy="1028589"/>
          </a:xfrm>
        </p:grpSpPr>
        <p:sp>
          <p:nvSpPr>
            <p:cNvPr id="160" name="Cloud 159">
              <a:extLst>
                <a:ext uri="{FF2B5EF4-FFF2-40B4-BE49-F238E27FC236}">
                  <a16:creationId xmlns:a16="http://schemas.microsoft.com/office/drawing/2014/main" id="{86A4A0F1-4DCB-49E8-BA32-469EB4009538}"/>
                </a:ext>
              </a:extLst>
            </p:cNvPr>
            <p:cNvSpPr/>
            <p:nvPr/>
          </p:nvSpPr>
          <p:spPr>
            <a:xfrm>
              <a:off x="9748596" y="5280752"/>
              <a:ext cx="2002212" cy="1028589"/>
            </a:xfrm>
            <a:prstGeom prst="cloud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DB93A3C5-21A8-4655-A99D-0422BD254994}"/>
                </a:ext>
              </a:extLst>
            </p:cNvPr>
            <p:cNvSpPr txBox="1"/>
            <p:nvPr/>
          </p:nvSpPr>
          <p:spPr>
            <a:xfrm>
              <a:off x="10102761" y="5642514"/>
              <a:ext cx="12938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sz="1400" dirty="0">
                  <a:solidFill>
                    <a:prstClr val="black"/>
                  </a:solidFill>
                </a:rPr>
                <a:t>extoam_net_id</a:t>
              </a:r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AF2F8BDA-CF78-4D5E-9922-3DCA0BE8C28A}"/>
              </a:ext>
            </a:extLst>
          </p:cNvPr>
          <p:cNvSpPr txBox="1"/>
          <p:nvPr/>
        </p:nvSpPr>
        <p:spPr>
          <a:xfrm>
            <a:off x="6955404" y="467981"/>
            <a:ext cx="1729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“Add-On VF Module”</a:t>
            </a:r>
          </a:p>
        </p:txBody>
      </p:sp>
      <p:cxnSp>
        <p:nvCxnSpPr>
          <p:cNvPr id="124" name="Connector: Elbow 123">
            <a:extLst>
              <a:ext uri="{FF2B5EF4-FFF2-40B4-BE49-F238E27FC236}">
                <a16:creationId xmlns:a16="http://schemas.microsoft.com/office/drawing/2014/main" id="{3FE321D0-E78D-4974-90E9-B3CE6613C89F}"/>
              </a:ext>
            </a:extLst>
          </p:cNvPr>
          <p:cNvCxnSpPr>
            <a:cxnSpLocks/>
            <a:stCxn id="121" idx="3"/>
            <a:endCxn id="160" idx="2"/>
          </p:cNvCxnSpPr>
          <p:nvPr/>
        </p:nvCxnSpPr>
        <p:spPr>
          <a:xfrm>
            <a:off x="9291623" y="1421822"/>
            <a:ext cx="490993" cy="253018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or: Elbow 124">
            <a:extLst>
              <a:ext uri="{FF2B5EF4-FFF2-40B4-BE49-F238E27FC236}">
                <a16:creationId xmlns:a16="http://schemas.microsoft.com/office/drawing/2014/main" id="{5F034578-AF7A-41DD-8495-A22A127A0034}"/>
              </a:ext>
            </a:extLst>
          </p:cNvPr>
          <p:cNvCxnSpPr>
            <a:cxnSpLocks/>
            <a:stCxn id="120" idx="3"/>
            <a:endCxn id="160" idx="2"/>
          </p:cNvCxnSpPr>
          <p:nvPr/>
        </p:nvCxnSpPr>
        <p:spPr>
          <a:xfrm>
            <a:off x="9291623" y="2240377"/>
            <a:ext cx="490993" cy="171162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nector: Elbow 132">
            <a:extLst>
              <a:ext uri="{FF2B5EF4-FFF2-40B4-BE49-F238E27FC236}">
                <a16:creationId xmlns:a16="http://schemas.microsoft.com/office/drawing/2014/main" id="{9D4FA1D2-176D-44D3-8FFF-81A941E0564C}"/>
              </a:ext>
            </a:extLst>
          </p:cNvPr>
          <p:cNvCxnSpPr>
            <a:cxnSpLocks/>
            <a:stCxn id="113" idx="3"/>
            <a:endCxn id="160" idx="2"/>
          </p:cNvCxnSpPr>
          <p:nvPr/>
        </p:nvCxnSpPr>
        <p:spPr>
          <a:xfrm flipV="1">
            <a:off x="9313817" y="3952005"/>
            <a:ext cx="468799" cy="602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D3001DE0-F520-4B68-AF4C-AEEE284F09E1}"/>
              </a:ext>
            </a:extLst>
          </p:cNvPr>
          <p:cNvGrpSpPr/>
          <p:nvPr/>
        </p:nvGrpSpPr>
        <p:grpSpPr>
          <a:xfrm rot="10800000">
            <a:off x="3340360" y="441989"/>
            <a:ext cx="676320" cy="2473594"/>
            <a:chOff x="8060693" y="120"/>
            <a:chExt cx="676320" cy="2327872"/>
          </a:xfrm>
        </p:grpSpPr>
        <p:sp>
          <p:nvSpPr>
            <p:cNvPr id="114" name="Right Brace 113">
              <a:extLst>
                <a:ext uri="{FF2B5EF4-FFF2-40B4-BE49-F238E27FC236}">
                  <a16:creationId xmlns:a16="http://schemas.microsoft.com/office/drawing/2014/main" id="{BBF80CDA-A7D2-4E7C-948C-107F22D9875D}"/>
                </a:ext>
              </a:extLst>
            </p:cNvPr>
            <p:cNvSpPr/>
            <p:nvPr/>
          </p:nvSpPr>
          <p:spPr>
            <a:xfrm>
              <a:off x="8060693" y="120"/>
              <a:ext cx="307061" cy="2327872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7D5B1A75-3F20-4156-B678-900CD22226E1}"/>
                </a:ext>
              </a:extLst>
            </p:cNvPr>
            <p:cNvSpPr txBox="1"/>
            <p:nvPr/>
          </p:nvSpPr>
          <p:spPr>
            <a:xfrm rot="5400000">
              <a:off x="8285286" y="990686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0..8</a:t>
              </a:r>
            </a:p>
          </p:txBody>
        </p:sp>
      </p:grpSp>
      <p:sp>
        <p:nvSpPr>
          <p:cNvPr id="126" name="TextBox 125">
            <a:extLst>
              <a:ext uri="{FF2B5EF4-FFF2-40B4-BE49-F238E27FC236}">
                <a16:creationId xmlns:a16="http://schemas.microsoft.com/office/drawing/2014/main" id="{843BFEF3-4AF8-4360-9509-6A779FB2D818}"/>
              </a:ext>
            </a:extLst>
          </p:cNvPr>
          <p:cNvSpPr txBox="1"/>
          <p:nvPr/>
        </p:nvSpPr>
        <p:spPr>
          <a:xfrm>
            <a:off x="1502067" y="2314870"/>
            <a:ext cx="1764473" cy="622472"/>
          </a:xfrm>
          <a:prstGeom prst="wedgeRectCallout">
            <a:avLst>
              <a:gd name="adj1" fmla="val 88991"/>
              <a:gd name="adj2" fmla="val -84069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200" dirty="0"/>
              <a:t>Each vVNF instance is comprised of 2-18 VM</a:t>
            </a:r>
            <a:r>
              <a:rPr lang="en-US" sz="1200" baseline="-25000" dirty="0"/>
              <a:t>B</a:t>
            </a:r>
            <a:r>
              <a:rPr lang="en-US" sz="1200" dirty="0"/>
              <a:t> backend server VNFs. 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7C9519F-555D-4FFA-AC02-4CA1147D45B1}"/>
              </a:ext>
            </a:extLst>
          </p:cNvPr>
          <p:cNvSpPr/>
          <p:nvPr/>
        </p:nvSpPr>
        <p:spPr>
          <a:xfrm>
            <a:off x="4734685" y="5605595"/>
            <a:ext cx="926997" cy="454301"/>
          </a:xfrm>
          <a:prstGeom prst="ellipse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VFC</a:t>
            </a:r>
            <a:r>
              <a:rPr kumimoji="0" lang="en-US" sz="1800" b="0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</a:t>
            </a: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9B73FCFA-E25D-4A5D-87C4-7C611645D882}"/>
              </a:ext>
            </a:extLst>
          </p:cNvPr>
          <p:cNvSpPr/>
          <p:nvPr/>
        </p:nvSpPr>
        <p:spPr>
          <a:xfrm>
            <a:off x="7049528" y="4306654"/>
            <a:ext cx="926997" cy="454301"/>
          </a:xfrm>
          <a:prstGeom prst="ellipse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VFC</a:t>
            </a:r>
            <a:r>
              <a:rPr lang="en-US" baseline="-25000" dirty="0"/>
              <a:t>B1</a:t>
            </a:r>
            <a:endParaRPr kumimoji="0" lang="en-US" sz="1800" b="0" i="0" u="none" strike="noStrike" cap="none" spc="0" normalizeH="0" baseline="-2500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2D46E8F6-3C11-42DC-A3AF-9D9B8DDFC4BB}"/>
              </a:ext>
            </a:extLst>
          </p:cNvPr>
          <p:cNvSpPr/>
          <p:nvPr/>
        </p:nvSpPr>
        <p:spPr>
          <a:xfrm>
            <a:off x="7029636" y="3482269"/>
            <a:ext cx="926997" cy="454301"/>
          </a:xfrm>
          <a:prstGeom prst="ellipse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VFC</a:t>
            </a:r>
            <a:r>
              <a:rPr lang="en-US" baseline="-25000" dirty="0"/>
              <a:t>B2</a:t>
            </a:r>
            <a:endParaRPr kumimoji="0" lang="en-US" sz="1800" b="0" i="0" u="none" strike="noStrike" cap="none" spc="0" normalizeH="0" baseline="-2500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C8A26D7B-3800-4D8B-934D-0BECBE66743C}"/>
              </a:ext>
            </a:extLst>
          </p:cNvPr>
          <p:cNvSpPr/>
          <p:nvPr/>
        </p:nvSpPr>
        <p:spPr>
          <a:xfrm>
            <a:off x="6994560" y="1990686"/>
            <a:ext cx="926997" cy="454301"/>
          </a:xfrm>
          <a:prstGeom prst="ellipse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VFC</a:t>
            </a:r>
            <a:r>
              <a:rPr lang="en-US" baseline="-25000" dirty="0" err="1"/>
              <a:t>Bn</a:t>
            </a:r>
            <a:endParaRPr kumimoji="0" lang="en-US" sz="1800" b="0" i="0" u="none" strike="noStrike" cap="none" spc="0" normalizeH="0" baseline="-2500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53FD6255-300D-4B65-B250-78C8BBE6BBCC}"/>
              </a:ext>
            </a:extLst>
          </p:cNvPr>
          <p:cNvSpPr/>
          <p:nvPr/>
        </p:nvSpPr>
        <p:spPr>
          <a:xfrm>
            <a:off x="6344268" y="4488613"/>
            <a:ext cx="91440" cy="91440"/>
          </a:xfrm>
          <a:prstGeom prst="ellipse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FC7C578-FE81-40CA-85E6-D2D82DC95E27}"/>
              </a:ext>
            </a:extLst>
          </p:cNvPr>
          <p:cNvSpPr/>
          <p:nvPr/>
        </p:nvSpPr>
        <p:spPr>
          <a:xfrm>
            <a:off x="8103818" y="4511671"/>
            <a:ext cx="91440" cy="9144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F3530574-AC6F-400A-A38E-954F51C41A4A}"/>
              </a:ext>
            </a:extLst>
          </p:cNvPr>
          <p:cNvSpPr/>
          <p:nvPr/>
        </p:nvSpPr>
        <p:spPr>
          <a:xfrm>
            <a:off x="6324376" y="3664228"/>
            <a:ext cx="91440" cy="91440"/>
          </a:xfrm>
          <a:prstGeom prst="ellipse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97D57B58-DE55-4CDB-BEA9-0BFB2259D81C}"/>
              </a:ext>
            </a:extLst>
          </p:cNvPr>
          <p:cNvSpPr/>
          <p:nvPr/>
        </p:nvSpPr>
        <p:spPr>
          <a:xfrm>
            <a:off x="8083926" y="3687286"/>
            <a:ext cx="91440" cy="9144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28DE3FBF-223B-4406-85CB-6C9CC920B29F}"/>
              </a:ext>
            </a:extLst>
          </p:cNvPr>
          <p:cNvSpPr/>
          <p:nvPr/>
        </p:nvSpPr>
        <p:spPr>
          <a:xfrm>
            <a:off x="6299348" y="2172645"/>
            <a:ext cx="91440" cy="91440"/>
          </a:xfrm>
          <a:prstGeom prst="ellipse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665CDDBE-4BA9-4FC6-BA2A-76BFAA2DF9A6}"/>
              </a:ext>
            </a:extLst>
          </p:cNvPr>
          <p:cNvSpPr/>
          <p:nvPr/>
        </p:nvSpPr>
        <p:spPr>
          <a:xfrm>
            <a:off x="8048850" y="2195703"/>
            <a:ext cx="91440" cy="9144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7EA4CA2E-6F5D-4F26-B990-4073E12F9313}"/>
              </a:ext>
            </a:extLst>
          </p:cNvPr>
          <p:cNvSpPr/>
          <p:nvPr/>
        </p:nvSpPr>
        <p:spPr>
          <a:xfrm>
            <a:off x="5988657" y="1350654"/>
            <a:ext cx="91440" cy="91440"/>
          </a:xfrm>
          <a:prstGeom prst="ellipse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5BF091F9-CD4F-4846-A125-54D9069FBC7D}"/>
              </a:ext>
            </a:extLst>
          </p:cNvPr>
          <p:cNvSpPr/>
          <p:nvPr/>
        </p:nvSpPr>
        <p:spPr>
          <a:xfrm>
            <a:off x="8028958" y="1373712"/>
            <a:ext cx="91440" cy="9144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589ACF7F-1E71-4F1C-ABB0-2C9E9582EB37}"/>
              </a:ext>
            </a:extLst>
          </p:cNvPr>
          <p:cNvSpPr/>
          <p:nvPr/>
        </p:nvSpPr>
        <p:spPr>
          <a:xfrm>
            <a:off x="6805846" y="1168695"/>
            <a:ext cx="1095819" cy="454301"/>
          </a:xfrm>
          <a:prstGeom prst="ellipse">
            <a:avLst/>
          </a:prstGeom>
          <a:solidFill>
            <a:schemeClr val="bg1">
              <a:lumMod val="6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VFC</a:t>
            </a:r>
            <a:r>
              <a:rPr lang="en-US" baseline="-25000" dirty="0"/>
              <a:t>Bn+1</a:t>
            </a:r>
            <a:endParaRPr kumimoji="0" lang="en-US" sz="1800" b="0" i="0" u="none" strike="noStrike" cap="none" spc="0" normalizeH="0" baseline="-2500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6C58C36-93FC-425E-BC62-A0B09BCEB5B3}"/>
              </a:ext>
            </a:extLst>
          </p:cNvPr>
          <p:cNvSpPr txBox="1"/>
          <p:nvPr/>
        </p:nvSpPr>
        <p:spPr>
          <a:xfrm>
            <a:off x="196197" y="3189729"/>
            <a:ext cx="3415205" cy="901620"/>
          </a:xfrm>
          <a:prstGeom prst="wedgeRectCallout">
            <a:avLst>
              <a:gd name="adj1" fmla="val 84117"/>
              <a:gd name="adj2" fmla="val 229426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200" dirty="0"/>
              <a:t>The Load Balancer VFC</a:t>
            </a:r>
            <a:r>
              <a:rPr lang="en-US" sz="1200" baseline="-25000" dirty="0"/>
              <a:t>A</a:t>
            </a:r>
            <a:r>
              <a:rPr lang="en-US" sz="1200" dirty="0"/>
              <a:t> must be configured with the </a:t>
            </a:r>
            <a:r>
              <a:rPr lang="en-US" sz="1200" dirty="0" err="1"/>
              <a:t>intdataplane</a:t>
            </a:r>
            <a:r>
              <a:rPr lang="en-US" sz="1200" dirty="0"/>
              <a:t> IP Address of each backed server </a:t>
            </a:r>
            <a:r>
              <a:rPr lang="en-US" sz="1200" dirty="0" err="1"/>
              <a:t>VFC</a:t>
            </a:r>
            <a:r>
              <a:rPr lang="en-US" sz="1200" baseline="-25000" dirty="0" err="1"/>
              <a:t>Bn</a:t>
            </a:r>
            <a:r>
              <a:rPr lang="en-US" sz="1200" dirty="0"/>
              <a:t>.  This configuration is delegated to the VNFM as part of its “deployment data” configuration. </a:t>
            </a:r>
            <a:endParaRPr lang="en-US" sz="1200" baseline="-250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BB7686E-C568-41F7-AD39-D9A77E89487A}"/>
              </a:ext>
            </a:extLst>
          </p:cNvPr>
          <p:cNvGrpSpPr/>
          <p:nvPr/>
        </p:nvGrpSpPr>
        <p:grpSpPr>
          <a:xfrm>
            <a:off x="4094294" y="4367180"/>
            <a:ext cx="2059481" cy="532361"/>
            <a:chOff x="4644417" y="3813457"/>
            <a:chExt cx="2059481" cy="532361"/>
          </a:xfrm>
        </p:grpSpPr>
        <p:sp>
          <p:nvSpPr>
            <p:cNvPr id="139" name="Cloud 138">
              <a:extLst>
                <a:ext uri="{FF2B5EF4-FFF2-40B4-BE49-F238E27FC236}">
                  <a16:creationId xmlns:a16="http://schemas.microsoft.com/office/drawing/2014/main" id="{E7DF06BD-5C9A-4476-BCB0-995864CCA3C9}"/>
                </a:ext>
              </a:extLst>
            </p:cNvPr>
            <p:cNvSpPr/>
            <p:nvPr/>
          </p:nvSpPr>
          <p:spPr>
            <a:xfrm>
              <a:off x="4644417" y="3813457"/>
              <a:ext cx="2059481" cy="532361"/>
            </a:xfrm>
            <a:prstGeom prst="cloud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CB624F1A-8163-4865-951C-C420CCEF7D3F}"/>
                </a:ext>
              </a:extLst>
            </p:cNvPr>
            <p:cNvSpPr txBox="1"/>
            <p:nvPr/>
          </p:nvSpPr>
          <p:spPr>
            <a:xfrm>
              <a:off x="4849693" y="3925748"/>
              <a:ext cx="1670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sz="1400" dirty="0">
                  <a:solidFill>
                    <a:prstClr val="black"/>
                  </a:solidFill>
                </a:rPr>
                <a:t>intdataplane_net_id</a:t>
              </a:r>
            </a:p>
          </p:txBody>
        </p:sp>
      </p:grpSp>
      <p:cxnSp>
        <p:nvCxnSpPr>
          <p:cNvPr id="162" name="Connector: Elbow 161">
            <a:extLst>
              <a:ext uri="{FF2B5EF4-FFF2-40B4-BE49-F238E27FC236}">
                <a16:creationId xmlns:a16="http://schemas.microsoft.com/office/drawing/2014/main" id="{AEA4C746-B93B-4F08-BD10-FE647BB7E3D8}"/>
              </a:ext>
            </a:extLst>
          </p:cNvPr>
          <p:cNvCxnSpPr>
            <a:cxnSpLocks/>
            <a:stCxn id="118" idx="0"/>
            <a:endCxn id="139" idx="1"/>
          </p:cNvCxnSpPr>
          <p:nvPr/>
        </p:nvCxnSpPr>
        <p:spPr>
          <a:xfrm rot="5400000" flipH="1" flipV="1">
            <a:off x="4775856" y="5049382"/>
            <a:ext cx="498587" cy="19777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nector: Elbow 162">
            <a:extLst>
              <a:ext uri="{FF2B5EF4-FFF2-40B4-BE49-F238E27FC236}">
                <a16:creationId xmlns:a16="http://schemas.microsoft.com/office/drawing/2014/main" id="{175EAF19-EBA7-4A1E-9D15-8551EC352582}"/>
              </a:ext>
            </a:extLst>
          </p:cNvPr>
          <p:cNvCxnSpPr>
            <a:cxnSpLocks/>
          </p:cNvCxnSpPr>
          <p:nvPr/>
        </p:nvCxnSpPr>
        <p:spPr>
          <a:xfrm flipV="1">
            <a:off x="5625914" y="3709948"/>
            <a:ext cx="698462" cy="651048"/>
          </a:xfrm>
          <a:prstGeom prst="bentConnector3">
            <a:avLst>
              <a:gd name="adj1" fmla="val 108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or: Elbow 163">
            <a:extLst>
              <a:ext uri="{FF2B5EF4-FFF2-40B4-BE49-F238E27FC236}">
                <a16:creationId xmlns:a16="http://schemas.microsoft.com/office/drawing/2014/main" id="{9E7A1CF9-D985-40C5-A32B-98684C0C22A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677450" y="2739099"/>
            <a:ext cx="2142631" cy="110116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onnector: Elbow 164">
            <a:extLst>
              <a:ext uri="{FF2B5EF4-FFF2-40B4-BE49-F238E27FC236}">
                <a16:creationId xmlns:a16="http://schemas.microsoft.com/office/drawing/2014/main" id="{EDC79670-E4CF-4CC9-B973-DFFD4BE898C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903941" y="2302280"/>
            <a:ext cx="2990622" cy="117881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>
            <a:extLst>
              <a:ext uri="{FF2B5EF4-FFF2-40B4-BE49-F238E27FC236}">
                <a16:creationId xmlns:a16="http://schemas.microsoft.com/office/drawing/2014/main" id="{35AC1C0A-16D1-475F-8AF4-B1DE0113B1BC}"/>
              </a:ext>
            </a:extLst>
          </p:cNvPr>
          <p:cNvSpPr txBox="1"/>
          <p:nvPr/>
        </p:nvSpPr>
        <p:spPr>
          <a:xfrm rot="5400000">
            <a:off x="10787288" y="4699608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DRAFT FOR DISCUSSION</a:t>
            </a:r>
          </a:p>
        </p:txBody>
      </p:sp>
      <p:sp>
        <p:nvSpPr>
          <p:cNvPr id="92" name="Title 1">
            <a:extLst>
              <a:ext uri="{FF2B5EF4-FFF2-40B4-BE49-F238E27FC236}">
                <a16:creationId xmlns:a16="http://schemas.microsoft.com/office/drawing/2014/main" id="{99F7FC3A-A94A-4052-B78F-8B461038C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860" y="347594"/>
            <a:ext cx="2244388" cy="1143201"/>
          </a:xfrm>
        </p:spPr>
        <p:txBody>
          <a:bodyPr>
            <a:normAutofit fontScale="90000"/>
          </a:bodyPr>
          <a:lstStyle/>
          <a:p>
            <a:r>
              <a:rPr lang="en-US" dirty="0"/>
              <a:t>An Example VNF</a:t>
            </a:r>
          </a:p>
        </p:txBody>
      </p:sp>
      <p:cxnSp>
        <p:nvCxnSpPr>
          <p:cNvPr id="93" name="Connector: Elbow 92">
            <a:extLst>
              <a:ext uri="{FF2B5EF4-FFF2-40B4-BE49-F238E27FC236}">
                <a16:creationId xmlns:a16="http://schemas.microsoft.com/office/drawing/2014/main" id="{493941E7-AFB5-4DC6-A023-A8E7DCCB3E79}"/>
              </a:ext>
            </a:extLst>
          </p:cNvPr>
          <p:cNvCxnSpPr>
            <a:cxnSpLocks/>
            <a:stCxn id="115" idx="3"/>
            <a:endCxn id="160" idx="2"/>
          </p:cNvCxnSpPr>
          <p:nvPr/>
        </p:nvCxnSpPr>
        <p:spPr>
          <a:xfrm>
            <a:off x="9311387" y="3726827"/>
            <a:ext cx="471229" cy="22517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E5E23A19-4F9B-41A6-8F6C-518CEBECE44A}"/>
              </a:ext>
            </a:extLst>
          </p:cNvPr>
          <p:cNvSpPr/>
          <p:nvPr/>
        </p:nvSpPr>
        <p:spPr>
          <a:xfrm>
            <a:off x="3189012" y="5653475"/>
            <a:ext cx="1126066" cy="106132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: Rounded Corners 158">
            <a:extLst>
              <a:ext uri="{FF2B5EF4-FFF2-40B4-BE49-F238E27FC236}">
                <a16:creationId xmlns:a16="http://schemas.microsoft.com/office/drawing/2014/main" id="{95A09CEA-758E-4243-AB81-AA63E2A06251}"/>
              </a:ext>
            </a:extLst>
          </p:cNvPr>
          <p:cNvSpPr/>
          <p:nvPr/>
        </p:nvSpPr>
        <p:spPr>
          <a:xfrm>
            <a:off x="5891554" y="5752144"/>
            <a:ext cx="3383280" cy="106132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0C8BD942-1C4B-471A-8580-7B1C168D0573}"/>
              </a:ext>
            </a:extLst>
          </p:cNvPr>
          <p:cNvSpPr/>
          <p:nvPr/>
        </p:nvSpPr>
        <p:spPr>
          <a:xfrm>
            <a:off x="8033657" y="4501013"/>
            <a:ext cx="1280160" cy="106132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E563A6C0-ED50-4292-B85E-4492363C05AD}"/>
              </a:ext>
            </a:extLst>
          </p:cNvPr>
          <p:cNvSpPr/>
          <p:nvPr/>
        </p:nvSpPr>
        <p:spPr>
          <a:xfrm>
            <a:off x="8031227" y="3673761"/>
            <a:ext cx="1280160" cy="106132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BE35D464-D6C0-4BBD-AAE0-06413126FEA3}"/>
              </a:ext>
            </a:extLst>
          </p:cNvPr>
          <p:cNvSpPr/>
          <p:nvPr/>
        </p:nvSpPr>
        <p:spPr>
          <a:xfrm>
            <a:off x="8011463" y="2187311"/>
            <a:ext cx="1280160" cy="106132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0652C1F4-5CB7-468A-ABAA-297C9763134B}"/>
              </a:ext>
            </a:extLst>
          </p:cNvPr>
          <p:cNvSpPr/>
          <p:nvPr/>
        </p:nvSpPr>
        <p:spPr>
          <a:xfrm>
            <a:off x="8011463" y="1368756"/>
            <a:ext cx="1280160" cy="106132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A9DCD4A-0563-4421-BABD-A925676890A4}"/>
              </a:ext>
            </a:extLst>
          </p:cNvPr>
          <p:cNvGrpSpPr/>
          <p:nvPr/>
        </p:nvGrpSpPr>
        <p:grpSpPr>
          <a:xfrm>
            <a:off x="10064834" y="278975"/>
            <a:ext cx="1918964" cy="2799679"/>
            <a:chOff x="10064834" y="64964"/>
            <a:chExt cx="1918964" cy="2799679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A7AF76E-D871-490F-B477-0ACF041C9392}"/>
                </a:ext>
              </a:extLst>
            </p:cNvPr>
            <p:cNvGrpSpPr/>
            <p:nvPr/>
          </p:nvGrpSpPr>
          <p:grpSpPr>
            <a:xfrm>
              <a:off x="10064834" y="64964"/>
              <a:ext cx="1918964" cy="2799679"/>
              <a:chOff x="277836" y="542357"/>
              <a:chExt cx="1918964" cy="2799679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A787FB8-064B-48C9-8F71-17109131D5CF}"/>
                  </a:ext>
                </a:extLst>
              </p:cNvPr>
              <p:cNvGrpSpPr/>
              <p:nvPr/>
            </p:nvGrpSpPr>
            <p:grpSpPr>
              <a:xfrm>
                <a:off x="277836" y="542357"/>
                <a:ext cx="1918964" cy="2799679"/>
                <a:chOff x="590866" y="492388"/>
                <a:chExt cx="1918964" cy="2799679"/>
              </a:xfrm>
            </p:grpSpPr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63CB0009-18D2-46B1-80C5-F0C2098854D2}"/>
                    </a:ext>
                  </a:extLst>
                </p:cNvPr>
                <p:cNvSpPr/>
                <p:nvPr/>
              </p:nvSpPr>
              <p:spPr>
                <a:xfrm>
                  <a:off x="590866" y="492388"/>
                  <a:ext cx="1918964" cy="2799679"/>
                </a:xfrm>
                <a:prstGeom prst="rect">
                  <a:avLst/>
                </a:prstGeom>
                <a:solidFill>
                  <a:schemeClr val="bg1"/>
                </a:solidFill>
                <a:ln w="38100" cap="flat">
                  <a:solidFill>
                    <a:schemeClr val="tx1"/>
                  </a:solidFill>
                  <a:prstDash val="solid"/>
                  <a:round/>
                </a:ln>
                <a:effectLst>
                  <a:outerShdw blurRad="38100" dist="23000" dir="5400000" rotWithShape="0">
                    <a:srgbClr val="000000">
                      <a:alpha val="35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457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4E023184-1329-4B25-8532-A7E450BE6C8E}"/>
                    </a:ext>
                  </a:extLst>
                </p:cNvPr>
                <p:cNvGrpSpPr/>
                <p:nvPr/>
              </p:nvGrpSpPr>
              <p:grpSpPr>
                <a:xfrm>
                  <a:off x="722996" y="846998"/>
                  <a:ext cx="1613660" cy="1162248"/>
                  <a:chOff x="736218" y="723763"/>
                  <a:chExt cx="1613660" cy="1162248"/>
                </a:xfrm>
              </p:grpSpPr>
              <p:sp>
                <p:nvSpPr>
                  <p:cNvPr id="24" name="Rectangle 23">
                    <a:extLst>
                      <a:ext uri="{FF2B5EF4-FFF2-40B4-BE49-F238E27FC236}">
                        <a16:creationId xmlns:a16="http://schemas.microsoft.com/office/drawing/2014/main" id="{5A9181E9-2660-48D7-9796-1B01A5ECFC2C}"/>
                      </a:ext>
                    </a:extLst>
                  </p:cNvPr>
                  <p:cNvSpPr/>
                  <p:nvPr/>
                </p:nvSpPr>
                <p:spPr>
                  <a:xfrm>
                    <a:off x="814720" y="723763"/>
                    <a:ext cx="1443076" cy="369332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6350" cap="flat">
                    <a:solidFill>
                      <a:schemeClr val="accent1"/>
                    </a:solidFill>
                    <a:prstDash val="solid"/>
                    <a:round/>
                  </a:ln>
                  <a:effectLst>
                    <a:outerShdw blurRad="38100" dist="23000" dir="5400000" rotWithShape="0">
                      <a:srgbClr val="000000">
                        <a:alpha val="35000"/>
                      </a:srgbClr>
                    </a:outerShdw>
                  </a:effectLst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noAutofit/>
                  </a:bodyPr>
                  <a:lstStyle/>
                  <a:p>
                    <a:pPr marL="0" marR="0" indent="0" algn="ctr" defTabSz="4572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800" b="0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rPr>
                      <a:t>Service </a:t>
                    </a:r>
                    <a:r>
                      <a:rPr kumimoji="0" lang="en-US" sz="1800" b="0" i="0" u="none" strike="noStrike" cap="none" spc="0" normalizeH="0" baseline="0" dirty="0" err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rPr>
                      <a:t>vVNF</a:t>
                    </a:r>
                    <a:endPara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154" name="Rectangle 153">
                    <a:extLst>
                      <a:ext uri="{FF2B5EF4-FFF2-40B4-BE49-F238E27FC236}">
                        <a16:creationId xmlns:a16="http://schemas.microsoft.com/office/drawing/2014/main" id="{BABFB45D-4D3F-4BE2-9E5C-F7316DE311E6}"/>
                      </a:ext>
                    </a:extLst>
                  </p:cNvPr>
                  <p:cNvSpPr/>
                  <p:nvPr/>
                </p:nvSpPr>
                <p:spPr>
                  <a:xfrm>
                    <a:off x="736218" y="1516679"/>
                    <a:ext cx="1613660" cy="369332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6350" cap="flat">
                    <a:solidFill>
                      <a:schemeClr val="accent1"/>
                    </a:solidFill>
                    <a:prstDash val="solid"/>
                    <a:round/>
                  </a:ln>
                  <a:effectLst>
                    <a:outerShdw blurRad="38100" dist="23000" dir="5400000" rotWithShape="0">
                      <a:srgbClr val="000000">
                        <a:alpha val="35000"/>
                      </a:srgbClr>
                    </a:outerShdw>
                  </a:effectLst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noAutofit/>
                  </a:bodyPr>
                  <a:lstStyle/>
                  <a:p>
                    <a:pPr marL="0" marR="0" indent="0" algn="ctr" defTabSz="4572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800" b="0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rPr>
                      <a:t>Resource </a:t>
                    </a:r>
                    <a:r>
                      <a:rPr kumimoji="0" lang="en-US" sz="1800" b="0" i="0" u="none" strike="noStrike" cap="none" spc="0" normalizeH="0" baseline="0" dirty="0" err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rPr>
                      <a:t>vVNF</a:t>
                    </a:r>
                    <a:endPara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cxnSp>
                <p:nvCxnSpPr>
                  <p:cNvPr id="26" name="Straight Connector 25">
                    <a:extLst>
                      <a:ext uri="{FF2B5EF4-FFF2-40B4-BE49-F238E27FC236}">
                        <a16:creationId xmlns:a16="http://schemas.microsoft.com/office/drawing/2014/main" id="{5E4ABF7C-8599-4A7C-A123-68606C62373C}"/>
                      </a:ext>
                    </a:extLst>
                  </p:cNvPr>
                  <p:cNvCxnSpPr>
                    <a:stCxn id="24" idx="2"/>
                    <a:endCxn id="154" idx="0"/>
                  </p:cNvCxnSpPr>
                  <p:nvPr/>
                </p:nvCxnSpPr>
                <p:spPr>
                  <a:xfrm>
                    <a:off x="1536258" y="1093095"/>
                    <a:ext cx="6790" cy="423584"/>
                  </a:xfrm>
                  <a:prstGeom prst="line">
                    <a:avLst/>
                  </a:prstGeom>
                  <a:noFill/>
                  <a:ln w="25400" cap="flat">
                    <a:solidFill>
                      <a:schemeClr val="accent1"/>
                    </a:solidFill>
                    <a:prstDash val="solid"/>
                    <a:round/>
                  </a:ln>
                  <a:effectLst>
                    <a:outerShdw blurRad="38100" dist="20000" dir="5400000" rotWithShape="0">
                      <a:srgbClr val="000000">
                        <a:alpha val="38000"/>
                      </a:srgbClr>
                    </a:outerShdw>
                  </a:effectLst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</p:cxnSp>
            </p:grpSp>
          </p:grp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32B3D5A-774D-41BD-9329-31FFA2AFB05D}"/>
                  </a:ext>
                </a:extLst>
              </p:cNvPr>
              <p:cNvSpPr txBox="1"/>
              <p:nvPr/>
            </p:nvSpPr>
            <p:spPr>
              <a:xfrm>
                <a:off x="1237921" y="1234072"/>
                <a:ext cx="170879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1</a:t>
                </a:r>
              </a:p>
            </p:txBody>
          </p:sp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BD723302-E62B-484B-8C3B-C7CDA0F5B393}"/>
                  </a:ext>
                </a:extLst>
              </p:cNvPr>
              <p:cNvSpPr txBox="1"/>
              <p:nvPr/>
            </p:nvSpPr>
            <p:spPr>
              <a:xfrm>
                <a:off x="1240072" y="1469253"/>
                <a:ext cx="170879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1</a:t>
                </a:r>
              </a:p>
            </p:txBody>
          </p:sp>
        </p:grpSp>
        <p:sp>
          <p:nvSpPr>
            <p:cNvPr id="94" name="Rectangle: Rounded Corners 93">
              <a:extLst>
                <a:ext uri="{FF2B5EF4-FFF2-40B4-BE49-F238E27FC236}">
                  <a16:creationId xmlns:a16="http://schemas.microsoft.com/office/drawing/2014/main" id="{4B53B169-6266-43DD-9C9F-C7721FE98E56}"/>
                </a:ext>
              </a:extLst>
            </p:cNvPr>
            <p:cNvSpPr/>
            <p:nvPr/>
          </p:nvSpPr>
          <p:spPr>
            <a:xfrm>
              <a:off x="10167695" y="2084729"/>
              <a:ext cx="365760" cy="106132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286E2D49-12CA-4356-8286-28773DDBE7E8}"/>
                </a:ext>
              </a:extLst>
            </p:cNvPr>
            <p:cNvSpPr/>
            <p:nvPr/>
          </p:nvSpPr>
          <p:spPr>
            <a:xfrm>
              <a:off x="10155170" y="2470458"/>
              <a:ext cx="109728" cy="106132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5C05B3F-5A16-4311-BAF4-F3B7C6CE28C4}"/>
                </a:ext>
              </a:extLst>
            </p:cNvPr>
            <p:cNvSpPr txBox="1"/>
            <p:nvPr/>
          </p:nvSpPr>
          <p:spPr>
            <a:xfrm>
              <a:off x="10598275" y="1923747"/>
              <a:ext cx="1224393" cy="415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Assigned by SDNC, provided to NFVO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3FFB88A9-29D3-47C3-B5EB-544EB64E0CE1}"/>
                </a:ext>
              </a:extLst>
            </p:cNvPr>
            <p:cNvSpPr txBox="1"/>
            <p:nvPr/>
          </p:nvSpPr>
          <p:spPr>
            <a:xfrm>
              <a:off x="10598275" y="2299292"/>
              <a:ext cx="1224393" cy="415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Assigned by VNFM or Cloud Provider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EE95996-1F8A-4BF4-851D-EE184AAEABC4}"/>
              </a:ext>
            </a:extLst>
          </p:cNvPr>
          <p:cNvSpPr txBox="1"/>
          <p:nvPr/>
        </p:nvSpPr>
        <p:spPr>
          <a:xfrm>
            <a:off x="10758821" y="87590"/>
            <a:ext cx="436977" cy="36933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KEY</a:t>
            </a:r>
          </a:p>
        </p:txBody>
      </p:sp>
    </p:spTree>
    <p:extLst>
      <p:ext uri="{BB962C8B-B14F-4D97-AF65-F5344CB8AC3E}">
        <p14:creationId xmlns:p14="http://schemas.microsoft.com/office/powerpoint/2010/main" val="3158248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423" y="503670"/>
            <a:ext cx="10672234" cy="490546"/>
          </a:xfrm>
        </p:spPr>
        <p:txBody>
          <a:bodyPr>
            <a:noAutofit/>
          </a:bodyPr>
          <a:lstStyle/>
          <a:p>
            <a:r>
              <a:rPr lang="en-US" sz="2000" dirty="0"/>
              <a:t>Distributed Orchestration Implementation Approach (Single ONAP Instance)</a:t>
            </a:r>
            <a:br>
              <a:rPr lang="en-US" sz="2000" dirty="0"/>
            </a:br>
            <a:r>
              <a:rPr lang="en-US" sz="2800" dirty="0"/>
              <a:t>VNF &amp; Sub-VNF Orchestration Federation Example</a:t>
            </a:r>
          </a:p>
        </p:txBody>
      </p:sp>
      <p:sp>
        <p:nvSpPr>
          <p:cNvPr id="3" name="Rounded Rectangle 35"/>
          <p:cNvSpPr/>
          <p:nvPr/>
        </p:nvSpPr>
        <p:spPr>
          <a:xfrm>
            <a:off x="1787858" y="4683002"/>
            <a:ext cx="5907091" cy="1096194"/>
          </a:xfrm>
          <a:prstGeom prst="roundRect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36875" tIns="34208" rIns="136875" bIns="34208" rtlCol="0" anchor="t" anchorCtr="1"/>
          <a:lstStyle/>
          <a:p>
            <a:pPr defTabSz="684179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  <a:latin typeface="Calibri"/>
              <a:ea typeface="ＭＳ Ｐゴシック" charset="0"/>
            </a:endParaRPr>
          </a:p>
        </p:txBody>
      </p:sp>
      <p:sp>
        <p:nvSpPr>
          <p:cNvPr id="4" name="Rounded Rectangle 35"/>
          <p:cNvSpPr/>
          <p:nvPr/>
        </p:nvSpPr>
        <p:spPr>
          <a:xfrm>
            <a:off x="1787858" y="1203902"/>
            <a:ext cx="7134916" cy="2712710"/>
          </a:xfrm>
          <a:prstGeom prst="roundRect">
            <a:avLst>
              <a:gd name="adj" fmla="val 5911"/>
            </a:avLst>
          </a:prstGeom>
          <a:solidFill>
            <a:srgbClr val="FFC000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36875" tIns="34208" rIns="136875" bIns="34208" rtlCol="0" anchor="t" anchorCtr="1"/>
          <a:lstStyle/>
          <a:p>
            <a:pPr defTabSz="684179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  <a:latin typeface="Calibri"/>
              <a:ea typeface="ＭＳ Ｐゴシック" charset="0"/>
            </a:endParaRPr>
          </a:p>
        </p:txBody>
      </p:sp>
      <p:sp>
        <p:nvSpPr>
          <p:cNvPr id="5" name="Rectangle 4"/>
          <p:cNvSpPr>
            <a:spLocks/>
          </p:cNvSpPr>
          <p:nvPr/>
        </p:nvSpPr>
        <p:spPr>
          <a:xfrm>
            <a:off x="8156677" y="4715290"/>
            <a:ext cx="3864645" cy="1758081"/>
          </a:xfrm>
          <a:prstGeom prst="rect">
            <a:avLst/>
          </a:prstGeom>
          <a:solidFill>
            <a:srgbClr val="7CC6FF">
              <a:lumMod val="75000"/>
            </a:srgb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36875" tIns="34208" rIns="136875" bIns="34208" rtlCol="0" anchor="b" anchorCtr="0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4312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68625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2938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37251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15643" algn="l" defTabSz="34312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058772" algn="l" defTabSz="34312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01900" algn="l" defTabSz="34312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745029" algn="l" defTabSz="34312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lvl="0" defTabSz="684179">
              <a:defRPr/>
            </a:pPr>
            <a:r>
              <a:rPr lang="en-US" dirty="0">
                <a:solidFill>
                  <a:prstClr val="white"/>
                </a:solidFill>
                <a:latin typeface="Calibri"/>
                <a:cs typeface="+mn-cs"/>
              </a:rPr>
              <a:t>Non-SO Implementation (e.g., VNFM)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58186" y="1235305"/>
            <a:ext cx="259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  <a:latin typeface="Calibri"/>
                <a:ea typeface="ＭＳ Ｐゴシック" charset="0"/>
              </a:rPr>
              <a:t>Orchestration Instance 1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016593" y="1709480"/>
            <a:ext cx="3482436" cy="510556"/>
            <a:chOff x="8709564" y="1985389"/>
            <a:chExt cx="3482436" cy="510556"/>
          </a:xfrm>
        </p:grpSpPr>
        <p:sp>
          <p:nvSpPr>
            <p:cNvPr id="8" name="Rounded Rectangle 146"/>
            <p:cNvSpPr/>
            <p:nvPr/>
          </p:nvSpPr>
          <p:spPr>
            <a:xfrm>
              <a:off x="8709564" y="1985389"/>
              <a:ext cx="3482436" cy="498577"/>
            </a:xfrm>
            <a:prstGeom prst="roundRect">
              <a:avLst/>
            </a:prstGeom>
            <a:solidFill>
              <a:srgbClr val="8BF583"/>
            </a:solidFill>
            <a:ln w="31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083224">
                <a:defRPr/>
              </a:pPr>
              <a:endParaRPr lang="en-US" sz="1000" dirty="0">
                <a:solidFill>
                  <a:srgbClr val="000000">
                    <a:lumMod val="85000"/>
                    <a:lumOff val="15000"/>
                  </a:srgbClr>
                </a:solidFill>
                <a:sym typeface="Calibri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0021259" y="2046526"/>
              <a:ext cx="1928189" cy="376302"/>
              <a:chOff x="8505126" y="1383469"/>
              <a:chExt cx="1928189" cy="376302"/>
            </a:xfrm>
          </p:grpSpPr>
          <p:sp>
            <p:nvSpPr>
              <p:cNvPr id="11" name="Diamond 10"/>
              <p:cNvSpPr/>
              <p:nvPr/>
            </p:nvSpPr>
            <p:spPr>
              <a:xfrm>
                <a:off x="9371777" y="1509663"/>
                <a:ext cx="126493" cy="129331"/>
              </a:xfrm>
              <a:prstGeom prst="diamond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83224">
                  <a:defRPr/>
                </a:pPr>
                <a:endParaRPr lang="en-US" sz="2167">
                  <a:solidFill>
                    <a:prstClr val="white"/>
                  </a:solidFill>
                  <a:sym typeface="Calibri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9613627" y="1383469"/>
                <a:ext cx="189739" cy="96998"/>
              </a:xfrm>
              <a:prstGeom prst="rect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83224">
                  <a:defRPr/>
                </a:pPr>
                <a:endParaRPr lang="en-US" sz="2167">
                  <a:solidFill>
                    <a:prstClr val="white"/>
                  </a:solidFill>
                  <a:sym typeface="Calibri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9604036" y="1662773"/>
                <a:ext cx="189739" cy="96998"/>
              </a:xfrm>
              <a:prstGeom prst="rect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83224">
                  <a:defRPr/>
                </a:pPr>
                <a:endParaRPr lang="en-US" sz="2167">
                  <a:solidFill>
                    <a:prstClr val="white"/>
                  </a:solidFill>
                  <a:sym typeface="Calibri"/>
                </a:endParaRPr>
              </a:p>
            </p:txBody>
          </p:sp>
          <p:sp>
            <p:nvSpPr>
              <p:cNvPr id="14" name="Oval 13"/>
              <p:cNvSpPr>
                <a:spLocks noChangeAspect="1"/>
              </p:cNvSpPr>
              <p:nvPr/>
            </p:nvSpPr>
            <p:spPr>
              <a:xfrm>
                <a:off x="9849946" y="1556579"/>
                <a:ext cx="34153" cy="33504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83224">
                  <a:defRPr/>
                </a:pPr>
                <a:endParaRPr lang="en-US" sz="2167">
                  <a:solidFill>
                    <a:prstClr val="white"/>
                  </a:solidFill>
                  <a:sym typeface="Calibri"/>
                </a:endParaRPr>
              </a:p>
            </p:txBody>
          </p:sp>
          <p:cxnSp>
            <p:nvCxnSpPr>
              <p:cNvPr id="15" name="Elbow Connector 134"/>
              <p:cNvCxnSpPr>
                <a:cxnSpLocks/>
                <a:stCxn id="11" idx="0"/>
                <a:endCxn id="12" idx="1"/>
              </p:cNvCxnSpPr>
              <p:nvPr/>
            </p:nvCxnSpPr>
            <p:spPr>
              <a:xfrm rot="5400000" flipH="1" flipV="1">
                <a:off x="9485478" y="1381515"/>
                <a:ext cx="77695" cy="178603"/>
              </a:xfrm>
              <a:prstGeom prst="bentConnector2">
                <a:avLst/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6" name="Elbow Connector 135"/>
              <p:cNvCxnSpPr>
                <a:cxnSpLocks/>
                <a:stCxn id="11" idx="2"/>
                <a:endCxn id="13" idx="1"/>
              </p:cNvCxnSpPr>
              <p:nvPr/>
            </p:nvCxnSpPr>
            <p:spPr>
              <a:xfrm rot="16200000" flipH="1">
                <a:off x="9483391" y="1590627"/>
                <a:ext cx="72278" cy="169012"/>
              </a:xfrm>
              <a:prstGeom prst="bentConnector2">
                <a:avLst/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7" name="Elbow Connector 136"/>
              <p:cNvCxnSpPr>
                <a:cxnSpLocks/>
                <a:stCxn id="12" idx="3"/>
                <a:endCxn id="14" idx="0"/>
              </p:cNvCxnSpPr>
              <p:nvPr/>
            </p:nvCxnSpPr>
            <p:spPr>
              <a:xfrm>
                <a:off x="9803366" y="1431968"/>
                <a:ext cx="63657" cy="124611"/>
              </a:xfrm>
              <a:prstGeom prst="bentConnector2">
                <a:avLst/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8" name="Elbow Connector 137"/>
              <p:cNvCxnSpPr>
                <a:cxnSpLocks/>
                <a:stCxn id="13" idx="3"/>
                <a:endCxn id="14" idx="4"/>
              </p:cNvCxnSpPr>
              <p:nvPr/>
            </p:nvCxnSpPr>
            <p:spPr>
              <a:xfrm flipV="1">
                <a:off x="9793775" y="1590083"/>
                <a:ext cx="73248" cy="121189"/>
              </a:xfrm>
              <a:prstGeom prst="bentConnector2">
                <a:avLst/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19" name="Rectangle 18"/>
              <p:cNvSpPr/>
              <p:nvPr/>
            </p:nvSpPr>
            <p:spPr>
              <a:xfrm>
                <a:off x="10066033" y="1523865"/>
                <a:ext cx="189739" cy="96998"/>
              </a:xfrm>
              <a:prstGeom prst="rect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83224">
                  <a:defRPr/>
                </a:pPr>
                <a:endParaRPr lang="en-US" sz="2167">
                  <a:solidFill>
                    <a:prstClr val="white"/>
                  </a:solidFill>
                  <a:sym typeface="Calibri"/>
                </a:endParaRPr>
              </a:p>
            </p:txBody>
          </p:sp>
          <p:cxnSp>
            <p:nvCxnSpPr>
              <p:cNvPr id="20" name="Elbow Connector 141"/>
              <p:cNvCxnSpPr>
                <a:cxnSpLocks/>
                <a:stCxn id="14" idx="6"/>
                <a:endCxn id="19" idx="1"/>
              </p:cNvCxnSpPr>
              <p:nvPr/>
            </p:nvCxnSpPr>
            <p:spPr>
              <a:xfrm flipV="1">
                <a:off x="9884099" y="1572364"/>
                <a:ext cx="181934" cy="967"/>
              </a:xfrm>
              <a:prstGeom prst="bentConnector3">
                <a:avLst>
                  <a:gd name="adj1" fmla="val 50000"/>
                </a:avLst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21" name="Oval 20"/>
              <p:cNvSpPr/>
              <p:nvPr/>
            </p:nvSpPr>
            <p:spPr>
              <a:xfrm>
                <a:off x="10383983" y="1549108"/>
                <a:ext cx="49332" cy="5043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83224">
                  <a:defRPr/>
                </a:pPr>
                <a:endParaRPr lang="en-US" sz="2167">
                  <a:solidFill>
                    <a:prstClr val="white"/>
                  </a:solidFill>
                  <a:sym typeface="Calibri"/>
                </a:endParaRPr>
              </a:p>
            </p:txBody>
          </p:sp>
          <p:cxnSp>
            <p:nvCxnSpPr>
              <p:cNvPr id="22" name="Elbow Connector 145"/>
              <p:cNvCxnSpPr>
                <a:cxnSpLocks/>
                <a:stCxn id="19" idx="3"/>
                <a:endCxn id="21" idx="2"/>
              </p:cNvCxnSpPr>
              <p:nvPr/>
            </p:nvCxnSpPr>
            <p:spPr>
              <a:xfrm>
                <a:off x="10255772" y="1572364"/>
                <a:ext cx="128211" cy="1964"/>
              </a:xfrm>
              <a:prstGeom prst="bentConnector3">
                <a:avLst>
                  <a:gd name="adj1" fmla="val 50000"/>
                </a:avLst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23" name="Rectangle 22"/>
              <p:cNvSpPr/>
              <p:nvPr/>
            </p:nvSpPr>
            <p:spPr>
              <a:xfrm>
                <a:off x="8693490" y="1527062"/>
                <a:ext cx="189739" cy="96998"/>
              </a:xfrm>
              <a:prstGeom prst="rect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83224">
                  <a:defRPr/>
                </a:pPr>
                <a:endParaRPr lang="en-US" sz="2167">
                  <a:solidFill>
                    <a:prstClr val="white"/>
                  </a:solidFill>
                  <a:sym typeface="Calibri"/>
                </a:endParaRPr>
              </a:p>
            </p:txBody>
          </p:sp>
          <p:cxnSp>
            <p:nvCxnSpPr>
              <p:cNvPr id="24" name="Elbow Connector 140"/>
              <p:cNvCxnSpPr>
                <a:cxnSpLocks/>
                <a:stCxn id="23" idx="3"/>
                <a:endCxn id="27" idx="1"/>
              </p:cNvCxnSpPr>
              <p:nvPr/>
            </p:nvCxnSpPr>
            <p:spPr>
              <a:xfrm flipV="1">
                <a:off x="8883229" y="1574943"/>
                <a:ext cx="147434" cy="618"/>
              </a:xfrm>
              <a:prstGeom prst="bentConnector3">
                <a:avLst>
                  <a:gd name="adj1" fmla="val 50000"/>
                </a:avLst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25" name="Oval 24"/>
              <p:cNvSpPr/>
              <p:nvPr/>
            </p:nvSpPr>
            <p:spPr>
              <a:xfrm>
                <a:off x="8505126" y="1554928"/>
                <a:ext cx="37948" cy="38799"/>
              </a:xfrm>
              <a:prstGeom prst="ellipse">
                <a:avLst/>
              </a:prstGeom>
              <a:solidFill>
                <a:srgbClr val="000000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83224">
                  <a:defRPr/>
                </a:pPr>
                <a:endParaRPr lang="en-US" sz="2167">
                  <a:solidFill>
                    <a:prstClr val="white"/>
                  </a:solidFill>
                  <a:sym typeface="Calibri"/>
                </a:endParaRPr>
              </a:p>
            </p:txBody>
          </p:sp>
          <p:cxnSp>
            <p:nvCxnSpPr>
              <p:cNvPr id="26" name="Elbow Connector 143"/>
              <p:cNvCxnSpPr>
                <a:cxnSpLocks/>
                <a:stCxn id="25" idx="6"/>
                <a:endCxn id="23" idx="1"/>
              </p:cNvCxnSpPr>
              <p:nvPr/>
            </p:nvCxnSpPr>
            <p:spPr>
              <a:xfrm>
                <a:off x="8543074" y="1574328"/>
                <a:ext cx="150416" cy="1233"/>
              </a:xfrm>
              <a:prstGeom prst="bentConnector3">
                <a:avLst>
                  <a:gd name="adj1" fmla="val 50000"/>
                </a:avLst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27" name="Rectangle 26"/>
              <p:cNvSpPr/>
              <p:nvPr/>
            </p:nvSpPr>
            <p:spPr>
              <a:xfrm>
                <a:off x="9030663" y="1526444"/>
                <a:ext cx="189739" cy="96998"/>
              </a:xfrm>
              <a:prstGeom prst="rect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83224">
                  <a:defRPr/>
                </a:pPr>
                <a:endParaRPr lang="en-US" sz="2167">
                  <a:solidFill>
                    <a:prstClr val="white"/>
                  </a:solidFill>
                  <a:sym typeface="Calibri"/>
                </a:endParaRPr>
              </a:p>
            </p:txBody>
          </p:sp>
          <p:cxnSp>
            <p:nvCxnSpPr>
              <p:cNvPr id="28" name="Elbow Connector 140"/>
              <p:cNvCxnSpPr>
                <a:cxnSpLocks/>
                <a:stCxn id="27" idx="3"/>
                <a:endCxn id="11" idx="1"/>
              </p:cNvCxnSpPr>
              <p:nvPr/>
            </p:nvCxnSpPr>
            <p:spPr>
              <a:xfrm flipV="1">
                <a:off x="9220402" y="1574329"/>
                <a:ext cx="151375" cy="614"/>
              </a:xfrm>
              <a:prstGeom prst="bentConnector3">
                <a:avLst>
                  <a:gd name="adj1" fmla="val 50000"/>
                </a:avLst>
              </a:prstGeom>
              <a:noFill/>
              <a:ln w="31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</p:grpSp>
        <p:sp>
          <p:nvSpPr>
            <p:cNvPr id="10" name="TextBox 9"/>
            <p:cNvSpPr txBox="1"/>
            <p:nvPr/>
          </p:nvSpPr>
          <p:spPr>
            <a:xfrm>
              <a:off x="8793286" y="2003502"/>
              <a:ext cx="114277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/>
                <a:t>VNF-Level Flow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026438" y="3214395"/>
            <a:ext cx="3190072" cy="510556"/>
            <a:chOff x="2908074" y="3227910"/>
            <a:chExt cx="3190072" cy="510556"/>
          </a:xfrm>
        </p:grpSpPr>
        <p:sp>
          <p:nvSpPr>
            <p:cNvPr id="30" name="Rounded Rectangle 146"/>
            <p:cNvSpPr/>
            <p:nvPr/>
          </p:nvSpPr>
          <p:spPr>
            <a:xfrm>
              <a:off x="2919672" y="3227910"/>
              <a:ext cx="3178474" cy="498577"/>
            </a:xfrm>
            <a:prstGeom prst="roundRect">
              <a:avLst/>
            </a:prstGeom>
            <a:solidFill>
              <a:srgbClr val="8BF583"/>
            </a:solidFill>
            <a:ln w="31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083224">
                <a:defRPr/>
              </a:pPr>
              <a:endParaRPr lang="en-US" sz="1000" dirty="0">
                <a:solidFill>
                  <a:srgbClr val="000000">
                    <a:lumMod val="85000"/>
                    <a:lumOff val="15000"/>
                  </a:srgbClr>
                </a:solidFill>
                <a:sym typeface="Calibri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908074" y="3246023"/>
              <a:ext cx="126227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/>
                <a:t>VF Module-Loop Level Flow</a:t>
              </a: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187131" y="3291020"/>
              <a:ext cx="1841510" cy="395941"/>
              <a:chOff x="3757966" y="3858589"/>
              <a:chExt cx="1841510" cy="395941"/>
            </a:xfrm>
          </p:grpSpPr>
          <p:sp>
            <p:nvSpPr>
              <p:cNvPr id="33" name="Rectangle: Rounded Corners 32"/>
              <p:cNvSpPr/>
              <p:nvPr/>
            </p:nvSpPr>
            <p:spPr>
              <a:xfrm>
                <a:off x="3757966" y="3858589"/>
                <a:ext cx="1841510" cy="395941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4" name="Group 33"/>
              <p:cNvGrpSpPr/>
              <p:nvPr/>
            </p:nvGrpSpPr>
            <p:grpSpPr>
              <a:xfrm>
                <a:off x="4214924" y="4023436"/>
                <a:ext cx="1235650" cy="102659"/>
                <a:chOff x="3365491" y="4111298"/>
                <a:chExt cx="1235650" cy="102659"/>
              </a:xfrm>
            </p:grpSpPr>
            <p:sp>
              <p:nvSpPr>
                <p:cNvPr id="36" name="Rectangle 35"/>
                <p:cNvSpPr/>
                <p:nvPr/>
              </p:nvSpPr>
              <p:spPr>
                <a:xfrm>
                  <a:off x="3873371" y="4111298"/>
                  <a:ext cx="189740" cy="96998"/>
                </a:xfrm>
                <a:prstGeom prst="rect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083224">
                    <a:defRPr/>
                  </a:pPr>
                  <a:endParaRPr lang="en-US" sz="2167">
                    <a:solidFill>
                      <a:prstClr val="white"/>
                    </a:solidFill>
                    <a:sym typeface="Calibri"/>
                  </a:endParaRPr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4214924" y="4116959"/>
                  <a:ext cx="189740" cy="96998"/>
                </a:xfrm>
                <a:prstGeom prst="rect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083224">
                    <a:defRPr/>
                  </a:pPr>
                  <a:endParaRPr lang="en-US" sz="2167">
                    <a:solidFill>
                      <a:prstClr val="white"/>
                    </a:solidFill>
                    <a:sym typeface="Calibri"/>
                  </a:endParaRPr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3549317" y="4112625"/>
                  <a:ext cx="189740" cy="96998"/>
                </a:xfrm>
                <a:prstGeom prst="rect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083224">
                    <a:defRPr/>
                  </a:pPr>
                  <a:endParaRPr lang="en-US" sz="2167">
                    <a:solidFill>
                      <a:prstClr val="white"/>
                    </a:solidFill>
                    <a:sym typeface="Calibri"/>
                  </a:endParaRPr>
                </a:p>
              </p:txBody>
            </p:sp>
            <p:cxnSp>
              <p:nvCxnSpPr>
                <p:cNvPr id="39" name="Elbow Connector 108"/>
                <p:cNvCxnSpPr>
                  <a:cxnSpLocks/>
                  <a:stCxn id="38" idx="3"/>
                  <a:endCxn id="36" idx="1"/>
                </p:cNvCxnSpPr>
                <p:nvPr/>
              </p:nvCxnSpPr>
              <p:spPr>
                <a:xfrm flipV="1">
                  <a:off x="3739057" y="4159797"/>
                  <a:ext cx="134314" cy="1327"/>
                </a:xfrm>
                <a:prstGeom prst="bentConnector3">
                  <a:avLst>
                    <a:gd name="adj1" fmla="val 50000"/>
                  </a:avLst>
                </a:prstGeom>
                <a:noFill/>
                <a:ln w="31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40" name="Oval 39"/>
                <p:cNvSpPr/>
                <p:nvPr/>
              </p:nvSpPr>
              <p:spPr>
                <a:xfrm>
                  <a:off x="3365491" y="4143688"/>
                  <a:ext cx="37948" cy="38799"/>
                </a:xfrm>
                <a:prstGeom prst="ellipse">
                  <a:avLst/>
                </a:prstGeom>
                <a:solidFill>
                  <a:srgbClr val="000000"/>
                </a:solidFill>
                <a:ln w="31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083224">
                    <a:defRPr/>
                  </a:pPr>
                  <a:endParaRPr lang="en-US" sz="2167">
                    <a:solidFill>
                      <a:prstClr val="white"/>
                    </a:solidFill>
                    <a:sym typeface="Calibri"/>
                  </a:endParaRPr>
                </a:p>
              </p:txBody>
            </p:sp>
            <p:cxnSp>
              <p:nvCxnSpPr>
                <p:cNvPr id="41" name="Elbow Connector 111"/>
                <p:cNvCxnSpPr>
                  <a:cxnSpLocks/>
                  <a:stCxn id="40" idx="6"/>
                  <a:endCxn id="38" idx="1"/>
                </p:cNvCxnSpPr>
                <p:nvPr/>
              </p:nvCxnSpPr>
              <p:spPr>
                <a:xfrm flipV="1">
                  <a:off x="3403439" y="4161124"/>
                  <a:ext cx="145878" cy="1964"/>
                </a:xfrm>
                <a:prstGeom prst="bentConnector3">
                  <a:avLst>
                    <a:gd name="adj1" fmla="val 50000"/>
                  </a:avLst>
                </a:prstGeom>
                <a:noFill/>
                <a:ln w="31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42" name="Oval 41"/>
                <p:cNvSpPr/>
                <p:nvPr/>
              </p:nvSpPr>
              <p:spPr>
                <a:xfrm>
                  <a:off x="4551809" y="4144307"/>
                  <a:ext cx="49332" cy="5043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083224">
                    <a:defRPr/>
                  </a:pPr>
                  <a:endParaRPr lang="en-US" sz="2167">
                    <a:solidFill>
                      <a:prstClr val="white"/>
                    </a:solidFill>
                    <a:sym typeface="Calibri"/>
                  </a:endParaRPr>
                </a:p>
              </p:txBody>
            </p:sp>
            <p:cxnSp>
              <p:nvCxnSpPr>
                <p:cNvPr id="43" name="Elbow Connector 113"/>
                <p:cNvCxnSpPr>
                  <a:cxnSpLocks/>
                  <a:stCxn id="37" idx="3"/>
                  <a:endCxn id="42" idx="2"/>
                </p:cNvCxnSpPr>
                <p:nvPr/>
              </p:nvCxnSpPr>
              <p:spPr>
                <a:xfrm>
                  <a:off x="4404664" y="4165458"/>
                  <a:ext cx="147145" cy="4069"/>
                </a:xfrm>
                <a:prstGeom prst="bentConnector3">
                  <a:avLst>
                    <a:gd name="adj1" fmla="val 50000"/>
                  </a:avLst>
                </a:prstGeom>
                <a:noFill/>
                <a:ln w="31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  <p:cxnSp>
              <p:nvCxnSpPr>
                <p:cNvPr id="44" name="Elbow Connector 108"/>
                <p:cNvCxnSpPr>
                  <a:cxnSpLocks/>
                  <a:stCxn id="36" idx="3"/>
                  <a:endCxn id="37" idx="1"/>
                </p:cNvCxnSpPr>
                <p:nvPr/>
              </p:nvCxnSpPr>
              <p:spPr>
                <a:xfrm>
                  <a:off x="4063111" y="4159797"/>
                  <a:ext cx="151813" cy="5661"/>
                </a:xfrm>
                <a:prstGeom prst="bentConnector3">
                  <a:avLst>
                    <a:gd name="adj1" fmla="val 50000"/>
                  </a:avLst>
                </a:prstGeom>
                <a:noFill/>
                <a:ln w="31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</p:grpSp>
          <p:sp>
            <p:nvSpPr>
              <p:cNvPr id="35" name="TextBox 34"/>
              <p:cNvSpPr txBox="1"/>
              <p:nvPr/>
            </p:nvSpPr>
            <p:spPr>
              <a:xfrm>
                <a:off x="3757966" y="3926662"/>
                <a:ext cx="460625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dirty="0" err="1"/>
                  <a:t>BBx</a:t>
                </a:r>
                <a:endParaRPr lang="en-US" sz="1300" dirty="0"/>
              </a:p>
            </p:txBody>
          </p:sp>
        </p:grpSp>
      </p:grpSp>
      <p:sp>
        <p:nvSpPr>
          <p:cNvPr id="45" name="Rectangle 44"/>
          <p:cNvSpPr/>
          <p:nvPr/>
        </p:nvSpPr>
        <p:spPr>
          <a:xfrm>
            <a:off x="3399381" y="2605274"/>
            <a:ext cx="5211713" cy="20756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Model Driven Routing Function</a:t>
            </a:r>
          </a:p>
        </p:txBody>
      </p:sp>
      <p:sp>
        <p:nvSpPr>
          <p:cNvPr id="46" name="Arrow: Up-Down 45"/>
          <p:cNvSpPr>
            <a:spLocks noChangeAspect="1"/>
          </p:cNvSpPr>
          <p:nvPr/>
        </p:nvSpPr>
        <p:spPr>
          <a:xfrm>
            <a:off x="5819666" y="2146923"/>
            <a:ext cx="285069" cy="41918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</a:p>
        </p:txBody>
      </p:sp>
      <p:sp>
        <p:nvSpPr>
          <p:cNvPr id="47" name="Rounded Rectangle 146"/>
          <p:cNvSpPr/>
          <p:nvPr/>
        </p:nvSpPr>
        <p:spPr>
          <a:xfrm>
            <a:off x="5516652" y="3211446"/>
            <a:ext cx="3178474" cy="498577"/>
          </a:xfrm>
          <a:prstGeom prst="roundRect">
            <a:avLst/>
          </a:prstGeom>
          <a:solidFill>
            <a:schemeClr val="bg2">
              <a:lumMod val="50000"/>
            </a:schemeClr>
          </a:solidFill>
          <a:ln w="3175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 defTabSz="1083224">
              <a:defRPr/>
            </a:pPr>
            <a:endParaRPr lang="en-US" sz="1000" dirty="0">
              <a:solidFill>
                <a:srgbClr val="000000">
                  <a:lumMod val="85000"/>
                  <a:lumOff val="15000"/>
                </a:srgbClr>
              </a:solidFill>
              <a:sym typeface="Calibri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680542" y="3217580"/>
            <a:ext cx="7391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</a:rPr>
              <a:t>Remote Proxies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6784111" y="3274556"/>
            <a:ext cx="709978" cy="395941"/>
            <a:chOff x="8969622" y="2529536"/>
            <a:chExt cx="709978" cy="395941"/>
          </a:xfrm>
        </p:grpSpPr>
        <p:sp>
          <p:nvSpPr>
            <p:cNvPr id="50" name="Oval 49"/>
            <p:cNvSpPr/>
            <p:nvPr/>
          </p:nvSpPr>
          <p:spPr>
            <a:xfrm>
              <a:off x="8969622" y="2529536"/>
              <a:ext cx="668134" cy="39594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970008" y="2578019"/>
              <a:ext cx="709592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 err="1"/>
                <a:t>BBx-p1</a:t>
              </a:r>
              <a:endParaRPr lang="en-US" sz="1300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7901117" y="3271262"/>
            <a:ext cx="709978" cy="395941"/>
            <a:chOff x="8969622" y="2529536"/>
            <a:chExt cx="709978" cy="395941"/>
          </a:xfrm>
        </p:grpSpPr>
        <p:sp>
          <p:nvSpPr>
            <p:cNvPr id="53" name="Oval 52"/>
            <p:cNvSpPr/>
            <p:nvPr/>
          </p:nvSpPr>
          <p:spPr>
            <a:xfrm>
              <a:off x="8969622" y="2529536"/>
              <a:ext cx="668134" cy="39594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970008" y="2578019"/>
              <a:ext cx="709592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 err="1"/>
                <a:t>BBx-p2</a:t>
              </a:r>
              <a:endParaRPr lang="en-US" sz="1300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108197" y="5093604"/>
            <a:ext cx="3213738" cy="510556"/>
            <a:chOff x="2884408" y="3227910"/>
            <a:chExt cx="3213738" cy="510556"/>
          </a:xfrm>
        </p:grpSpPr>
        <p:sp>
          <p:nvSpPr>
            <p:cNvPr id="56" name="Rounded Rectangle 146"/>
            <p:cNvSpPr/>
            <p:nvPr/>
          </p:nvSpPr>
          <p:spPr>
            <a:xfrm>
              <a:off x="2919672" y="3227910"/>
              <a:ext cx="3178474" cy="498577"/>
            </a:xfrm>
            <a:prstGeom prst="roundRect">
              <a:avLst/>
            </a:prstGeom>
            <a:solidFill>
              <a:srgbClr val="8BF583"/>
            </a:solidFill>
            <a:ln w="31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083224">
                <a:defRPr/>
              </a:pPr>
              <a:endParaRPr lang="en-US" sz="1000" dirty="0">
                <a:solidFill>
                  <a:srgbClr val="000000">
                    <a:lumMod val="85000"/>
                    <a:lumOff val="15000"/>
                  </a:srgbClr>
                </a:solidFill>
                <a:sym typeface="Calibri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884408" y="3246023"/>
              <a:ext cx="128636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/>
                <a:t>VF Module-Loop Level Flow</a:t>
              </a: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4187131" y="3291020"/>
              <a:ext cx="1841510" cy="395941"/>
              <a:chOff x="3757966" y="3858589"/>
              <a:chExt cx="1841510" cy="395941"/>
            </a:xfrm>
          </p:grpSpPr>
          <p:sp>
            <p:nvSpPr>
              <p:cNvPr id="59" name="Rectangle: Rounded Corners 58"/>
              <p:cNvSpPr/>
              <p:nvPr/>
            </p:nvSpPr>
            <p:spPr>
              <a:xfrm>
                <a:off x="3757966" y="3858589"/>
                <a:ext cx="1841510" cy="395941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0" name="Group 59"/>
              <p:cNvGrpSpPr/>
              <p:nvPr/>
            </p:nvGrpSpPr>
            <p:grpSpPr>
              <a:xfrm>
                <a:off x="4214924" y="4023436"/>
                <a:ext cx="1235650" cy="102659"/>
                <a:chOff x="3365491" y="4111298"/>
                <a:chExt cx="1235650" cy="102659"/>
              </a:xfrm>
            </p:grpSpPr>
            <p:sp>
              <p:nvSpPr>
                <p:cNvPr id="62" name="Rectangle 61"/>
                <p:cNvSpPr/>
                <p:nvPr/>
              </p:nvSpPr>
              <p:spPr>
                <a:xfrm>
                  <a:off x="3873371" y="4111298"/>
                  <a:ext cx="189740" cy="96998"/>
                </a:xfrm>
                <a:prstGeom prst="rect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083224">
                    <a:defRPr/>
                  </a:pPr>
                  <a:endParaRPr lang="en-US" sz="2167">
                    <a:solidFill>
                      <a:prstClr val="white"/>
                    </a:solidFill>
                    <a:sym typeface="Calibri"/>
                  </a:endParaRPr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>
                  <a:off x="4214924" y="4116959"/>
                  <a:ext cx="189740" cy="96998"/>
                </a:xfrm>
                <a:prstGeom prst="rect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083224">
                    <a:defRPr/>
                  </a:pPr>
                  <a:endParaRPr lang="en-US" sz="2167">
                    <a:solidFill>
                      <a:prstClr val="white"/>
                    </a:solidFill>
                    <a:sym typeface="Calibri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3549317" y="4112625"/>
                  <a:ext cx="189740" cy="96998"/>
                </a:xfrm>
                <a:prstGeom prst="rect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083224">
                    <a:defRPr/>
                  </a:pPr>
                  <a:endParaRPr lang="en-US" sz="2167">
                    <a:solidFill>
                      <a:prstClr val="white"/>
                    </a:solidFill>
                    <a:sym typeface="Calibri"/>
                  </a:endParaRPr>
                </a:p>
              </p:txBody>
            </p:sp>
            <p:cxnSp>
              <p:nvCxnSpPr>
                <p:cNvPr id="65" name="Elbow Connector 108"/>
                <p:cNvCxnSpPr>
                  <a:cxnSpLocks/>
                  <a:stCxn id="64" idx="3"/>
                  <a:endCxn id="62" idx="1"/>
                </p:cNvCxnSpPr>
                <p:nvPr/>
              </p:nvCxnSpPr>
              <p:spPr>
                <a:xfrm flipV="1">
                  <a:off x="3739057" y="4159797"/>
                  <a:ext cx="134314" cy="1327"/>
                </a:xfrm>
                <a:prstGeom prst="bentConnector3">
                  <a:avLst>
                    <a:gd name="adj1" fmla="val 50000"/>
                  </a:avLst>
                </a:prstGeom>
                <a:noFill/>
                <a:ln w="31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66" name="Oval 65"/>
                <p:cNvSpPr/>
                <p:nvPr/>
              </p:nvSpPr>
              <p:spPr>
                <a:xfrm>
                  <a:off x="3365491" y="4143688"/>
                  <a:ext cx="37948" cy="38799"/>
                </a:xfrm>
                <a:prstGeom prst="ellipse">
                  <a:avLst/>
                </a:prstGeom>
                <a:solidFill>
                  <a:srgbClr val="000000"/>
                </a:solidFill>
                <a:ln w="31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083224">
                    <a:defRPr/>
                  </a:pPr>
                  <a:endParaRPr lang="en-US" sz="2167">
                    <a:solidFill>
                      <a:prstClr val="white"/>
                    </a:solidFill>
                    <a:sym typeface="Calibri"/>
                  </a:endParaRPr>
                </a:p>
              </p:txBody>
            </p:sp>
            <p:cxnSp>
              <p:nvCxnSpPr>
                <p:cNvPr id="67" name="Elbow Connector 111"/>
                <p:cNvCxnSpPr>
                  <a:cxnSpLocks/>
                  <a:stCxn id="66" idx="6"/>
                  <a:endCxn id="64" idx="1"/>
                </p:cNvCxnSpPr>
                <p:nvPr/>
              </p:nvCxnSpPr>
              <p:spPr>
                <a:xfrm flipV="1">
                  <a:off x="3403439" y="4161124"/>
                  <a:ext cx="145878" cy="1964"/>
                </a:xfrm>
                <a:prstGeom prst="bentConnector3">
                  <a:avLst>
                    <a:gd name="adj1" fmla="val 50000"/>
                  </a:avLst>
                </a:prstGeom>
                <a:noFill/>
                <a:ln w="31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68" name="Oval 67"/>
                <p:cNvSpPr/>
                <p:nvPr/>
              </p:nvSpPr>
              <p:spPr>
                <a:xfrm>
                  <a:off x="4551809" y="4144307"/>
                  <a:ext cx="49332" cy="5043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083224">
                    <a:defRPr/>
                  </a:pPr>
                  <a:endParaRPr lang="en-US" sz="2167">
                    <a:solidFill>
                      <a:prstClr val="white"/>
                    </a:solidFill>
                    <a:sym typeface="Calibri"/>
                  </a:endParaRPr>
                </a:p>
              </p:txBody>
            </p:sp>
            <p:cxnSp>
              <p:nvCxnSpPr>
                <p:cNvPr id="69" name="Elbow Connector 113"/>
                <p:cNvCxnSpPr>
                  <a:cxnSpLocks/>
                  <a:stCxn id="63" idx="3"/>
                  <a:endCxn id="68" idx="2"/>
                </p:cNvCxnSpPr>
                <p:nvPr/>
              </p:nvCxnSpPr>
              <p:spPr>
                <a:xfrm>
                  <a:off x="4404664" y="4165458"/>
                  <a:ext cx="147145" cy="4069"/>
                </a:xfrm>
                <a:prstGeom prst="bentConnector3">
                  <a:avLst>
                    <a:gd name="adj1" fmla="val 50000"/>
                  </a:avLst>
                </a:prstGeom>
                <a:noFill/>
                <a:ln w="31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  <p:cxnSp>
              <p:nvCxnSpPr>
                <p:cNvPr id="70" name="Elbow Connector 108"/>
                <p:cNvCxnSpPr>
                  <a:cxnSpLocks/>
                  <a:stCxn id="62" idx="3"/>
                  <a:endCxn id="63" idx="1"/>
                </p:cNvCxnSpPr>
                <p:nvPr/>
              </p:nvCxnSpPr>
              <p:spPr>
                <a:xfrm>
                  <a:off x="4063111" y="4159797"/>
                  <a:ext cx="151813" cy="5661"/>
                </a:xfrm>
                <a:prstGeom prst="bentConnector3">
                  <a:avLst>
                    <a:gd name="adj1" fmla="val 50000"/>
                  </a:avLst>
                </a:prstGeom>
                <a:noFill/>
                <a:ln w="31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</p:grpSp>
          <p:sp>
            <p:nvSpPr>
              <p:cNvPr id="61" name="TextBox 60"/>
              <p:cNvSpPr txBox="1"/>
              <p:nvPr/>
            </p:nvSpPr>
            <p:spPr>
              <a:xfrm>
                <a:off x="3757966" y="3926662"/>
                <a:ext cx="460625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dirty="0" err="1"/>
                  <a:t>BBx</a:t>
                </a:r>
                <a:endParaRPr lang="en-US" sz="1300" dirty="0"/>
              </a:p>
            </p:txBody>
          </p:sp>
        </p:grpSp>
      </p:grpSp>
      <p:sp>
        <p:nvSpPr>
          <p:cNvPr id="71" name="TextBox 70"/>
          <p:cNvSpPr txBox="1"/>
          <p:nvPr/>
        </p:nvSpPr>
        <p:spPr>
          <a:xfrm>
            <a:off x="2635732" y="4685165"/>
            <a:ext cx="3550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  <a:latin typeface="Calibri"/>
                <a:ea typeface="ＭＳ Ｐゴシック" charset="0"/>
              </a:rPr>
              <a:t>Orchestration Instance 2 (Optional)</a:t>
            </a:r>
          </a:p>
        </p:txBody>
      </p:sp>
      <p:sp>
        <p:nvSpPr>
          <p:cNvPr id="72" name="Arrow: Up-Down 71"/>
          <p:cNvSpPr>
            <a:spLocks noChangeAspect="1"/>
          </p:cNvSpPr>
          <p:nvPr/>
        </p:nvSpPr>
        <p:spPr>
          <a:xfrm>
            <a:off x="4443594" y="2834334"/>
            <a:ext cx="285069" cy="41918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</a:p>
        </p:txBody>
      </p:sp>
      <p:sp>
        <p:nvSpPr>
          <p:cNvPr id="73" name="Arrow: Up-Down 72"/>
          <p:cNvSpPr>
            <a:spLocks noChangeAspect="1"/>
          </p:cNvSpPr>
          <p:nvPr/>
        </p:nvSpPr>
        <p:spPr>
          <a:xfrm>
            <a:off x="6963354" y="2834334"/>
            <a:ext cx="285069" cy="41918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</a:p>
        </p:txBody>
      </p:sp>
      <p:sp>
        <p:nvSpPr>
          <p:cNvPr id="74" name="Arrow: Up-Down 73"/>
          <p:cNvSpPr>
            <a:spLocks noChangeAspect="1"/>
          </p:cNvSpPr>
          <p:nvPr/>
        </p:nvSpPr>
        <p:spPr>
          <a:xfrm>
            <a:off x="8113764" y="2834334"/>
            <a:ext cx="285069" cy="41918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</a:p>
        </p:txBody>
      </p:sp>
      <p:grpSp>
        <p:nvGrpSpPr>
          <p:cNvPr id="75" name="Group 74"/>
          <p:cNvGrpSpPr/>
          <p:nvPr/>
        </p:nvGrpSpPr>
        <p:grpSpPr>
          <a:xfrm>
            <a:off x="6761015" y="3753255"/>
            <a:ext cx="714326" cy="1264535"/>
            <a:chOff x="6761015" y="3753255"/>
            <a:chExt cx="714326" cy="1264535"/>
          </a:xfrm>
        </p:grpSpPr>
        <p:sp>
          <p:nvSpPr>
            <p:cNvPr id="76" name="Arrow: Up-Down 75"/>
            <p:cNvSpPr/>
            <p:nvPr/>
          </p:nvSpPr>
          <p:spPr>
            <a:xfrm>
              <a:off x="6761015" y="3753255"/>
              <a:ext cx="714326" cy="1264535"/>
            </a:xfrm>
            <a:prstGeom prst="upDown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7" name="Arrow: Up-Down 76"/>
            <p:cNvSpPr>
              <a:spLocks/>
            </p:cNvSpPr>
            <p:nvPr/>
          </p:nvSpPr>
          <p:spPr>
            <a:xfrm>
              <a:off x="6976848" y="3923963"/>
              <a:ext cx="285069" cy="9144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X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75607" y="3627982"/>
            <a:ext cx="5459649" cy="2709023"/>
            <a:chOff x="175607" y="3627982"/>
            <a:chExt cx="5459649" cy="2709023"/>
          </a:xfrm>
        </p:grpSpPr>
        <p:sp>
          <p:nvSpPr>
            <p:cNvPr id="79" name="Speech Bubble: Rectangle 208"/>
            <p:cNvSpPr/>
            <p:nvPr/>
          </p:nvSpPr>
          <p:spPr>
            <a:xfrm>
              <a:off x="175607" y="3627982"/>
              <a:ext cx="5459649" cy="2709023"/>
            </a:xfrm>
            <a:custGeom>
              <a:avLst/>
              <a:gdLst>
                <a:gd name="connsiteX0" fmla="*/ 0 w 3179731"/>
                <a:gd name="connsiteY0" fmla="*/ 0 h 641614"/>
                <a:gd name="connsiteX1" fmla="*/ 1854843 w 3179731"/>
                <a:gd name="connsiteY1" fmla="*/ 0 h 641614"/>
                <a:gd name="connsiteX2" fmla="*/ 3641651 w 3179731"/>
                <a:gd name="connsiteY2" fmla="*/ -352483 h 641614"/>
                <a:gd name="connsiteX3" fmla="*/ 2649776 w 3179731"/>
                <a:gd name="connsiteY3" fmla="*/ 0 h 641614"/>
                <a:gd name="connsiteX4" fmla="*/ 3179731 w 3179731"/>
                <a:gd name="connsiteY4" fmla="*/ 0 h 641614"/>
                <a:gd name="connsiteX5" fmla="*/ 3179731 w 3179731"/>
                <a:gd name="connsiteY5" fmla="*/ 106936 h 641614"/>
                <a:gd name="connsiteX6" fmla="*/ 3179731 w 3179731"/>
                <a:gd name="connsiteY6" fmla="*/ 106936 h 641614"/>
                <a:gd name="connsiteX7" fmla="*/ 3179731 w 3179731"/>
                <a:gd name="connsiteY7" fmla="*/ 267339 h 641614"/>
                <a:gd name="connsiteX8" fmla="*/ 3179731 w 3179731"/>
                <a:gd name="connsiteY8" fmla="*/ 641614 h 641614"/>
                <a:gd name="connsiteX9" fmla="*/ 2649776 w 3179731"/>
                <a:gd name="connsiteY9" fmla="*/ 641614 h 641614"/>
                <a:gd name="connsiteX10" fmla="*/ 1854843 w 3179731"/>
                <a:gd name="connsiteY10" fmla="*/ 641614 h 641614"/>
                <a:gd name="connsiteX11" fmla="*/ 1854843 w 3179731"/>
                <a:gd name="connsiteY11" fmla="*/ 641614 h 641614"/>
                <a:gd name="connsiteX12" fmla="*/ 0 w 3179731"/>
                <a:gd name="connsiteY12" fmla="*/ 641614 h 641614"/>
                <a:gd name="connsiteX13" fmla="*/ 0 w 3179731"/>
                <a:gd name="connsiteY13" fmla="*/ 267339 h 641614"/>
                <a:gd name="connsiteX14" fmla="*/ 0 w 3179731"/>
                <a:gd name="connsiteY14" fmla="*/ 106936 h 641614"/>
                <a:gd name="connsiteX15" fmla="*/ 0 w 3179731"/>
                <a:gd name="connsiteY15" fmla="*/ 106936 h 641614"/>
                <a:gd name="connsiteX16" fmla="*/ 0 w 3179731"/>
                <a:gd name="connsiteY16" fmla="*/ 0 h 641614"/>
                <a:gd name="connsiteX0" fmla="*/ 0 w 3641651"/>
                <a:gd name="connsiteY0" fmla="*/ 352483 h 994097"/>
                <a:gd name="connsiteX1" fmla="*/ 940443 w 3641651"/>
                <a:gd name="connsiteY1" fmla="*/ 352483 h 994097"/>
                <a:gd name="connsiteX2" fmla="*/ 3641651 w 3641651"/>
                <a:gd name="connsiteY2" fmla="*/ 0 h 994097"/>
                <a:gd name="connsiteX3" fmla="*/ 2649776 w 3641651"/>
                <a:gd name="connsiteY3" fmla="*/ 352483 h 994097"/>
                <a:gd name="connsiteX4" fmla="*/ 3179731 w 3641651"/>
                <a:gd name="connsiteY4" fmla="*/ 352483 h 994097"/>
                <a:gd name="connsiteX5" fmla="*/ 3179731 w 3641651"/>
                <a:gd name="connsiteY5" fmla="*/ 459419 h 994097"/>
                <a:gd name="connsiteX6" fmla="*/ 3179731 w 3641651"/>
                <a:gd name="connsiteY6" fmla="*/ 459419 h 994097"/>
                <a:gd name="connsiteX7" fmla="*/ 3179731 w 3641651"/>
                <a:gd name="connsiteY7" fmla="*/ 619822 h 994097"/>
                <a:gd name="connsiteX8" fmla="*/ 3179731 w 3641651"/>
                <a:gd name="connsiteY8" fmla="*/ 994097 h 994097"/>
                <a:gd name="connsiteX9" fmla="*/ 2649776 w 3641651"/>
                <a:gd name="connsiteY9" fmla="*/ 994097 h 994097"/>
                <a:gd name="connsiteX10" fmla="*/ 1854843 w 3641651"/>
                <a:gd name="connsiteY10" fmla="*/ 994097 h 994097"/>
                <a:gd name="connsiteX11" fmla="*/ 1854843 w 3641651"/>
                <a:gd name="connsiteY11" fmla="*/ 994097 h 994097"/>
                <a:gd name="connsiteX12" fmla="*/ 0 w 3641651"/>
                <a:gd name="connsiteY12" fmla="*/ 994097 h 994097"/>
                <a:gd name="connsiteX13" fmla="*/ 0 w 3641651"/>
                <a:gd name="connsiteY13" fmla="*/ 619822 h 994097"/>
                <a:gd name="connsiteX14" fmla="*/ 0 w 3641651"/>
                <a:gd name="connsiteY14" fmla="*/ 459419 h 994097"/>
                <a:gd name="connsiteX15" fmla="*/ 0 w 3641651"/>
                <a:gd name="connsiteY15" fmla="*/ 459419 h 994097"/>
                <a:gd name="connsiteX16" fmla="*/ 0 w 3641651"/>
                <a:gd name="connsiteY16" fmla="*/ 352483 h 994097"/>
                <a:gd name="connsiteX0" fmla="*/ 0 w 3641651"/>
                <a:gd name="connsiteY0" fmla="*/ 352483 h 994097"/>
                <a:gd name="connsiteX1" fmla="*/ 940443 w 3641651"/>
                <a:gd name="connsiteY1" fmla="*/ 352483 h 994097"/>
                <a:gd name="connsiteX2" fmla="*/ 3641651 w 3641651"/>
                <a:gd name="connsiteY2" fmla="*/ 0 h 994097"/>
                <a:gd name="connsiteX3" fmla="*/ 1724744 w 3641651"/>
                <a:gd name="connsiteY3" fmla="*/ 373748 h 994097"/>
                <a:gd name="connsiteX4" fmla="*/ 3179731 w 3641651"/>
                <a:gd name="connsiteY4" fmla="*/ 352483 h 994097"/>
                <a:gd name="connsiteX5" fmla="*/ 3179731 w 3641651"/>
                <a:gd name="connsiteY5" fmla="*/ 459419 h 994097"/>
                <a:gd name="connsiteX6" fmla="*/ 3179731 w 3641651"/>
                <a:gd name="connsiteY6" fmla="*/ 459419 h 994097"/>
                <a:gd name="connsiteX7" fmla="*/ 3179731 w 3641651"/>
                <a:gd name="connsiteY7" fmla="*/ 619822 h 994097"/>
                <a:gd name="connsiteX8" fmla="*/ 3179731 w 3641651"/>
                <a:gd name="connsiteY8" fmla="*/ 994097 h 994097"/>
                <a:gd name="connsiteX9" fmla="*/ 2649776 w 3641651"/>
                <a:gd name="connsiteY9" fmla="*/ 994097 h 994097"/>
                <a:gd name="connsiteX10" fmla="*/ 1854843 w 3641651"/>
                <a:gd name="connsiteY10" fmla="*/ 994097 h 994097"/>
                <a:gd name="connsiteX11" fmla="*/ 1854843 w 3641651"/>
                <a:gd name="connsiteY11" fmla="*/ 994097 h 994097"/>
                <a:gd name="connsiteX12" fmla="*/ 0 w 3641651"/>
                <a:gd name="connsiteY12" fmla="*/ 994097 h 994097"/>
                <a:gd name="connsiteX13" fmla="*/ 0 w 3641651"/>
                <a:gd name="connsiteY13" fmla="*/ 619822 h 994097"/>
                <a:gd name="connsiteX14" fmla="*/ 0 w 3641651"/>
                <a:gd name="connsiteY14" fmla="*/ 459419 h 994097"/>
                <a:gd name="connsiteX15" fmla="*/ 0 w 3641651"/>
                <a:gd name="connsiteY15" fmla="*/ 459419 h 994097"/>
                <a:gd name="connsiteX16" fmla="*/ 0 w 3641651"/>
                <a:gd name="connsiteY16" fmla="*/ 352483 h 994097"/>
                <a:gd name="connsiteX0" fmla="*/ 0 w 3641651"/>
                <a:gd name="connsiteY0" fmla="*/ 352483 h 994097"/>
                <a:gd name="connsiteX1" fmla="*/ 940443 w 3641651"/>
                <a:gd name="connsiteY1" fmla="*/ 352483 h 994097"/>
                <a:gd name="connsiteX2" fmla="*/ 3641651 w 3641651"/>
                <a:gd name="connsiteY2" fmla="*/ 0 h 994097"/>
                <a:gd name="connsiteX3" fmla="*/ 1724744 w 3641651"/>
                <a:gd name="connsiteY3" fmla="*/ 384381 h 994097"/>
                <a:gd name="connsiteX4" fmla="*/ 3179731 w 3641651"/>
                <a:gd name="connsiteY4" fmla="*/ 352483 h 994097"/>
                <a:gd name="connsiteX5" fmla="*/ 3179731 w 3641651"/>
                <a:gd name="connsiteY5" fmla="*/ 459419 h 994097"/>
                <a:gd name="connsiteX6" fmla="*/ 3179731 w 3641651"/>
                <a:gd name="connsiteY6" fmla="*/ 459419 h 994097"/>
                <a:gd name="connsiteX7" fmla="*/ 3179731 w 3641651"/>
                <a:gd name="connsiteY7" fmla="*/ 619822 h 994097"/>
                <a:gd name="connsiteX8" fmla="*/ 3179731 w 3641651"/>
                <a:gd name="connsiteY8" fmla="*/ 994097 h 994097"/>
                <a:gd name="connsiteX9" fmla="*/ 2649776 w 3641651"/>
                <a:gd name="connsiteY9" fmla="*/ 994097 h 994097"/>
                <a:gd name="connsiteX10" fmla="*/ 1854843 w 3641651"/>
                <a:gd name="connsiteY10" fmla="*/ 994097 h 994097"/>
                <a:gd name="connsiteX11" fmla="*/ 1854843 w 3641651"/>
                <a:gd name="connsiteY11" fmla="*/ 994097 h 994097"/>
                <a:gd name="connsiteX12" fmla="*/ 0 w 3641651"/>
                <a:gd name="connsiteY12" fmla="*/ 994097 h 994097"/>
                <a:gd name="connsiteX13" fmla="*/ 0 w 3641651"/>
                <a:gd name="connsiteY13" fmla="*/ 619822 h 994097"/>
                <a:gd name="connsiteX14" fmla="*/ 0 w 3641651"/>
                <a:gd name="connsiteY14" fmla="*/ 459419 h 994097"/>
                <a:gd name="connsiteX15" fmla="*/ 0 w 3641651"/>
                <a:gd name="connsiteY15" fmla="*/ 459419 h 994097"/>
                <a:gd name="connsiteX16" fmla="*/ 0 w 3641651"/>
                <a:gd name="connsiteY16" fmla="*/ 352483 h 994097"/>
                <a:gd name="connsiteX0" fmla="*/ 0 w 3705447"/>
                <a:gd name="connsiteY0" fmla="*/ 1458269 h 2099883"/>
                <a:gd name="connsiteX1" fmla="*/ 940443 w 3705447"/>
                <a:gd name="connsiteY1" fmla="*/ 1458269 h 2099883"/>
                <a:gd name="connsiteX2" fmla="*/ 3705447 w 3705447"/>
                <a:gd name="connsiteY2" fmla="*/ 0 h 2099883"/>
                <a:gd name="connsiteX3" fmla="*/ 1724744 w 3705447"/>
                <a:gd name="connsiteY3" fmla="*/ 1490167 h 2099883"/>
                <a:gd name="connsiteX4" fmla="*/ 3179731 w 3705447"/>
                <a:gd name="connsiteY4" fmla="*/ 1458269 h 2099883"/>
                <a:gd name="connsiteX5" fmla="*/ 3179731 w 3705447"/>
                <a:gd name="connsiteY5" fmla="*/ 1565205 h 2099883"/>
                <a:gd name="connsiteX6" fmla="*/ 3179731 w 3705447"/>
                <a:gd name="connsiteY6" fmla="*/ 1565205 h 2099883"/>
                <a:gd name="connsiteX7" fmla="*/ 3179731 w 3705447"/>
                <a:gd name="connsiteY7" fmla="*/ 1725608 h 2099883"/>
                <a:gd name="connsiteX8" fmla="*/ 3179731 w 3705447"/>
                <a:gd name="connsiteY8" fmla="*/ 2099883 h 2099883"/>
                <a:gd name="connsiteX9" fmla="*/ 2649776 w 3705447"/>
                <a:gd name="connsiteY9" fmla="*/ 2099883 h 2099883"/>
                <a:gd name="connsiteX10" fmla="*/ 1854843 w 3705447"/>
                <a:gd name="connsiteY10" fmla="*/ 2099883 h 2099883"/>
                <a:gd name="connsiteX11" fmla="*/ 1854843 w 3705447"/>
                <a:gd name="connsiteY11" fmla="*/ 2099883 h 2099883"/>
                <a:gd name="connsiteX12" fmla="*/ 0 w 3705447"/>
                <a:gd name="connsiteY12" fmla="*/ 2099883 h 2099883"/>
                <a:gd name="connsiteX13" fmla="*/ 0 w 3705447"/>
                <a:gd name="connsiteY13" fmla="*/ 1725608 h 2099883"/>
                <a:gd name="connsiteX14" fmla="*/ 0 w 3705447"/>
                <a:gd name="connsiteY14" fmla="*/ 1565205 h 2099883"/>
                <a:gd name="connsiteX15" fmla="*/ 0 w 3705447"/>
                <a:gd name="connsiteY15" fmla="*/ 1565205 h 2099883"/>
                <a:gd name="connsiteX16" fmla="*/ 0 w 3705447"/>
                <a:gd name="connsiteY16" fmla="*/ 1458269 h 2099883"/>
                <a:gd name="connsiteX0" fmla="*/ 0 w 3705447"/>
                <a:gd name="connsiteY0" fmla="*/ 1458269 h 2102967"/>
                <a:gd name="connsiteX1" fmla="*/ 940443 w 3705447"/>
                <a:gd name="connsiteY1" fmla="*/ 1458269 h 2102967"/>
                <a:gd name="connsiteX2" fmla="*/ 3705447 w 3705447"/>
                <a:gd name="connsiteY2" fmla="*/ 0 h 2102967"/>
                <a:gd name="connsiteX3" fmla="*/ 1724744 w 3705447"/>
                <a:gd name="connsiteY3" fmla="*/ 1490167 h 2102967"/>
                <a:gd name="connsiteX4" fmla="*/ 3179731 w 3705447"/>
                <a:gd name="connsiteY4" fmla="*/ 1458269 h 2102967"/>
                <a:gd name="connsiteX5" fmla="*/ 3179731 w 3705447"/>
                <a:gd name="connsiteY5" fmla="*/ 1565205 h 2102967"/>
                <a:gd name="connsiteX6" fmla="*/ 3179731 w 3705447"/>
                <a:gd name="connsiteY6" fmla="*/ 1565205 h 2102967"/>
                <a:gd name="connsiteX7" fmla="*/ 3179731 w 3705447"/>
                <a:gd name="connsiteY7" fmla="*/ 1725608 h 2102967"/>
                <a:gd name="connsiteX8" fmla="*/ 3179731 w 3705447"/>
                <a:gd name="connsiteY8" fmla="*/ 2099883 h 2102967"/>
                <a:gd name="connsiteX9" fmla="*/ 2649776 w 3705447"/>
                <a:gd name="connsiteY9" fmla="*/ 2099883 h 2102967"/>
                <a:gd name="connsiteX10" fmla="*/ 2280514 w 3705447"/>
                <a:gd name="connsiteY10" fmla="*/ 2102967 h 2102967"/>
                <a:gd name="connsiteX11" fmla="*/ 1854843 w 3705447"/>
                <a:gd name="connsiteY11" fmla="*/ 2099883 h 2102967"/>
                <a:gd name="connsiteX12" fmla="*/ 1854843 w 3705447"/>
                <a:gd name="connsiteY12" fmla="*/ 2099883 h 2102967"/>
                <a:gd name="connsiteX13" fmla="*/ 0 w 3705447"/>
                <a:gd name="connsiteY13" fmla="*/ 2099883 h 2102967"/>
                <a:gd name="connsiteX14" fmla="*/ 0 w 3705447"/>
                <a:gd name="connsiteY14" fmla="*/ 1725608 h 2102967"/>
                <a:gd name="connsiteX15" fmla="*/ 0 w 3705447"/>
                <a:gd name="connsiteY15" fmla="*/ 1565205 h 2102967"/>
                <a:gd name="connsiteX16" fmla="*/ 0 w 3705447"/>
                <a:gd name="connsiteY16" fmla="*/ 1565205 h 2102967"/>
                <a:gd name="connsiteX17" fmla="*/ 0 w 3705447"/>
                <a:gd name="connsiteY17" fmla="*/ 1458269 h 2102967"/>
                <a:gd name="connsiteX0" fmla="*/ 0 w 3705447"/>
                <a:gd name="connsiteY0" fmla="*/ 1458269 h 2709023"/>
                <a:gd name="connsiteX1" fmla="*/ 940443 w 3705447"/>
                <a:gd name="connsiteY1" fmla="*/ 1458269 h 2709023"/>
                <a:gd name="connsiteX2" fmla="*/ 3705447 w 3705447"/>
                <a:gd name="connsiteY2" fmla="*/ 0 h 2709023"/>
                <a:gd name="connsiteX3" fmla="*/ 1724744 w 3705447"/>
                <a:gd name="connsiteY3" fmla="*/ 1490167 h 2709023"/>
                <a:gd name="connsiteX4" fmla="*/ 3179731 w 3705447"/>
                <a:gd name="connsiteY4" fmla="*/ 1458269 h 2709023"/>
                <a:gd name="connsiteX5" fmla="*/ 3179731 w 3705447"/>
                <a:gd name="connsiteY5" fmla="*/ 1565205 h 2709023"/>
                <a:gd name="connsiteX6" fmla="*/ 3179731 w 3705447"/>
                <a:gd name="connsiteY6" fmla="*/ 1565205 h 2709023"/>
                <a:gd name="connsiteX7" fmla="*/ 3179731 w 3705447"/>
                <a:gd name="connsiteY7" fmla="*/ 1725608 h 2709023"/>
                <a:gd name="connsiteX8" fmla="*/ 3179731 w 3705447"/>
                <a:gd name="connsiteY8" fmla="*/ 2099883 h 2709023"/>
                <a:gd name="connsiteX9" fmla="*/ 2649776 w 3705447"/>
                <a:gd name="connsiteY9" fmla="*/ 2099883 h 2709023"/>
                <a:gd name="connsiteX10" fmla="*/ 3109853 w 3705447"/>
                <a:gd name="connsiteY10" fmla="*/ 2709023 h 2709023"/>
                <a:gd name="connsiteX11" fmla="*/ 1854843 w 3705447"/>
                <a:gd name="connsiteY11" fmla="*/ 2099883 h 2709023"/>
                <a:gd name="connsiteX12" fmla="*/ 1854843 w 3705447"/>
                <a:gd name="connsiteY12" fmla="*/ 2099883 h 2709023"/>
                <a:gd name="connsiteX13" fmla="*/ 0 w 3705447"/>
                <a:gd name="connsiteY13" fmla="*/ 2099883 h 2709023"/>
                <a:gd name="connsiteX14" fmla="*/ 0 w 3705447"/>
                <a:gd name="connsiteY14" fmla="*/ 1725608 h 2709023"/>
                <a:gd name="connsiteX15" fmla="*/ 0 w 3705447"/>
                <a:gd name="connsiteY15" fmla="*/ 1565205 h 2709023"/>
                <a:gd name="connsiteX16" fmla="*/ 0 w 3705447"/>
                <a:gd name="connsiteY16" fmla="*/ 1565205 h 2709023"/>
                <a:gd name="connsiteX17" fmla="*/ 0 w 3705447"/>
                <a:gd name="connsiteY17" fmla="*/ 1458269 h 2709023"/>
                <a:gd name="connsiteX0" fmla="*/ 0 w 3705447"/>
                <a:gd name="connsiteY0" fmla="*/ 1458269 h 2709023"/>
                <a:gd name="connsiteX1" fmla="*/ 940443 w 3705447"/>
                <a:gd name="connsiteY1" fmla="*/ 1458269 h 2709023"/>
                <a:gd name="connsiteX2" fmla="*/ 3705447 w 3705447"/>
                <a:gd name="connsiteY2" fmla="*/ 0 h 2709023"/>
                <a:gd name="connsiteX3" fmla="*/ 1724744 w 3705447"/>
                <a:gd name="connsiteY3" fmla="*/ 1490167 h 2709023"/>
                <a:gd name="connsiteX4" fmla="*/ 3179731 w 3705447"/>
                <a:gd name="connsiteY4" fmla="*/ 1458269 h 2709023"/>
                <a:gd name="connsiteX5" fmla="*/ 3179731 w 3705447"/>
                <a:gd name="connsiteY5" fmla="*/ 1565205 h 2709023"/>
                <a:gd name="connsiteX6" fmla="*/ 3179731 w 3705447"/>
                <a:gd name="connsiteY6" fmla="*/ 1565205 h 2709023"/>
                <a:gd name="connsiteX7" fmla="*/ 3179731 w 3705447"/>
                <a:gd name="connsiteY7" fmla="*/ 1725608 h 2709023"/>
                <a:gd name="connsiteX8" fmla="*/ 3179731 w 3705447"/>
                <a:gd name="connsiteY8" fmla="*/ 2099883 h 2709023"/>
                <a:gd name="connsiteX9" fmla="*/ 2649776 w 3705447"/>
                <a:gd name="connsiteY9" fmla="*/ 2099883 h 2709023"/>
                <a:gd name="connsiteX10" fmla="*/ 2865305 w 3705447"/>
                <a:gd name="connsiteY10" fmla="*/ 2390046 h 2709023"/>
                <a:gd name="connsiteX11" fmla="*/ 3109853 w 3705447"/>
                <a:gd name="connsiteY11" fmla="*/ 2709023 h 2709023"/>
                <a:gd name="connsiteX12" fmla="*/ 1854843 w 3705447"/>
                <a:gd name="connsiteY12" fmla="*/ 2099883 h 2709023"/>
                <a:gd name="connsiteX13" fmla="*/ 1854843 w 3705447"/>
                <a:gd name="connsiteY13" fmla="*/ 2099883 h 2709023"/>
                <a:gd name="connsiteX14" fmla="*/ 0 w 3705447"/>
                <a:gd name="connsiteY14" fmla="*/ 2099883 h 2709023"/>
                <a:gd name="connsiteX15" fmla="*/ 0 w 3705447"/>
                <a:gd name="connsiteY15" fmla="*/ 1725608 h 2709023"/>
                <a:gd name="connsiteX16" fmla="*/ 0 w 3705447"/>
                <a:gd name="connsiteY16" fmla="*/ 1565205 h 2709023"/>
                <a:gd name="connsiteX17" fmla="*/ 0 w 3705447"/>
                <a:gd name="connsiteY17" fmla="*/ 1565205 h 2709023"/>
                <a:gd name="connsiteX18" fmla="*/ 0 w 3705447"/>
                <a:gd name="connsiteY18" fmla="*/ 1458269 h 2709023"/>
                <a:gd name="connsiteX0" fmla="*/ 0 w 3705447"/>
                <a:gd name="connsiteY0" fmla="*/ 1458269 h 2709023"/>
                <a:gd name="connsiteX1" fmla="*/ 940443 w 3705447"/>
                <a:gd name="connsiteY1" fmla="*/ 1458269 h 2709023"/>
                <a:gd name="connsiteX2" fmla="*/ 3705447 w 3705447"/>
                <a:gd name="connsiteY2" fmla="*/ 0 h 2709023"/>
                <a:gd name="connsiteX3" fmla="*/ 1724744 w 3705447"/>
                <a:gd name="connsiteY3" fmla="*/ 1490167 h 2709023"/>
                <a:gd name="connsiteX4" fmla="*/ 3179731 w 3705447"/>
                <a:gd name="connsiteY4" fmla="*/ 1458269 h 2709023"/>
                <a:gd name="connsiteX5" fmla="*/ 3179731 w 3705447"/>
                <a:gd name="connsiteY5" fmla="*/ 1565205 h 2709023"/>
                <a:gd name="connsiteX6" fmla="*/ 3179731 w 3705447"/>
                <a:gd name="connsiteY6" fmla="*/ 1565205 h 2709023"/>
                <a:gd name="connsiteX7" fmla="*/ 3179731 w 3705447"/>
                <a:gd name="connsiteY7" fmla="*/ 1725608 h 2709023"/>
                <a:gd name="connsiteX8" fmla="*/ 3179731 w 3705447"/>
                <a:gd name="connsiteY8" fmla="*/ 2099883 h 2709023"/>
                <a:gd name="connsiteX9" fmla="*/ 2649776 w 3705447"/>
                <a:gd name="connsiteY9" fmla="*/ 2099883 h 2709023"/>
                <a:gd name="connsiteX10" fmla="*/ 2865305 w 3705447"/>
                <a:gd name="connsiteY10" fmla="*/ 2390046 h 2709023"/>
                <a:gd name="connsiteX11" fmla="*/ 3024793 w 3705447"/>
                <a:gd name="connsiteY11" fmla="*/ 2602697 h 2709023"/>
                <a:gd name="connsiteX12" fmla="*/ 3109853 w 3705447"/>
                <a:gd name="connsiteY12" fmla="*/ 2709023 h 2709023"/>
                <a:gd name="connsiteX13" fmla="*/ 1854843 w 3705447"/>
                <a:gd name="connsiteY13" fmla="*/ 2099883 h 2709023"/>
                <a:gd name="connsiteX14" fmla="*/ 1854843 w 3705447"/>
                <a:gd name="connsiteY14" fmla="*/ 2099883 h 2709023"/>
                <a:gd name="connsiteX15" fmla="*/ 0 w 3705447"/>
                <a:gd name="connsiteY15" fmla="*/ 2099883 h 2709023"/>
                <a:gd name="connsiteX16" fmla="*/ 0 w 3705447"/>
                <a:gd name="connsiteY16" fmla="*/ 1725608 h 2709023"/>
                <a:gd name="connsiteX17" fmla="*/ 0 w 3705447"/>
                <a:gd name="connsiteY17" fmla="*/ 1565205 h 2709023"/>
                <a:gd name="connsiteX18" fmla="*/ 0 w 3705447"/>
                <a:gd name="connsiteY18" fmla="*/ 1565205 h 2709023"/>
                <a:gd name="connsiteX19" fmla="*/ 0 w 3705447"/>
                <a:gd name="connsiteY19" fmla="*/ 1458269 h 2709023"/>
                <a:gd name="connsiteX0" fmla="*/ 0 w 5459649"/>
                <a:gd name="connsiteY0" fmla="*/ 1458269 h 2709023"/>
                <a:gd name="connsiteX1" fmla="*/ 940443 w 5459649"/>
                <a:gd name="connsiteY1" fmla="*/ 1458269 h 2709023"/>
                <a:gd name="connsiteX2" fmla="*/ 3705447 w 5459649"/>
                <a:gd name="connsiteY2" fmla="*/ 0 h 2709023"/>
                <a:gd name="connsiteX3" fmla="*/ 1724744 w 5459649"/>
                <a:gd name="connsiteY3" fmla="*/ 1490167 h 2709023"/>
                <a:gd name="connsiteX4" fmla="*/ 3179731 w 5459649"/>
                <a:gd name="connsiteY4" fmla="*/ 1458269 h 2709023"/>
                <a:gd name="connsiteX5" fmla="*/ 3179731 w 5459649"/>
                <a:gd name="connsiteY5" fmla="*/ 1565205 h 2709023"/>
                <a:gd name="connsiteX6" fmla="*/ 3179731 w 5459649"/>
                <a:gd name="connsiteY6" fmla="*/ 1565205 h 2709023"/>
                <a:gd name="connsiteX7" fmla="*/ 3179731 w 5459649"/>
                <a:gd name="connsiteY7" fmla="*/ 1725608 h 2709023"/>
                <a:gd name="connsiteX8" fmla="*/ 3179731 w 5459649"/>
                <a:gd name="connsiteY8" fmla="*/ 2099883 h 2709023"/>
                <a:gd name="connsiteX9" fmla="*/ 2649776 w 5459649"/>
                <a:gd name="connsiteY9" fmla="*/ 2099883 h 2709023"/>
                <a:gd name="connsiteX10" fmla="*/ 2865305 w 5459649"/>
                <a:gd name="connsiteY10" fmla="*/ 2390046 h 2709023"/>
                <a:gd name="connsiteX11" fmla="*/ 5459649 w 5459649"/>
                <a:gd name="connsiteY11" fmla="*/ 1911580 h 2709023"/>
                <a:gd name="connsiteX12" fmla="*/ 3109853 w 5459649"/>
                <a:gd name="connsiteY12" fmla="*/ 2709023 h 2709023"/>
                <a:gd name="connsiteX13" fmla="*/ 1854843 w 5459649"/>
                <a:gd name="connsiteY13" fmla="*/ 2099883 h 2709023"/>
                <a:gd name="connsiteX14" fmla="*/ 1854843 w 5459649"/>
                <a:gd name="connsiteY14" fmla="*/ 2099883 h 2709023"/>
                <a:gd name="connsiteX15" fmla="*/ 0 w 5459649"/>
                <a:gd name="connsiteY15" fmla="*/ 2099883 h 2709023"/>
                <a:gd name="connsiteX16" fmla="*/ 0 w 5459649"/>
                <a:gd name="connsiteY16" fmla="*/ 1725608 h 2709023"/>
                <a:gd name="connsiteX17" fmla="*/ 0 w 5459649"/>
                <a:gd name="connsiteY17" fmla="*/ 1565205 h 2709023"/>
                <a:gd name="connsiteX18" fmla="*/ 0 w 5459649"/>
                <a:gd name="connsiteY18" fmla="*/ 1565205 h 2709023"/>
                <a:gd name="connsiteX19" fmla="*/ 0 w 5459649"/>
                <a:gd name="connsiteY19" fmla="*/ 1458269 h 2709023"/>
                <a:gd name="connsiteX0" fmla="*/ 0 w 5459649"/>
                <a:gd name="connsiteY0" fmla="*/ 1458269 h 2709023"/>
                <a:gd name="connsiteX1" fmla="*/ 940443 w 5459649"/>
                <a:gd name="connsiteY1" fmla="*/ 1458269 h 2709023"/>
                <a:gd name="connsiteX2" fmla="*/ 3705447 w 5459649"/>
                <a:gd name="connsiteY2" fmla="*/ 0 h 2709023"/>
                <a:gd name="connsiteX3" fmla="*/ 1724744 w 5459649"/>
                <a:gd name="connsiteY3" fmla="*/ 1490167 h 2709023"/>
                <a:gd name="connsiteX4" fmla="*/ 3179731 w 5459649"/>
                <a:gd name="connsiteY4" fmla="*/ 1458269 h 2709023"/>
                <a:gd name="connsiteX5" fmla="*/ 3179731 w 5459649"/>
                <a:gd name="connsiteY5" fmla="*/ 1565205 h 2709023"/>
                <a:gd name="connsiteX6" fmla="*/ 3179731 w 5459649"/>
                <a:gd name="connsiteY6" fmla="*/ 1565205 h 2709023"/>
                <a:gd name="connsiteX7" fmla="*/ 3179731 w 5459649"/>
                <a:gd name="connsiteY7" fmla="*/ 1725608 h 2709023"/>
                <a:gd name="connsiteX8" fmla="*/ 3179731 w 5459649"/>
                <a:gd name="connsiteY8" fmla="*/ 2099883 h 2709023"/>
                <a:gd name="connsiteX9" fmla="*/ 2649776 w 5459649"/>
                <a:gd name="connsiteY9" fmla="*/ 2099883 h 2709023"/>
                <a:gd name="connsiteX10" fmla="*/ 3226812 w 5459649"/>
                <a:gd name="connsiteY10" fmla="*/ 2390046 h 2709023"/>
                <a:gd name="connsiteX11" fmla="*/ 5459649 w 5459649"/>
                <a:gd name="connsiteY11" fmla="*/ 1911580 h 2709023"/>
                <a:gd name="connsiteX12" fmla="*/ 3109853 w 5459649"/>
                <a:gd name="connsiteY12" fmla="*/ 2709023 h 2709023"/>
                <a:gd name="connsiteX13" fmla="*/ 1854843 w 5459649"/>
                <a:gd name="connsiteY13" fmla="*/ 2099883 h 2709023"/>
                <a:gd name="connsiteX14" fmla="*/ 1854843 w 5459649"/>
                <a:gd name="connsiteY14" fmla="*/ 2099883 h 2709023"/>
                <a:gd name="connsiteX15" fmla="*/ 0 w 5459649"/>
                <a:gd name="connsiteY15" fmla="*/ 2099883 h 2709023"/>
                <a:gd name="connsiteX16" fmla="*/ 0 w 5459649"/>
                <a:gd name="connsiteY16" fmla="*/ 1725608 h 2709023"/>
                <a:gd name="connsiteX17" fmla="*/ 0 w 5459649"/>
                <a:gd name="connsiteY17" fmla="*/ 1565205 h 2709023"/>
                <a:gd name="connsiteX18" fmla="*/ 0 w 5459649"/>
                <a:gd name="connsiteY18" fmla="*/ 1565205 h 2709023"/>
                <a:gd name="connsiteX19" fmla="*/ 0 w 5459649"/>
                <a:gd name="connsiteY19" fmla="*/ 1458269 h 2709023"/>
                <a:gd name="connsiteX0" fmla="*/ 0 w 5459649"/>
                <a:gd name="connsiteY0" fmla="*/ 1458269 h 2709023"/>
                <a:gd name="connsiteX1" fmla="*/ 940443 w 5459649"/>
                <a:gd name="connsiteY1" fmla="*/ 1458269 h 2709023"/>
                <a:gd name="connsiteX2" fmla="*/ 3705447 w 5459649"/>
                <a:gd name="connsiteY2" fmla="*/ 0 h 2709023"/>
                <a:gd name="connsiteX3" fmla="*/ 1724744 w 5459649"/>
                <a:gd name="connsiteY3" fmla="*/ 1490167 h 2709023"/>
                <a:gd name="connsiteX4" fmla="*/ 3179731 w 5459649"/>
                <a:gd name="connsiteY4" fmla="*/ 1458269 h 2709023"/>
                <a:gd name="connsiteX5" fmla="*/ 3179731 w 5459649"/>
                <a:gd name="connsiteY5" fmla="*/ 1565205 h 2709023"/>
                <a:gd name="connsiteX6" fmla="*/ 3179731 w 5459649"/>
                <a:gd name="connsiteY6" fmla="*/ 1565205 h 2709023"/>
                <a:gd name="connsiteX7" fmla="*/ 3179731 w 5459649"/>
                <a:gd name="connsiteY7" fmla="*/ 1725608 h 2709023"/>
                <a:gd name="connsiteX8" fmla="*/ 3179731 w 5459649"/>
                <a:gd name="connsiteY8" fmla="*/ 2099883 h 2709023"/>
                <a:gd name="connsiteX9" fmla="*/ 2649776 w 5459649"/>
                <a:gd name="connsiteY9" fmla="*/ 2099883 h 2709023"/>
                <a:gd name="connsiteX10" fmla="*/ 3173649 w 5459649"/>
                <a:gd name="connsiteY10" fmla="*/ 2464474 h 2709023"/>
                <a:gd name="connsiteX11" fmla="*/ 5459649 w 5459649"/>
                <a:gd name="connsiteY11" fmla="*/ 1911580 h 2709023"/>
                <a:gd name="connsiteX12" fmla="*/ 3109853 w 5459649"/>
                <a:gd name="connsiteY12" fmla="*/ 2709023 h 2709023"/>
                <a:gd name="connsiteX13" fmla="*/ 1854843 w 5459649"/>
                <a:gd name="connsiteY13" fmla="*/ 2099883 h 2709023"/>
                <a:gd name="connsiteX14" fmla="*/ 1854843 w 5459649"/>
                <a:gd name="connsiteY14" fmla="*/ 2099883 h 2709023"/>
                <a:gd name="connsiteX15" fmla="*/ 0 w 5459649"/>
                <a:gd name="connsiteY15" fmla="*/ 2099883 h 2709023"/>
                <a:gd name="connsiteX16" fmla="*/ 0 w 5459649"/>
                <a:gd name="connsiteY16" fmla="*/ 1725608 h 2709023"/>
                <a:gd name="connsiteX17" fmla="*/ 0 w 5459649"/>
                <a:gd name="connsiteY17" fmla="*/ 1565205 h 2709023"/>
                <a:gd name="connsiteX18" fmla="*/ 0 w 5459649"/>
                <a:gd name="connsiteY18" fmla="*/ 1565205 h 2709023"/>
                <a:gd name="connsiteX19" fmla="*/ 0 w 5459649"/>
                <a:gd name="connsiteY19" fmla="*/ 1458269 h 2709023"/>
                <a:gd name="connsiteX0" fmla="*/ 0 w 5459649"/>
                <a:gd name="connsiteY0" fmla="*/ 1458269 h 2709023"/>
                <a:gd name="connsiteX1" fmla="*/ 940443 w 5459649"/>
                <a:gd name="connsiteY1" fmla="*/ 1458269 h 2709023"/>
                <a:gd name="connsiteX2" fmla="*/ 3705447 w 5459649"/>
                <a:gd name="connsiteY2" fmla="*/ 0 h 2709023"/>
                <a:gd name="connsiteX3" fmla="*/ 1724744 w 5459649"/>
                <a:gd name="connsiteY3" fmla="*/ 1490167 h 2709023"/>
                <a:gd name="connsiteX4" fmla="*/ 3179731 w 5459649"/>
                <a:gd name="connsiteY4" fmla="*/ 1458269 h 2709023"/>
                <a:gd name="connsiteX5" fmla="*/ 3179731 w 5459649"/>
                <a:gd name="connsiteY5" fmla="*/ 1565205 h 2709023"/>
                <a:gd name="connsiteX6" fmla="*/ 3179731 w 5459649"/>
                <a:gd name="connsiteY6" fmla="*/ 1565205 h 2709023"/>
                <a:gd name="connsiteX7" fmla="*/ 3179731 w 5459649"/>
                <a:gd name="connsiteY7" fmla="*/ 1725608 h 2709023"/>
                <a:gd name="connsiteX8" fmla="*/ 3179731 w 5459649"/>
                <a:gd name="connsiteY8" fmla="*/ 2099883 h 2709023"/>
                <a:gd name="connsiteX9" fmla="*/ 2649776 w 5459649"/>
                <a:gd name="connsiteY9" fmla="*/ 2099883 h 2709023"/>
                <a:gd name="connsiteX10" fmla="*/ 3173649 w 5459649"/>
                <a:gd name="connsiteY10" fmla="*/ 2443209 h 2709023"/>
                <a:gd name="connsiteX11" fmla="*/ 5459649 w 5459649"/>
                <a:gd name="connsiteY11" fmla="*/ 1911580 h 2709023"/>
                <a:gd name="connsiteX12" fmla="*/ 3109853 w 5459649"/>
                <a:gd name="connsiteY12" fmla="*/ 2709023 h 2709023"/>
                <a:gd name="connsiteX13" fmla="*/ 1854843 w 5459649"/>
                <a:gd name="connsiteY13" fmla="*/ 2099883 h 2709023"/>
                <a:gd name="connsiteX14" fmla="*/ 1854843 w 5459649"/>
                <a:gd name="connsiteY14" fmla="*/ 2099883 h 2709023"/>
                <a:gd name="connsiteX15" fmla="*/ 0 w 5459649"/>
                <a:gd name="connsiteY15" fmla="*/ 2099883 h 2709023"/>
                <a:gd name="connsiteX16" fmla="*/ 0 w 5459649"/>
                <a:gd name="connsiteY16" fmla="*/ 1725608 h 2709023"/>
                <a:gd name="connsiteX17" fmla="*/ 0 w 5459649"/>
                <a:gd name="connsiteY17" fmla="*/ 1565205 h 2709023"/>
                <a:gd name="connsiteX18" fmla="*/ 0 w 5459649"/>
                <a:gd name="connsiteY18" fmla="*/ 1565205 h 2709023"/>
                <a:gd name="connsiteX19" fmla="*/ 0 w 5459649"/>
                <a:gd name="connsiteY19" fmla="*/ 1458269 h 270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459649" h="2709023">
                  <a:moveTo>
                    <a:pt x="0" y="1458269"/>
                  </a:moveTo>
                  <a:lnTo>
                    <a:pt x="940443" y="1458269"/>
                  </a:lnTo>
                  <a:lnTo>
                    <a:pt x="3705447" y="0"/>
                  </a:lnTo>
                  <a:lnTo>
                    <a:pt x="1724744" y="1490167"/>
                  </a:lnTo>
                  <a:lnTo>
                    <a:pt x="3179731" y="1458269"/>
                  </a:lnTo>
                  <a:lnTo>
                    <a:pt x="3179731" y="1565205"/>
                  </a:lnTo>
                  <a:lnTo>
                    <a:pt x="3179731" y="1565205"/>
                  </a:lnTo>
                  <a:lnTo>
                    <a:pt x="3179731" y="1725608"/>
                  </a:lnTo>
                  <a:lnTo>
                    <a:pt x="3179731" y="2099883"/>
                  </a:lnTo>
                  <a:lnTo>
                    <a:pt x="2649776" y="2099883"/>
                  </a:lnTo>
                  <a:lnTo>
                    <a:pt x="3173649" y="2443209"/>
                  </a:lnTo>
                  <a:lnTo>
                    <a:pt x="5459649" y="1911580"/>
                  </a:lnTo>
                  <a:lnTo>
                    <a:pt x="3109853" y="2709023"/>
                  </a:lnTo>
                  <a:lnTo>
                    <a:pt x="1854843" y="2099883"/>
                  </a:lnTo>
                  <a:lnTo>
                    <a:pt x="1854843" y="2099883"/>
                  </a:lnTo>
                  <a:lnTo>
                    <a:pt x="0" y="2099883"/>
                  </a:lnTo>
                  <a:lnTo>
                    <a:pt x="0" y="1725608"/>
                  </a:lnTo>
                  <a:lnTo>
                    <a:pt x="0" y="1565205"/>
                  </a:lnTo>
                  <a:lnTo>
                    <a:pt x="0" y="1565205"/>
                  </a:lnTo>
                  <a:lnTo>
                    <a:pt x="0" y="1458269"/>
                  </a:lnTo>
                  <a:close/>
                </a:path>
              </a:pathLst>
            </a:cu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91070" y="5103413"/>
              <a:ext cx="3179731" cy="641614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This </a:t>
              </a:r>
              <a:r>
                <a:rPr lang="en-US" sz="1100" dirty="0" err="1">
                  <a:solidFill>
                    <a:schemeClr val="bg1">
                      <a:lumMod val="50000"/>
                    </a:schemeClr>
                  </a:solidFill>
                </a:rPr>
                <a:t>subflow</a:t>
              </a: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bg1">
                      <a:lumMod val="50000"/>
                    </a:schemeClr>
                  </a:solidFill>
                </a:rPr>
                <a:t>BBx</a:t>
              </a: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 implementation can execute either locally or remotely, though remote execution requires a local proxy to make the remote call.</a:t>
              </a: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8311188" y="4949513"/>
            <a:ext cx="3647770" cy="510556"/>
            <a:chOff x="8421923" y="4949513"/>
            <a:chExt cx="3647770" cy="510556"/>
          </a:xfrm>
        </p:grpSpPr>
        <p:sp>
          <p:nvSpPr>
            <p:cNvPr id="82" name="Rounded Rectangle 146"/>
            <p:cNvSpPr/>
            <p:nvPr/>
          </p:nvSpPr>
          <p:spPr>
            <a:xfrm>
              <a:off x="8421923" y="4949513"/>
              <a:ext cx="3576011" cy="498577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31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083224">
                <a:defRPr/>
              </a:pPr>
              <a:endParaRPr lang="en-US" sz="1000" dirty="0">
                <a:solidFill>
                  <a:srgbClr val="000000">
                    <a:lumMod val="85000"/>
                    <a:lumOff val="15000"/>
                  </a:srgbClr>
                </a:solidFill>
                <a:sym typeface="Calibri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0363330" y="4967626"/>
              <a:ext cx="170636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/>
                <a:t>Equivalent Sub-VNF Functionality</a:t>
              </a:r>
            </a:p>
          </p:txBody>
        </p:sp>
        <p:grpSp>
          <p:nvGrpSpPr>
            <p:cNvPr id="84" name="Group 83"/>
            <p:cNvGrpSpPr/>
            <p:nvPr/>
          </p:nvGrpSpPr>
          <p:grpSpPr>
            <a:xfrm>
              <a:off x="8519789" y="5012623"/>
              <a:ext cx="1841510" cy="395941"/>
              <a:chOff x="3757966" y="3858589"/>
              <a:chExt cx="1841510" cy="395941"/>
            </a:xfrm>
          </p:grpSpPr>
          <p:sp>
            <p:nvSpPr>
              <p:cNvPr id="85" name="Rectangle: Rounded Corners 84"/>
              <p:cNvSpPr/>
              <p:nvPr/>
            </p:nvSpPr>
            <p:spPr>
              <a:xfrm>
                <a:off x="3757966" y="3858589"/>
                <a:ext cx="1841510" cy="395941"/>
              </a:xfrm>
              <a:prstGeom prst="roundRect">
                <a:avLst/>
              </a:prstGeom>
              <a:solidFill>
                <a:srgbClr val="CC99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6" name="Group 85"/>
              <p:cNvGrpSpPr/>
              <p:nvPr/>
            </p:nvGrpSpPr>
            <p:grpSpPr>
              <a:xfrm>
                <a:off x="4214924" y="4023436"/>
                <a:ext cx="1235650" cy="102659"/>
                <a:chOff x="3365491" y="4111298"/>
                <a:chExt cx="1235650" cy="102659"/>
              </a:xfrm>
            </p:grpSpPr>
            <p:sp>
              <p:nvSpPr>
                <p:cNvPr id="88" name="Rectangle 87"/>
                <p:cNvSpPr/>
                <p:nvPr/>
              </p:nvSpPr>
              <p:spPr>
                <a:xfrm>
                  <a:off x="3873371" y="4111298"/>
                  <a:ext cx="189740" cy="96998"/>
                </a:xfrm>
                <a:prstGeom prst="rect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083224">
                    <a:defRPr/>
                  </a:pPr>
                  <a:endParaRPr lang="en-US" sz="2167">
                    <a:solidFill>
                      <a:prstClr val="white"/>
                    </a:solidFill>
                    <a:sym typeface="Calibri"/>
                  </a:endParaRPr>
                </a:p>
              </p:txBody>
            </p:sp>
            <p:sp>
              <p:nvSpPr>
                <p:cNvPr id="89" name="Rectangle 88"/>
                <p:cNvSpPr/>
                <p:nvPr/>
              </p:nvSpPr>
              <p:spPr>
                <a:xfrm>
                  <a:off x="4214924" y="4116959"/>
                  <a:ext cx="189740" cy="96998"/>
                </a:xfrm>
                <a:prstGeom prst="rect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083224">
                    <a:defRPr/>
                  </a:pPr>
                  <a:endParaRPr lang="en-US" sz="2167">
                    <a:solidFill>
                      <a:prstClr val="white"/>
                    </a:solidFill>
                    <a:sym typeface="Calibri"/>
                  </a:endParaRPr>
                </a:p>
              </p:txBody>
            </p:sp>
            <p:sp>
              <p:nvSpPr>
                <p:cNvPr id="90" name="Rectangle 89"/>
                <p:cNvSpPr/>
                <p:nvPr/>
              </p:nvSpPr>
              <p:spPr>
                <a:xfrm>
                  <a:off x="3549317" y="4112625"/>
                  <a:ext cx="189740" cy="96998"/>
                </a:xfrm>
                <a:prstGeom prst="rect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083224">
                    <a:defRPr/>
                  </a:pPr>
                  <a:endParaRPr lang="en-US" sz="2167">
                    <a:solidFill>
                      <a:prstClr val="white"/>
                    </a:solidFill>
                    <a:sym typeface="Calibri"/>
                  </a:endParaRPr>
                </a:p>
              </p:txBody>
            </p:sp>
            <p:cxnSp>
              <p:nvCxnSpPr>
                <p:cNvPr id="91" name="Elbow Connector 108"/>
                <p:cNvCxnSpPr>
                  <a:cxnSpLocks/>
                  <a:stCxn id="90" idx="3"/>
                  <a:endCxn id="88" idx="1"/>
                </p:cNvCxnSpPr>
                <p:nvPr/>
              </p:nvCxnSpPr>
              <p:spPr>
                <a:xfrm flipV="1">
                  <a:off x="3739057" y="4159797"/>
                  <a:ext cx="134314" cy="1327"/>
                </a:xfrm>
                <a:prstGeom prst="bentConnector3">
                  <a:avLst>
                    <a:gd name="adj1" fmla="val 50000"/>
                  </a:avLst>
                </a:prstGeom>
                <a:noFill/>
                <a:ln w="31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92" name="Oval 91"/>
                <p:cNvSpPr/>
                <p:nvPr/>
              </p:nvSpPr>
              <p:spPr>
                <a:xfrm>
                  <a:off x="3365491" y="4143688"/>
                  <a:ext cx="37948" cy="38799"/>
                </a:xfrm>
                <a:prstGeom prst="ellipse">
                  <a:avLst/>
                </a:prstGeom>
                <a:solidFill>
                  <a:srgbClr val="000000"/>
                </a:solidFill>
                <a:ln w="31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083224">
                    <a:defRPr/>
                  </a:pPr>
                  <a:endParaRPr lang="en-US" sz="2167">
                    <a:solidFill>
                      <a:prstClr val="white"/>
                    </a:solidFill>
                    <a:sym typeface="Calibri"/>
                  </a:endParaRPr>
                </a:p>
              </p:txBody>
            </p:sp>
            <p:cxnSp>
              <p:nvCxnSpPr>
                <p:cNvPr id="93" name="Elbow Connector 111"/>
                <p:cNvCxnSpPr>
                  <a:cxnSpLocks/>
                  <a:stCxn id="92" idx="6"/>
                  <a:endCxn id="90" idx="1"/>
                </p:cNvCxnSpPr>
                <p:nvPr/>
              </p:nvCxnSpPr>
              <p:spPr>
                <a:xfrm flipV="1">
                  <a:off x="3403439" y="4161124"/>
                  <a:ext cx="145878" cy="1964"/>
                </a:xfrm>
                <a:prstGeom prst="bentConnector3">
                  <a:avLst>
                    <a:gd name="adj1" fmla="val 50000"/>
                  </a:avLst>
                </a:prstGeom>
                <a:noFill/>
                <a:ln w="31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94" name="Oval 93"/>
                <p:cNvSpPr/>
                <p:nvPr/>
              </p:nvSpPr>
              <p:spPr>
                <a:xfrm>
                  <a:off x="4551809" y="4144307"/>
                  <a:ext cx="49332" cy="5043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083224">
                    <a:defRPr/>
                  </a:pPr>
                  <a:endParaRPr lang="en-US" sz="2167">
                    <a:solidFill>
                      <a:prstClr val="white"/>
                    </a:solidFill>
                    <a:sym typeface="Calibri"/>
                  </a:endParaRPr>
                </a:p>
              </p:txBody>
            </p:sp>
            <p:cxnSp>
              <p:nvCxnSpPr>
                <p:cNvPr id="95" name="Elbow Connector 113"/>
                <p:cNvCxnSpPr>
                  <a:cxnSpLocks/>
                  <a:stCxn id="89" idx="3"/>
                  <a:endCxn id="94" idx="2"/>
                </p:cNvCxnSpPr>
                <p:nvPr/>
              </p:nvCxnSpPr>
              <p:spPr>
                <a:xfrm>
                  <a:off x="4404664" y="4165458"/>
                  <a:ext cx="147145" cy="4069"/>
                </a:xfrm>
                <a:prstGeom prst="bentConnector3">
                  <a:avLst>
                    <a:gd name="adj1" fmla="val 50000"/>
                  </a:avLst>
                </a:prstGeom>
                <a:noFill/>
                <a:ln w="31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  <p:cxnSp>
              <p:nvCxnSpPr>
                <p:cNvPr id="96" name="Elbow Connector 108"/>
                <p:cNvCxnSpPr>
                  <a:cxnSpLocks/>
                  <a:stCxn id="88" idx="3"/>
                  <a:endCxn id="89" idx="1"/>
                </p:cNvCxnSpPr>
                <p:nvPr/>
              </p:nvCxnSpPr>
              <p:spPr>
                <a:xfrm>
                  <a:off x="4063111" y="4159797"/>
                  <a:ext cx="151813" cy="5661"/>
                </a:xfrm>
                <a:prstGeom prst="bentConnector3">
                  <a:avLst>
                    <a:gd name="adj1" fmla="val 50000"/>
                  </a:avLst>
                </a:prstGeom>
                <a:noFill/>
                <a:ln w="31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</p:grpSp>
          <p:sp>
            <p:nvSpPr>
              <p:cNvPr id="87" name="TextBox 86"/>
              <p:cNvSpPr txBox="1"/>
              <p:nvPr/>
            </p:nvSpPr>
            <p:spPr>
              <a:xfrm>
                <a:off x="3779232" y="3926662"/>
                <a:ext cx="460625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dirty="0" err="1"/>
                  <a:t>Fx</a:t>
                </a:r>
                <a:endParaRPr lang="en-US" sz="1300" dirty="0"/>
              </a:p>
            </p:txBody>
          </p:sp>
        </p:grpSp>
      </p:grpSp>
      <p:grpSp>
        <p:nvGrpSpPr>
          <p:cNvPr id="97" name="Group 96"/>
          <p:cNvGrpSpPr/>
          <p:nvPr/>
        </p:nvGrpSpPr>
        <p:grpSpPr>
          <a:xfrm rot="20290368">
            <a:off x="8322330" y="3715451"/>
            <a:ext cx="714326" cy="1264535"/>
            <a:chOff x="6761015" y="3753255"/>
            <a:chExt cx="714326" cy="1264535"/>
          </a:xfrm>
        </p:grpSpPr>
        <p:sp>
          <p:nvSpPr>
            <p:cNvPr id="98" name="Arrow: Up-Down 97"/>
            <p:cNvSpPr/>
            <p:nvPr/>
          </p:nvSpPr>
          <p:spPr>
            <a:xfrm>
              <a:off x="6761015" y="3753255"/>
              <a:ext cx="714326" cy="1264535"/>
            </a:xfrm>
            <a:prstGeom prst="up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Arrow: Up-Down 98"/>
            <p:cNvSpPr>
              <a:spLocks/>
            </p:cNvSpPr>
            <p:nvPr/>
          </p:nvSpPr>
          <p:spPr>
            <a:xfrm>
              <a:off x="6976848" y="3923963"/>
              <a:ext cx="285069" cy="9144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Y</a:t>
              </a:r>
            </a:p>
          </p:txBody>
        </p:sp>
      </p:grpSp>
      <p:sp>
        <p:nvSpPr>
          <p:cNvPr id="100" name="Speech Bubble: Rectangle 99"/>
          <p:cNvSpPr/>
          <p:nvPr/>
        </p:nvSpPr>
        <p:spPr>
          <a:xfrm>
            <a:off x="191069" y="1458963"/>
            <a:ext cx="1974629" cy="1287682"/>
          </a:xfrm>
          <a:prstGeom prst="wedgeRectCallout">
            <a:avLst>
              <a:gd name="adj1" fmla="val 123881"/>
              <a:gd name="adj2" fmla="val 50862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The VNF-level flow calls the functional API “X” irrespective of Deployment Variation.  The SDC Model drives a “routing function” which calls the specific implementation to be used per Resource type. </a:t>
            </a:r>
          </a:p>
        </p:txBody>
      </p:sp>
      <p:pic>
        <p:nvPicPr>
          <p:cNvPr id="101" name="Picture 10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68164" y="1511528"/>
            <a:ext cx="954235" cy="781718"/>
          </a:xfrm>
          <a:prstGeom prst="rect">
            <a:avLst/>
          </a:prstGeom>
        </p:spPr>
      </p:pic>
      <p:sp>
        <p:nvSpPr>
          <p:cNvPr id="102" name="Speech Bubble: Rectangle 101"/>
          <p:cNvSpPr/>
          <p:nvPr/>
        </p:nvSpPr>
        <p:spPr>
          <a:xfrm>
            <a:off x="8975530" y="2271494"/>
            <a:ext cx="2898947" cy="1432123"/>
          </a:xfrm>
          <a:prstGeom prst="wedgeRectCallout">
            <a:avLst>
              <a:gd name="adj1" fmla="val -48309"/>
              <a:gd name="adj2" fmla="val 90098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The equivalent functionality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BBx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could alternately be implemented in something other than SO.  This implementation also requires a local proxy to make the remote call and perhaps to map the interface.  When calling a VNFM, BBx-p2 would adapt the “X” input to a (perhaps modified) SOL003 API call (“Y”).</a:t>
            </a:r>
          </a:p>
        </p:txBody>
      </p:sp>
      <p:sp>
        <p:nvSpPr>
          <p:cNvPr id="106" name="Speech Bubble: Rectangle 105"/>
          <p:cNvSpPr/>
          <p:nvPr/>
        </p:nvSpPr>
        <p:spPr>
          <a:xfrm>
            <a:off x="4142316" y="4086828"/>
            <a:ext cx="2249425" cy="438334"/>
          </a:xfrm>
          <a:prstGeom prst="wedgeRectCallout">
            <a:avLst>
              <a:gd name="adj1" fmla="val 75343"/>
              <a:gd name="adj2" fmla="val 7272"/>
            </a:avLst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Proxy encapsulates the application level interface in a remote API call.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AFBE946-980C-4EF1-A857-31A6E982CF5D}"/>
              </a:ext>
            </a:extLst>
          </p:cNvPr>
          <p:cNvSpPr txBox="1"/>
          <p:nvPr/>
        </p:nvSpPr>
        <p:spPr>
          <a:xfrm rot="5400000">
            <a:off x="10787288" y="2259036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DRAFT FOR DISCUSSION</a:t>
            </a:r>
          </a:p>
        </p:txBody>
      </p:sp>
    </p:spTree>
    <p:extLst>
      <p:ext uri="{BB962C8B-B14F-4D97-AF65-F5344CB8AC3E}">
        <p14:creationId xmlns:p14="http://schemas.microsoft.com/office/powerpoint/2010/main" val="2888235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65000"/>
          </a:schemeClr>
        </a:solidFill>
        <a:ln w="635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no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TT_2014PPT_TEMPLATE_INTERNAL">
  <a:themeElements>
    <a:clrScheme name="CATO compliant">
      <a:dk1>
        <a:srgbClr val="000000"/>
      </a:dk1>
      <a:lt1>
        <a:sysClr val="window" lastClr="FFFFFF"/>
      </a:lt1>
      <a:dk2>
        <a:srgbClr val="666666"/>
      </a:dk2>
      <a:lt2>
        <a:srgbClr val="EFEFEF"/>
      </a:lt2>
      <a:accent1>
        <a:srgbClr val="EF6F00"/>
      </a:accent1>
      <a:accent2>
        <a:srgbClr val="FCB314"/>
      </a:accent2>
      <a:accent3>
        <a:srgbClr val="4CA90C"/>
      </a:accent3>
      <a:accent4>
        <a:srgbClr val="C4D82D"/>
      </a:accent4>
      <a:accent5>
        <a:srgbClr val="067AB4"/>
      </a:accent5>
      <a:accent6>
        <a:srgbClr val="44C8F5"/>
      </a:accent6>
      <a:hlink>
        <a:srgbClr val="DA0081"/>
      </a:hlink>
      <a:folHlink>
        <a:srgbClr val="B30A3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91745</TotalTime>
  <Words>1483</Words>
  <Application>Microsoft Office PowerPoint</Application>
  <PresentationFormat>Widescreen</PresentationFormat>
  <Paragraphs>254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微软雅黑</vt:lpstr>
      <vt:lpstr>ＭＳ Ｐゴシック</vt:lpstr>
      <vt:lpstr>ＭＳ Ｐゴシック</vt:lpstr>
      <vt:lpstr>Arial</vt:lpstr>
      <vt:lpstr>Calibri</vt:lpstr>
      <vt:lpstr>Open Sans Light</vt:lpstr>
      <vt:lpstr>Wingdings</vt:lpstr>
      <vt:lpstr>Office Theme</vt:lpstr>
      <vt:lpstr>ATT_2014PPT_TEMPLATE_INTERNAL</vt:lpstr>
      <vt:lpstr>PowerPoint Presentation</vt:lpstr>
      <vt:lpstr>Scope of ETSI Relative to Scope of ONAP</vt:lpstr>
      <vt:lpstr>Role of the VNFM Adaptor</vt:lpstr>
      <vt:lpstr>Instantiate Example</vt:lpstr>
      <vt:lpstr>Terminate Example</vt:lpstr>
      <vt:lpstr>Scale to Level Example (Scale Out)</vt:lpstr>
      <vt:lpstr>LCM Software Upgrade Example</vt:lpstr>
      <vt:lpstr>An Example VNF</vt:lpstr>
      <vt:lpstr>Distributed Orchestration Implementation Approach (Single ONAP Instance) VNF &amp; Sub-VNF Orchestration Federation Example</vt:lpstr>
      <vt:lpstr>ONAP Standard Flow, with Alternative Flow Shown Whereby a VNFM Plugged into SO</vt:lpstr>
      <vt:lpstr>Service Level and VNF Assignments Level Processing</vt:lpstr>
      <vt:lpstr>Standard ONAP Processing VNF Creation (with optional deployment parameter configuration)</vt:lpstr>
      <vt:lpstr>Alternative Flow with VNFM Plugged into SO (Part 1)</vt:lpstr>
      <vt:lpstr>Alternative Flow with VNFM Plugged into SO (Part 2)</vt:lpstr>
      <vt:lpstr>Return to Common Flow in ONAP for Application Configuration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ONS 2017</dc:title>
  <dc:creator>RICE, CHRISTOPHER;Lingli Deng</dc:creator>
  <cp:lastModifiedBy>BULLARD, GIL</cp:lastModifiedBy>
  <cp:revision>2127</cp:revision>
  <cp:lastPrinted>2018-03-26T23:24:11Z</cp:lastPrinted>
  <dcterms:modified xsi:type="dcterms:W3CDTF">2018-03-28T22:16:34Z</dcterms:modified>
</cp:coreProperties>
</file>