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2"/>
  </p:notesMasterIdLst>
  <p:sldIdLst>
    <p:sldId id="313" r:id="rId3"/>
    <p:sldId id="278" r:id="rId4"/>
    <p:sldId id="263" r:id="rId5"/>
    <p:sldId id="259" r:id="rId6"/>
    <p:sldId id="279" r:id="rId7"/>
    <p:sldId id="264" r:id="rId8"/>
    <p:sldId id="287" r:id="rId9"/>
    <p:sldId id="271" r:id="rId10"/>
    <p:sldId id="288" r:id="rId11"/>
    <p:sldId id="290" r:id="rId12"/>
    <p:sldId id="291" r:id="rId13"/>
    <p:sldId id="292" r:id="rId14"/>
    <p:sldId id="293" r:id="rId15"/>
    <p:sldId id="296" r:id="rId16"/>
    <p:sldId id="299" r:id="rId17"/>
    <p:sldId id="281" r:id="rId18"/>
    <p:sldId id="300" r:id="rId19"/>
    <p:sldId id="309" r:id="rId20"/>
    <p:sldId id="30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95" d="100"/>
          <a:sy n="95" d="100"/>
        </p:scale>
        <p:origin x="-126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Architecture Baseline for R1.  SO and VFC PTLs to talk and see if they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can make additional progress towards longer-term architecture in R1 timeframe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4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24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30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308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A4813-B4EB-4FA7-9E48-875C670093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0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Target ONAP End-to-End Architecture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Vimal Begwani – AT&amp;T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Parviz Yegani – </a:t>
            </a:r>
            <a:r>
              <a:rPr lang="en-US" sz="1200" b="1" dirty="0" err="1">
                <a:solidFill>
                  <a:schemeClr val="tx1"/>
                </a:solidFill>
              </a:rPr>
              <a:t>Futurewei</a:t>
            </a:r>
            <a:r>
              <a:rPr lang="en-US" sz="1200" b="1" dirty="0">
                <a:solidFill>
                  <a:schemeClr val="tx1"/>
                </a:solidFill>
              </a:rPr>
              <a:t> Technologies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err="1">
                <a:solidFill>
                  <a:schemeClr val="tx1"/>
                </a:solidFill>
              </a:rPr>
              <a:t>Jamil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b="1" dirty="0" err="1">
                <a:solidFill>
                  <a:schemeClr val="tx1"/>
                </a:solidFill>
              </a:rPr>
              <a:t>Chawki</a:t>
            </a:r>
            <a:r>
              <a:rPr lang="en-US" sz="1200" b="1" dirty="0">
                <a:solidFill>
                  <a:schemeClr val="tx1"/>
                </a:solidFill>
              </a:rPr>
              <a:t> – Orange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</a:t>
            </a: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Functions</a:t>
            </a:r>
            <a:endParaRPr lang="en-US" sz="3600" b="1" kern="0" dirty="0" smtClean="0">
              <a:solidFill>
                <a:srgbClr val="067AB4">
                  <a:lumMod val="75000"/>
                </a:srgbClr>
              </a:solidFill>
              <a:latin typeface="Calibri"/>
              <a:sym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Services (</a:t>
            </a:r>
            <a:r>
              <a:rPr lang="en-US" altLang="zh-CN" b="1" kern="0" dirty="0" err="1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</a:t>
            </a:r>
            <a:endParaRPr lang="en-US" altLang="zh-CN" b="1" kern="0" dirty="0" smtClean="0">
              <a:solidFill>
                <a:srgbClr val="067AB4">
                  <a:lumMod val="75000"/>
                </a:srgbClr>
              </a:solidFill>
              <a:latin typeface="Calibri"/>
              <a:sym typeface="Calibri"/>
            </a:endParaRP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cross-controller activities driven by orders and events 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to</a:t>
            </a:r>
            <a:endParaRPr lang="en-US" altLang="zh-CN" b="1" kern="0" dirty="0" smtClean="0">
              <a:solidFill>
                <a:srgbClr val="067AB4">
                  <a:lumMod val="75000"/>
                </a:srgbClr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instantiate/modify/remove VNFs/PNFs, </a:t>
            </a:r>
            <a:r>
              <a:rPr lang="en-US" sz="1100" b="1" kern="0" dirty="0" err="1" smtClean="0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perform multi-control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layer remedy actions.  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 smtClean="0">
                <a:latin typeface="Calibri"/>
                <a:sym typeface="Calibri"/>
              </a:rPr>
              <a:t>Key Attributes </a:t>
            </a:r>
            <a:r>
              <a:rPr lang="en-US" b="1" kern="0" dirty="0">
                <a:latin typeface="Calibri"/>
                <a:sym typeface="Calibri"/>
              </a:rPr>
              <a:t>of </a:t>
            </a:r>
            <a:r>
              <a:rPr lang="en-US" b="1" kern="0" dirty="0" smtClean="0">
                <a:latin typeface="Calibri"/>
                <a:sym typeface="Calibri"/>
              </a:rPr>
              <a:t>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Instantiations,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25677333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multiple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="" xmlns:p14="http://schemas.microsoft.com/office/powerpoint/2010/main" val="17369750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Orchestration (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flow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=""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=""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Consistent with ETSI MANO, ONAP should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separate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Service Orchestration and Resource Orchestration into two separate named components, because 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simple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network services), therefore SO should support full orchestration scope of ONAP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sz="2000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 (VNF) or simple network service onboarding (composed of one or more VNFs)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sz="2000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sz="2000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6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6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="" xmlns:p14="http://schemas.microsoft.com/office/powerpoint/2010/main" val="338024674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Arrow: U-Turn 160"/>
          <p:cNvSpPr/>
          <p:nvPr/>
        </p:nvSpPr>
        <p:spPr>
          <a:xfrm flipV="1">
            <a:off x="2338055" y="4898153"/>
            <a:ext cx="1723629" cy="693066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539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With Converged Orchestration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100837" y="1701848"/>
            <a:ext cx="260814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48015" y="1285181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Portal Framework –  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Usecase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ONAP CLI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&amp; Product Design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Catalog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Group 9"/>
          <p:cNvGrpSpPr/>
          <p:nvPr/>
        </p:nvGrpSpPr>
        <p:grpSpPr>
          <a:xfrm>
            <a:off x="1288462" y="4392074"/>
            <a:ext cx="1049593" cy="746234"/>
            <a:chOff x="1490235" y="3827528"/>
            <a:chExt cx="1049593" cy="746234"/>
          </a:xfrm>
        </p:grpSpPr>
        <p:sp>
          <p:nvSpPr>
            <p:cNvPr id="85" name="Rounded Rectangle 314"/>
            <p:cNvSpPr/>
            <p:nvPr/>
          </p:nvSpPr>
          <p:spPr>
            <a:xfrm>
              <a:off x="1490235" y="3827528"/>
              <a:ext cx="1049593" cy="227669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Products</a:t>
              </a:r>
            </a:p>
          </p:txBody>
        </p:sp>
        <p:sp>
          <p:nvSpPr>
            <p:cNvPr id="89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1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2389489" y="4392074"/>
            <a:ext cx="1105269" cy="749719"/>
            <a:chOff x="2591262" y="3849063"/>
            <a:chExt cx="1105269" cy="749719"/>
          </a:xfrm>
        </p:grpSpPr>
        <p:sp>
          <p:nvSpPr>
            <p:cNvPr id="88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0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2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70087" y="5602750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29" name="TextBox 128"/>
          <p:cNvSpPr txBox="1"/>
          <p:nvPr/>
        </p:nvSpPr>
        <p:spPr>
          <a:xfrm flipH="1">
            <a:off x="3025435" y="976669"/>
            <a:ext cx="189401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SO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8288236" y="867041"/>
            <a:ext cx="232708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Level Orchestration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969733"/>
            <a:ext cx="11530258" cy="3147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ONAP Operations Manager (OOM)</a:t>
            </a:r>
          </a:p>
        </p:txBody>
      </p:sp>
      <p:sp>
        <p:nvSpPr>
          <p:cNvPr id="130" name="圆角矩形 55"/>
          <p:cNvSpPr/>
          <p:nvPr/>
        </p:nvSpPr>
        <p:spPr>
          <a:xfrm>
            <a:off x="3857843" y="1736588"/>
            <a:ext cx="2323372" cy="1050395"/>
          </a:xfrm>
          <a:prstGeom prst="roundRect">
            <a:avLst>
              <a:gd name="adj" fmla="val 164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791290" y="1284444"/>
            <a:ext cx="8260488" cy="3795280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98078" y="1320712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6250825" y="181689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286260" y="1328156"/>
            <a:ext cx="4272278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3854130" y="2959470"/>
            <a:ext cx="8056279" cy="4498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187039" y="3055357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Micro Services Bus (MSB)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5551823" y="3043630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DMaaP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2131" y="305535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8210461" y="1816680"/>
            <a:ext cx="2185569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7286260" y="3057505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8305493" y="2638101"/>
            <a:ext cx="2009971" cy="215591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8305492" y="2168741"/>
            <a:ext cx="2009971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305492" y="2438558"/>
            <a:ext cx="2009971" cy="1849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10539577" y="1826698"/>
            <a:ext cx="1370831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Rectangle: Rounded Corners 7"/>
          <p:cNvSpPr/>
          <p:nvPr/>
        </p:nvSpPr>
        <p:spPr>
          <a:xfrm>
            <a:off x="8388681" y="186395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372612" y="218952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CDAP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476669" y="218952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Holmes</a:t>
            </a:r>
          </a:p>
        </p:txBody>
      </p:sp>
      <p:sp>
        <p:nvSpPr>
          <p:cNvPr id="115" name="Rectangle: Rounded Corners 114"/>
          <p:cNvSpPr/>
          <p:nvPr/>
        </p:nvSpPr>
        <p:spPr>
          <a:xfrm>
            <a:off x="8792967" y="186395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6" name="Rectangle: Rounded Corners 115"/>
          <p:cNvSpPr/>
          <p:nvPr/>
        </p:nvSpPr>
        <p:spPr>
          <a:xfrm>
            <a:off x="9164780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7" name="Rectangle: Rounded Corners 116"/>
          <p:cNvSpPr/>
          <p:nvPr/>
        </p:nvSpPr>
        <p:spPr>
          <a:xfrm>
            <a:off x="9558950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8" name="Rectangle: Rounded Corners 117"/>
          <p:cNvSpPr/>
          <p:nvPr/>
        </p:nvSpPr>
        <p:spPr>
          <a:xfrm>
            <a:off x="9953121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18821" y="186777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DCAE Analytic µServices</a:t>
            </a:r>
          </a:p>
        </p:txBody>
      </p:sp>
      <p:sp>
        <p:nvSpPr>
          <p:cNvPr id="119" name="TextBox 118"/>
          <p:cNvSpPr txBox="1"/>
          <p:nvPr/>
        </p:nvSpPr>
        <p:spPr>
          <a:xfrm flipH="1">
            <a:off x="10582936" y="2117205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3" name="Rounded Rectangle 269"/>
          <p:cNvSpPr/>
          <p:nvPr/>
        </p:nvSpPr>
        <p:spPr>
          <a:xfrm>
            <a:off x="6287950" y="238800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Resource /Service Topology</a:t>
            </a:r>
          </a:p>
        </p:txBody>
      </p:sp>
      <p:sp>
        <p:nvSpPr>
          <p:cNvPr id="124" name="Flowchart: Magnetic Disk 123"/>
          <p:cNvSpPr/>
          <p:nvPr/>
        </p:nvSpPr>
        <p:spPr>
          <a:xfrm>
            <a:off x="6530935" y="211720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Active / Available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6192135" y="182669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0098839" y="217367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4" name="Rounded Rectangle 269"/>
          <p:cNvSpPr/>
          <p:nvPr/>
        </p:nvSpPr>
        <p:spPr>
          <a:xfrm>
            <a:off x="6291043" y="266006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ESR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8403407" y="3534368"/>
            <a:ext cx="3507002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889360" y="3529020"/>
            <a:ext cx="2462178" cy="145359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grpSp>
        <p:nvGrpSpPr>
          <p:cNvPr id="9" name="Group 16"/>
          <p:cNvGrpSpPr/>
          <p:nvPr/>
        </p:nvGrpSpPr>
        <p:grpSpPr>
          <a:xfrm>
            <a:off x="5928582" y="3546135"/>
            <a:ext cx="2391871" cy="1352018"/>
            <a:chOff x="6103977" y="3692956"/>
            <a:chExt cx="2391871" cy="1352018"/>
          </a:xfrm>
        </p:grpSpPr>
        <p:sp>
          <p:nvSpPr>
            <p:cNvPr id="53" name="Rectangle 52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Cylinder 53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Config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/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Oper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. DB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Yang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Netconf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CLI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SDN-C DB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SDN-C (L0-L3)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379404" y="4747045"/>
              <a:ext cx="1033294" cy="194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Controller Driver</a:t>
              </a:r>
            </a:p>
          </p:txBody>
        </p:sp>
      </p:grpSp>
      <p:sp>
        <p:nvSpPr>
          <p:cNvPr id="74" name="Rectangle 73"/>
          <p:cNvSpPr/>
          <p:nvPr/>
        </p:nvSpPr>
        <p:spPr>
          <a:xfrm>
            <a:off x="8451092" y="4319761"/>
            <a:ext cx="1964163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5" name="Cylinder 74"/>
          <p:cNvSpPr/>
          <p:nvPr/>
        </p:nvSpPr>
        <p:spPr>
          <a:xfrm>
            <a:off x="8486327" y="3811225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421292" y="3879965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Config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Database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468300" y="4293260"/>
            <a:ext cx="18471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398359" y="3797615"/>
            <a:ext cx="1059170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0505642" y="3806005"/>
            <a:ext cx="1254163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LCM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527178" y="4602253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Chef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72836" y="4602253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Netconf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693536" y="4584157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Ansible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361390" y="3546135"/>
            <a:ext cx="347775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Generic VNF Controller (L4-L7) 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10505642" y="4314998"/>
            <a:ext cx="1260793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VNFM/EMS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Driver</a:t>
            </a:r>
          </a:p>
        </p:txBody>
      </p:sp>
      <p:sp>
        <p:nvSpPr>
          <p:cNvPr id="133" name="圆角矩形 32"/>
          <p:cNvSpPr/>
          <p:nvPr/>
        </p:nvSpPr>
        <p:spPr>
          <a:xfrm>
            <a:off x="3844206" y="3484940"/>
            <a:ext cx="2004711" cy="1517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891059" y="3534368"/>
            <a:ext cx="182861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Multi-Cloud Adapt.</a:t>
            </a:r>
          </a:p>
        </p:txBody>
      </p:sp>
      <p:sp>
        <p:nvSpPr>
          <p:cNvPr id="185" name="Rectangle: Rounded Corners 184"/>
          <p:cNvSpPr/>
          <p:nvPr/>
        </p:nvSpPr>
        <p:spPr>
          <a:xfrm>
            <a:off x="4107457" y="3800792"/>
            <a:ext cx="260288" cy="7248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Discovery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4107457" y="4583986"/>
            <a:ext cx="1565357" cy="310871"/>
          </a:xfrm>
          <a:prstGeom prst="rect">
            <a:avLst/>
          </a:prstGeom>
          <a:solidFill>
            <a:srgbClr val="FFFF00"/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Cloud/VIM Drivers</a:t>
            </a:r>
          </a:p>
        </p:txBody>
      </p:sp>
      <p:sp>
        <p:nvSpPr>
          <p:cNvPr id="187" name="Rectangle: Rounded Corners 186"/>
          <p:cNvSpPr/>
          <p:nvPr/>
        </p:nvSpPr>
        <p:spPr>
          <a:xfrm>
            <a:off x="4433724" y="3800792"/>
            <a:ext cx="260288" cy="72482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Workload</a:t>
            </a:r>
          </a:p>
        </p:txBody>
      </p:sp>
      <p:sp>
        <p:nvSpPr>
          <p:cNvPr id="188" name="Rectangle: Rounded Corners 187"/>
          <p:cNvSpPr/>
          <p:nvPr/>
        </p:nvSpPr>
        <p:spPr>
          <a:xfrm>
            <a:off x="4759991" y="3800792"/>
            <a:ext cx="260288" cy="7248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Networking</a:t>
            </a:r>
          </a:p>
        </p:txBody>
      </p:sp>
      <p:sp>
        <p:nvSpPr>
          <p:cNvPr id="189" name="Rectangle: Rounded Corners 188"/>
          <p:cNvSpPr/>
          <p:nvPr/>
        </p:nvSpPr>
        <p:spPr>
          <a:xfrm>
            <a:off x="5086258" y="3800792"/>
            <a:ext cx="260288" cy="7248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Coll.</a:t>
            </a:r>
          </a:p>
        </p:txBody>
      </p:sp>
      <p:sp>
        <p:nvSpPr>
          <p:cNvPr id="191" name="Rectangle: Rounded Corners 190"/>
          <p:cNvSpPr/>
          <p:nvPr/>
        </p:nvSpPr>
        <p:spPr>
          <a:xfrm>
            <a:off x="5412526" y="3800792"/>
            <a:ext cx="260288" cy="72482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 Models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8797686" y="215941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32" name="圆角矩形 51"/>
          <p:cNvSpPr/>
          <p:nvPr/>
        </p:nvSpPr>
        <p:spPr>
          <a:xfrm>
            <a:off x="6411491" y="3067096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3927494" y="1799651"/>
            <a:ext cx="2185569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圆角矩形 51"/>
          <p:cNvSpPr/>
          <p:nvPr/>
        </p:nvSpPr>
        <p:spPr>
          <a:xfrm>
            <a:off x="11136606" y="305535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92724" y="5081240"/>
            <a:ext cx="8476465" cy="1561989"/>
            <a:chOff x="3792724" y="5071512"/>
            <a:chExt cx="8476465" cy="1561989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3792724" y="5388649"/>
              <a:ext cx="8399276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73"/>
            <p:cNvGrpSpPr/>
            <p:nvPr/>
          </p:nvGrpSpPr>
          <p:grpSpPr>
            <a:xfrm>
              <a:off x="4814536" y="6057823"/>
              <a:ext cx="5523621" cy="575678"/>
              <a:chOff x="2002173" y="5867539"/>
              <a:chExt cx="5523621" cy="575678"/>
            </a:xfrm>
          </p:grpSpPr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02173" y="5977908"/>
                <a:ext cx="905123" cy="410546"/>
              </a:xfrm>
              <a:prstGeom prst="rect">
                <a:avLst/>
              </a:prstGeom>
            </p:spPr>
          </p:pic>
          <p:sp>
            <p:nvSpPr>
              <p:cNvPr id="145" name="Isosceles Triangle 144"/>
              <p:cNvSpPr/>
              <p:nvPr/>
            </p:nvSpPr>
            <p:spPr>
              <a:xfrm flipV="1">
                <a:off x="2184146" y="5867539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05751" y="5991537"/>
                <a:ext cx="905123" cy="410546"/>
              </a:xfrm>
              <a:prstGeom prst="rect">
                <a:avLst/>
              </a:prstGeom>
            </p:spPr>
          </p:pic>
          <p:sp>
            <p:nvSpPr>
              <p:cNvPr id="147" name="Isosceles Triangle 146"/>
              <p:cNvSpPr/>
              <p:nvPr/>
            </p:nvSpPr>
            <p:spPr>
              <a:xfrm flipV="1">
                <a:off x="4587724" y="5870717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8" name="Isosceles Triangle 147"/>
              <p:cNvSpPr/>
              <p:nvPr/>
            </p:nvSpPr>
            <p:spPr>
              <a:xfrm flipV="1">
                <a:off x="6931219" y="5880776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59457" y="6011570"/>
                <a:ext cx="766337" cy="324807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150" name="Straight Connector 149"/>
              <p:cNvCxnSpPr/>
              <p:nvPr/>
            </p:nvCxnSpPr>
            <p:spPr>
              <a:xfrm>
                <a:off x="2888299" y="6227487"/>
                <a:ext cx="1498455" cy="13629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5282534" y="6243163"/>
                <a:ext cx="1498455" cy="0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3" name="TextBox 152"/>
              <p:cNvSpPr txBox="1"/>
              <p:nvPr/>
            </p:nvSpPr>
            <p:spPr>
              <a:xfrm>
                <a:off x="6950470" y="6014793"/>
                <a:ext cx="420946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Public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107324" y="6034247"/>
                <a:ext cx="67582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Private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Edge 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551574" y="6043109"/>
                <a:ext cx="568423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Private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DC 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6015577" y="5952703"/>
                <a:ext cx="230189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IP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404427" y="5953594"/>
                <a:ext cx="496288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MPLS</a:t>
                </a:r>
              </a:p>
            </p:txBody>
          </p:sp>
        </p:grpSp>
        <p:sp>
          <p:nvSpPr>
            <p:cNvPr id="101" name="矩形 69"/>
            <p:cNvSpPr/>
            <p:nvPr/>
          </p:nvSpPr>
          <p:spPr bwMode="auto">
            <a:xfrm>
              <a:off x="4835436" y="5071512"/>
              <a:ext cx="7187522" cy="284327"/>
            </a:xfrm>
            <a:prstGeom prst="rect">
              <a:avLst/>
            </a:prstGeom>
            <a:noFill/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External Systems</a:t>
              </a:r>
            </a:p>
          </p:txBody>
        </p:sp>
        <p:sp>
          <p:nvSpPr>
            <p:cNvPr id="102" name="矩形 69"/>
            <p:cNvSpPr/>
            <p:nvPr/>
          </p:nvSpPr>
          <p:spPr bwMode="auto">
            <a:xfrm>
              <a:off x="4301411" y="5494550"/>
              <a:ext cx="7445829" cy="28432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Network Function Layer</a:t>
              </a:r>
            </a:p>
          </p:txBody>
        </p:sp>
        <p:sp>
          <p:nvSpPr>
            <p:cNvPr id="103" name="矩形 69"/>
            <p:cNvSpPr/>
            <p:nvPr/>
          </p:nvSpPr>
          <p:spPr bwMode="auto">
            <a:xfrm>
              <a:off x="3792724" y="5781952"/>
              <a:ext cx="7105432" cy="31214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Hypervisor / OS Layer</a:t>
              </a:r>
            </a:p>
          </p:txBody>
        </p:sp>
        <p:sp>
          <p:nvSpPr>
            <p:cNvPr id="111" name="圆角矩形 188"/>
            <p:cNvSpPr/>
            <p:nvPr/>
          </p:nvSpPr>
          <p:spPr bwMode="auto">
            <a:xfrm>
              <a:off x="6021885" y="5836026"/>
              <a:ext cx="902738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OpenStack</a:t>
              </a:r>
            </a:p>
          </p:txBody>
        </p:sp>
        <p:sp>
          <p:nvSpPr>
            <p:cNvPr id="112" name="圆角矩形 65"/>
            <p:cNvSpPr/>
            <p:nvPr/>
          </p:nvSpPr>
          <p:spPr bwMode="auto">
            <a:xfrm>
              <a:off x="8119919" y="5836026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Azure</a:t>
              </a:r>
            </a:p>
          </p:txBody>
        </p:sp>
        <p:sp>
          <p:nvSpPr>
            <p:cNvPr id="114" name="圆角矩形 66"/>
            <p:cNvSpPr/>
            <p:nvPr/>
          </p:nvSpPr>
          <p:spPr bwMode="auto">
            <a:xfrm>
              <a:off x="7084439" y="5827913"/>
              <a:ext cx="91133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VMware</a:t>
              </a:r>
            </a:p>
          </p:txBody>
        </p:sp>
        <p:sp>
          <p:nvSpPr>
            <p:cNvPr id="120" name="圆角矩形 67"/>
            <p:cNvSpPr/>
            <p:nvPr/>
          </p:nvSpPr>
          <p:spPr bwMode="auto">
            <a:xfrm>
              <a:off x="9631915" y="5829145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RackSpace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9506179" y="5306273"/>
              <a:ext cx="305531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…</a:t>
              </a:r>
            </a:p>
          </p:txBody>
        </p:sp>
        <p:sp>
          <p:nvSpPr>
            <p:cNvPr id="122" name="圆角矩形 188"/>
            <p:cNvSpPr/>
            <p:nvPr/>
          </p:nvSpPr>
          <p:spPr bwMode="auto">
            <a:xfrm>
              <a:off x="6267623" y="5117680"/>
              <a:ext cx="1476782" cy="221847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3</a:t>
              </a:r>
              <a:r>
                <a:rPr kumimoji="0" lang="en-US" altLang="zh-CN" sz="12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rd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 Party Controller</a:t>
              </a:r>
            </a:p>
          </p:txBody>
        </p:sp>
        <p:sp>
          <p:nvSpPr>
            <p:cNvPr id="125" name="圆角矩形 66"/>
            <p:cNvSpPr/>
            <p:nvPr/>
          </p:nvSpPr>
          <p:spPr bwMode="auto">
            <a:xfrm>
              <a:off x="10296937" y="5134887"/>
              <a:ext cx="679006" cy="204641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VNFMs</a:t>
              </a:r>
            </a:p>
          </p:txBody>
        </p:sp>
        <p:sp>
          <p:nvSpPr>
            <p:cNvPr id="127" name="圆角矩形 65"/>
            <p:cNvSpPr/>
            <p:nvPr/>
          </p:nvSpPr>
          <p:spPr bwMode="auto">
            <a:xfrm>
              <a:off x="8879790" y="5827913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AMZ</a:t>
              </a:r>
            </a:p>
          </p:txBody>
        </p:sp>
        <p:sp>
          <p:nvSpPr>
            <p:cNvPr id="135" name="圆角矩形 65"/>
            <p:cNvSpPr/>
            <p:nvPr/>
          </p:nvSpPr>
          <p:spPr bwMode="auto">
            <a:xfrm>
              <a:off x="11105748" y="5127607"/>
              <a:ext cx="787405" cy="211921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EMS</a:t>
              </a:r>
            </a:p>
          </p:txBody>
        </p:sp>
        <p:sp>
          <p:nvSpPr>
            <p:cNvPr id="136" name="圆角矩形 65"/>
            <p:cNvSpPr/>
            <p:nvPr/>
          </p:nvSpPr>
          <p:spPr bwMode="auto">
            <a:xfrm>
              <a:off x="8482791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VNFs</a:t>
              </a:r>
            </a:p>
          </p:txBody>
        </p:sp>
        <p:sp>
          <p:nvSpPr>
            <p:cNvPr id="137" name="圆角矩形 65"/>
            <p:cNvSpPr/>
            <p:nvPr/>
          </p:nvSpPr>
          <p:spPr bwMode="auto">
            <a:xfrm>
              <a:off x="10022299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PNFs</a:t>
              </a:r>
            </a:p>
          </p:txBody>
        </p:sp>
        <p:sp>
          <p:nvSpPr>
            <p:cNvPr id="138" name="圆角矩形 65"/>
            <p:cNvSpPr/>
            <p:nvPr/>
          </p:nvSpPr>
          <p:spPr bwMode="auto">
            <a:xfrm>
              <a:off x="10743433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…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1653636" y="5388649"/>
              <a:ext cx="615553" cy="109076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Managed Environment</a:t>
              </a:r>
            </a:p>
          </p:txBody>
        </p:sp>
      </p:grpSp>
      <p:sp>
        <p:nvSpPr>
          <p:cNvPr id="163" name="Oval 162"/>
          <p:cNvSpPr/>
          <p:nvPr/>
        </p:nvSpPr>
        <p:spPr>
          <a:xfrm>
            <a:off x="3847677" y="1761098"/>
            <a:ext cx="2389925" cy="1167682"/>
          </a:xfrm>
          <a:prstGeom prst="ellipse">
            <a:avLst/>
          </a:prstGeom>
          <a:solidFill>
            <a:srgbClr val="FFFFCC">
              <a:alpha val="3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>
            <a:off x="3927494" y="1838029"/>
            <a:ext cx="2146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 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77959503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APPC &amp; VF-C Convergence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ONAP: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=""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ONAP Controller Guiding Principles: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 marL="233363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Controllers manage the state of services &amp; network functions (VNFs / PNFs)</a:t>
            </a:r>
          </a:p>
          <a:p>
            <a:pPr marL="233363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There could be multiple controllers to support different technology domains – e.g. L3 Networks, Optical networks, L4-7 network applications, etc.</a:t>
            </a:r>
            <a:endParaRPr lang="en-US" b="1" dirty="0">
              <a:solidFill>
                <a:srgbClr val="067AB4">
                  <a:lumMod val="75000"/>
                </a:srgbClr>
              </a:solidFill>
            </a:endParaRPr>
          </a:p>
          <a:p>
            <a:pPr marL="457200" lvl="1" indent="-168275">
              <a:buFont typeface="Calibri" panose="020F0502020204030204" pitchFamily="34" charset="0"/>
              <a:buChar char="‒"/>
            </a:pPr>
            <a:r>
              <a:rPr lang="en-US" sz="1600" dirty="0"/>
              <a:t>Controllers have intimate knowledge of domain specific protocols</a:t>
            </a: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  <a:p>
            <a:pPr marL="233363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However, all ONAP controllers must support one set of common north bound interfaces (for ONAP modules, all controllers should look and behave the same within a given domain)</a:t>
            </a:r>
          </a:p>
          <a:p>
            <a:pPr lvl="1" indent="-168275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600" dirty="0"/>
              <a:t>MSB/Model should describe the interfaces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Provide clear and consistent guideline to Network Function vendors on ONAP integration requirements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Architecture should allow controllers to re-use common functional modules and structure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(e.g., accepting </a:t>
            </a: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models from SDC, parsing it, north bound APIs, topology database, lifecycle management functions, etc.)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Leveraging </a:t>
            </a: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common controller framework may provide advantage, much smaller total code, changes are made once and leveraged by all instances, etc.</a:t>
            </a:r>
          </a:p>
          <a:p>
            <a:pPr marL="233363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There should be a balance between innovation and functional parity to reduce development time and impact on other components</a:t>
            </a:r>
          </a:p>
          <a:p>
            <a:pPr lvl="1" indent="-168275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600" dirty="0"/>
              <a:t>In a model-driven system, controllers should produce the same results when using the same model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Allow service provider to create and organize their controller to meet their performance and scalability needs</a:t>
            </a:r>
          </a:p>
          <a:p>
            <a:pPr lvl="1" indent="-168275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600" dirty="0"/>
              <a:t>A controller instance can scale its components to support the transaction volume and scalability needs</a:t>
            </a:r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28684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R2+ 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implementation 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VF-C,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=""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(High-Level View)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Controller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2823073"/>
            <a:ext cx="1945005" cy="2138035"/>
          </a:xfrm>
          <a:prstGeom prst="roundRect">
            <a:avLst>
              <a:gd name="adj" fmla="val 602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High-Level Architecture Baseline for R1 (with projects) </a:t>
            </a:r>
            <a:endParaRPr lang="zh-CN" altLang="en-US" sz="2800" b="1" dirty="0">
              <a:solidFill>
                <a:srgbClr val="FFFF00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83277"/>
            <a:ext cx="2087880" cy="329246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9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483467"/>
            <a:ext cx="1140460" cy="1020445"/>
          </a:xfrm>
          <a:prstGeom prst="roundRect">
            <a:avLst>
              <a:gd name="adj" fmla="val 9045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858749"/>
            <a:ext cx="956575" cy="645160"/>
          </a:xfrm>
          <a:prstGeom prst="roundRect">
            <a:avLst/>
          </a:prstGeom>
          <a:solidFill>
            <a:srgbClr val="B9F0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670275" y="4099169"/>
            <a:ext cx="1349375" cy="851222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8711331" y="3522276"/>
            <a:ext cx="1078231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187" name="圆角矩形 41"/>
          <p:cNvSpPr/>
          <p:nvPr/>
        </p:nvSpPr>
        <p:spPr>
          <a:xfrm>
            <a:off x="6478080" y="3507453"/>
            <a:ext cx="725805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</a:p>
        </p:txBody>
      </p:sp>
      <p:sp>
        <p:nvSpPr>
          <p:cNvPr id="188" name="圆角矩形 42"/>
          <p:cNvSpPr/>
          <p:nvPr/>
        </p:nvSpPr>
        <p:spPr>
          <a:xfrm>
            <a:off x="7924351" y="3521960"/>
            <a:ext cx="690880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190" name="圆角矩形 32"/>
          <p:cNvSpPr/>
          <p:nvPr/>
        </p:nvSpPr>
        <p:spPr>
          <a:xfrm>
            <a:off x="5631163" y="1858749"/>
            <a:ext cx="4122967" cy="6451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484733"/>
            <a:ext cx="5212163" cy="257811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2908338" y="2821273"/>
            <a:ext cx="6863662" cy="574675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Services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537780" y="2904287"/>
            <a:ext cx="1153875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1147553"/>
            <a:ext cx="7251723" cy="452818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177739"/>
            <a:ext cx="2087880" cy="1115534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Frame-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</a:t>
              </a:r>
            </a:p>
            <a:p>
              <a:pPr defTabSz="914377">
                <a:buClr>
                  <a:srgbClr val="CC9900"/>
                </a:buClr>
                <a:defRPr/>
              </a:pP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917"/>
              <a:ext cx="1796" cy="19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ONAP CLI</a:t>
              </a:r>
            </a:p>
          </p:txBody>
        </p:sp>
      </p:grpSp>
      <p:sp>
        <p:nvSpPr>
          <p:cNvPr id="201" name="圆角矩形 59"/>
          <p:cNvSpPr/>
          <p:nvPr/>
        </p:nvSpPr>
        <p:spPr bwMode="auto">
          <a:xfrm>
            <a:off x="10970948" y="139645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202" name="矩形 69"/>
          <p:cNvSpPr/>
          <p:nvPr/>
        </p:nvSpPr>
        <p:spPr bwMode="auto">
          <a:xfrm>
            <a:off x="2746993" y="5742412"/>
            <a:ext cx="7251723" cy="683164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components</a:t>
            </a: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79194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79194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79194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81416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81162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3767389" y="3516633"/>
            <a:ext cx="753024" cy="184404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Frmwk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圆角矩形 53"/>
          <p:cNvSpPr/>
          <p:nvPr/>
        </p:nvSpPr>
        <p:spPr>
          <a:xfrm>
            <a:off x="4729485" y="3530845"/>
            <a:ext cx="1222280" cy="5144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221" name="圆角矩形 59"/>
          <p:cNvSpPr/>
          <p:nvPr/>
        </p:nvSpPr>
        <p:spPr bwMode="auto">
          <a:xfrm>
            <a:off x="11347936" y="1388412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222" name="矩形 58"/>
          <p:cNvSpPr/>
          <p:nvPr/>
        </p:nvSpPr>
        <p:spPr bwMode="auto">
          <a:xfrm>
            <a:off x="10386211" y="1156210"/>
            <a:ext cx="1676449" cy="496125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圆角矩形 59"/>
          <p:cNvSpPr/>
          <p:nvPr/>
        </p:nvSpPr>
        <p:spPr bwMode="auto">
          <a:xfrm>
            <a:off x="10580650" y="1404471"/>
            <a:ext cx="275319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4539006" y="2877250"/>
            <a:ext cx="838814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7259387" y="2904287"/>
            <a:ext cx="1224000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 Auth. Framework</a:t>
            </a:r>
          </a:p>
        </p:txBody>
      </p:sp>
      <p:sp>
        <p:nvSpPr>
          <p:cNvPr id="230" name="圆角矩形 51"/>
          <p:cNvSpPr/>
          <p:nvPr/>
        </p:nvSpPr>
        <p:spPr>
          <a:xfrm>
            <a:off x="4540033" y="2273685"/>
            <a:ext cx="493856" cy="22977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72" name="圆角矩形 59"/>
          <p:cNvSpPr/>
          <p:nvPr/>
        </p:nvSpPr>
        <p:spPr bwMode="auto">
          <a:xfrm>
            <a:off x="11687698" y="138841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sp>
        <p:nvSpPr>
          <p:cNvPr id="74" name="圆角矩形 52"/>
          <p:cNvSpPr/>
          <p:nvPr/>
        </p:nvSpPr>
        <p:spPr>
          <a:xfrm rot="5400000">
            <a:off x="6599540" y="4380349"/>
            <a:ext cx="2063579" cy="3645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Multi-VIM/Cloud</a:t>
            </a:r>
          </a:p>
        </p:txBody>
      </p:sp>
      <p:sp>
        <p:nvSpPr>
          <p:cNvPr id="54" name="圆角矩形 51"/>
          <p:cNvSpPr/>
          <p:nvPr/>
        </p:nvSpPr>
        <p:spPr>
          <a:xfrm>
            <a:off x="6308650" y="2888240"/>
            <a:ext cx="89537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56" name="圆角矩形 56"/>
          <p:cNvSpPr/>
          <p:nvPr/>
        </p:nvSpPr>
        <p:spPr>
          <a:xfrm>
            <a:off x="1310366" y="1729562"/>
            <a:ext cx="1140460" cy="23050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121920" tIns="60960" rIns="121920" bIns="6096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Usecase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UI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981" y="975940"/>
            <a:ext cx="9490735" cy="18037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ONAP Operations Manager</a:t>
            </a:r>
            <a:endParaRPr lang="zh-CN" altLang="en-US" dirty="0"/>
          </a:p>
        </p:txBody>
      </p:sp>
      <p:sp>
        <p:nvSpPr>
          <p:cNvPr id="58" name="圆角矩形 51"/>
          <p:cNvSpPr/>
          <p:nvPr/>
        </p:nvSpPr>
        <p:spPr>
          <a:xfrm>
            <a:off x="5421408" y="2888239"/>
            <a:ext cx="838814" cy="44088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61" name="圆角矩形 29"/>
          <p:cNvSpPr/>
          <p:nvPr/>
        </p:nvSpPr>
        <p:spPr>
          <a:xfrm>
            <a:off x="587484" y="5069668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55431" y="4807818"/>
            <a:ext cx="747584" cy="51734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sVNFM</a:t>
            </a:r>
            <a:r>
              <a:rPr lang="en-US" sz="1200" dirty="0"/>
              <a:t>/EMS  driver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6161142" y="4759973"/>
            <a:ext cx="976311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Controller driver</a:t>
            </a:r>
          </a:p>
        </p:txBody>
      </p:sp>
      <p:sp>
        <p:nvSpPr>
          <p:cNvPr id="64" name="圆角矩形 68"/>
          <p:cNvSpPr/>
          <p:nvPr/>
        </p:nvSpPr>
        <p:spPr bwMode="auto">
          <a:xfrm>
            <a:off x="8572068" y="609647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7143173" y="5265996"/>
            <a:ext cx="1174040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Cloud</a:t>
            </a:r>
            <a:r>
              <a:rPr lang="en-US" sz="1400" dirty="0" smtClean="0"/>
              <a:t>/</a:t>
            </a:r>
          </a:p>
          <a:p>
            <a:pPr algn="ctr"/>
            <a:r>
              <a:rPr lang="en-US" sz="1400" dirty="0" smtClean="0"/>
              <a:t>VIM </a:t>
            </a:r>
            <a:r>
              <a:rPr lang="en-US" sz="1400" dirty="0"/>
              <a:t>driver</a:t>
            </a:r>
          </a:p>
        </p:txBody>
      </p:sp>
      <p:sp>
        <p:nvSpPr>
          <p:cNvPr id="67" name="圆角矩形 68"/>
          <p:cNvSpPr/>
          <p:nvPr/>
        </p:nvSpPr>
        <p:spPr bwMode="auto">
          <a:xfrm>
            <a:off x="5486443" y="6106265"/>
            <a:ext cx="937735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</a:p>
        </p:txBody>
      </p:sp>
      <p:sp>
        <p:nvSpPr>
          <p:cNvPr id="68" name="圆角矩形 68"/>
          <p:cNvSpPr/>
          <p:nvPr/>
        </p:nvSpPr>
        <p:spPr bwMode="auto">
          <a:xfrm>
            <a:off x="6464657" y="6117465"/>
            <a:ext cx="739371" cy="2364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VNFM</a:t>
            </a:r>
          </a:p>
        </p:txBody>
      </p:sp>
      <p:sp>
        <p:nvSpPr>
          <p:cNvPr id="69" name="圆角矩形 68"/>
          <p:cNvSpPr/>
          <p:nvPr/>
        </p:nvSpPr>
        <p:spPr bwMode="auto">
          <a:xfrm>
            <a:off x="7733850" y="610025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7" name="圆角矩形 29"/>
          <p:cNvSpPr/>
          <p:nvPr/>
        </p:nvSpPr>
        <p:spPr>
          <a:xfrm>
            <a:off x="587483" y="5370656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OOF</a:t>
            </a:r>
          </a:p>
        </p:txBody>
      </p:sp>
    </p:spTree>
    <p:extLst>
      <p:ext uri="{BB962C8B-B14F-4D97-AF65-F5344CB8AC3E}">
        <p14:creationId xmlns="" xmlns:p14="http://schemas.microsoft.com/office/powerpoint/2010/main" val="224229358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-  Release 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and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overlaps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should be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avoided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models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,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while hiding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both controller and orchestrator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) 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API &amp;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across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ll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odules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338055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Simplified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21519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516495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30" name="圆角矩形 55"/>
          <p:cNvSpPr/>
          <p:nvPr/>
        </p:nvSpPr>
        <p:spPr>
          <a:xfrm>
            <a:off x="3840587" y="1830754"/>
            <a:ext cx="2323372" cy="1050395"/>
          </a:xfrm>
          <a:prstGeom prst="roundRect">
            <a:avLst>
              <a:gd name="adj" fmla="val 164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OSS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774034" y="1378610"/>
            <a:ext cx="8260488" cy="3540291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80822" y="1414878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6233569" y="1911063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269004" y="1422322"/>
            <a:ext cx="4272278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3840587" y="3053636"/>
            <a:ext cx="8052566" cy="4498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169783" y="3149523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Micro Services Bus (MSB)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5534567" y="3137796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DMaaP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08625" y="3149523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8193205" y="1910846"/>
            <a:ext cx="2185569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7269004" y="3151671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10522321" y="1920864"/>
            <a:ext cx="1370831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10565680" y="2211371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6151457" y="2319093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8694651" y="3619136"/>
            <a:ext cx="3267611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</a:rPr>
              <a:t>            APPC</a:t>
            </a:r>
            <a:r>
              <a:rPr lang="en-US" altLang="zh-CN" sz="1400" b="1" dirty="0">
                <a:solidFill>
                  <a:schemeClr val="bg1"/>
                </a:solidFill>
              </a:rPr>
              <a:t>		        </a:t>
            </a:r>
            <a:r>
              <a:rPr lang="en-US" altLang="zh-CN" sz="1400" b="1" dirty="0">
                <a:solidFill>
                  <a:schemeClr val="tx1"/>
                </a:solidFill>
              </a:rPr>
              <a:t>VNFM</a:t>
            </a:r>
          </a:p>
        </p:txBody>
      </p:sp>
      <p:sp>
        <p:nvSpPr>
          <p:cNvPr id="144" name="圆角矩形 32"/>
          <p:cNvSpPr/>
          <p:nvPr/>
        </p:nvSpPr>
        <p:spPr>
          <a:xfrm>
            <a:off x="5984632" y="3623187"/>
            <a:ext cx="2462178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263713" y="4199808"/>
            <a:ext cx="215429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Controllers  </a:t>
            </a:r>
          </a:p>
          <a:p>
            <a:pPr algn="ctr" defTabSz="457200" hangingPunct="0"/>
            <a:r>
              <a:rPr lang="en-US" sz="1400" b="1" dirty="0">
                <a:solidFill>
                  <a:srgbClr val="000000"/>
                </a:solidFill>
                <a:sym typeface="Calibri"/>
              </a:rPr>
              <a:t>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26950" y="3619136"/>
            <a:ext cx="2004711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910238" y="3759650"/>
            <a:ext cx="1828610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8780430" y="2319093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圆角矩形 51"/>
          <p:cNvSpPr/>
          <p:nvPr/>
        </p:nvSpPr>
        <p:spPr>
          <a:xfrm>
            <a:off x="6394235" y="3161262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CCSDK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907678" y="4286180"/>
            <a:ext cx="1828610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1137427" y="3172766"/>
            <a:ext cx="684459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6740599" y="4039656"/>
            <a:ext cx="74804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4993776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15132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4993776"/>
            <a:ext cx="679006" cy="32403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015132"/>
            <a:ext cx="787405" cy="3095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77" name="圆角矩形 31"/>
          <p:cNvSpPr/>
          <p:nvPr/>
        </p:nvSpPr>
        <p:spPr>
          <a:xfrm>
            <a:off x="4165118" y="2055522"/>
            <a:ext cx="1809466" cy="9293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138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4020626" y="1935977"/>
            <a:ext cx="1766449" cy="9323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811130" y="2087102"/>
            <a:ext cx="1958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</a:t>
            </a:r>
          </a:p>
        </p:txBody>
      </p:sp>
      <p:cxnSp>
        <p:nvCxnSpPr>
          <p:cNvPr id="79" name="Straight Connector 78"/>
          <p:cNvCxnSpPr>
            <a:stCxn id="143" idx="0"/>
            <a:endCxn id="143" idx="2"/>
          </p:cNvCxnSpPr>
          <p:nvPr/>
        </p:nvCxnSpPr>
        <p:spPr>
          <a:xfrm>
            <a:off x="10328457" y="3619136"/>
            <a:ext cx="0" cy="12364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793976" y="2447171"/>
            <a:ext cx="130368" cy="7304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5324806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Straight Connector 99"/>
          <p:cNvCxnSpPr/>
          <p:nvPr/>
        </p:nvCxnSpPr>
        <p:spPr>
          <a:xfrm>
            <a:off x="3998078" y="5388649"/>
            <a:ext cx="8193922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338055" y="4898153"/>
            <a:ext cx="1723629" cy="693066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40" name="Group 73"/>
          <p:cNvGrpSpPr/>
          <p:nvPr/>
        </p:nvGrpSpPr>
        <p:grpSpPr>
          <a:xfrm>
            <a:off x="4814536" y="6057823"/>
            <a:ext cx="5523621" cy="575678"/>
            <a:chOff x="2002173" y="5867539"/>
            <a:chExt cx="5523621" cy="575678"/>
          </a:xfrm>
        </p:grpSpPr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5" name="Isosceles Triangle 144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6" name="Picture 1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7" name="Isosceles Triangle 146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8" name="Isosceles Triangle 147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0" name="Straight Connector 149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3" name="TextBox 152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539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21519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Usecase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 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grpSp>
        <p:nvGrpSpPr>
          <p:cNvPr id="5" name="Group 9"/>
          <p:cNvGrpSpPr/>
          <p:nvPr/>
        </p:nvGrpSpPr>
        <p:grpSpPr>
          <a:xfrm>
            <a:off x="1288462" y="4392074"/>
            <a:ext cx="1049593" cy="746234"/>
            <a:chOff x="1490235" y="3827528"/>
            <a:chExt cx="1049593" cy="746234"/>
          </a:xfrm>
        </p:grpSpPr>
        <p:sp>
          <p:nvSpPr>
            <p:cNvPr id="85" name="Rounded Rectangle 314"/>
            <p:cNvSpPr/>
            <p:nvPr/>
          </p:nvSpPr>
          <p:spPr>
            <a:xfrm>
              <a:off x="1490235" y="3827528"/>
              <a:ext cx="1049593" cy="227669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Products</a:t>
              </a:r>
            </a:p>
          </p:txBody>
        </p:sp>
        <p:sp>
          <p:nvSpPr>
            <p:cNvPr id="89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1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2389489" y="4392074"/>
            <a:ext cx="1105269" cy="749719"/>
            <a:chOff x="2591262" y="3849063"/>
            <a:chExt cx="1105269" cy="749719"/>
          </a:xfrm>
        </p:grpSpPr>
        <p:sp>
          <p:nvSpPr>
            <p:cNvPr id="88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0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2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70087" y="5602750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29" name="TextBox 128"/>
          <p:cNvSpPr txBox="1"/>
          <p:nvPr/>
        </p:nvSpPr>
        <p:spPr>
          <a:xfrm flipH="1">
            <a:off x="3025435" y="976669"/>
            <a:ext cx="189401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Layer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7" name="圆角矩形 55"/>
          <p:cNvSpPr/>
          <p:nvPr/>
        </p:nvSpPr>
        <p:spPr>
          <a:xfrm>
            <a:off x="565554" y="991940"/>
            <a:ext cx="11427007" cy="350913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91290" y="1284444"/>
            <a:ext cx="8260488" cy="3795280"/>
            <a:chOff x="3774034" y="1715485"/>
            <a:chExt cx="8260488" cy="3795280"/>
          </a:xfrm>
        </p:grpSpPr>
        <p:sp>
          <p:nvSpPr>
            <p:cNvPr id="130" name="圆角矩形 55"/>
            <p:cNvSpPr/>
            <p:nvPr/>
          </p:nvSpPr>
          <p:spPr>
            <a:xfrm>
              <a:off x="3840587" y="2167629"/>
              <a:ext cx="2323372" cy="1050395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OSS</a:t>
              </a:r>
            </a:p>
          </p:txBody>
        </p:sp>
        <p:sp>
          <p:nvSpPr>
            <p:cNvPr id="199" name="矩形 54"/>
            <p:cNvSpPr/>
            <p:nvPr/>
          </p:nvSpPr>
          <p:spPr bwMode="auto">
            <a:xfrm>
              <a:off x="3774034" y="1715485"/>
              <a:ext cx="8260488" cy="3795280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1828800" marR="0" lvl="0" indent="-22225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        </a:t>
              </a:r>
              <a:r>
                <a:rPr kumimoji="0" lang="en-US" altLang="zh-CN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Run-time</a:t>
              </a:r>
              <a:endPara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80" name="圆角矩形 30"/>
            <p:cNvSpPr/>
            <p:nvPr/>
          </p:nvSpPr>
          <p:spPr>
            <a:xfrm>
              <a:off x="3980822" y="1751753"/>
              <a:ext cx="1920536" cy="415223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1400" b="1" dirty="0">
                  <a:latin typeface="+mn-lt"/>
                  <a:ea typeface="微软雅黑" panose="020B0503020204020204" pitchFamily="34" charset="-122"/>
                </a:rPr>
                <a:t>Dashboard OA&amp;M (VID)</a:t>
              </a:r>
            </a:p>
          </p:txBody>
        </p:sp>
        <p:sp>
          <p:nvSpPr>
            <p:cNvPr id="181" name="圆角矩形 31"/>
            <p:cNvSpPr/>
            <p:nvPr/>
          </p:nvSpPr>
          <p:spPr>
            <a:xfrm>
              <a:off x="6233569" y="2247938"/>
              <a:ext cx="1892894" cy="1067523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/>
            <a:p>
              <a:pPr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1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192" name="圆角矩形 47"/>
            <p:cNvSpPr/>
            <p:nvPr/>
          </p:nvSpPr>
          <p:spPr>
            <a:xfrm>
              <a:off x="7269004" y="1759197"/>
              <a:ext cx="4272278" cy="407779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API Framework</a:t>
              </a:r>
            </a:p>
          </p:txBody>
        </p:sp>
        <p:sp>
          <p:nvSpPr>
            <p:cNvPr id="194" name="圆角矩形 48"/>
            <p:cNvSpPr/>
            <p:nvPr/>
          </p:nvSpPr>
          <p:spPr>
            <a:xfrm>
              <a:off x="3836874" y="3390511"/>
              <a:ext cx="8056279" cy="44987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Services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6" name="圆角矩形 51"/>
            <p:cNvSpPr/>
            <p:nvPr/>
          </p:nvSpPr>
          <p:spPr>
            <a:xfrm>
              <a:off x="8169783" y="3486398"/>
              <a:ext cx="2038979" cy="26270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ea typeface="微软雅黑" panose="020B0503020204020204" pitchFamily="34" charset="-122"/>
                </a:rPr>
                <a:t>Micro Services Bus (MSB)</a:t>
              </a:r>
            </a:p>
          </p:txBody>
        </p:sp>
        <p:sp>
          <p:nvSpPr>
            <p:cNvPr id="224" name="圆角矩形 51"/>
            <p:cNvSpPr/>
            <p:nvPr/>
          </p:nvSpPr>
          <p:spPr>
            <a:xfrm>
              <a:off x="5534567" y="3474671"/>
              <a:ext cx="774887" cy="25786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DMaaP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25" name="圆角矩形 51"/>
            <p:cNvSpPr/>
            <p:nvPr/>
          </p:nvSpPr>
          <p:spPr>
            <a:xfrm>
              <a:off x="10294875" y="3486398"/>
              <a:ext cx="755725" cy="258313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ea typeface="微软雅黑" panose="020B0503020204020204" pitchFamily="34" charset="-122"/>
                </a:rPr>
                <a:t>AAF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圆角矩形 31"/>
            <p:cNvSpPr/>
            <p:nvPr/>
          </p:nvSpPr>
          <p:spPr>
            <a:xfrm>
              <a:off x="8193205" y="2247721"/>
              <a:ext cx="2185569" cy="108476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65" name="圆角矩形 51"/>
            <p:cNvSpPr/>
            <p:nvPr/>
          </p:nvSpPr>
          <p:spPr>
            <a:xfrm>
              <a:off x="7269004" y="3488546"/>
              <a:ext cx="820026" cy="244215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ea typeface="微软雅黑" panose="020B0503020204020204" pitchFamily="34" charset="-122"/>
                </a:rPr>
                <a:t>Logging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288237" y="3069142"/>
              <a:ext cx="2009971" cy="2155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Collection Layer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8288236" y="2599782"/>
              <a:ext cx="2009971" cy="2541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288236" y="2869599"/>
              <a:ext cx="2009971" cy="1849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Distribution</a:t>
              </a:r>
            </a:p>
          </p:txBody>
        </p:sp>
        <p:sp>
          <p:nvSpPr>
            <p:cNvPr id="108" name="圆角矩形 31"/>
            <p:cNvSpPr/>
            <p:nvPr/>
          </p:nvSpPr>
          <p:spPr>
            <a:xfrm>
              <a:off x="10522321" y="2257739"/>
              <a:ext cx="1370831" cy="106752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8371425" y="2294997"/>
              <a:ext cx="223268" cy="295454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355356" y="2620564"/>
              <a:ext cx="385681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CDAP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459413" y="2620564"/>
              <a:ext cx="49308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Holmes</a:t>
              </a:r>
            </a:p>
          </p:txBody>
        </p:sp>
        <p:sp>
          <p:nvSpPr>
            <p:cNvPr id="115" name="Rectangle: Rounded Corners 114"/>
            <p:cNvSpPr/>
            <p:nvPr/>
          </p:nvSpPr>
          <p:spPr>
            <a:xfrm>
              <a:off x="8775711" y="2294997"/>
              <a:ext cx="190795" cy="295454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6" name="Rectangle: Rounded Corners 115"/>
            <p:cNvSpPr/>
            <p:nvPr/>
          </p:nvSpPr>
          <p:spPr>
            <a:xfrm>
              <a:off x="9147524" y="2294997"/>
              <a:ext cx="213152" cy="295454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7" name="Rectangle: Rounded Corners 116"/>
            <p:cNvSpPr/>
            <p:nvPr/>
          </p:nvSpPr>
          <p:spPr>
            <a:xfrm>
              <a:off x="9541694" y="2294997"/>
              <a:ext cx="213152" cy="295454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8" name="Rectangle: Rounded Corners 117"/>
            <p:cNvSpPr/>
            <p:nvPr/>
          </p:nvSpPr>
          <p:spPr>
            <a:xfrm>
              <a:off x="9935865" y="2294997"/>
              <a:ext cx="213152" cy="295454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1565" y="2298816"/>
              <a:ext cx="1725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200" b="1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DCAE Analytic µServices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flipH="1">
              <a:off x="10565680" y="2548246"/>
              <a:ext cx="1256206" cy="52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 Framework</a:t>
              </a:r>
            </a:p>
          </p:txBody>
        </p:sp>
        <p:sp>
          <p:nvSpPr>
            <p:cNvPr id="123" name="Rounded Rectangle 269"/>
            <p:cNvSpPr/>
            <p:nvPr/>
          </p:nvSpPr>
          <p:spPr>
            <a:xfrm>
              <a:off x="6270694" y="2819043"/>
              <a:ext cx="1824833" cy="24399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/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99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Resource </a:t>
              </a:r>
              <a:r>
                <a:rPr lang="en-US" sz="1099" b="1" kern="0" dirty="0">
                  <a:solidFill>
                    <a:sysClr val="windowText" lastClr="000000"/>
                  </a:solidFill>
                  <a:cs typeface="Arial" charset="0"/>
                </a:rPr>
                <a:t>/</a:t>
              </a:r>
              <a:r>
                <a:rPr kumimoji="0" lang="en-US" sz="1099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Service Topology</a:t>
              </a:r>
            </a:p>
          </p:txBody>
        </p:sp>
        <p:sp>
          <p:nvSpPr>
            <p:cNvPr id="124" name="Flowchart: Magnetic Disk 123"/>
            <p:cNvSpPr/>
            <p:nvPr/>
          </p:nvSpPr>
          <p:spPr>
            <a:xfrm>
              <a:off x="6513679" y="2548245"/>
              <a:ext cx="1324499" cy="274034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869" tIns="73075" rIns="90869" bIns="45433" rtlCol="0" anchor="ctr"/>
            <a:lstStyle/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99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Active / Available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6174879" y="2257739"/>
              <a:ext cx="201832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A&amp;AI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0081583" y="2604718"/>
              <a:ext cx="180496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…</a:t>
              </a:r>
            </a:p>
          </p:txBody>
        </p:sp>
        <p:sp>
          <p:nvSpPr>
            <p:cNvPr id="134" name="Rounded Rectangle 269"/>
            <p:cNvSpPr/>
            <p:nvPr/>
          </p:nvSpPr>
          <p:spPr>
            <a:xfrm>
              <a:off x="6273787" y="3091102"/>
              <a:ext cx="1824833" cy="1701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/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99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ESR</a:t>
              </a:r>
            </a:p>
          </p:txBody>
        </p:sp>
        <p:sp>
          <p:nvSpPr>
            <p:cNvPr id="143" name="圆角矩形 32"/>
            <p:cNvSpPr/>
            <p:nvPr/>
          </p:nvSpPr>
          <p:spPr>
            <a:xfrm>
              <a:off x="8386151" y="3965409"/>
              <a:ext cx="3507002" cy="14326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4" name="圆角矩形 32"/>
            <p:cNvSpPr/>
            <p:nvPr/>
          </p:nvSpPr>
          <p:spPr>
            <a:xfrm>
              <a:off x="5872104" y="3960061"/>
              <a:ext cx="2462178" cy="145359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Group 16"/>
            <p:cNvGrpSpPr/>
            <p:nvPr/>
          </p:nvGrpSpPr>
          <p:grpSpPr>
            <a:xfrm>
              <a:off x="5911326" y="3977176"/>
              <a:ext cx="2391871" cy="1352018"/>
              <a:chOff x="6103977" y="3692956"/>
              <a:chExt cx="2391871" cy="135201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6103977" y="4492808"/>
                <a:ext cx="2337579" cy="55216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54" name="Cylinder 53"/>
              <p:cNvSpPr/>
              <p:nvPr/>
            </p:nvSpPr>
            <p:spPr>
              <a:xfrm>
                <a:off x="6121058" y="3905542"/>
                <a:ext cx="653130" cy="532512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6810448" y="3963627"/>
                <a:ext cx="850516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822116" y="4502915"/>
                <a:ext cx="1185644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Adaptation Layer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126620" y="4058526"/>
                <a:ext cx="271867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SLI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103977" y="3979395"/>
                <a:ext cx="700953" cy="6463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Config</a:t>
                </a: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/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Oper</a:t>
                </a: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. DB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flipH="1">
                <a:off x="6132391" y="4752229"/>
                <a:ext cx="2309165" cy="2528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marL="0" marR="0" indent="0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sz="1400" b="1" dirty="0">
                  <a:solidFill>
                    <a:schemeClr val="bg1"/>
                  </a:solidFill>
                  <a:sym typeface="Wingdings" panose="05000000000000000000" pitchFamily="2" charset="2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779736" y="4752229"/>
                <a:ext cx="352018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Yang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235228" y="4752229"/>
                <a:ext cx="517127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Netconf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7157798" y="4761513"/>
                <a:ext cx="247823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CLI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671298" y="3963980"/>
                <a:ext cx="813364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r>
                  <a:rPr lang="en-US" sz="1200" b="1" dirty="0"/>
                  <a:t>SDN-C DB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201678" y="3692956"/>
                <a:ext cx="2294170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SDN-C</a:t>
                </a:r>
                <a:r>
                  <a:rPr lang="en-US" sz="1400" b="1" dirty="0">
                    <a:solidFill>
                      <a:srgbClr val="000000"/>
                    </a:solidFill>
                    <a:sym typeface="Calibri"/>
                  </a:rPr>
                  <a:t> (L0-L3)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7379404" y="4747045"/>
                <a:ext cx="1033294" cy="1949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50" b="1" dirty="0">
                    <a:solidFill>
                      <a:srgbClr val="000000"/>
                    </a:solidFill>
                    <a:sym typeface="Calibri"/>
                  </a:rPr>
                  <a:t>Controller Driver</a:t>
                </a:r>
                <a:endParaRPr kumimoji="0" lang="en-US" sz="105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</p:grpSp>
        <p:sp>
          <p:nvSpPr>
            <p:cNvPr id="74" name="Rectangle 73"/>
            <p:cNvSpPr/>
            <p:nvPr/>
          </p:nvSpPr>
          <p:spPr>
            <a:xfrm>
              <a:off x="8433836" y="4750802"/>
              <a:ext cx="1964163" cy="5677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5" name="Cylinder 74"/>
            <p:cNvSpPr/>
            <p:nvPr/>
          </p:nvSpPr>
          <p:spPr>
            <a:xfrm>
              <a:off x="8469071" y="4242266"/>
              <a:ext cx="874018" cy="47360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404036" y="4311006"/>
              <a:ext cx="916252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rPr lang="en-US" sz="1200" b="1" dirty="0"/>
                <a:t>Database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451044" y="4724301"/>
              <a:ext cx="184716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Standard Adaptation Layer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381103" y="4228656"/>
              <a:ext cx="1059170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SLI</a:t>
              </a:r>
              <a:endParaRPr lang="en-US" sz="1100" b="1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488386" y="4237046"/>
              <a:ext cx="1254163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LCM*</a:t>
              </a:r>
              <a:endParaRPr lang="en-US" sz="11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509922" y="5033294"/>
              <a:ext cx="332782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Chef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855580" y="5033294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676280" y="5015198"/>
              <a:ext cx="486671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Ansible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344134" y="3977176"/>
              <a:ext cx="3477752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algn="ctr" defTabSz="457200" hangingPunct="0"/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Generic 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VNF Controller (L4-L7) 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0488386" y="4746039"/>
              <a:ext cx="1260793" cy="5631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VNFM/EMS 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</a:t>
              </a:r>
            </a:p>
          </p:txBody>
        </p:sp>
        <p:grpSp>
          <p:nvGrpSpPr>
            <p:cNvPr id="10" name="Group 129"/>
            <p:cNvGrpSpPr/>
            <p:nvPr/>
          </p:nvGrpSpPr>
          <p:grpSpPr>
            <a:xfrm>
              <a:off x="3826950" y="3915981"/>
              <a:ext cx="2004711" cy="1517381"/>
              <a:chOff x="3754205" y="3573671"/>
              <a:chExt cx="1889900" cy="1517381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33" name="圆角矩形 32"/>
              <p:cNvSpPr/>
              <p:nvPr/>
            </p:nvSpPr>
            <p:spPr>
              <a:xfrm>
                <a:off x="3754205" y="3573671"/>
                <a:ext cx="1889900" cy="1517381"/>
              </a:xfrm>
              <a:prstGeom prst="roundRect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endParaRPr lang="en-US" altLang="zh-CN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3836742" y="3623099"/>
                <a:ext cx="1723884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kern="1200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Multi-Cloud Adapt.</a:t>
                </a:r>
              </a:p>
            </p:txBody>
          </p:sp>
        </p:grpSp>
        <p:grpSp>
          <p:nvGrpSpPr>
            <p:cNvPr id="15" name="Group 183"/>
            <p:cNvGrpSpPr/>
            <p:nvPr/>
          </p:nvGrpSpPr>
          <p:grpSpPr>
            <a:xfrm>
              <a:off x="4044429" y="4251289"/>
              <a:ext cx="1611130" cy="1064881"/>
              <a:chOff x="4257826" y="4048294"/>
              <a:chExt cx="1611130" cy="1064881"/>
            </a:xfrm>
          </p:grpSpPr>
          <p:sp>
            <p:nvSpPr>
              <p:cNvPr id="185" name="Rectangle: Rounded Corners 184"/>
              <p:cNvSpPr/>
              <p:nvPr/>
            </p:nvSpPr>
            <p:spPr>
              <a:xfrm>
                <a:off x="4303598" y="4048294"/>
                <a:ext cx="260288" cy="72482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Discovery</a:t>
                </a:r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4257826" y="4802304"/>
                <a:ext cx="1611130" cy="310871"/>
              </a:xfrm>
              <a:prstGeom prst="rect">
                <a:avLst/>
              </a:prstGeom>
              <a:solidFill>
                <a:srgbClr val="FFFF00"/>
              </a:solidFill>
              <a:ln w="317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dirty="0">
                    <a:solidFill>
                      <a:srgbClr val="000000"/>
                    </a:solidFill>
                    <a:sym typeface="Calibri"/>
                  </a:rPr>
                  <a:t>Cloud/VIM </a:t>
                </a: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Drivers</a:t>
                </a:r>
              </a:p>
            </p:txBody>
          </p:sp>
          <p:sp>
            <p:nvSpPr>
              <p:cNvPr id="187" name="Rectangle: Rounded Corners 186"/>
              <p:cNvSpPr/>
              <p:nvPr/>
            </p:nvSpPr>
            <p:spPr>
              <a:xfrm>
                <a:off x="4629865" y="4048294"/>
                <a:ext cx="260288" cy="72482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45719" tIns="45719" rIns="45719" bIns="45719" numCol="1" spcCol="38100" rtlCol="0" anchor="ctr">
                <a:noAutofit/>
              </a:bodyPr>
              <a:lstStyle/>
              <a:p>
                <a:r>
                  <a:rPr lang="en-US" sz="1000" dirty="0"/>
                  <a:t>Workload</a:t>
                </a:r>
              </a:p>
            </p:txBody>
          </p:sp>
          <p:sp>
            <p:nvSpPr>
              <p:cNvPr id="188" name="Rectangle: Rounded Corners 187"/>
              <p:cNvSpPr/>
              <p:nvPr/>
            </p:nvSpPr>
            <p:spPr>
              <a:xfrm>
                <a:off x="4956132" y="4048294"/>
                <a:ext cx="260288" cy="724826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 w="635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45719" tIns="45719" rIns="45719" bIns="45719" numCol="1" spcCol="38100" rtlCol="0" anchor="ctr">
                <a:no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Networking</a:t>
                </a:r>
              </a:p>
            </p:txBody>
          </p:sp>
          <p:sp>
            <p:nvSpPr>
              <p:cNvPr id="189" name="Rectangle: Rounded Corners 188"/>
              <p:cNvSpPr/>
              <p:nvPr/>
            </p:nvSpPr>
            <p:spPr>
              <a:xfrm>
                <a:off x="5282399" y="4048294"/>
                <a:ext cx="260288" cy="724826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635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45719" tIns="45719" rIns="45719" bIns="45719" numCol="1" spcCol="38100" rtlCol="0" anchor="ctr">
                <a:no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</a:rPr>
                  <a:t>Telem</a:t>
                </a:r>
                <a:r>
                  <a:rPr lang="en-US" sz="1000" dirty="0">
                    <a:solidFill>
                      <a:schemeClr val="bg1"/>
                    </a:solidFill>
                  </a:rPr>
                  <a:t>. Coll.</a:t>
                </a:r>
              </a:p>
            </p:txBody>
          </p:sp>
          <p:sp>
            <p:nvSpPr>
              <p:cNvPr id="191" name="Rectangle: Rounded Corners 190"/>
              <p:cNvSpPr/>
              <p:nvPr/>
            </p:nvSpPr>
            <p:spPr>
              <a:xfrm>
                <a:off x="5608667" y="4048294"/>
                <a:ext cx="260288" cy="7248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45719" tIns="45719" rIns="45719" bIns="45719" numCol="1" spcCol="38100" rtlCol="0" anchor="ctr">
                <a:noAutofit/>
              </a:bodyPr>
              <a:lstStyle/>
              <a:p>
                <a:r>
                  <a:rPr lang="en-US" sz="850" dirty="0"/>
                  <a:t>Cloud Models</a:t>
                </a:r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 flipH="1">
              <a:off x="8780430" y="2590452"/>
              <a:ext cx="7480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DCAE</a:t>
              </a:r>
              <a:endPara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2" name="圆角矩形 51"/>
            <p:cNvSpPr/>
            <p:nvPr/>
          </p:nvSpPr>
          <p:spPr>
            <a:xfrm>
              <a:off x="6394235" y="3498137"/>
              <a:ext cx="774887" cy="25786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CCSDK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58" name="圆角矩形 31"/>
            <p:cNvSpPr/>
            <p:nvPr/>
          </p:nvSpPr>
          <p:spPr>
            <a:xfrm>
              <a:off x="3910238" y="2230692"/>
              <a:ext cx="2185569" cy="108476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3" name="圆角矩形 51"/>
            <p:cNvSpPr/>
            <p:nvPr/>
          </p:nvSpPr>
          <p:spPr>
            <a:xfrm>
              <a:off x="11119350" y="3486398"/>
              <a:ext cx="755725" cy="258313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ea typeface="微软雅黑" panose="020B0503020204020204" pitchFamily="34" charset="-122"/>
                </a:rPr>
                <a:t>OOF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3910238" y="2269070"/>
              <a:ext cx="214671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Orchestration Function (recursive)</a:t>
              </a:r>
            </a:p>
            <a:p>
              <a:pPr lvl="1" indent="-223838">
                <a:buFont typeface="Wingdings" panose="05000000000000000000" pitchFamily="2" charset="2"/>
                <a:buChar char="§"/>
              </a:pPr>
              <a:r>
                <a:rPr lang="en-US" sz="1400" b="1" dirty="0"/>
                <a:t>Service Level </a:t>
              </a:r>
            </a:p>
            <a:p>
              <a:pPr lvl="1" indent="-223838">
                <a:buFont typeface="Wingdings" panose="05000000000000000000" pitchFamily="2" charset="2"/>
                <a:buChar char="§"/>
              </a:pPr>
              <a:r>
                <a:rPr lang="en-US" sz="1400" b="1" dirty="0"/>
                <a:t>Resource Level</a:t>
              </a:r>
            </a:p>
          </p:txBody>
        </p:sp>
      </p:grpSp>
      <p:sp>
        <p:nvSpPr>
          <p:cNvPr id="101" name="矩形 69"/>
          <p:cNvSpPr/>
          <p:nvPr/>
        </p:nvSpPr>
        <p:spPr bwMode="auto">
          <a:xfrm>
            <a:off x="4835436" y="507151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102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03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11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12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14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20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22" name="圆角矩形 188"/>
          <p:cNvSpPr/>
          <p:nvPr/>
        </p:nvSpPr>
        <p:spPr bwMode="auto">
          <a:xfrm>
            <a:off x="6267623" y="5091878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25" name="圆角矩形 66"/>
          <p:cNvSpPr/>
          <p:nvPr/>
        </p:nvSpPr>
        <p:spPr bwMode="auto">
          <a:xfrm>
            <a:off x="10296937" y="5126157"/>
            <a:ext cx="679006" cy="204641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27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35" name="圆角矩形 65"/>
          <p:cNvSpPr/>
          <p:nvPr/>
        </p:nvSpPr>
        <p:spPr bwMode="auto">
          <a:xfrm>
            <a:off x="11105748" y="5127607"/>
            <a:ext cx="787405" cy="211921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36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37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38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</p:spTree>
    <p:extLst>
      <p:ext uri="{BB962C8B-B14F-4D97-AF65-F5344CB8AC3E}">
        <p14:creationId xmlns="" xmlns:p14="http://schemas.microsoft.com/office/powerpoint/2010/main" val="425324806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49454</TotalTime>
  <Words>2252</Words>
  <Application>Microsoft Office PowerPoint</Application>
  <PresentationFormat>Custom</PresentationFormat>
  <Paragraphs>493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1_Office Theme</vt:lpstr>
      <vt:lpstr> Target ONAP End-to-End Architecture  Vimal Begwani – AT&amp;T Parviz Yegani – Futurewei Technologies Jamil Chawki – Orange </vt:lpstr>
      <vt:lpstr>ONAP E2E Architecture (High-Level View)</vt:lpstr>
      <vt:lpstr>Progress from the Architecture Subcommittee</vt:lpstr>
      <vt:lpstr>High-Level Architecture Baseline for R1 (with projects) </vt:lpstr>
      <vt:lpstr>ONAP E2E Architecture -  Release 2 and Beyond </vt:lpstr>
      <vt:lpstr>Architecture Design Considerations</vt:lpstr>
      <vt:lpstr>ONAP R2+ Architecture – Simplified View </vt:lpstr>
      <vt:lpstr>ONAP R2+ Architecture – Target View </vt:lpstr>
      <vt:lpstr>ONAP Orchestration Alignment:</vt:lpstr>
      <vt:lpstr>ONAP Orchestrator Functions</vt:lpstr>
      <vt:lpstr>Examples of Orchestration Requests</vt:lpstr>
      <vt:lpstr>Slide 12</vt:lpstr>
      <vt:lpstr>Nested / Compound Services:</vt:lpstr>
      <vt:lpstr>Conclusions</vt:lpstr>
      <vt:lpstr>ONAP R2+ Architecture – With Converged Orchestration</vt:lpstr>
      <vt:lpstr>APPC &amp; VF-C Convergence  Note – A major goal of the ONAP platform (R2 or a later release) is to specify a common set of functions to unify the APP-C and VF-C functionalities.</vt:lpstr>
      <vt:lpstr>Role Of Controllers in ONAP:</vt:lpstr>
      <vt:lpstr>ONAP Controller Guiding Principles: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p00383288</cp:lastModifiedBy>
  <cp:revision>386</cp:revision>
  <cp:lastPrinted>2017-08-07T21:14:23Z</cp:lastPrinted>
  <dcterms:created xsi:type="dcterms:W3CDTF">2017-02-27T16:23:08Z</dcterms:created>
  <dcterms:modified xsi:type="dcterms:W3CDTF">2017-10-24T10:06:51Z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1508819126</vt:lpwstr>
  </property>
</Properties>
</file>