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3"/>
  </p:notesMasterIdLst>
  <p:sldIdLst>
    <p:sldId id="313" r:id="rId3"/>
    <p:sldId id="278" r:id="rId4"/>
    <p:sldId id="263" r:id="rId5"/>
    <p:sldId id="259" r:id="rId6"/>
    <p:sldId id="279" r:id="rId7"/>
    <p:sldId id="264" r:id="rId8"/>
    <p:sldId id="314" r:id="rId9"/>
    <p:sldId id="315" r:id="rId10"/>
    <p:sldId id="288" r:id="rId11"/>
    <p:sldId id="290" r:id="rId12"/>
    <p:sldId id="291" r:id="rId13"/>
    <p:sldId id="292" r:id="rId14"/>
    <p:sldId id="293" r:id="rId15"/>
    <p:sldId id="296" r:id="rId16"/>
    <p:sldId id="299" r:id="rId17"/>
    <p:sldId id="281" r:id="rId18"/>
    <p:sldId id="300" r:id="rId19"/>
    <p:sldId id="316" r:id="rId20"/>
    <p:sldId id="309" r:id="rId21"/>
    <p:sldId id="30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13" d="100"/>
          <a:sy n="113" d="100"/>
        </p:scale>
        <p:origin x="-678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2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Architecture Baseline for R1.  SO and VFC PTLs to talk and see if they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can make additional progress towards longer-term architecture in R1 timeframe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4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24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30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414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A4813-B4EB-4FA7-9E48-875C670093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0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Target ONAP End-to-End </a:t>
            </a:r>
            <a:r>
              <a:rPr lang="en-US" sz="3200" b="1" dirty="0" smtClean="0">
                <a:solidFill>
                  <a:schemeClr val="tx1"/>
                </a:solidFill>
              </a:rPr>
              <a:t>Architecture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Parviz </a:t>
            </a:r>
            <a:r>
              <a:rPr lang="en-US" sz="1200" dirty="0">
                <a:solidFill>
                  <a:schemeClr val="tx1"/>
                </a:solidFill>
              </a:rPr>
              <a:t>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Technologies</a:t>
            </a: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Contributors: </a:t>
            </a:r>
            <a:r>
              <a:rPr lang="en-US" sz="1200" dirty="0" smtClean="0">
                <a:solidFill>
                  <a:schemeClr val="tx1"/>
                </a:solidFill>
              </a:rPr>
              <a:t>Vimal Begwani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smtClean="0">
                <a:solidFill>
                  <a:schemeClr val="tx1"/>
                </a:solidFill>
              </a:rPr>
              <a:t>AT&amp;T), </a:t>
            </a:r>
            <a:r>
              <a:rPr lang="en-US" sz="1200" dirty="0" err="1" smtClean="0">
                <a:solidFill>
                  <a:schemeClr val="tx1"/>
                </a:solidFill>
              </a:rPr>
              <a:t>Jamil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 smtClean="0">
                <a:solidFill>
                  <a:schemeClr val="tx1"/>
                </a:solidFill>
              </a:rPr>
              <a:t>Orange), Andrew Mayer (AT&amp;T)</a:t>
            </a: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Nov. </a:t>
            </a:r>
            <a:r>
              <a:rPr lang="en-US" sz="1200" b="1" dirty="0" smtClean="0">
                <a:solidFill>
                  <a:schemeClr val="tx1"/>
                </a:solidFill>
              </a:rPr>
              <a:t>9, </a:t>
            </a:r>
            <a:r>
              <a:rPr lang="en-US" sz="1200" b="1" dirty="0" smtClean="0">
                <a:solidFill>
                  <a:schemeClr val="tx1"/>
                </a:solidFill>
              </a:rPr>
              <a:t>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cross-controller activities driven by orders and events 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instantiate/modify/remove VNFs/PNFs, </a:t>
            </a:r>
            <a:r>
              <a:rPr lang="en-US" sz="1100" b="1" kern="0" dirty="0" err="1" smtClean="0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perform multi-control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layer remedy actions.  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 smtClean="0">
                <a:latin typeface="Calibri"/>
                <a:sym typeface="Calibri"/>
              </a:rPr>
              <a:t>Key Attributes </a:t>
            </a:r>
            <a:r>
              <a:rPr lang="en-US" b="1" kern="0" dirty="0">
                <a:latin typeface="Calibri"/>
                <a:sym typeface="Calibri"/>
              </a:rPr>
              <a:t>of </a:t>
            </a:r>
            <a:r>
              <a:rPr lang="en-US" b="1" kern="0" dirty="0" smtClean="0">
                <a:latin typeface="Calibri"/>
                <a:sym typeface="Calibri"/>
              </a:rPr>
              <a:t>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Instantiations,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25677333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multiple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="" xmlns:p14="http://schemas.microsoft.com/office/powerpoint/2010/main" val="17369750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Orchestration (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flow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=""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=""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Consistent with ETSI MANO, ONAP should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separate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Service Orchestration and Resource Orchestration into two separate named components, because 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simple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network services), therefore SO should support full orchestration scope of ONAP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sz="2000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 (VNF) or simple network service onboarding (composed of one or more VNFs)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sz="2000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sz="2000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6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6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="" xmlns:p14="http://schemas.microsoft.com/office/powerpoint/2010/main" val="338024674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Arrow: U-Turn 160"/>
          <p:cNvSpPr/>
          <p:nvPr/>
        </p:nvSpPr>
        <p:spPr>
          <a:xfrm flipV="1">
            <a:off x="2338055" y="4898153"/>
            <a:ext cx="1723629" cy="693066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539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With Converged Orchestration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100837" y="1701848"/>
            <a:ext cx="260814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48015" y="1285181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Portal Framework –  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Usecase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ONAP CLI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&amp; Product Design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Catalog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Group 9"/>
          <p:cNvGrpSpPr/>
          <p:nvPr/>
        </p:nvGrpSpPr>
        <p:grpSpPr>
          <a:xfrm>
            <a:off x="1288462" y="4392074"/>
            <a:ext cx="1049593" cy="746234"/>
            <a:chOff x="1490235" y="3827528"/>
            <a:chExt cx="1049593" cy="746234"/>
          </a:xfrm>
        </p:grpSpPr>
        <p:sp>
          <p:nvSpPr>
            <p:cNvPr id="85" name="Rounded Rectangle 314"/>
            <p:cNvSpPr/>
            <p:nvPr/>
          </p:nvSpPr>
          <p:spPr>
            <a:xfrm>
              <a:off x="1490235" y="3827528"/>
              <a:ext cx="1049593" cy="227669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Products</a:t>
              </a:r>
            </a:p>
          </p:txBody>
        </p:sp>
        <p:sp>
          <p:nvSpPr>
            <p:cNvPr id="89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1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2389489" y="4392074"/>
            <a:ext cx="1105269" cy="749719"/>
            <a:chOff x="2591262" y="3849063"/>
            <a:chExt cx="1105269" cy="749719"/>
          </a:xfrm>
        </p:grpSpPr>
        <p:sp>
          <p:nvSpPr>
            <p:cNvPr id="88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0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2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70087" y="5602750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29" name="TextBox 128"/>
          <p:cNvSpPr txBox="1"/>
          <p:nvPr/>
        </p:nvSpPr>
        <p:spPr>
          <a:xfrm flipH="1">
            <a:off x="3025435" y="976669"/>
            <a:ext cx="189401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SO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8288236" y="867041"/>
            <a:ext cx="232708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 Level Orchestration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969733"/>
            <a:ext cx="11530258" cy="3147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ONAP Operations Manager (OOM)</a:t>
            </a:r>
          </a:p>
        </p:txBody>
      </p:sp>
      <p:sp>
        <p:nvSpPr>
          <p:cNvPr id="130" name="圆角矩形 55"/>
          <p:cNvSpPr/>
          <p:nvPr/>
        </p:nvSpPr>
        <p:spPr>
          <a:xfrm>
            <a:off x="3857843" y="1736588"/>
            <a:ext cx="2323372" cy="1050395"/>
          </a:xfrm>
          <a:prstGeom prst="roundRect">
            <a:avLst>
              <a:gd name="adj" fmla="val 164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791290" y="1284444"/>
            <a:ext cx="8260488" cy="3795280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98078" y="1320712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6250825" y="181689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286260" y="1328156"/>
            <a:ext cx="4272278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3854130" y="2959470"/>
            <a:ext cx="8056279" cy="4498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187039" y="3055357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Micro Services Bus (MSB)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5551823" y="3043630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DMaaP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2131" y="305535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8210461" y="1816680"/>
            <a:ext cx="2185569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7286260" y="3057505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8305493" y="2638101"/>
            <a:ext cx="2009971" cy="215591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8305492" y="2168741"/>
            <a:ext cx="2009971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305492" y="2438558"/>
            <a:ext cx="2009971" cy="1849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10539577" y="1826698"/>
            <a:ext cx="1370831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Rectangle: Rounded Corners 7"/>
          <p:cNvSpPr/>
          <p:nvPr/>
        </p:nvSpPr>
        <p:spPr>
          <a:xfrm>
            <a:off x="8388681" y="186395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372612" y="218952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CDAP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476669" y="218952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Holmes</a:t>
            </a:r>
          </a:p>
        </p:txBody>
      </p:sp>
      <p:sp>
        <p:nvSpPr>
          <p:cNvPr id="115" name="Rectangle: Rounded Corners 114"/>
          <p:cNvSpPr/>
          <p:nvPr/>
        </p:nvSpPr>
        <p:spPr>
          <a:xfrm>
            <a:off x="8792967" y="186395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6" name="Rectangle: Rounded Corners 115"/>
          <p:cNvSpPr/>
          <p:nvPr/>
        </p:nvSpPr>
        <p:spPr>
          <a:xfrm>
            <a:off x="9164780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7" name="Rectangle: Rounded Corners 116"/>
          <p:cNvSpPr/>
          <p:nvPr/>
        </p:nvSpPr>
        <p:spPr>
          <a:xfrm>
            <a:off x="9558950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8" name="Rectangle: Rounded Corners 117"/>
          <p:cNvSpPr/>
          <p:nvPr/>
        </p:nvSpPr>
        <p:spPr>
          <a:xfrm>
            <a:off x="9953121" y="186395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18821" y="186777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DCAE Analytic µServices</a:t>
            </a:r>
          </a:p>
        </p:txBody>
      </p:sp>
      <p:sp>
        <p:nvSpPr>
          <p:cNvPr id="119" name="TextBox 118"/>
          <p:cNvSpPr txBox="1"/>
          <p:nvPr/>
        </p:nvSpPr>
        <p:spPr>
          <a:xfrm flipH="1">
            <a:off x="10582936" y="2117205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3" name="Rounded Rectangle 269"/>
          <p:cNvSpPr/>
          <p:nvPr/>
        </p:nvSpPr>
        <p:spPr>
          <a:xfrm>
            <a:off x="6287950" y="238800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Resource /Service Topology</a:t>
            </a:r>
          </a:p>
        </p:txBody>
      </p:sp>
      <p:sp>
        <p:nvSpPr>
          <p:cNvPr id="124" name="Flowchart: Magnetic Disk 123"/>
          <p:cNvSpPr/>
          <p:nvPr/>
        </p:nvSpPr>
        <p:spPr>
          <a:xfrm>
            <a:off x="6530935" y="211720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Active / Available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6192135" y="182669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0098839" y="217367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4" name="Rounded Rectangle 269"/>
          <p:cNvSpPr/>
          <p:nvPr/>
        </p:nvSpPr>
        <p:spPr>
          <a:xfrm>
            <a:off x="6291043" y="266006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ESR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8403407" y="3534368"/>
            <a:ext cx="3507002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889360" y="3529020"/>
            <a:ext cx="2462178" cy="145359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grpSp>
        <p:nvGrpSpPr>
          <p:cNvPr id="9" name="Group 16"/>
          <p:cNvGrpSpPr/>
          <p:nvPr/>
        </p:nvGrpSpPr>
        <p:grpSpPr>
          <a:xfrm>
            <a:off x="5928582" y="3546135"/>
            <a:ext cx="2391871" cy="1352018"/>
            <a:chOff x="6103977" y="3692956"/>
            <a:chExt cx="2391871" cy="1352018"/>
          </a:xfrm>
        </p:grpSpPr>
        <p:sp>
          <p:nvSpPr>
            <p:cNvPr id="53" name="Rectangle 52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Cylinder 53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Config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/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Oper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. DB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Yang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Netconf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CLI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SDN-C DB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SDN-C (L0-L3)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379404" y="4747045"/>
              <a:ext cx="1033294" cy="194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Controller Driver</a:t>
              </a:r>
            </a:p>
          </p:txBody>
        </p:sp>
      </p:grpSp>
      <p:sp>
        <p:nvSpPr>
          <p:cNvPr id="74" name="Rectangle 73"/>
          <p:cNvSpPr/>
          <p:nvPr/>
        </p:nvSpPr>
        <p:spPr>
          <a:xfrm>
            <a:off x="8451092" y="4319761"/>
            <a:ext cx="1964163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5" name="Cylinder 74"/>
          <p:cNvSpPr/>
          <p:nvPr/>
        </p:nvSpPr>
        <p:spPr>
          <a:xfrm>
            <a:off x="8486327" y="3811225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421292" y="3879965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Config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Database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468300" y="4293260"/>
            <a:ext cx="18471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398359" y="3797615"/>
            <a:ext cx="1059170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0505642" y="3806005"/>
            <a:ext cx="1254163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LCM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527178" y="4602253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Chef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72836" y="4602253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Netconf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693536" y="4584157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Ansible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361390" y="3546135"/>
            <a:ext cx="347775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Generic VNF Controller (L4-L7) 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10505642" y="4314998"/>
            <a:ext cx="1260793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VNFM/EMS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Driver</a:t>
            </a:r>
          </a:p>
        </p:txBody>
      </p:sp>
      <p:sp>
        <p:nvSpPr>
          <p:cNvPr id="133" name="圆角矩形 32"/>
          <p:cNvSpPr/>
          <p:nvPr/>
        </p:nvSpPr>
        <p:spPr>
          <a:xfrm>
            <a:off x="3844206" y="3484940"/>
            <a:ext cx="2004711" cy="1517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891059" y="3534368"/>
            <a:ext cx="182861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Multi-Cloud Adapt.</a:t>
            </a:r>
          </a:p>
        </p:txBody>
      </p:sp>
      <p:sp>
        <p:nvSpPr>
          <p:cNvPr id="185" name="Rectangle: Rounded Corners 184"/>
          <p:cNvSpPr/>
          <p:nvPr/>
        </p:nvSpPr>
        <p:spPr>
          <a:xfrm>
            <a:off x="4107457" y="3800792"/>
            <a:ext cx="260288" cy="7248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Discovery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4107457" y="4583986"/>
            <a:ext cx="1565357" cy="310871"/>
          </a:xfrm>
          <a:prstGeom prst="rect">
            <a:avLst/>
          </a:prstGeom>
          <a:solidFill>
            <a:srgbClr val="FFFF00"/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Cloud/VIM Drivers</a:t>
            </a:r>
          </a:p>
        </p:txBody>
      </p:sp>
      <p:sp>
        <p:nvSpPr>
          <p:cNvPr id="187" name="Rectangle: Rounded Corners 186"/>
          <p:cNvSpPr/>
          <p:nvPr/>
        </p:nvSpPr>
        <p:spPr>
          <a:xfrm>
            <a:off x="4433724" y="3800792"/>
            <a:ext cx="260288" cy="72482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Workload</a:t>
            </a:r>
          </a:p>
        </p:txBody>
      </p:sp>
      <p:sp>
        <p:nvSpPr>
          <p:cNvPr id="188" name="Rectangle: Rounded Corners 187"/>
          <p:cNvSpPr/>
          <p:nvPr/>
        </p:nvSpPr>
        <p:spPr>
          <a:xfrm>
            <a:off x="4759991" y="3800792"/>
            <a:ext cx="260288" cy="7248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Networking</a:t>
            </a:r>
          </a:p>
        </p:txBody>
      </p:sp>
      <p:sp>
        <p:nvSpPr>
          <p:cNvPr id="189" name="Rectangle: Rounded Corners 188"/>
          <p:cNvSpPr/>
          <p:nvPr/>
        </p:nvSpPr>
        <p:spPr>
          <a:xfrm>
            <a:off x="5086258" y="3800792"/>
            <a:ext cx="260288" cy="7248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Coll.</a:t>
            </a:r>
          </a:p>
        </p:txBody>
      </p:sp>
      <p:sp>
        <p:nvSpPr>
          <p:cNvPr id="191" name="Rectangle: Rounded Corners 190"/>
          <p:cNvSpPr/>
          <p:nvPr/>
        </p:nvSpPr>
        <p:spPr>
          <a:xfrm>
            <a:off x="5412526" y="3800792"/>
            <a:ext cx="260288" cy="72482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 Models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8797686" y="215941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32" name="圆角矩形 51"/>
          <p:cNvSpPr/>
          <p:nvPr/>
        </p:nvSpPr>
        <p:spPr>
          <a:xfrm>
            <a:off x="6411491" y="3067096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3927494" y="1799651"/>
            <a:ext cx="2185569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圆角矩形 51"/>
          <p:cNvSpPr/>
          <p:nvPr/>
        </p:nvSpPr>
        <p:spPr>
          <a:xfrm>
            <a:off x="11136606" y="305535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92724" y="5081240"/>
            <a:ext cx="8476465" cy="1561989"/>
            <a:chOff x="3792724" y="5071512"/>
            <a:chExt cx="8476465" cy="1561989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3792724" y="5388649"/>
              <a:ext cx="8399276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73"/>
            <p:cNvGrpSpPr/>
            <p:nvPr/>
          </p:nvGrpSpPr>
          <p:grpSpPr>
            <a:xfrm>
              <a:off x="4814536" y="6057823"/>
              <a:ext cx="5523621" cy="575678"/>
              <a:chOff x="2002173" y="5867539"/>
              <a:chExt cx="5523621" cy="575678"/>
            </a:xfrm>
          </p:grpSpPr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02173" y="5977908"/>
                <a:ext cx="905123" cy="410546"/>
              </a:xfrm>
              <a:prstGeom prst="rect">
                <a:avLst/>
              </a:prstGeom>
            </p:spPr>
          </p:pic>
          <p:sp>
            <p:nvSpPr>
              <p:cNvPr id="145" name="Isosceles Triangle 144"/>
              <p:cNvSpPr/>
              <p:nvPr/>
            </p:nvSpPr>
            <p:spPr>
              <a:xfrm flipV="1">
                <a:off x="2184146" y="5867539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05751" y="5991537"/>
                <a:ext cx="905123" cy="410546"/>
              </a:xfrm>
              <a:prstGeom prst="rect">
                <a:avLst/>
              </a:prstGeom>
            </p:spPr>
          </p:pic>
          <p:sp>
            <p:nvSpPr>
              <p:cNvPr id="147" name="Isosceles Triangle 146"/>
              <p:cNvSpPr/>
              <p:nvPr/>
            </p:nvSpPr>
            <p:spPr>
              <a:xfrm flipV="1">
                <a:off x="4587724" y="5870717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8" name="Isosceles Triangle 147"/>
              <p:cNvSpPr/>
              <p:nvPr/>
            </p:nvSpPr>
            <p:spPr>
              <a:xfrm flipV="1">
                <a:off x="6931219" y="5880776"/>
                <a:ext cx="541175" cy="110369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 cap="flat">
                <a:noFill/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59457" y="6011570"/>
                <a:ext cx="766337" cy="324807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150" name="Straight Connector 149"/>
              <p:cNvCxnSpPr/>
              <p:nvPr/>
            </p:nvCxnSpPr>
            <p:spPr>
              <a:xfrm>
                <a:off x="2888299" y="6227487"/>
                <a:ext cx="1498455" cy="13629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5282534" y="6243163"/>
                <a:ext cx="1498455" cy="0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3" name="TextBox 152"/>
              <p:cNvSpPr txBox="1"/>
              <p:nvPr/>
            </p:nvSpPr>
            <p:spPr>
              <a:xfrm>
                <a:off x="6950470" y="6014793"/>
                <a:ext cx="420946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Public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107324" y="6034247"/>
                <a:ext cx="67582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Private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Edge 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551574" y="6043109"/>
                <a:ext cx="568423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Private</a:t>
                </a:r>
              </a:p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DC Cloud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6015577" y="5952703"/>
                <a:ext cx="230189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IP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404427" y="5953594"/>
                <a:ext cx="496288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MPLS</a:t>
                </a:r>
              </a:p>
            </p:txBody>
          </p:sp>
        </p:grpSp>
        <p:sp>
          <p:nvSpPr>
            <p:cNvPr id="101" name="矩形 69"/>
            <p:cNvSpPr/>
            <p:nvPr/>
          </p:nvSpPr>
          <p:spPr bwMode="auto">
            <a:xfrm>
              <a:off x="4835436" y="5071512"/>
              <a:ext cx="7187522" cy="284327"/>
            </a:xfrm>
            <a:prstGeom prst="rect">
              <a:avLst/>
            </a:prstGeom>
            <a:noFill/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External Systems</a:t>
              </a:r>
            </a:p>
          </p:txBody>
        </p:sp>
        <p:sp>
          <p:nvSpPr>
            <p:cNvPr id="102" name="矩形 69"/>
            <p:cNvSpPr/>
            <p:nvPr/>
          </p:nvSpPr>
          <p:spPr bwMode="auto">
            <a:xfrm>
              <a:off x="4301411" y="5494550"/>
              <a:ext cx="7445829" cy="28432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Network Function Layer</a:t>
              </a:r>
            </a:p>
          </p:txBody>
        </p:sp>
        <p:sp>
          <p:nvSpPr>
            <p:cNvPr id="103" name="矩形 69"/>
            <p:cNvSpPr/>
            <p:nvPr/>
          </p:nvSpPr>
          <p:spPr bwMode="auto">
            <a:xfrm>
              <a:off x="3792724" y="5781952"/>
              <a:ext cx="7105432" cy="31214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Hypervisor / OS Layer</a:t>
              </a:r>
            </a:p>
          </p:txBody>
        </p:sp>
        <p:sp>
          <p:nvSpPr>
            <p:cNvPr id="111" name="圆角矩形 188"/>
            <p:cNvSpPr/>
            <p:nvPr/>
          </p:nvSpPr>
          <p:spPr bwMode="auto">
            <a:xfrm>
              <a:off x="6021885" y="5836026"/>
              <a:ext cx="902738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OpenStack</a:t>
              </a:r>
            </a:p>
          </p:txBody>
        </p:sp>
        <p:sp>
          <p:nvSpPr>
            <p:cNvPr id="112" name="圆角矩形 65"/>
            <p:cNvSpPr/>
            <p:nvPr/>
          </p:nvSpPr>
          <p:spPr bwMode="auto">
            <a:xfrm>
              <a:off x="8119919" y="5836026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Azure</a:t>
              </a:r>
            </a:p>
          </p:txBody>
        </p:sp>
        <p:sp>
          <p:nvSpPr>
            <p:cNvPr id="114" name="圆角矩形 66"/>
            <p:cNvSpPr/>
            <p:nvPr/>
          </p:nvSpPr>
          <p:spPr bwMode="auto">
            <a:xfrm>
              <a:off x="7084439" y="5827913"/>
              <a:ext cx="91133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VMware</a:t>
              </a:r>
            </a:p>
          </p:txBody>
        </p:sp>
        <p:sp>
          <p:nvSpPr>
            <p:cNvPr id="120" name="圆角矩形 67"/>
            <p:cNvSpPr/>
            <p:nvPr/>
          </p:nvSpPr>
          <p:spPr bwMode="auto">
            <a:xfrm>
              <a:off x="9631915" y="5829145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RackSpace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9506179" y="5306273"/>
              <a:ext cx="305531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…</a:t>
              </a:r>
            </a:p>
          </p:txBody>
        </p:sp>
        <p:sp>
          <p:nvSpPr>
            <p:cNvPr id="122" name="圆角矩形 188"/>
            <p:cNvSpPr/>
            <p:nvPr/>
          </p:nvSpPr>
          <p:spPr bwMode="auto">
            <a:xfrm>
              <a:off x="6267623" y="5117680"/>
              <a:ext cx="1476782" cy="221847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3</a:t>
              </a:r>
              <a:r>
                <a:rPr kumimoji="0" lang="en-US" altLang="zh-CN" sz="12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rd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 Party Controller</a:t>
              </a:r>
            </a:p>
          </p:txBody>
        </p:sp>
        <p:sp>
          <p:nvSpPr>
            <p:cNvPr id="125" name="圆角矩形 66"/>
            <p:cNvSpPr/>
            <p:nvPr/>
          </p:nvSpPr>
          <p:spPr bwMode="auto">
            <a:xfrm>
              <a:off x="10296937" y="5134887"/>
              <a:ext cx="679006" cy="204641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VNFMs</a:t>
              </a:r>
            </a:p>
          </p:txBody>
        </p:sp>
        <p:sp>
          <p:nvSpPr>
            <p:cNvPr id="127" name="圆角矩形 65"/>
            <p:cNvSpPr/>
            <p:nvPr/>
          </p:nvSpPr>
          <p:spPr bwMode="auto">
            <a:xfrm>
              <a:off x="8879790" y="5827913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AMZ</a:t>
              </a:r>
            </a:p>
          </p:txBody>
        </p:sp>
        <p:sp>
          <p:nvSpPr>
            <p:cNvPr id="135" name="圆角矩形 65"/>
            <p:cNvSpPr/>
            <p:nvPr/>
          </p:nvSpPr>
          <p:spPr bwMode="auto">
            <a:xfrm>
              <a:off x="11105748" y="5127607"/>
              <a:ext cx="787405" cy="211921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EMS</a:t>
              </a:r>
            </a:p>
          </p:txBody>
        </p:sp>
        <p:sp>
          <p:nvSpPr>
            <p:cNvPr id="136" name="圆角矩形 65"/>
            <p:cNvSpPr/>
            <p:nvPr/>
          </p:nvSpPr>
          <p:spPr bwMode="auto">
            <a:xfrm>
              <a:off x="8482791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VNFs</a:t>
              </a:r>
            </a:p>
          </p:txBody>
        </p:sp>
        <p:sp>
          <p:nvSpPr>
            <p:cNvPr id="137" name="圆角矩形 65"/>
            <p:cNvSpPr/>
            <p:nvPr/>
          </p:nvSpPr>
          <p:spPr bwMode="auto">
            <a:xfrm>
              <a:off x="10022299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PNFs</a:t>
              </a:r>
            </a:p>
          </p:txBody>
        </p:sp>
        <p:sp>
          <p:nvSpPr>
            <p:cNvPr id="138" name="圆角矩形 65"/>
            <p:cNvSpPr/>
            <p:nvPr/>
          </p:nvSpPr>
          <p:spPr bwMode="auto">
            <a:xfrm>
              <a:off x="10743433" y="551702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…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1653636" y="5388649"/>
              <a:ext cx="615553" cy="109076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Managed Environment</a:t>
              </a:r>
            </a:p>
          </p:txBody>
        </p:sp>
      </p:grpSp>
      <p:sp>
        <p:nvSpPr>
          <p:cNvPr id="163" name="Oval 162"/>
          <p:cNvSpPr/>
          <p:nvPr/>
        </p:nvSpPr>
        <p:spPr>
          <a:xfrm>
            <a:off x="3847677" y="1761098"/>
            <a:ext cx="2389925" cy="1167682"/>
          </a:xfrm>
          <a:prstGeom prst="ellipse">
            <a:avLst/>
          </a:prstGeom>
          <a:solidFill>
            <a:srgbClr val="FFFFCC">
              <a:alpha val="3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>
            <a:off x="3927494" y="1838029"/>
            <a:ext cx="2146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 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77959503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APPC &amp; VF-C Convergence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=""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=""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External API Functional Requirements (Andy)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The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ONAP External API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supports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between ONAP and the Service Provider’s BSS/OSS,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</a:t>
            </a:r>
            <a:r>
              <a:rPr lang="en-US" sz="1600" dirty="0" smtClean="0"/>
              <a:t>between ONAP of a Service Provider and other Partner Providers. 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MEF </a:t>
            </a:r>
            <a:r>
              <a:rPr lang="en-US" sz="1600" dirty="0" smtClean="0"/>
              <a:t>LSO characterizes these Service Provider to Partner Provider interactions at the Service Level as the </a:t>
            </a:r>
            <a:r>
              <a:rPr lang="en-US" sz="1600" i="1" dirty="0" smtClean="0"/>
              <a:t>Interlude</a:t>
            </a:r>
            <a:r>
              <a:rPr lang="en-US" sz="1600" dirty="0" smtClean="0"/>
              <a:t> Interface Reference </a:t>
            </a:r>
            <a:r>
              <a:rPr lang="en-US" sz="1600" dirty="0" smtClean="0"/>
              <a:t>Point</a:t>
            </a:r>
          </a:p>
          <a:p>
            <a:pPr marL="804241" lvl="2" indent="-170367">
              <a:buFont typeface="Calibri" panose="020F0502020204030204" pitchFamily="34" charset="0"/>
              <a:buChar char="‒"/>
            </a:pPr>
            <a:r>
              <a:rPr lang="en-US" sz="1400" dirty="0" smtClean="0"/>
              <a:t>This Interface Reference Point provides for the coordination of a portion of Services within the Partner domain that are managed by a Service Provider’s Orchestration Functionality within the bounds and policies defined for each Service.</a:t>
            </a:r>
          </a:p>
          <a:p>
            <a:r>
              <a:rPr lang="en-US" sz="1400" b="1" dirty="0" smtClean="0">
                <a:solidFill>
                  <a:srgbClr val="067AB4">
                    <a:lumMod val="75000"/>
                  </a:srgbClr>
                </a:solidFill>
              </a:rPr>
              <a:t> </a:t>
            </a:r>
          </a:p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It is envisioned that from a Service Provider to Partner Provider interaction context (i.e.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MEF Interlude), the ONAP External API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supports </a:t>
            </a:r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the following types of interacts: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controls aspects of the Service within the Partner domain (on behalf of the Customer) by requesting changes to dynamic parameters as permitted by service </a:t>
            </a:r>
            <a:r>
              <a:rPr lang="en-US" sz="1600" dirty="0" smtClean="0"/>
              <a:t>policies,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queries state of the </a:t>
            </a:r>
            <a:r>
              <a:rPr lang="en-US" sz="1600" dirty="0" smtClean="0"/>
              <a:t>Service,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requests change to administrative state or permitted attributes of a </a:t>
            </a:r>
            <a:r>
              <a:rPr lang="en-US" sz="1600" dirty="0" smtClean="0"/>
              <a:t>Service,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request creation of connectivity between two Service Interfaces as permitted by established business </a:t>
            </a:r>
            <a:r>
              <a:rPr lang="en-US" sz="1600" dirty="0" smtClean="0"/>
              <a:t>arrangement,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request instantiation of functional service components as permitted by established business </a:t>
            </a:r>
            <a:r>
              <a:rPr lang="en-US" sz="1600" dirty="0" smtClean="0"/>
              <a:t>arrangement,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queries the Partner for detailed information related to Services provided by the Partner to the Service </a:t>
            </a:r>
            <a:r>
              <a:rPr lang="en-US" sz="1600" dirty="0" smtClean="0"/>
              <a:t>Provider,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receives Service specific event notifications (e.g., Service Problem Alerts) from the </a:t>
            </a:r>
            <a:r>
              <a:rPr lang="en-US" sz="1600" dirty="0" smtClean="0"/>
              <a:t>Partner,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receives Service specific performance information from the </a:t>
            </a:r>
            <a:r>
              <a:rPr lang="en-US" sz="1600" dirty="0" smtClean="0"/>
              <a:t>Partner,</a:t>
            </a:r>
            <a:endParaRPr lang="en-US" sz="1600" dirty="0" smtClean="0"/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</a:t>
            </a:r>
            <a:r>
              <a:rPr lang="en-US" sz="1600" dirty="0" smtClean="0"/>
              <a:t>Provider request Service related test initiation and receive test results from the Partner.</a:t>
            </a:r>
            <a:endParaRPr lang="en-US" sz="1600" dirty="0" smtClean="0"/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28684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(High-Level View)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R2+ 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implementation 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VF-C,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=""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Controller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2823073"/>
            <a:ext cx="1945005" cy="2138035"/>
          </a:xfrm>
          <a:prstGeom prst="roundRect">
            <a:avLst>
              <a:gd name="adj" fmla="val 602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High-Level Architecture Baseline for R1 (with projects) </a:t>
            </a:r>
            <a:endParaRPr lang="zh-CN" altLang="en-US" sz="2800" b="1" dirty="0">
              <a:solidFill>
                <a:srgbClr val="FFFF00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83277"/>
            <a:ext cx="2087880" cy="329246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9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483467"/>
            <a:ext cx="1140460" cy="1020445"/>
          </a:xfrm>
          <a:prstGeom prst="roundRect">
            <a:avLst>
              <a:gd name="adj" fmla="val 9045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858749"/>
            <a:ext cx="956575" cy="645160"/>
          </a:xfrm>
          <a:prstGeom prst="roundRect">
            <a:avLst/>
          </a:prstGeom>
          <a:solidFill>
            <a:srgbClr val="B9F0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670275" y="4099169"/>
            <a:ext cx="1349375" cy="851222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8711331" y="3522276"/>
            <a:ext cx="1078231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187" name="圆角矩形 41"/>
          <p:cNvSpPr/>
          <p:nvPr/>
        </p:nvSpPr>
        <p:spPr>
          <a:xfrm>
            <a:off x="6478080" y="3507453"/>
            <a:ext cx="725805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</a:p>
        </p:txBody>
      </p:sp>
      <p:sp>
        <p:nvSpPr>
          <p:cNvPr id="188" name="圆角矩形 42"/>
          <p:cNvSpPr/>
          <p:nvPr/>
        </p:nvSpPr>
        <p:spPr>
          <a:xfrm>
            <a:off x="7924351" y="3521960"/>
            <a:ext cx="690880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190" name="圆角矩形 32"/>
          <p:cNvSpPr/>
          <p:nvPr/>
        </p:nvSpPr>
        <p:spPr>
          <a:xfrm>
            <a:off x="5631163" y="1858749"/>
            <a:ext cx="4122967" cy="6451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484733"/>
            <a:ext cx="5212163" cy="257811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2908338" y="2821273"/>
            <a:ext cx="6863662" cy="574675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Services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537780" y="2904287"/>
            <a:ext cx="1153875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1147553"/>
            <a:ext cx="7251723" cy="452818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177739"/>
            <a:ext cx="2087880" cy="1115534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Frame-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</a:t>
              </a:r>
            </a:p>
            <a:p>
              <a:pPr defTabSz="914377">
                <a:buClr>
                  <a:srgbClr val="CC9900"/>
                </a:buClr>
                <a:defRPr/>
              </a:pP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917"/>
              <a:ext cx="1796" cy="19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ONAP CLI</a:t>
              </a:r>
            </a:p>
          </p:txBody>
        </p:sp>
      </p:grpSp>
      <p:sp>
        <p:nvSpPr>
          <p:cNvPr id="201" name="圆角矩形 59"/>
          <p:cNvSpPr/>
          <p:nvPr/>
        </p:nvSpPr>
        <p:spPr bwMode="auto">
          <a:xfrm>
            <a:off x="10970948" y="139645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202" name="矩形 69"/>
          <p:cNvSpPr/>
          <p:nvPr/>
        </p:nvSpPr>
        <p:spPr bwMode="auto">
          <a:xfrm>
            <a:off x="2746993" y="5742412"/>
            <a:ext cx="7251723" cy="683164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components</a:t>
            </a: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79194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79194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79194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81416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81162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3767389" y="3516633"/>
            <a:ext cx="753024" cy="184404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Frmwk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圆角矩形 53"/>
          <p:cNvSpPr/>
          <p:nvPr/>
        </p:nvSpPr>
        <p:spPr>
          <a:xfrm>
            <a:off x="4729485" y="3530845"/>
            <a:ext cx="1222280" cy="5144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221" name="圆角矩形 59"/>
          <p:cNvSpPr/>
          <p:nvPr/>
        </p:nvSpPr>
        <p:spPr bwMode="auto">
          <a:xfrm>
            <a:off x="11347936" y="1388412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222" name="矩形 58"/>
          <p:cNvSpPr/>
          <p:nvPr/>
        </p:nvSpPr>
        <p:spPr bwMode="auto">
          <a:xfrm>
            <a:off x="10386211" y="1156210"/>
            <a:ext cx="1676449" cy="496125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圆角矩形 59"/>
          <p:cNvSpPr/>
          <p:nvPr/>
        </p:nvSpPr>
        <p:spPr bwMode="auto">
          <a:xfrm>
            <a:off x="10580650" y="1404471"/>
            <a:ext cx="275319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4539006" y="2877250"/>
            <a:ext cx="838814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7259387" y="2904287"/>
            <a:ext cx="1224000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 Auth. Framework</a:t>
            </a:r>
          </a:p>
        </p:txBody>
      </p:sp>
      <p:sp>
        <p:nvSpPr>
          <p:cNvPr id="230" name="圆角矩形 51"/>
          <p:cNvSpPr/>
          <p:nvPr/>
        </p:nvSpPr>
        <p:spPr>
          <a:xfrm>
            <a:off x="4540033" y="2273685"/>
            <a:ext cx="493856" cy="22977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72" name="圆角矩形 59"/>
          <p:cNvSpPr/>
          <p:nvPr/>
        </p:nvSpPr>
        <p:spPr bwMode="auto">
          <a:xfrm>
            <a:off x="11687698" y="138841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sp>
        <p:nvSpPr>
          <p:cNvPr id="74" name="圆角矩形 52"/>
          <p:cNvSpPr/>
          <p:nvPr/>
        </p:nvSpPr>
        <p:spPr>
          <a:xfrm rot="5400000">
            <a:off x="6599540" y="4380349"/>
            <a:ext cx="2063579" cy="3645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Multi-VIM/Cloud</a:t>
            </a:r>
          </a:p>
        </p:txBody>
      </p:sp>
      <p:sp>
        <p:nvSpPr>
          <p:cNvPr id="54" name="圆角矩形 51"/>
          <p:cNvSpPr/>
          <p:nvPr/>
        </p:nvSpPr>
        <p:spPr>
          <a:xfrm>
            <a:off x="6308650" y="2888240"/>
            <a:ext cx="89537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56" name="圆角矩形 56"/>
          <p:cNvSpPr/>
          <p:nvPr/>
        </p:nvSpPr>
        <p:spPr>
          <a:xfrm>
            <a:off x="1310366" y="1729562"/>
            <a:ext cx="1140460" cy="23050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121920" tIns="60960" rIns="121920" bIns="6096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Usecase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UI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981" y="975940"/>
            <a:ext cx="9490735" cy="18037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ONAP Operations Manager</a:t>
            </a:r>
            <a:endParaRPr lang="zh-CN" altLang="en-US" dirty="0"/>
          </a:p>
        </p:txBody>
      </p:sp>
      <p:sp>
        <p:nvSpPr>
          <p:cNvPr id="58" name="圆角矩形 51"/>
          <p:cNvSpPr/>
          <p:nvPr/>
        </p:nvSpPr>
        <p:spPr>
          <a:xfrm>
            <a:off x="5421408" y="2888239"/>
            <a:ext cx="838814" cy="44088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61" name="圆角矩形 29"/>
          <p:cNvSpPr/>
          <p:nvPr/>
        </p:nvSpPr>
        <p:spPr>
          <a:xfrm>
            <a:off x="587484" y="5069668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55431" y="4807818"/>
            <a:ext cx="747584" cy="51734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sVNFM</a:t>
            </a:r>
            <a:r>
              <a:rPr lang="en-US" sz="1200" dirty="0"/>
              <a:t>/EMS  driver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6161142" y="4759973"/>
            <a:ext cx="976311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Controller driver</a:t>
            </a:r>
          </a:p>
        </p:txBody>
      </p:sp>
      <p:sp>
        <p:nvSpPr>
          <p:cNvPr id="64" name="圆角矩形 68"/>
          <p:cNvSpPr/>
          <p:nvPr/>
        </p:nvSpPr>
        <p:spPr bwMode="auto">
          <a:xfrm>
            <a:off x="8572068" y="609647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7143173" y="5265996"/>
            <a:ext cx="1174040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Cloud</a:t>
            </a:r>
            <a:r>
              <a:rPr lang="en-US" sz="1400" dirty="0" smtClean="0"/>
              <a:t>/</a:t>
            </a:r>
          </a:p>
          <a:p>
            <a:pPr algn="ctr"/>
            <a:r>
              <a:rPr lang="en-US" sz="1400" dirty="0" smtClean="0"/>
              <a:t>VIM </a:t>
            </a:r>
            <a:r>
              <a:rPr lang="en-US" sz="1400" dirty="0"/>
              <a:t>driver</a:t>
            </a:r>
          </a:p>
        </p:txBody>
      </p:sp>
      <p:sp>
        <p:nvSpPr>
          <p:cNvPr id="67" name="圆角矩形 68"/>
          <p:cNvSpPr/>
          <p:nvPr/>
        </p:nvSpPr>
        <p:spPr bwMode="auto">
          <a:xfrm>
            <a:off x="5486443" y="6106265"/>
            <a:ext cx="937735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</a:p>
        </p:txBody>
      </p:sp>
      <p:sp>
        <p:nvSpPr>
          <p:cNvPr id="68" name="圆角矩形 68"/>
          <p:cNvSpPr/>
          <p:nvPr/>
        </p:nvSpPr>
        <p:spPr bwMode="auto">
          <a:xfrm>
            <a:off x="6464657" y="6117465"/>
            <a:ext cx="739371" cy="2364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VNFM</a:t>
            </a:r>
          </a:p>
        </p:txBody>
      </p:sp>
      <p:sp>
        <p:nvSpPr>
          <p:cNvPr id="69" name="圆角矩形 68"/>
          <p:cNvSpPr/>
          <p:nvPr/>
        </p:nvSpPr>
        <p:spPr bwMode="auto">
          <a:xfrm>
            <a:off x="7733850" y="610025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7" name="圆角矩形 29"/>
          <p:cNvSpPr/>
          <p:nvPr/>
        </p:nvSpPr>
        <p:spPr>
          <a:xfrm>
            <a:off x="587483" y="5370656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OOF</a:t>
            </a:r>
          </a:p>
        </p:txBody>
      </p:sp>
    </p:spTree>
    <p:extLst>
      <p:ext uri="{BB962C8B-B14F-4D97-AF65-F5344CB8AC3E}">
        <p14:creationId xmlns="" xmlns:p14="http://schemas.microsoft.com/office/powerpoint/2010/main" val="224229358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-  Release 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and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overlaps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should be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avoided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models,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while hiding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both controller and orchestrator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) 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API &amp;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across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ll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odules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338055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High-level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21519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516495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778141" y="1418517"/>
            <a:ext cx="8260488" cy="3540291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80822" y="1414878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5680518" y="1911064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744404" y="1422322"/>
            <a:ext cx="4134359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692983" y="1960909"/>
            <a:ext cx="1185781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881339" y="312405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473376" y="1900994"/>
            <a:ext cx="1655880" cy="102741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881339" y="4040145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9248752" y="1920864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9292111" y="2211371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598406" y="2319093"/>
            <a:ext cx="171541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809189" y="3628946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</a:rPr>
              <a:t>            APPC</a:t>
            </a:r>
            <a:r>
              <a:rPr lang="en-US" altLang="zh-CN" sz="1400" b="1" dirty="0">
                <a:solidFill>
                  <a:schemeClr val="bg1"/>
                </a:solidFill>
              </a:rPr>
              <a:t>	                </a:t>
            </a:r>
            <a:r>
              <a:rPr lang="en-US" altLang="zh-CN" sz="1400" b="1" dirty="0">
                <a:solidFill>
                  <a:schemeClr val="tx1"/>
                </a:solidFill>
              </a:rPr>
              <a:t>VNFM</a:t>
            </a:r>
          </a:p>
        </p:txBody>
      </p:sp>
      <p:sp>
        <p:nvSpPr>
          <p:cNvPr id="144" name="圆角矩形 32"/>
          <p:cNvSpPr/>
          <p:nvPr/>
        </p:nvSpPr>
        <p:spPr>
          <a:xfrm>
            <a:off x="5815197" y="3632102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156389" y="4209618"/>
            <a:ext cx="215429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Controllers  </a:t>
            </a:r>
          </a:p>
          <a:p>
            <a:pPr algn="ctr" defTabSz="457200" hangingPunct="0"/>
            <a:r>
              <a:rPr lang="en-US" sz="1400" b="1" dirty="0">
                <a:solidFill>
                  <a:srgbClr val="000000"/>
                </a:solidFill>
                <a:sym typeface="Calibri"/>
              </a:rPr>
              <a:t>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26950" y="3619136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910237" y="375965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7875195" y="2299849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907677" y="428618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881339" y="358210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6314767" y="3986684"/>
            <a:ext cx="81400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4993776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15132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41184"/>
            <a:ext cx="679006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063922"/>
            <a:ext cx="787405" cy="19885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4020627" y="1986218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811130" y="2087102"/>
            <a:ext cx="1958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</a:t>
            </a:r>
          </a:p>
        </p:txBody>
      </p:sp>
      <p:cxnSp>
        <p:nvCxnSpPr>
          <p:cNvPr id="79" name="Straight Connector 78"/>
          <p:cNvCxnSpPr/>
          <p:nvPr/>
        </p:nvCxnSpPr>
        <p:spPr>
          <a:xfrm>
            <a:off x="9161387" y="3628946"/>
            <a:ext cx="0" cy="12364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47"/>
          <p:cNvSpPr/>
          <p:nvPr/>
        </p:nvSpPr>
        <p:spPr>
          <a:xfrm>
            <a:off x="3920526" y="3092364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Bus/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790561" y="29113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21565" y="291859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31845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002229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82143" y="3478626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567480" y="349606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034154" y="35001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670447" y="321018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圆角矩形 51"/>
          <p:cNvSpPr/>
          <p:nvPr/>
        </p:nvSpPr>
        <p:spPr>
          <a:xfrm>
            <a:off x="10881339" y="268132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3248066"/>
      </p:ext>
    </p:extLst>
  </p:cSld>
  <p:clrMapOvr>
    <a:masterClrMapping/>
  </p:clrMapOvr>
  <p:transition spd="med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055839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858884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20641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876625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876625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2726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239303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876625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876625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941193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3477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-24312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34279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454197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93173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7744404" y="1364024"/>
            <a:ext cx="4134359" cy="3276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814254" y="1963826"/>
            <a:ext cx="1121002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939180" y="3134764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945152" y="407018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945152" y="361213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5071600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647115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776366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Bus/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6401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77405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17429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87813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646401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67463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373657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743433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414475" y="1886440"/>
            <a:ext cx="1904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Orchestration (SO)</a:t>
            </a:r>
          </a:p>
          <a:p>
            <a:pPr algn="ctr"/>
            <a:r>
              <a:rPr lang="en-US" sz="1400" b="1" dirty="0"/>
              <a:t>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006246" y="4392074"/>
            <a:ext cx="1049593" cy="746234"/>
            <a:chOff x="1490235" y="3827528"/>
            <a:chExt cx="1049593" cy="746234"/>
          </a:xfrm>
        </p:grpSpPr>
        <p:sp>
          <p:nvSpPr>
            <p:cNvPr id="91" name="Rounded Rectangle 314"/>
            <p:cNvSpPr/>
            <p:nvPr/>
          </p:nvSpPr>
          <p:spPr>
            <a:xfrm>
              <a:off x="1490235" y="3827528"/>
              <a:ext cx="1049593" cy="227669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Products</a:t>
              </a:r>
            </a:p>
          </p:txBody>
        </p:sp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7273" y="439207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8059070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564275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584245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8106755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8141990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076955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123963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9054022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789804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8182841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528499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048256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106755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754048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501647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690174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387901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347538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442570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442569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442569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471324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525757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09688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613745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930043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830185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69602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9090197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555897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399452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425026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668011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5193026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9235915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428119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934762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945152" y="268007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3654996"/>
      </p:ext>
    </p:extLst>
  </p:cSld>
  <p:clrMapOvr>
    <a:masterClrMapping/>
  </p:clrMapOvr>
  <p:transition spd="med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49487</TotalTime>
  <Words>2246</Words>
  <Application>Microsoft Office PowerPoint</Application>
  <PresentationFormat>Custom</PresentationFormat>
  <Paragraphs>510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 Target ONAP End-to-End Architecture  Tiger Team Presentation   Parviz Yegani – Futurewei Technologies  Contributors: Vimal Begwani (AT&amp;T), Jamil Chawki (Orange), Andrew Mayer (AT&amp;T)  Nov. 9, 2017  </vt:lpstr>
      <vt:lpstr>ONAP E2E Architecture (High-Level View)</vt:lpstr>
      <vt:lpstr>Progress from the Architecture Subcommittee</vt:lpstr>
      <vt:lpstr>High-Level Architecture Baseline for R1 (with projects) </vt:lpstr>
      <vt:lpstr>ONAP E2E Architecture -  Release 2 and Beyond </vt:lpstr>
      <vt:lpstr>Architecture Design Considerations</vt:lpstr>
      <vt:lpstr>ONAP R2+ Architecture – High-level Target View </vt:lpstr>
      <vt:lpstr>ONAP R2+ Architecture – Target View </vt:lpstr>
      <vt:lpstr>ONAP Orchestration Alignment:</vt:lpstr>
      <vt:lpstr>ONAP Orchestrator Functions</vt:lpstr>
      <vt:lpstr>Examples of Orchestration Requests</vt:lpstr>
      <vt:lpstr>Slide 12</vt:lpstr>
      <vt:lpstr>Nested / Compound Services:</vt:lpstr>
      <vt:lpstr>Conclusions</vt:lpstr>
      <vt:lpstr>ONAP R2+ Architecture – With Converged Orchestration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Role Of Controllers in ONAP</vt:lpstr>
      <vt:lpstr>External API Functional Requirements (Andy)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p00383288</cp:lastModifiedBy>
  <cp:revision>394</cp:revision>
  <cp:lastPrinted>2017-08-07T21:14:23Z</cp:lastPrinted>
  <dcterms:created xsi:type="dcterms:W3CDTF">2017-02-27T16:23:08Z</dcterms:created>
  <dcterms:modified xsi:type="dcterms:W3CDTF">2017-11-10T00:42:35Z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1510255219</vt:lpwstr>
  </property>
</Properties>
</file>