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37"/>
  </p:notesMasterIdLst>
  <p:sldIdLst>
    <p:sldId id="313" r:id="rId3"/>
    <p:sldId id="278" r:id="rId4"/>
    <p:sldId id="263" r:id="rId5"/>
    <p:sldId id="259" r:id="rId6"/>
    <p:sldId id="279" r:id="rId7"/>
    <p:sldId id="264" r:id="rId8"/>
    <p:sldId id="314" r:id="rId9"/>
    <p:sldId id="332" r:id="rId10"/>
    <p:sldId id="331" r:id="rId11"/>
    <p:sldId id="288" r:id="rId12"/>
    <p:sldId id="290" r:id="rId13"/>
    <p:sldId id="333" r:id="rId14"/>
    <p:sldId id="334" r:id="rId15"/>
    <p:sldId id="291" r:id="rId16"/>
    <p:sldId id="292" r:id="rId17"/>
    <p:sldId id="293" r:id="rId18"/>
    <p:sldId id="296" r:id="rId19"/>
    <p:sldId id="336" r:id="rId20"/>
    <p:sldId id="315" r:id="rId21"/>
    <p:sldId id="281" r:id="rId22"/>
    <p:sldId id="300" r:id="rId23"/>
    <p:sldId id="316" r:id="rId24"/>
    <p:sldId id="329" r:id="rId25"/>
    <p:sldId id="309" r:id="rId26"/>
    <p:sldId id="306" r:id="rId27"/>
    <p:sldId id="317" r:id="rId28"/>
    <p:sldId id="320" r:id="rId29"/>
    <p:sldId id="321" r:id="rId30"/>
    <p:sldId id="322" r:id="rId31"/>
    <p:sldId id="323" r:id="rId32"/>
    <p:sldId id="324" r:id="rId33"/>
    <p:sldId id="326" r:id="rId34"/>
    <p:sldId id="327" r:id="rId35"/>
    <p:sldId id="32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6096" autoAdjust="0"/>
  </p:normalViewPr>
  <p:slideViewPr>
    <p:cSldViewPr snapToGrid="0" snapToObjects="1">
      <p:cViewPr>
        <p:scale>
          <a:sx n="100" d="100"/>
          <a:sy n="100" d="100"/>
        </p:scale>
        <p:origin x="1260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/>
                <a:ea typeface="微软雅黑" panose="020B0503020204020204" pitchFamily="34" charset="-122"/>
              </a:rPr>
              <a:t>Architecture Baseline for R1.  SO and VFC PTLs to talk and see if they</a:t>
            </a:r>
            <a:r>
              <a:rPr lang="en-US" altLang="zh-CN" baseline="0" dirty="0">
                <a:latin typeface="Arial" panose="020B0604020202020204"/>
                <a:ea typeface="微软雅黑" panose="020B0503020204020204" pitchFamily="34" charset="-122"/>
              </a:rPr>
              <a:t> can make additional progress towards longer-term architecture in R1 timeframe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4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8324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24308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96386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9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8414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19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841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Target ONAP End-to-End Architecture</a:t>
            </a:r>
            <a:br>
              <a:rPr lang="en-US" sz="3200" b="1" dirty="0">
                <a:solidFill>
                  <a:schemeClr val="tx1"/>
                </a:solidFill>
              </a:rPr>
            </a:b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br>
              <a:rPr lang="en-US" sz="1600" b="1" dirty="0">
                <a:solidFill>
                  <a:schemeClr val="tx1"/>
                </a:solidFill>
              </a:rPr>
            </a:br>
            <a:br>
              <a:rPr lang="en-US" sz="1100" b="1" dirty="0">
                <a:solidFill>
                  <a:schemeClr val="tx1"/>
                </a:solidFill>
              </a:rPr>
            </a:b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br>
              <a:rPr lang="en-US" sz="1200" b="1" dirty="0">
                <a:solidFill>
                  <a:schemeClr val="tx1"/>
                </a:solidFill>
              </a:rPr>
            </a:b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</a:t>
            </a:r>
            <a:r>
              <a:rPr lang="en-US" sz="1200" dirty="0" err="1">
                <a:solidFill>
                  <a:schemeClr val="tx1"/>
                </a:solidFill>
              </a:rPr>
              <a:t>Jamil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</a:t>
            </a:r>
            <a:br>
              <a:rPr lang="en-US" sz="1200" b="1" dirty="0">
                <a:solidFill>
                  <a:schemeClr val="tx1"/>
                </a:solidFill>
              </a:rPr>
            </a:b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Nov. 9, 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instantiate/modify/remove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endParaRPr lang="en-US" sz="1100" b="1" kern="0" dirty="0">
              <a:solidFill>
                <a:srgbClr val="000000"/>
              </a:solidFill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Instantiations,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  <p:sp>
        <p:nvSpPr>
          <p:cNvPr id="4" name="Speech Bubble: Rectangle 3"/>
          <p:cNvSpPr/>
          <p:nvPr/>
        </p:nvSpPr>
        <p:spPr>
          <a:xfrm>
            <a:off x="-1824721" y="366903"/>
            <a:ext cx="1457865" cy="480822"/>
          </a:xfrm>
          <a:prstGeom prst="wedgeRectCallout">
            <a:avLst>
              <a:gd name="adj1" fmla="val 122181"/>
              <a:gd name="adj2" fmla="val 1737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Can be generalized to LCM (with the rest in ())</a:t>
            </a:r>
          </a:p>
        </p:txBody>
      </p:sp>
      <p:sp>
        <p:nvSpPr>
          <p:cNvPr id="5" name="Speech Bubble: Rectangle 4"/>
          <p:cNvSpPr/>
          <p:nvPr/>
        </p:nvSpPr>
        <p:spPr>
          <a:xfrm>
            <a:off x="7457661" y="1382315"/>
            <a:ext cx="1457865" cy="570310"/>
          </a:xfrm>
          <a:prstGeom prst="wedgeRectCallout">
            <a:avLst>
              <a:gd name="adj1" fmla="val -302499"/>
              <a:gd name="adj2" fmla="val -291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Request Service Config?</a:t>
            </a:r>
          </a:p>
        </p:txBody>
      </p:sp>
      <p:sp>
        <p:nvSpPr>
          <p:cNvPr id="6" name="Speech Bubble: Rectangle 5"/>
          <p:cNvSpPr/>
          <p:nvPr/>
        </p:nvSpPr>
        <p:spPr>
          <a:xfrm>
            <a:off x="9524586" y="366903"/>
            <a:ext cx="1457865" cy="570310"/>
          </a:xfrm>
          <a:prstGeom prst="wedgeRectCallout">
            <a:avLst>
              <a:gd name="adj1" fmla="val -170522"/>
              <a:gd name="adj2" fmla="val 35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And the services provided by the managed </a:t>
            </a:r>
            <a:r>
              <a:rPr lang="en-US" sz="1100" dirty="0" err="1"/>
              <a:t>environent</a:t>
            </a:r>
            <a:r>
              <a:rPr lang="en-US" sz="1100" dirty="0"/>
              <a:t>?</a:t>
            </a:r>
          </a:p>
        </p:txBody>
      </p:sp>
      <p:sp>
        <p:nvSpPr>
          <p:cNvPr id="7" name="Speech Bubble: Rectangle 6"/>
          <p:cNvSpPr/>
          <p:nvPr/>
        </p:nvSpPr>
        <p:spPr>
          <a:xfrm>
            <a:off x="8676861" y="2122208"/>
            <a:ext cx="1457865" cy="570310"/>
          </a:xfrm>
          <a:prstGeom prst="wedgeRectCallout">
            <a:avLst>
              <a:gd name="adj1" fmla="val -350194"/>
              <a:gd name="adj2" fmla="val 54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Complete LCM, not only instantiation</a:t>
            </a:r>
          </a:p>
        </p:txBody>
      </p:sp>
      <p:sp>
        <p:nvSpPr>
          <p:cNvPr id="8" name="Speech Bubble: Rectangle 7"/>
          <p:cNvSpPr/>
          <p:nvPr/>
        </p:nvSpPr>
        <p:spPr>
          <a:xfrm>
            <a:off x="9524586" y="3300322"/>
            <a:ext cx="1457865" cy="570310"/>
          </a:xfrm>
          <a:prstGeom prst="wedgeRectCallout">
            <a:avLst>
              <a:gd name="adj1" fmla="val -350194"/>
              <a:gd name="adj2" fmla="val 54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And Resources</a:t>
            </a:r>
          </a:p>
        </p:txBody>
      </p:sp>
    </p:spTree>
    <p:extLst>
      <p:ext uri="{BB962C8B-B14F-4D97-AF65-F5344CB8AC3E}">
        <p14:creationId xmlns:p14="http://schemas.microsoft.com/office/powerpoint/2010/main" val="1256773335"/>
      </p:ext>
    </p:extLst>
  </p:cSld>
  <p:clrMapOvr>
    <a:masterClrMapping/>
  </p:clrMapOvr>
  <p:transition spd="med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  <p:sp>
        <p:nvSpPr>
          <p:cNvPr id="9" name="Rectangle 8"/>
          <p:cNvSpPr/>
          <p:nvPr/>
        </p:nvSpPr>
        <p:spPr>
          <a:xfrm rot="1656877">
            <a:off x="10159804" y="-129396"/>
            <a:ext cx="2279487" cy="679418"/>
          </a:xfrm>
          <a:prstGeom prst="rect">
            <a:avLst/>
          </a:prstGeom>
          <a:solidFill>
            <a:srgbClr val="E321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Proposed Update</a:t>
            </a: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  <p:sp>
        <p:nvSpPr>
          <p:cNvPr id="4" name="Speech Bubble: Rectangle 3"/>
          <p:cNvSpPr/>
          <p:nvPr/>
        </p:nvSpPr>
        <p:spPr>
          <a:xfrm>
            <a:off x="-1824721" y="366903"/>
            <a:ext cx="1457865" cy="480822"/>
          </a:xfrm>
          <a:prstGeom prst="wedgeRectCallout">
            <a:avLst>
              <a:gd name="adj1" fmla="val 128715"/>
              <a:gd name="adj2" fmla="val 588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Not install a PNF, but configure</a:t>
            </a:r>
          </a:p>
        </p:txBody>
      </p:sp>
      <p:sp>
        <p:nvSpPr>
          <p:cNvPr id="5" name="Speech Bubble: Rectangle 4"/>
          <p:cNvSpPr/>
          <p:nvPr/>
        </p:nvSpPr>
        <p:spPr>
          <a:xfrm>
            <a:off x="-1824722" y="1871852"/>
            <a:ext cx="1457865" cy="947547"/>
          </a:xfrm>
          <a:prstGeom prst="wedgeRectCallout">
            <a:avLst>
              <a:gd name="adj1" fmla="val 122835"/>
              <a:gd name="adj2" fmla="val 76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Network service can mean a more limited scope than the service from the </a:t>
            </a:r>
            <a:r>
              <a:rPr lang="en-US" sz="1100" dirty="0" err="1"/>
              <a:t>manged</a:t>
            </a:r>
            <a:r>
              <a:rPr lang="en-US" sz="1100" dirty="0"/>
              <a:t> environment</a:t>
            </a:r>
          </a:p>
        </p:txBody>
      </p:sp>
      <p:sp>
        <p:nvSpPr>
          <p:cNvPr id="6" name="Speech Bubble: Rectangle 5"/>
          <p:cNvSpPr/>
          <p:nvPr/>
        </p:nvSpPr>
        <p:spPr>
          <a:xfrm>
            <a:off x="-1824722" y="2895979"/>
            <a:ext cx="1457865" cy="947547"/>
          </a:xfrm>
          <a:prstGeom prst="wedgeRectCallout">
            <a:avLst>
              <a:gd name="adj1" fmla="val 137209"/>
              <a:gd name="adj2" fmla="val -587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Add LCM</a:t>
            </a:r>
          </a:p>
        </p:txBody>
      </p:sp>
    </p:spTree>
    <p:extLst>
      <p:ext uri="{BB962C8B-B14F-4D97-AF65-F5344CB8AC3E}">
        <p14:creationId xmlns:p14="http://schemas.microsoft.com/office/powerpoint/2010/main" val="2404432541"/>
      </p:ext>
    </p:extLst>
  </p:cSld>
  <p:clrMapOvr>
    <a:masterClrMapping/>
  </p:clrMapOvr>
  <p:transition spd="med"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1600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environement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  <p:sp>
        <p:nvSpPr>
          <p:cNvPr id="7" name="Rectangle 6"/>
          <p:cNvSpPr/>
          <p:nvPr/>
        </p:nvSpPr>
        <p:spPr>
          <a:xfrm rot="1656877">
            <a:off x="10159804" y="-129396"/>
            <a:ext cx="2279487" cy="679418"/>
          </a:xfrm>
          <a:prstGeom prst="rect">
            <a:avLst/>
          </a:prstGeom>
          <a:solidFill>
            <a:srgbClr val="E321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Proposed Update</a:t>
            </a:r>
          </a:p>
        </p:txBody>
      </p:sp>
    </p:spTree>
    <p:extLst>
      <p:ext uri="{BB962C8B-B14F-4D97-AF65-F5344CB8AC3E}">
        <p14:creationId xmlns:p14="http://schemas.microsoft.com/office/powerpoint/2010/main" val="173697504"/>
      </p:ext>
    </p:extLst>
  </p:cSld>
  <p:clrMapOvr>
    <a:masterClrMapping/>
  </p:clrMapOvr>
  <p:transition spd="med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Consistent with ETSI MANO, ONAP should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separate Service Orchestration and Resource Orchestration into two separate named components, because 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simple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network services), therefore SO should support full orchestration scope of ONAP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sz="2000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 (VNF) or simple network service onboarding (composed of one or more VNFs)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sz="2000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sz="2000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6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6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  <p:sp>
        <p:nvSpPr>
          <p:cNvPr id="4" name="Speech Bubble: Rectangle 3"/>
          <p:cNvSpPr/>
          <p:nvPr/>
        </p:nvSpPr>
        <p:spPr>
          <a:xfrm>
            <a:off x="-1700897" y="1162429"/>
            <a:ext cx="1457865" cy="947547"/>
          </a:xfrm>
          <a:prstGeom prst="wedgeRectCallout">
            <a:avLst>
              <a:gd name="adj1" fmla="val 120875"/>
              <a:gd name="adj2" fmla="val 1302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Instead of simple services, its services from the cloud infrastructure</a:t>
            </a:r>
          </a:p>
        </p:txBody>
      </p:sp>
      <p:sp>
        <p:nvSpPr>
          <p:cNvPr id="5" name="Speech Bubble: Rectangle 4"/>
          <p:cNvSpPr/>
          <p:nvPr/>
        </p:nvSpPr>
        <p:spPr>
          <a:xfrm>
            <a:off x="-1548497" y="2540796"/>
            <a:ext cx="1457865" cy="947547"/>
          </a:xfrm>
          <a:prstGeom prst="wedgeRectCallout">
            <a:avLst>
              <a:gd name="adj1" fmla="val 114995"/>
              <a:gd name="adj2" fmla="val 578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There is more.  Parts of SOL-005.  VNFD/NSD (SOL 001), VND package (SOL 004)</a:t>
            </a:r>
          </a:p>
        </p:txBody>
      </p:sp>
    </p:spTree>
    <p:extLst>
      <p:ext uri="{BB962C8B-B14F-4D97-AF65-F5344CB8AC3E}">
        <p14:creationId xmlns:p14="http://schemas.microsoft.com/office/powerpoint/2010/main" val="3380246745"/>
      </p:ext>
    </p:extLst>
  </p:cSld>
  <p:clrMapOvr>
    <a:masterClrMapping/>
  </p:clrMapOvr>
  <p:transition spd="med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or simple network service onboarding/LCM (composed of one or more VNFs) and related models.  This is SOL-001, SOL-004 and SOL-005.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  <p:sp>
        <p:nvSpPr>
          <p:cNvPr id="6" name="Rectangle 5"/>
          <p:cNvSpPr/>
          <p:nvPr/>
        </p:nvSpPr>
        <p:spPr>
          <a:xfrm rot="1656877">
            <a:off x="10159804" y="-129396"/>
            <a:ext cx="2279487" cy="679418"/>
          </a:xfrm>
          <a:prstGeom prst="rect">
            <a:avLst/>
          </a:prstGeom>
          <a:solidFill>
            <a:srgbClr val="E321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Proposed Update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val 137"/>
          <p:cNvSpPr/>
          <p:nvPr/>
        </p:nvSpPr>
        <p:spPr>
          <a:xfrm>
            <a:off x="3501647" y="1886440"/>
            <a:ext cx="1817060" cy="11593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055839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Merged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858884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20641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876625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876625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2726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239303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876625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876625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941193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3477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-24312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34279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454197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93173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7744404" y="1364024"/>
            <a:ext cx="4134359" cy="3276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814254" y="1963826"/>
            <a:ext cx="1121002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939180" y="3134764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945152" y="407018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945152" y="361213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5071600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647115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776366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Bus/</a:t>
            </a:r>
            <a:r>
              <a:rPr lang="en-US" altLang="zh-CN" sz="1600" b="1" kern="1200" dirty="0" err="1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6401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277405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17429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87813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646401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767463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373657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743433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414475" y="1886440"/>
            <a:ext cx="1904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Orchestration (SO)</a:t>
            </a:r>
          </a:p>
          <a:p>
            <a:pPr algn="ctr"/>
            <a:r>
              <a:rPr lang="en-US" sz="1400" b="1" dirty="0"/>
              <a:t>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057680" y="4394981"/>
            <a:ext cx="1049593" cy="493100"/>
            <a:chOff x="1490235" y="4080662"/>
            <a:chExt cx="1049593" cy="493100"/>
          </a:xfrm>
        </p:grpSpPr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07273" y="439207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8059070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564275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584245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8106755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8141990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076955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123963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9054022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789804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8182841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528499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9048256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8106755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754048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501647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690174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387901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347538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442570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442569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442569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471324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525757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509688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613745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930043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830185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69602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9090197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555897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399452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425026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668011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5193026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9235915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428119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934762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945152" y="268007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3501647" y="1691686"/>
            <a:ext cx="1886254" cy="1215371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0" name="Straight Connector 159"/>
          <p:cNvCxnSpPr/>
          <p:nvPr/>
        </p:nvCxnSpPr>
        <p:spPr>
          <a:xfrm>
            <a:off x="8026453" y="-311499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654996"/>
      </p:ext>
    </p:extLst>
  </p:cSld>
  <p:clrMapOvr>
    <a:masterClrMapping/>
  </p:clrMapOvr>
  <p:transition spd="med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E2E Architecture (High-Level View)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  <p:sp>
        <p:nvSpPr>
          <p:cNvPr id="5" name="Rectangle 4"/>
          <p:cNvSpPr/>
          <p:nvPr/>
        </p:nvSpPr>
        <p:spPr>
          <a:xfrm rot="1656877">
            <a:off x="10159804" y="-129396"/>
            <a:ext cx="2279487" cy="679418"/>
          </a:xfrm>
          <a:prstGeom prst="rect">
            <a:avLst/>
          </a:prstGeom>
          <a:solidFill>
            <a:srgbClr val="E321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This is repeated??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Federation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632631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External API Functional Requirements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7549" y="947355"/>
            <a:ext cx="11935838" cy="5531266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The ONAP External API supports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Interactions between ONAP and the Service Provider’s BSS/OSS,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Interactions between ONAP of a Service Provider and other Partner Providers.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MEF LSO characterizes these Service Provider to Partner Provider interactions at the Service Level as the </a:t>
            </a:r>
            <a:r>
              <a:rPr lang="en-US" sz="1600" i="1" dirty="0"/>
              <a:t>Interlude</a:t>
            </a:r>
            <a:r>
              <a:rPr lang="en-US" sz="1600" dirty="0"/>
              <a:t> Interface Reference Point</a:t>
            </a:r>
          </a:p>
          <a:p>
            <a:pPr marL="804241" lvl="2" indent="-170367">
              <a:buFont typeface="Calibri" panose="020F0502020204030204" pitchFamily="34" charset="0"/>
              <a:buChar char="‒"/>
            </a:pPr>
            <a:r>
              <a:rPr lang="en-US" sz="1400" dirty="0"/>
              <a:t>This Interface Reference Point provides for the coordination of a portion of Services within the Partner domain that are managed by a Service Provider’s Orchestration Functionality within the bounds and policies defined for each Service.</a:t>
            </a:r>
          </a:p>
          <a:p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 </a:t>
            </a:r>
          </a:p>
          <a:p>
            <a:r>
              <a:rPr lang="en-US" sz="1600" b="1" dirty="0">
                <a:solidFill>
                  <a:srgbClr val="067AB4">
                    <a:lumMod val="75000"/>
                  </a:srgbClr>
                </a:solidFill>
              </a:rPr>
              <a:t>It is envisioned that from a Service Provider to Partner Provider interaction context (i.e. MEF Interlude), the ONAP External API supports the following types of interacts: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controls aspects of the Service within the Partner domain (on behalf of the Customer) by requesting changes to dynamic parameters as permitted by service policies,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queries state of the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requests change to administrative state or permitted attributes of a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 creation of connectivity between two Service Interfaces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 instantiation of functional service components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queries the Partner for detailed information related to Services provided by the Partner to the Service Provider,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receives Service specific event notifications (e.g., Service Problem Alerts)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receives Service specific performance information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/>
              <a:t>Service Provider request Service related test initiation and receive test results from the Partner.</a:t>
            </a:r>
          </a:p>
          <a:p>
            <a:pPr marL="6905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68447"/>
      </p:ext>
    </p:extLst>
  </p:cSld>
  <p:clrMapOvr>
    <a:masterClrMapping/>
  </p:clrMapOvr>
  <p:transition spd="med"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R2+ 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implementation 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VF-C,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7"/>
            <a:ext cx="11318033" cy="274656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Backup Slides </a:t>
            </a:r>
            <a:br>
              <a:rPr lang="en-US" sz="3200" b="1" dirty="0">
                <a:solidFill>
                  <a:schemeClr val="tx1"/>
                </a:solidFill>
              </a:rPr>
            </a:b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Functional Description of ONAP Architecture Components</a:t>
            </a: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FF0000"/>
                </a:solidFill>
              </a:rPr>
              <a:t>Under Review …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Design and Creation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41C212-BB24-4F2E-B919-C0E4DD025C8E}"/>
              </a:ext>
            </a:extLst>
          </p:cNvPr>
          <p:cNvSpPr txBox="1">
            <a:spLocks/>
          </p:cNvSpPr>
          <p:nvPr/>
        </p:nvSpPr>
        <p:spPr>
          <a:xfrm>
            <a:off x="115750" y="1055608"/>
            <a:ext cx="7249829" cy="5264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Comprehensive design studio that enables technology integration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Design studio modules interoperate to enable complex relationships &amp; models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Create or consume models to represent services, resources &amp; management functions</a:t>
            </a:r>
          </a:p>
          <a:p>
            <a:pPr marL="174450" indent="-174450">
              <a:spcBef>
                <a:spcPts val="599"/>
              </a:spcBef>
              <a:spcAft>
                <a:spcPts val="599"/>
              </a:spcAft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prstClr val="black"/>
                </a:solidFill>
              </a:rPr>
              <a:t>Models, APIs/functions, flows, analytics &amp; policies cataloged together or independently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Service Design &amp; Creation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Design Studio with Guided User Workflow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Resource Onboarding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Define/Compose Services &amp; Products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Define/Compose Policy-Driven Recipes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Open Catalog-based Platform for Model/Object Reuse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Policy Creation Framework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Policy Editor &amp; Library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Conflict Identification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Closed-loop, Security &amp; Audit Behavior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Analytic Application Design Environment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Analytic App Design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Tools for Analytic Development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Security &amp; Traffic Analytics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Analytic Lifecycle Management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Certification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Simulate, test, track &amp; certify the create/mod processes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Certify Readiness &amp; Adherence to Standards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Track and manage versions of models and catalog entries</a:t>
            </a:r>
            <a:endParaRPr lang="en-US" sz="1050" b="1" dirty="0">
              <a:solidFill>
                <a:srgbClr val="067AB4"/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Metadata Distribution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Publish Definitions via SDK, API or Distribution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Notifications &amp; Version Control</a:t>
            </a:r>
          </a:p>
          <a:p>
            <a:pPr marL="800100" lvl="1" indent="-176213"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Real-Time Reference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BD7D56-CD5F-4395-B32E-FC214A1CE52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26" y="2355171"/>
            <a:ext cx="7159752" cy="345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823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SDC Catalog Architecture</a:t>
            </a:r>
          </a:p>
        </p:txBody>
      </p:sp>
      <p:sp>
        <p:nvSpPr>
          <p:cNvPr id="130" name="Text Placeholder 3">
            <a:extLst>
              <a:ext uri="{FF2B5EF4-FFF2-40B4-BE49-F238E27FC236}">
                <a16:creationId xmlns:a16="http://schemas.microsoft.com/office/drawing/2014/main" id="{F6A5818F-9532-4641-89F7-793521086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698" y="1963216"/>
            <a:ext cx="4689216" cy="3205931"/>
          </a:xfrm>
        </p:spPr>
        <p:txBody>
          <a:bodyPr>
            <a:normAutofit lnSpcReduction="10000"/>
          </a:bodyPr>
          <a:lstStyle/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Catalog</a:t>
            </a:r>
            <a:endParaRPr lang="en-US" sz="1050" b="1" dirty="0">
              <a:solidFill>
                <a:srgbClr val="067AB4"/>
              </a:solidFill>
            </a:endParaRP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Product/Service/Resource objects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The instruction to manage D2 objects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Resource and Service design lifecycle management processes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Node based presentation to provide sequencing and relationships of different objects and technologies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Generic re-usable management methods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Development Catalog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Common toolsets for creation of </a:t>
            </a:r>
            <a:r>
              <a:rPr lang="en-US" sz="1050" b="1" dirty="0" err="1">
                <a:solidFill>
                  <a:schemeClr val="accent1">
                    <a:lumMod val="75000"/>
                  </a:schemeClr>
                </a:solidFill>
              </a:rPr>
              <a:t>ONAP</a:t>
            </a: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 capabilities and management procedures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Interact with external software development teams and suppliers to onboard custom software, adapters or new </a:t>
            </a:r>
            <a:r>
              <a:rPr lang="en-US" sz="1050" b="1" dirty="0" err="1">
                <a:solidFill>
                  <a:srgbClr val="067AB4"/>
                </a:solidFill>
              </a:rPr>
              <a:t>VNFs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Runtime Catalog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Certified models are distributed to runtime catalog for </a:t>
            </a:r>
            <a:r>
              <a:rPr lang="en-US" sz="1050" b="1" dirty="0" err="1">
                <a:solidFill>
                  <a:srgbClr val="067AB4"/>
                </a:solidFill>
              </a:rPr>
              <a:t>ONAP</a:t>
            </a:r>
            <a:r>
              <a:rPr lang="en-US" sz="1050" b="1" dirty="0">
                <a:solidFill>
                  <a:srgbClr val="067AB4"/>
                </a:solidFill>
              </a:rPr>
              <a:t> execution components runtime consumption</a:t>
            </a:r>
          </a:p>
          <a:p>
            <a:pPr marL="800100" lvl="1" indent="-176213">
              <a:lnSpc>
                <a:spcPct val="11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US" sz="1050" b="1" dirty="0">
                <a:solidFill>
                  <a:srgbClr val="067AB4"/>
                </a:solidFill>
              </a:rPr>
              <a:t>Provide runtime access to models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050" b="1" dirty="0">
              <a:solidFill>
                <a:srgbClr val="067AB4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4F44A9-169F-4E45-8FCA-A49F413DA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217" y="1739749"/>
            <a:ext cx="7282868" cy="4237973"/>
          </a:xfrm>
          <a:prstGeom prst="rect">
            <a:avLst/>
          </a:prstGeom>
        </p:spPr>
      </p:pic>
      <p:sp>
        <p:nvSpPr>
          <p:cNvPr id="133" name="Text Placeholder 3">
            <a:extLst>
              <a:ext uri="{FF2B5EF4-FFF2-40B4-BE49-F238E27FC236}">
                <a16:creationId xmlns:a16="http://schemas.microsoft.com/office/drawing/2014/main" id="{D9D09222-CC3C-498E-A116-11DE95256895}"/>
              </a:ext>
            </a:extLst>
          </p:cNvPr>
          <p:cNvSpPr txBox="1">
            <a:spLocks/>
          </p:cNvSpPr>
          <p:nvPr/>
        </p:nvSpPr>
        <p:spPr>
          <a:xfrm>
            <a:off x="153944" y="1087750"/>
            <a:ext cx="6491662" cy="849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A smart repository for storing products ,services , resources and artifacts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Manages catalog’s elements versions, lifecycle and access policy</a:t>
            </a:r>
          </a:p>
          <a:p>
            <a:pPr marL="174450" indent="-17445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chemeClr val="tx1"/>
                </a:solidFill>
              </a:rPr>
              <a:t>All certified asset definitions available for re-use and composition</a:t>
            </a:r>
          </a:p>
          <a:p>
            <a:pPr marL="0" indent="0">
              <a:spcBef>
                <a:spcPts val="599"/>
              </a:spcBef>
              <a:buNone/>
            </a:pPr>
            <a:endParaRPr lang="en-US" sz="1300" b="1" dirty="0">
              <a:solidFill>
                <a:prstClr val="black"/>
              </a:solidFill>
            </a:endParaRPr>
          </a:p>
        </p:txBody>
      </p:sp>
      <p:sp>
        <p:nvSpPr>
          <p:cNvPr id="48" name="Text Placeholder 1">
            <a:extLst>
              <a:ext uri="{FF2B5EF4-FFF2-40B4-BE49-F238E27FC236}">
                <a16:creationId xmlns:a16="http://schemas.microsoft.com/office/drawing/2014/main" id="{E8F3C664-6564-44AA-99EA-D3D39353FF21}"/>
              </a:ext>
            </a:extLst>
          </p:cNvPr>
          <p:cNvSpPr txBox="1">
            <a:spLocks/>
          </p:cNvSpPr>
          <p:nvPr/>
        </p:nvSpPr>
        <p:spPr>
          <a:xfrm>
            <a:off x="4934610" y="2123886"/>
            <a:ext cx="1965960" cy="621741"/>
          </a:xfrm>
          <a:prstGeom prst="rect">
            <a:avLst/>
          </a:prstGeom>
          <a:noFill/>
        </p:spPr>
        <p:txBody>
          <a:bodyPr>
            <a:noAutofit/>
          </a:bodyPr>
          <a:lstStyle>
            <a:defPPr>
              <a:defRPr lang="en-US"/>
            </a:defPPr>
            <a:lvl1pPr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607890" indent="-150783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217367" indent="-303152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826842" indent="-455521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434731" indent="-606302" algn="l" defTabSz="1217367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536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644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199751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6858" algn="l" defTabSz="914215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l" defTabSz="121736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Developer Contribution &amp; Self-Serve Models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31766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Orchestrator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563719"/>
            <a:ext cx="11429477" cy="1600900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Model Driven Orchestration and APIs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Runtime behavior driven by service and resource models and policies (including compound/nested services) designed in SDC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Orchestrates service delivery, change management as well as open and closed-loop control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Provides standard, model driven APIs for requested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orchestrated activity for the life of the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request, but doesn’t control or maintain state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of orchestrated components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400" b="1" kern="0" dirty="0">
              <a:solidFill>
                <a:srgbClr val="FF0000"/>
              </a:solidFill>
              <a:latin typeface="Calibri"/>
              <a:sym typeface="Calibri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947EA2C-2C7A-4FF4-96EE-777A8E5E4669}"/>
              </a:ext>
            </a:extLst>
          </p:cNvPr>
          <p:cNvSpPr txBox="1">
            <a:spLocks/>
          </p:cNvSpPr>
          <p:nvPr/>
        </p:nvSpPr>
        <p:spPr>
          <a:xfrm>
            <a:off x="139227" y="1165184"/>
            <a:ext cx="11791516" cy="470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Service Orchestrator (SO) orchestrates service, resources and associated cross-controller activity driven by requests and events that indicate the need to create, modify or remove service and resource instances, or to perform multi-control layer remedy actions.</a:t>
            </a:r>
          </a:p>
        </p:txBody>
      </p:sp>
      <p:sp>
        <p:nvSpPr>
          <p:cNvPr id="114" name="Text Placeholder 3">
            <a:extLst>
              <a:ext uri="{FF2B5EF4-FFF2-40B4-BE49-F238E27FC236}">
                <a16:creationId xmlns:a16="http://schemas.microsoft.com/office/drawing/2014/main" id="{F8F3F674-0579-4741-8B97-C032E0ABDC57}"/>
              </a:ext>
            </a:extLst>
          </p:cNvPr>
          <p:cNvSpPr txBox="1">
            <a:spLocks/>
          </p:cNvSpPr>
          <p:nvPr/>
        </p:nvSpPr>
        <p:spPr>
          <a:xfrm>
            <a:off x="139226" y="3044040"/>
            <a:ext cx="3780767" cy="867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Processing of Service Requests: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Performs Decomposition, Recipe Selection, Recipe Execution (including Rainy Day)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Triggers and Records Results for:</a:t>
            </a:r>
          </a:p>
        </p:txBody>
      </p:sp>
      <p:sp>
        <p:nvSpPr>
          <p:cNvPr id="115" name="Text Placeholder 3">
            <a:extLst>
              <a:ext uri="{FF2B5EF4-FFF2-40B4-BE49-F238E27FC236}">
                <a16:creationId xmlns:a16="http://schemas.microsoft.com/office/drawing/2014/main" id="{23A77D73-5141-45FC-8D68-B33EEFF7E424}"/>
              </a:ext>
            </a:extLst>
          </p:cNvPr>
          <p:cNvSpPr txBox="1">
            <a:spLocks/>
          </p:cNvSpPr>
          <p:nvPr/>
        </p:nvSpPr>
        <p:spPr>
          <a:xfrm>
            <a:off x="361863" y="3838986"/>
            <a:ext cx="4711446" cy="62428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Homing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Assign, Create, Configure</a:t>
            </a:r>
            <a:br>
              <a:rPr lang="en-US" sz="1000" b="1" dirty="0">
                <a:solidFill>
                  <a:srgbClr val="000000"/>
                </a:solidFill>
              </a:rPr>
            </a:br>
            <a:r>
              <a:rPr lang="en-US" sz="1000" b="1" dirty="0">
                <a:solidFill>
                  <a:srgbClr val="000000"/>
                </a:solidFill>
              </a:rPr>
              <a:t>(Controller/multi-cloud activity)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Validation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Monitoring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16" name="Text Placeholder 3">
            <a:extLst>
              <a:ext uri="{FF2B5EF4-FFF2-40B4-BE49-F238E27FC236}">
                <a16:creationId xmlns:a16="http://schemas.microsoft.com/office/drawing/2014/main" id="{472E0F99-809B-4CB3-B92B-C29C471E7F0F}"/>
              </a:ext>
            </a:extLst>
          </p:cNvPr>
          <p:cNvSpPr txBox="1">
            <a:spLocks/>
          </p:cNvSpPr>
          <p:nvPr/>
        </p:nvSpPr>
        <p:spPr>
          <a:xfrm>
            <a:off x="139226" y="4472356"/>
            <a:ext cx="3780767" cy="1510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Separate execution threads for service, decomposed resources, and any subtending service(s) provide nested service orchestration in a recursive manner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Orchestration of Controllers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Coordinates activities across Multi-Cloud/SDN-C/Generic VNF </a:t>
            </a:r>
            <a:r>
              <a:rPr lang="en-US" sz="1200" b="1" dirty="0">
                <a:solidFill>
                  <a:schemeClr val="tx1"/>
                </a:solidFill>
              </a:rPr>
              <a:t>controllers, including data sourcing and mapping to Controller inputs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87257-92AA-4D07-8EAF-51A7A2163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861" y="2705873"/>
            <a:ext cx="7943017" cy="418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1908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30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VNF Controller (L4-7)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655839" cy="531685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Generic VNF Controller for L4-7 configures and maintains the health of applications throughout its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the applications/VNFs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VNF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Provide Deployment Flexibility to meet user scalability / resilience needs</a:t>
            </a:r>
          </a:p>
        </p:txBody>
      </p:sp>
      <p:grpSp>
        <p:nvGrpSpPr>
          <p:cNvPr id="5" name="Group 6"/>
          <p:cNvGrpSpPr/>
          <p:nvPr/>
        </p:nvGrpSpPr>
        <p:grpSpPr>
          <a:xfrm>
            <a:off x="5610337" y="1849889"/>
            <a:ext cx="6471581" cy="3806433"/>
            <a:chOff x="5400802" y="1849889"/>
            <a:chExt cx="6471581" cy="3806433"/>
          </a:xfrm>
        </p:grpSpPr>
        <p:grpSp>
          <p:nvGrpSpPr>
            <p:cNvPr id="6" name="Group 5"/>
            <p:cNvGrpSpPr/>
            <p:nvPr/>
          </p:nvGrpSpPr>
          <p:grpSpPr>
            <a:xfrm>
              <a:off x="5400802" y="1849889"/>
              <a:ext cx="6471581" cy="3806433"/>
              <a:chOff x="5400802" y="1849889"/>
              <a:chExt cx="6471581" cy="3806433"/>
            </a:xfrm>
          </p:grpSpPr>
          <p:grpSp>
            <p:nvGrpSpPr>
              <p:cNvPr id="7" name="Group 16"/>
              <p:cNvGrpSpPr/>
              <p:nvPr/>
            </p:nvGrpSpPr>
            <p:grpSpPr>
              <a:xfrm>
                <a:off x="5400802" y="1849889"/>
                <a:ext cx="6471581" cy="3806433"/>
                <a:chOff x="2501597" y="1308432"/>
                <a:chExt cx="6471581" cy="3806433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2501597" y="1718652"/>
                  <a:ext cx="6471581" cy="3396213"/>
                </a:xfrm>
                <a:prstGeom prst="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/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lIns="91440" tIns="91440" rIns="91440" bIns="91440" rtlCol="0" anchor="t" anchorCtr="0"/>
                <a:lstStyle/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Generic VNF </a:t>
                  </a:r>
                </a:p>
                <a:p>
                  <a:pPr defTabSz="913220">
                    <a:defRPr/>
                  </a:pPr>
                  <a:r>
                    <a:rPr lang="en-US" sz="2000" b="1" kern="0" dirty="0">
                      <a:solidFill>
                        <a:prstClr val="black"/>
                      </a:solidFill>
                    </a:rPr>
                    <a:t>Controller</a:t>
                  </a:r>
                </a:p>
              </p:txBody>
            </p:sp>
            <p:sp>
              <p:nvSpPr>
                <p:cNvPr id="19" name="Rounded Rectangle 81"/>
                <p:cNvSpPr/>
                <p:nvPr/>
              </p:nvSpPr>
              <p:spPr>
                <a:xfrm>
                  <a:off x="2575799" y="4126833"/>
                  <a:ext cx="6322269" cy="91310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algn="ctr" defTabSz="913220">
                    <a:lnSpc>
                      <a:spcPts val="1199"/>
                    </a:lnSpc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Adapters </a:t>
                  </a: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661332" y="4374797"/>
                  <a:ext cx="6067378" cy="568977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/>
                <a:p>
                  <a:pPr defTabSz="913486">
                    <a:lnSpc>
                      <a:spcPts val="899"/>
                    </a:lnSpc>
                    <a:defRPr/>
                  </a:pPr>
                  <a:endParaRPr lang="en-US" sz="1049" b="1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" name="Rounded Rectangle 44"/>
                <p:cNvSpPr/>
                <p:nvPr/>
              </p:nvSpPr>
              <p:spPr>
                <a:xfrm>
                  <a:off x="5613541" y="2774198"/>
                  <a:ext cx="3049868" cy="949673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Service Logic Interpreter</a:t>
                  </a:r>
                </a:p>
              </p:txBody>
            </p:sp>
            <p:sp>
              <p:nvSpPr>
                <p:cNvPr id="22" name="Rounded Rectangle 46"/>
                <p:cNvSpPr/>
                <p:nvPr/>
              </p:nvSpPr>
              <p:spPr>
                <a:xfrm>
                  <a:off x="2747198" y="2676376"/>
                  <a:ext cx="1474711" cy="1076730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91318" tIns="0" rIns="91318" bIns="45659" rtlCol="0" anchor="t" anchorCtr="0"/>
                <a:lstStyle/>
                <a:p>
                  <a:pPr defTabSz="913220">
                    <a:defRPr/>
                  </a:pPr>
                  <a:endParaRPr lang="en-US" sz="1199" b="1" kern="0" dirty="0">
                    <a:solidFill>
                      <a:prstClr val="black"/>
                    </a:solidFill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547548" y="4455636"/>
                  <a:ext cx="893056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VNF Manager</a:t>
                  </a:r>
                  <a:br>
                    <a:rPr lang="en-US" sz="999" b="1" kern="0" dirty="0">
                      <a:solidFill>
                        <a:prstClr val="white"/>
                      </a:solidFill>
                    </a:rPr>
                  </a:br>
                  <a:r>
                    <a:rPr lang="en-US" sz="999" b="1" kern="0" dirty="0">
                      <a:solidFill>
                        <a:prstClr val="white"/>
                      </a:solidFill>
                    </a:rPr>
                    <a:t>Adapter (s)</a:t>
                  </a: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813490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Chef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879805" y="2277122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6" name="Straight Arrow Connector 25"/>
                <p:cNvCxnSpPr>
                  <a:stCxn id="21" idx="2"/>
                </p:cNvCxnSpPr>
                <p:nvPr/>
              </p:nvCxnSpPr>
              <p:spPr>
                <a:xfrm>
                  <a:off x="7138475" y="3723871"/>
                  <a:ext cx="0" cy="48380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940331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568329" y="2277121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6089726" y="3549674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695021" y="3307593"/>
                  <a:ext cx="141465" cy="11900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99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4185738" y="3082088"/>
                  <a:ext cx="1408551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n 111"/>
                <p:cNvSpPr/>
                <p:nvPr/>
              </p:nvSpPr>
              <p:spPr bwMode="auto">
                <a:xfrm>
                  <a:off x="2898136" y="2761627"/>
                  <a:ext cx="1124446" cy="682040"/>
                </a:xfrm>
                <a:prstGeom prst="can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rgbClr val="002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91345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3486">
                    <a:defRPr/>
                  </a:pPr>
                  <a:r>
                    <a:rPr lang="en-US" sz="1200" b="1" kern="0" dirty="0">
                      <a:solidFill>
                        <a:prstClr val="black"/>
                      </a:solidFill>
                    </a:rPr>
                    <a:t>Configuration Repository</a:t>
                  </a:r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>
                <a:xfrm flipV="1">
                  <a:off x="6805952" y="2058196"/>
                  <a:ext cx="0" cy="716003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V="1">
                  <a:off x="4093085" y="2105474"/>
                  <a:ext cx="0" cy="581297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tailEnd type="arrow"/>
                </a:ln>
                <a:effectLst/>
              </p:spPr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3709794" y="1617785"/>
                  <a:ext cx="0" cy="1019612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48" name="Rectangle 47"/>
                <p:cNvSpPr/>
                <p:nvPr/>
              </p:nvSpPr>
              <p:spPr>
                <a:xfrm>
                  <a:off x="2905772" y="3521052"/>
                  <a:ext cx="1127150" cy="188436"/>
                </a:xfrm>
                <a:prstGeom prst="rect">
                  <a:avLst/>
                </a:prstGeom>
                <a:gradFill rotWithShape="1">
                  <a:gsLst>
                    <a:gs pos="0">
                      <a:srgbClr val="C0504D">
                        <a:shade val="51000"/>
                        <a:satMod val="130000"/>
                      </a:srgbClr>
                    </a:gs>
                    <a:gs pos="80000">
                      <a:srgbClr val="C0504D">
                        <a:shade val="93000"/>
                        <a:satMod val="130000"/>
                      </a:srgbClr>
                    </a:gs>
                    <a:gs pos="100000">
                      <a:srgbClr val="C0504D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tIns="34290" rIns="0" rtlCol="0" anchor="t" anchorCtr="0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1000" b="1" kern="0" dirty="0" err="1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Config</a:t>
                  </a:r>
                  <a:r>
                    <a:rPr lang="en-US" sz="1000" b="1" kern="0" dirty="0">
                      <a:solidFill>
                        <a:prstClr val="white"/>
                      </a:solidFill>
                      <a:ea typeface="ＭＳ Ｐゴシック" charset="0"/>
                      <a:cs typeface="ＭＳ Ｐゴシック" charset="0"/>
                    </a:rPr>
                    <a:t> </a:t>
                  </a:r>
                  <a:r>
                    <a:rPr lang="en-US" sz="1000" b="1" kern="0" dirty="0">
                      <a:solidFill>
                        <a:prstClr val="white"/>
                      </a:solidFill>
                    </a:rPr>
                    <a:t>Templates</a:t>
                  </a:r>
                  <a:endParaRPr lang="en-US" sz="1000" b="1" kern="0" dirty="0">
                    <a:solidFill>
                      <a:prstClr val="white"/>
                    </a:solidFill>
                    <a:ea typeface="ＭＳ Ｐゴシック" charset="0"/>
                    <a:cs typeface="ＭＳ Ｐゴシック" charset="0"/>
                  </a:endParaRPr>
                </a:p>
              </p:txBody>
            </p:sp>
            <p:cxnSp>
              <p:nvCxnSpPr>
                <p:cNvPr id="49" name="Elbow Connector 90"/>
                <p:cNvCxnSpPr/>
                <p:nvPr/>
              </p:nvCxnSpPr>
              <p:spPr>
                <a:xfrm rot="16200000" flipH="1">
                  <a:off x="5020266" y="2423320"/>
                  <a:ext cx="1369706" cy="681778"/>
                </a:xfrm>
                <a:prstGeom prst="bentConnector3">
                  <a:avLst>
                    <a:gd name="adj1" fmla="val 100069"/>
                  </a:avLst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5388729" y="2423309"/>
                  <a:ext cx="425447" cy="230566"/>
                </a:xfrm>
                <a:prstGeom prst="rect">
                  <a:avLst/>
                </a:prstGeom>
                <a:noFill/>
              </p:spPr>
              <p:txBody>
                <a:bodyPr wrap="square" lIns="0" tIns="45659" rIns="0" bIns="45659" rtlCol="0" anchor="ctr" anchorCtr="0">
                  <a:spAutoFit/>
                </a:bodyPr>
                <a:lstStyle/>
                <a:p>
                  <a:pPr algn="ctr" defTabSz="913220">
                    <a:defRPr/>
                  </a:pPr>
                  <a:r>
                    <a:rPr lang="en-US" sz="899" b="1" i="1" kern="0" dirty="0">
                      <a:solidFill>
                        <a:prstClr val="black"/>
                      </a:solidFill>
                    </a:rPr>
                    <a:t>REST</a:t>
                  </a:r>
                </a:p>
              </p:txBody>
            </p:sp>
            <p:sp>
              <p:nvSpPr>
                <p:cNvPr id="51" name="Rounded Rectangle 65"/>
                <p:cNvSpPr/>
                <p:nvPr/>
              </p:nvSpPr>
              <p:spPr>
                <a:xfrm>
                  <a:off x="4272132" y="3143477"/>
                  <a:ext cx="971193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Service  Topology &amp; VNF State</a:t>
                  </a:r>
                </a:p>
              </p:txBody>
            </p:sp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5297680" y="3537134"/>
                  <a:ext cx="751595" cy="226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" name="Group 52"/>
                <p:cNvGrpSpPr/>
                <p:nvPr/>
              </p:nvGrpSpPr>
              <p:grpSpPr>
                <a:xfrm>
                  <a:off x="6121592" y="332919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9" name="Rounded Rectangle 118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94" name="Straight Connector 93"/>
                  <p:cNvCxnSpPr>
                    <a:stCxn id="90" idx="3"/>
                    <a:endCxn id="91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>
                    <a:stCxn id="91" idx="5"/>
                    <a:endCxn id="92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>
                    <a:stCxn id="91" idx="3"/>
                    <a:endCxn id="93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xtBox 96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9" name="Group 53"/>
                <p:cNvGrpSpPr/>
                <p:nvPr/>
              </p:nvGrpSpPr>
              <p:grpSpPr>
                <a:xfrm>
                  <a:off x="6892057" y="3315530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0" name="Rounded Rectangle 136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85" name="Straight Connector 84"/>
                  <p:cNvCxnSpPr>
                    <a:stCxn id="81" idx="3"/>
                    <a:endCxn id="82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>
                    <a:stCxn id="82" idx="5"/>
                    <a:endCxn id="83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>
                    <a:stCxn id="82" idx="3"/>
                    <a:endCxn id="84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grpSp>
              <p:nvGrpSpPr>
                <p:cNvPr id="10" name="Group 54"/>
                <p:cNvGrpSpPr/>
                <p:nvPr/>
              </p:nvGrpSpPr>
              <p:grpSpPr>
                <a:xfrm>
                  <a:off x="7701643" y="3303469"/>
                  <a:ext cx="598399" cy="281695"/>
                  <a:chOff x="11454132" y="3343275"/>
                  <a:chExt cx="718827" cy="338386"/>
                </a:xfrm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71" name="Rounded Rectangle 150"/>
                  <p:cNvSpPr/>
                  <p:nvPr/>
                </p:nvSpPr>
                <p:spPr>
                  <a:xfrm>
                    <a:off x="11477246" y="3343275"/>
                    <a:ext cx="695713" cy="338386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12004951" y="336681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>
                    <a:off x="11901213" y="3483824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>
                  <a:xfrm>
                    <a:off x="12035921" y="3569063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>
                    <a:off x="11808456" y="3595258"/>
                    <a:ext cx="77151" cy="69193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99" dirty="0">
                      <a:solidFill>
                        <a:prstClr val="black"/>
                      </a:solidFill>
                    </a:endParaRPr>
                  </a:p>
                </p:txBody>
              </p:sp>
              <p:cxnSp>
                <p:nvCxnSpPr>
                  <p:cNvPr id="76" name="Straight Connector 75"/>
                  <p:cNvCxnSpPr>
                    <a:stCxn id="72" idx="3"/>
                    <a:endCxn id="73" idx="7"/>
                  </p:cNvCxnSpPr>
                  <p:nvPr/>
                </p:nvCxnSpPr>
                <p:spPr>
                  <a:xfrm flipH="1">
                    <a:off x="11967065" y="3425874"/>
                    <a:ext cx="49185" cy="68083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>
                    <a:stCxn id="73" idx="5"/>
                    <a:endCxn id="74" idx="1"/>
                  </p:cNvCxnSpPr>
                  <p:nvPr/>
                </p:nvCxnSpPr>
                <p:spPr>
                  <a:xfrm>
                    <a:off x="11967065" y="3542884"/>
                    <a:ext cx="80155" cy="3631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>
                    <a:stCxn id="73" idx="3"/>
                    <a:endCxn id="75" idx="7"/>
                  </p:cNvCxnSpPr>
                  <p:nvPr/>
                </p:nvCxnSpPr>
                <p:spPr>
                  <a:xfrm flipH="1">
                    <a:off x="11874308" y="3542884"/>
                    <a:ext cx="38204" cy="62507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11454132" y="3358476"/>
                    <a:ext cx="491056" cy="24617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sz="666" i="1" dirty="0">
                        <a:solidFill>
                          <a:prstClr val="black"/>
                        </a:solidFill>
                      </a:rPr>
                      <a:t>Service Logic</a:t>
                    </a: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6123549" y="3130465"/>
                  <a:ext cx="60785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800" b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7509839" y="3130465"/>
                  <a:ext cx="111497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Auto-Recovery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6925170" y="3130465"/>
                  <a:ext cx="57099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solidFill>
                        <a:prstClr val="black"/>
                      </a:solidFill>
                    </a:rPr>
                    <a:t>Audit </a:t>
                  </a:r>
                  <a:r>
                    <a:rPr lang="en-US" sz="800" b="1" dirty="0" err="1">
                      <a:solidFill>
                        <a:prstClr val="black"/>
                      </a:solidFill>
                    </a:rPr>
                    <a:t>mS</a:t>
                  </a:r>
                  <a:endParaRPr lang="en-US" sz="8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871645" y="4455636"/>
                  <a:ext cx="732651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  <a:defRPr/>
                  </a:pPr>
                  <a:r>
                    <a:rPr lang="en-US" sz="999" b="1" kern="0" dirty="0" err="1">
                      <a:solidFill>
                        <a:prstClr val="white"/>
                      </a:solidFill>
                    </a:rPr>
                    <a:t>Netconf</a:t>
                  </a:r>
                  <a:endParaRPr lang="en-US" sz="999" b="1" kern="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Rounded Rectangle 166"/>
                <p:cNvSpPr/>
                <p:nvPr/>
              </p:nvSpPr>
              <p:spPr>
                <a:xfrm>
                  <a:off x="4278879" y="2422360"/>
                  <a:ext cx="1029151" cy="552318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Operational/ </a:t>
                  </a:r>
                  <a:r>
                    <a:rPr lang="en-US" sz="1200" kern="0" dirty="0" err="1">
                      <a:solidFill>
                        <a:prstClr val="black"/>
                      </a:solidFill>
                    </a:rPr>
                    <a:t>Config</a:t>
                  </a:r>
                  <a:r>
                    <a:rPr lang="en-US" sz="1200" kern="0" dirty="0">
                      <a:solidFill>
                        <a:prstClr val="black"/>
                      </a:solidFill>
                    </a:rPr>
                    <a:t> Tree</a:t>
                  </a:r>
                </a:p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(Service Model)</a:t>
                  </a:r>
                </a:p>
              </p:txBody>
            </p:sp>
            <p:sp>
              <p:nvSpPr>
                <p:cNvPr id="61" name="Rounded Rectangle 170"/>
                <p:cNvSpPr/>
                <p:nvPr/>
              </p:nvSpPr>
              <p:spPr>
                <a:xfrm>
                  <a:off x="4280160" y="3766408"/>
                  <a:ext cx="963165" cy="23619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200" kern="0" dirty="0">
                      <a:solidFill>
                        <a:prstClr val="black"/>
                      </a:solidFill>
                    </a:rPr>
                    <a:t>Web Server</a:t>
                  </a:r>
                </a:p>
              </p:txBody>
            </p:sp>
            <p:sp>
              <p:nvSpPr>
                <p:cNvPr id="62" name="Rounded Rectangle 173"/>
                <p:cNvSpPr/>
                <p:nvPr/>
              </p:nvSpPr>
              <p:spPr>
                <a:xfrm>
                  <a:off x="7777656" y="1964029"/>
                  <a:ext cx="1087589" cy="491129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/>
                  <a:r>
                    <a:rPr lang="en-US" sz="1000" kern="0" dirty="0">
                      <a:solidFill>
                        <a:prstClr val="black"/>
                      </a:solidFill>
                    </a:rPr>
                    <a:t>Policy Cache &amp; Event Matching</a:t>
                  </a:r>
                </a:p>
              </p:txBody>
            </p:sp>
            <p:cxnSp>
              <p:nvCxnSpPr>
                <p:cNvPr id="63" name="Straight Arrow Connector 62"/>
                <p:cNvCxnSpPr>
                  <a:stCxn id="62" idx="2"/>
                </p:cNvCxnSpPr>
                <p:nvPr/>
              </p:nvCxnSpPr>
              <p:spPr>
                <a:xfrm>
                  <a:off x="8321451" y="2455158"/>
                  <a:ext cx="0" cy="339526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headEnd type="arrow"/>
                  <a:tailEnd type="arrow"/>
                </a:ln>
                <a:effectLst/>
              </p:spPr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8271860" y="3215402"/>
                  <a:ext cx="3433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</a:rPr>
                    <a:t>…</a:t>
                  </a:r>
                </a:p>
              </p:txBody>
            </p:sp>
            <p:cxnSp>
              <p:nvCxnSpPr>
                <p:cNvPr id="65" name="Straight Arrow Connector 64"/>
                <p:cNvCxnSpPr/>
                <p:nvPr/>
              </p:nvCxnSpPr>
              <p:spPr>
                <a:xfrm flipV="1">
                  <a:off x="7700446" y="1617785"/>
                  <a:ext cx="0" cy="1133484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ysDot"/>
                  <a:tailEnd type="arrow"/>
                </a:ln>
                <a:effectLst/>
              </p:spPr>
            </p:cxnSp>
            <p:sp>
              <p:nvSpPr>
                <p:cNvPr id="66" name="Rounded Rectangle 45"/>
                <p:cNvSpPr/>
                <p:nvPr/>
              </p:nvSpPr>
              <p:spPr>
                <a:xfrm>
                  <a:off x="4022582" y="1806112"/>
                  <a:ext cx="2888717" cy="252084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lIns="0" tIns="0" rIns="0" bIns="0" rtlCol="0" anchor="ctr" anchorCtr="0"/>
                <a:lstStyle/>
                <a:p>
                  <a:pPr algn="ctr" defTabSz="913220">
                    <a:defRPr/>
                  </a:pPr>
                  <a:r>
                    <a:rPr lang="en-US" sz="1199" b="1" kern="0" dirty="0">
                      <a:solidFill>
                        <a:prstClr val="black"/>
                      </a:solidFill>
                    </a:rPr>
                    <a:t>API Handler </a:t>
                  </a: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7131852" y="1339260"/>
                  <a:ext cx="1097280" cy="315279"/>
                </a:xfrm>
                <a:prstGeom prst="rect">
                  <a:avLst/>
                </a:prstGeom>
                <a:ln/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 prst="relaxedInset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220">
                    <a:defRPr/>
                  </a:pPr>
                  <a:r>
                    <a:rPr lang="en-US" sz="1100" kern="0" dirty="0">
                      <a:solidFill>
                        <a:prstClr val="black"/>
                      </a:solidFill>
                    </a:rPr>
                    <a:t>A&amp;AI</a:t>
                  </a: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2997399" y="1308432"/>
                  <a:ext cx="1097280" cy="315279"/>
                </a:xfrm>
                <a:prstGeom prst="rect">
                  <a:avLst/>
                </a:prstGeom>
                <a:ln/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0" tIns="0" rIns="0" bIns="0" rtlCol="0" anchor="ctr" anchorCtr="1"/>
                <a:lstStyle/>
                <a:p>
                  <a:pPr algn="ctr" defTabSz="913364">
                    <a:defRPr/>
                  </a:pPr>
                  <a:r>
                    <a:rPr lang="en-US" sz="1100" kern="0" dirty="0">
                      <a:solidFill>
                        <a:srgbClr val="70AD47">
                          <a:lumMod val="20000"/>
                          <a:lumOff val="80000"/>
                        </a:srgbClr>
                      </a:solidFill>
                    </a:rPr>
                    <a:t>SDC</a:t>
                  </a: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4688468" y="4455636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Ansible</a:t>
                  </a: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7853161" y="4455635"/>
                  <a:ext cx="665603" cy="365379"/>
                </a:xfrm>
                <a:prstGeom prst="rect">
                  <a:avLst/>
                </a:prstGeom>
                <a:ln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/>
                <a:lstStyle/>
                <a:p>
                  <a:pPr algn="ctr" defTabSz="913486">
                    <a:lnSpc>
                      <a:spcPts val="750"/>
                    </a:lnSpc>
                  </a:pPr>
                  <a:r>
                    <a:rPr lang="en-US" sz="999" b="1" kern="0" dirty="0">
                      <a:solidFill>
                        <a:prstClr val="white"/>
                      </a:solidFill>
                    </a:rPr>
                    <a:t>Others</a:t>
                  </a:r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9261074" y="3544406"/>
                <a:ext cx="179831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prstClr val="black"/>
                    </a:solidFill>
                  </a:rPr>
                  <a:t>Lifecycle Management </a:t>
                </a:r>
                <a:r>
                  <a:rPr lang="en-US" sz="900" b="1" dirty="0" err="1">
                    <a:solidFill>
                      <a:prstClr val="black"/>
                    </a:solidFill>
                  </a:rPr>
                  <a:t>mS</a:t>
                </a:r>
                <a:r>
                  <a:rPr lang="en-US" sz="900" b="1" dirty="0">
                    <a:solidFill>
                      <a:prstClr val="black"/>
                    </a:solidFill>
                  </a:rPr>
                  <a:t> Library</a:t>
                </a: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8981076" y="3591595"/>
                <a:ext cx="2495694" cy="618538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 anchor="ctr"/>
              <a:lstStyle/>
              <a:p>
                <a:pPr defTabSz="913486">
                  <a:lnSpc>
                    <a:spcPts val="899"/>
                  </a:lnSpc>
                  <a:defRPr/>
                </a:pPr>
                <a:endParaRPr lang="en-US" sz="1049" b="1" kern="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10367666" y="493660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…</a:t>
              </a:r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8669497" y="4999787"/>
            <a:ext cx="783204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Adapter</a:t>
            </a:r>
          </a:p>
        </p:txBody>
      </p:sp>
    </p:spTree>
    <p:extLst>
      <p:ext uri="{BB962C8B-B14F-4D97-AF65-F5344CB8AC3E}">
        <p14:creationId xmlns:p14="http://schemas.microsoft.com/office/powerpoint/2010/main" val="3790949693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128408"/>
            <a:ext cx="5926573" cy="5106517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L1-3 VNFs/PNFs and network services 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network services &amp; VNFs/PNFs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sp>
        <p:nvSpPr>
          <p:cNvPr id="22" name="Rounded Rectangle 132"/>
          <p:cNvSpPr/>
          <p:nvPr/>
        </p:nvSpPr>
        <p:spPr>
          <a:xfrm>
            <a:off x="6200555" y="2118094"/>
            <a:ext cx="5556015" cy="3631471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2535" tIns="45614" rIns="182535" bIns="45614" rtlCol="0" anchor="t" anchorCtr="0"/>
          <a:lstStyle/>
          <a:p>
            <a:pPr defTabSz="912450"/>
            <a:endParaRPr lang="en-US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233064" y="2706650"/>
            <a:ext cx="1471387" cy="167251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Service Control </a:t>
            </a:r>
          </a:p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Interpreter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160" y="2092998"/>
            <a:ext cx="2398576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</a:rPr>
              <a:t>SDN Controller</a:t>
            </a:r>
          </a:p>
        </p:txBody>
      </p:sp>
      <p:sp>
        <p:nvSpPr>
          <p:cNvPr id="25" name="Rounded Rectangle 77"/>
          <p:cNvSpPr/>
          <p:nvPr/>
        </p:nvSpPr>
        <p:spPr>
          <a:xfrm>
            <a:off x="9918936" y="2706650"/>
            <a:ext cx="1656239" cy="1656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Network Resource</a:t>
            </a:r>
          </a:p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235636" y="323149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Element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235636" y="381184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Core &amp;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Transport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07720" y="3357370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Access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26000" y="3872305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Flow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1" name="Can 93"/>
          <p:cNvSpPr/>
          <p:nvPr/>
        </p:nvSpPr>
        <p:spPr bwMode="auto">
          <a:xfrm>
            <a:off x="6338243" y="2706650"/>
            <a:ext cx="1748353" cy="1696602"/>
          </a:xfrm>
          <a:prstGeom prst="can">
            <a:avLst>
              <a:gd name="adj" fmla="val 18109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26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2717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Configuration Repository</a:t>
            </a: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03398" y="3260183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03398" y="3509365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44144" y="3265930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44144" y="3515112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2</a:t>
            </a:r>
          </a:p>
        </p:txBody>
      </p:sp>
      <p:sp>
        <p:nvSpPr>
          <p:cNvPr id="36" name="Rounded Rectangle 120"/>
          <p:cNvSpPr/>
          <p:nvPr/>
        </p:nvSpPr>
        <p:spPr>
          <a:xfrm>
            <a:off x="8898736" y="2214854"/>
            <a:ext cx="1858862" cy="2854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algn="ctr" defTabSz="91245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API Handler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119086" y="2508365"/>
            <a:ext cx="0" cy="230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10645254" y="2525414"/>
            <a:ext cx="0" cy="21731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39" name="Rounded Rectangle 125"/>
          <p:cNvSpPr/>
          <p:nvPr/>
        </p:nvSpPr>
        <p:spPr>
          <a:xfrm>
            <a:off x="6343980" y="4820638"/>
            <a:ext cx="5277835" cy="7774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t" anchorCtr="0"/>
          <a:lstStyle/>
          <a:p>
            <a:pPr algn="ctr" defTabSz="912450">
              <a:lnSpc>
                <a:spcPts val="1199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8279" y="5044936"/>
            <a:ext cx="5051160" cy="4957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62" tIns="45679" rIns="91362" bIns="45679" rtlCol="0" anchor="ctr"/>
          <a:lstStyle/>
          <a:p>
            <a:pPr defTabSz="912717">
              <a:lnSpc>
                <a:spcPts val="899"/>
              </a:lnSpc>
              <a:defRPr/>
            </a:pPr>
            <a:endParaRPr lang="en-US" sz="1100" b="1" kern="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89224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 err="1">
                <a:solidFill>
                  <a:prstClr val="white"/>
                </a:solidFill>
              </a:rPr>
              <a:t>NetConf</a:t>
            </a:r>
            <a:r>
              <a:rPr lang="en-US" sz="1000" b="1" kern="0" dirty="0">
                <a:solidFill>
                  <a:prstClr val="white"/>
                </a:solidFill>
              </a:rPr>
              <a:t>/ YANG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17372" y="5135450"/>
            <a:ext cx="923896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Network Adapter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620456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BGPCEP</a:t>
            </a:r>
          </a:p>
        </p:txBody>
      </p:sp>
      <p:cxnSp>
        <p:nvCxnSpPr>
          <p:cNvPr id="46" name="Straight Arrow Connector 45"/>
          <p:cNvCxnSpPr>
            <a:stCxn id="23" idx="3"/>
          </p:cNvCxnSpPr>
          <p:nvPr/>
        </p:nvCxnSpPr>
        <p:spPr>
          <a:xfrm>
            <a:off x="9704451" y="3542907"/>
            <a:ext cx="245197" cy="1531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932664" y="1629022"/>
            <a:ext cx="822960" cy="36576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white"/>
                </a:solidFill>
                <a:latin typeface="Arial" charset="0"/>
                <a:cs typeface="Arial" charset="0"/>
              </a:rPr>
              <a:t>SDC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7344144" y="1998218"/>
            <a:ext cx="0" cy="74056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10635722" y="1629022"/>
            <a:ext cx="822960" cy="365760"/>
          </a:xfrm>
          <a:prstGeom prst="rect">
            <a:avLst/>
          </a:prstGeom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318" tIns="45659" rIns="91318" bIns="45659" rtlCol="0" anchor="ctr"/>
          <a:lstStyle/>
          <a:p>
            <a:pPr algn="ctr" defTabSz="913220"/>
            <a:r>
              <a:rPr lang="en-US" sz="1399" kern="0" dirty="0">
                <a:solidFill>
                  <a:prstClr val="black"/>
                </a:solidFill>
                <a:latin typeface="Arial" charset="0"/>
                <a:cs typeface="Arial" charset="0"/>
              </a:rPr>
              <a:t>A&amp;AI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0977949" y="1991487"/>
            <a:ext cx="0" cy="68510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9455182" y="5145825"/>
            <a:ext cx="697437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3</a:t>
            </a:r>
            <a:r>
              <a:rPr lang="en-US" sz="1000" b="1" kern="0" baseline="30000" dirty="0">
                <a:solidFill>
                  <a:prstClr val="white"/>
                </a:solidFill>
              </a:rPr>
              <a:t>rd</a:t>
            </a:r>
            <a:r>
              <a:rPr lang="en-US" sz="1000" b="1" kern="0" dirty="0">
                <a:solidFill>
                  <a:prstClr val="white"/>
                </a:solidFill>
              </a:rPr>
              <a:t> Party</a:t>
            </a:r>
          </a:p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Controllers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1678" y="3806290"/>
            <a:ext cx="121911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1217317"/>
            <a:r>
              <a:rPr lang="en-US" sz="900" dirty="0">
                <a:solidFill>
                  <a:srgbClr val="6E6F71">
                    <a:lumMod val="75000"/>
                  </a:srgbClr>
                </a:solidFill>
              </a:rPr>
              <a:t>Network/Service Design/Engineering Policies/Rules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686514" y="5135450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287374" y="50749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21391867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Collection, Analytics and Events (DCAE) Architecture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571501" y="3898540"/>
            <a:ext cx="10201528" cy="2564635"/>
          </a:xfrm>
        </p:spPr>
        <p:txBody>
          <a:bodyPr>
            <a:noAutofit/>
          </a:bodyPr>
          <a:lstStyle/>
          <a:p>
            <a:pPr marL="174625" indent="-174625">
              <a:spcBef>
                <a:spcPts val="0"/>
              </a:spcBef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DCAE enables real-time fault, performance and other data/event collection from service, network and infrastructure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Collect Data &amp; Events once and make available to multiple applications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Telemetry records from VNFs and PNFs (fault, performance, usage, etc.)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Makes collected data available to real-time analytic µ-services to: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Identify anomalies and other events for closed loop remediation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remedy fault/performance conditions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scale resources up/down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analysis at edge and central locations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Extensible framework to integrate applications from various sources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Provides Correlation &amp; Analysis to manage service at various layers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Multi-Cloud Infrastructure layer, network element layer, Network &amp; Complex Services layer, Operational Management layer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Cross-layer, Intra-domain and cross-domain correlation</a:t>
            </a:r>
          </a:p>
          <a:p>
            <a:endParaRPr lang="en-US" dirty="0"/>
          </a:p>
        </p:txBody>
      </p:sp>
      <p:sp>
        <p:nvSpPr>
          <p:cNvPr id="54" name="Rounded Rectangle 290"/>
          <p:cNvSpPr/>
          <p:nvPr/>
        </p:nvSpPr>
        <p:spPr>
          <a:xfrm>
            <a:off x="957304" y="1081980"/>
            <a:ext cx="7018649" cy="2648860"/>
          </a:xfrm>
          <a:prstGeom prst="roundRect">
            <a:avLst>
              <a:gd name="adj" fmla="val 4052"/>
            </a:avLst>
          </a:prstGeom>
          <a:solidFill>
            <a:srgbClr val="FF72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54878" y="2066996"/>
            <a:ext cx="6040167" cy="1612829"/>
          </a:xfrm>
          <a:prstGeom prst="rect">
            <a:avLst/>
          </a:prstGeom>
          <a:solidFill>
            <a:srgbClr val="FFBC85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186"/>
          <p:cNvSpPr/>
          <p:nvPr/>
        </p:nvSpPr>
        <p:spPr>
          <a:xfrm>
            <a:off x="1981633" y="1158891"/>
            <a:ext cx="5913412" cy="588495"/>
          </a:xfrm>
          <a:prstGeom prst="roundRect">
            <a:avLst>
              <a:gd name="adj" fmla="val 4052"/>
            </a:avLst>
          </a:prstGeom>
          <a:solidFill>
            <a:srgbClr val="FFDFC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5795" y="1986475"/>
            <a:ext cx="548227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Streaming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7975953" y="2300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8225691" y="2342023"/>
            <a:ext cx="304571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Batch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05446" y="2778381"/>
            <a:ext cx="325409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SNMP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7966127" y="312407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199033" y="3144432"/>
            <a:ext cx="338234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Syslog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966127" y="35003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rot="10800000">
            <a:off x="7966127" y="2747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215864" y="3528778"/>
            <a:ext cx="304571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Other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1896682" y="2928943"/>
            <a:ext cx="2828861" cy="73152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Unstructured &amp; Structured Data Persistence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96683" y="2365018"/>
            <a:ext cx="2832946" cy="50256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Analytic Frameworks: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Holmes,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CDAP, </a:t>
            </a:r>
            <a:r>
              <a:rPr lang="en-US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Other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038604" y="2389863"/>
            <a:ext cx="2788416" cy="6212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Stream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31530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072496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013461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72" name="Rectangle 71"/>
          <p:cNvSpPr/>
          <p:nvPr/>
        </p:nvSpPr>
        <p:spPr bwMode="auto">
          <a:xfrm rot="16200000">
            <a:off x="4134755" y="2817481"/>
            <a:ext cx="1509261" cy="17076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038398" y="3038216"/>
            <a:ext cx="2785338" cy="6286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Batch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913923" y="1751195"/>
            <a:ext cx="0" cy="397036"/>
          </a:xfrm>
          <a:prstGeom prst="straightConnector1">
            <a:avLst/>
          </a:prstGeom>
          <a:noFill/>
          <a:ln w="38100" cap="flat" cmpd="sng" algn="ctr">
            <a:solidFill>
              <a:srgbClr val="FF7200">
                <a:lumMod val="75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3245028" y="1081980"/>
            <a:ext cx="193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Analytic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Services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17811" y="1421339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Capacity Management</a:t>
            </a:r>
          </a:p>
        </p:txBody>
      </p:sp>
      <p:sp>
        <p:nvSpPr>
          <p:cNvPr id="79" name="Flowchart: Magnetic Disk 78"/>
          <p:cNvSpPr/>
          <p:nvPr/>
        </p:nvSpPr>
        <p:spPr>
          <a:xfrm>
            <a:off x="4073254" y="3454331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94346" y="1651361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Arial" charset="0"/>
              </a:rPr>
              <a:t>DCAE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37347" y="1409764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Congestion Detection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3850" y="1420534"/>
            <a:ext cx="1097280" cy="27853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Fault Correlation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987885" y="195931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583687" y="1420534"/>
            <a:ext cx="914400" cy="28599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QoS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875" y="1420534"/>
            <a:ext cx="914400" cy="296095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Analysis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719309" y="1137048"/>
            <a:ext cx="2053719" cy="2610081"/>
          </a:xfrm>
          <a:prstGeom prst="rect">
            <a:avLst/>
          </a:prstGeom>
          <a:solidFill>
            <a:srgbClr val="6E6F71">
              <a:lumMod val="20000"/>
              <a:lumOff val="80000"/>
            </a:srgbClr>
          </a:solidFill>
          <a:ln w="127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cs typeface="Arial" charset="0"/>
              </a:rPr>
              <a:t>Managed Environment</a:t>
            </a:r>
          </a:p>
        </p:txBody>
      </p:sp>
      <p:sp>
        <p:nvSpPr>
          <p:cNvPr id="91" name="Cloud 90"/>
          <p:cNvSpPr/>
          <p:nvPr/>
        </p:nvSpPr>
        <p:spPr>
          <a:xfrm>
            <a:off x="9276131" y="3173486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Storage</a:t>
            </a:r>
          </a:p>
        </p:txBody>
      </p:sp>
      <p:sp>
        <p:nvSpPr>
          <p:cNvPr id="92" name="Cloud 91"/>
          <p:cNvSpPr/>
          <p:nvPr/>
        </p:nvSpPr>
        <p:spPr>
          <a:xfrm>
            <a:off x="9240680" y="2652620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Compute</a:t>
            </a:r>
          </a:p>
        </p:txBody>
      </p:sp>
      <p:sp>
        <p:nvSpPr>
          <p:cNvPr id="93" name="Cloud 92"/>
          <p:cNvSpPr/>
          <p:nvPr/>
        </p:nvSpPr>
        <p:spPr>
          <a:xfrm>
            <a:off x="9258171" y="1581194"/>
            <a:ext cx="1514857" cy="485802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45699" rIns="0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      VNFs /</a:t>
            </a:r>
            <a:r>
              <a:rPr kumimoji="0" lang="en-US" sz="1100" b="0" i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PNFs</a:t>
            </a:r>
          </a:p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Applications</a:t>
            </a:r>
          </a:p>
        </p:txBody>
      </p:sp>
      <p:sp>
        <p:nvSpPr>
          <p:cNvPr id="94" name="Cloud 93"/>
          <p:cNvSpPr/>
          <p:nvPr/>
        </p:nvSpPr>
        <p:spPr>
          <a:xfrm>
            <a:off x="9243171" y="2097660"/>
            <a:ext cx="1401309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Networking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131530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072496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13461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98" name="Rounded Rectangle 137"/>
          <p:cNvSpPr/>
          <p:nvPr/>
        </p:nvSpPr>
        <p:spPr>
          <a:xfrm rot="16200000">
            <a:off x="8365659" y="2649618"/>
            <a:ext cx="1292934" cy="29015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1"/>
          <a:lstStyle/>
          <a:p>
            <a:pPr marL="0" marR="0" lvl="0" indent="0" algn="ctr" defTabSz="913364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Multi-Cloud Telemetry</a:t>
            </a:r>
            <a:r>
              <a:rPr kumimoji="0" lang="en-US" sz="11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Adaption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407261" y="12853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89556" y="1788639"/>
            <a:ext cx="197170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VES</a:t>
            </a:r>
          </a:p>
        </p:txBody>
      </p:sp>
      <p:sp>
        <p:nvSpPr>
          <p:cNvPr id="52" name="Flowchart: Magnetic Disk 51"/>
          <p:cNvSpPr/>
          <p:nvPr/>
        </p:nvSpPr>
        <p:spPr>
          <a:xfrm>
            <a:off x="3394184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5" name="Flowchart: Magnetic Disk 84"/>
          <p:cNvSpPr/>
          <p:nvPr/>
        </p:nvSpPr>
        <p:spPr>
          <a:xfrm>
            <a:off x="2723931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894114" y="2141658"/>
            <a:ext cx="5932906" cy="154326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DMaaP (Pub/Sub for Events/Data within DCAE &amp; across ONAP)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 rot="16200000">
            <a:off x="203686" y="2041057"/>
            <a:ext cx="2478072" cy="71373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OOM – DCAE Controller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74741" y="2293578"/>
            <a:ext cx="200025" cy="0"/>
          </a:xfrm>
          <a:prstGeom prst="line">
            <a:avLst/>
          </a:prstGeom>
          <a:ln>
            <a:solidFill>
              <a:srgbClr val="FFEC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65455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Available Inventory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0" y="1011844"/>
            <a:ext cx="4230477" cy="549234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A&amp;AI tracks the global inventory of the networks, services &amp; resources that ONAP manages.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000" b="1" dirty="0">
                <a:solidFill>
                  <a:srgbClr val="067AB4">
                    <a:lumMod val="75000"/>
                  </a:srgbClr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The what, where, when of the managed assets and their relationships, and which controller or orchestrator manages them.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Real-time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, logically centralized view of topology &amp;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Map and broker of data sources in the global network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Federates across controllers, cloud infrastructure, partners, etc.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access to authoritative sources with ability to aggregate views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awareness of network elements, applications and service instances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all the assets in scope, organized by their type, state &amp; location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Keeps track of the dynamic relationships of the virtual assets 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resource assignments, availability &amp; relationships to customer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Network events used to maintain the integrity of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Monitors network events to register services, networks &amp; resources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creation, modification or removal of entities and relationships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8" name="Rounded Rectangle 132"/>
          <p:cNvSpPr/>
          <p:nvPr/>
        </p:nvSpPr>
        <p:spPr>
          <a:xfrm>
            <a:off x="4230477" y="1563863"/>
            <a:ext cx="7866703" cy="3535452"/>
          </a:xfrm>
          <a:prstGeom prst="roundRect">
            <a:avLst>
              <a:gd name="adj" fmla="val 0"/>
            </a:avLst>
          </a:prstGeom>
          <a:solidFill>
            <a:srgbClr val="FCB314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535" tIns="45614" rIns="182535" bIns="45614" rtlCol="0" anchor="t" anchorCtr="0"/>
          <a:lstStyle/>
          <a:p>
            <a:pPr marL="0" marR="0" lvl="0" indent="0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1862" y="1533475"/>
            <a:ext cx="969980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A&amp;AI</a:t>
            </a:r>
          </a:p>
        </p:txBody>
      </p:sp>
      <p:sp>
        <p:nvSpPr>
          <p:cNvPr id="70" name="Right Arrow 9"/>
          <p:cNvSpPr/>
          <p:nvPr/>
        </p:nvSpPr>
        <p:spPr>
          <a:xfrm>
            <a:off x="5999424" y="2523713"/>
            <a:ext cx="483682" cy="874632"/>
          </a:xfrm>
          <a:prstGeom prst="rightArrow">
            <a:avLst>
              <a:gd name="adj1" fmla="val 71296"/>
              <a:gd name="adj2" fmla="val 50000"/>
            </a:avLst>
          </a:prstGeom>
          <a:gradFill rotWithShape="1">
            <a:gsLst>
              <a:gs pos="0">
                <a:srgbClr val="6EBB1F">
                  <a:tint val="50000"/>
                  <a:satMod val="300000"/>
                </a:srgbClr>
              </a:gs>
              <a:gs pos="35000">
                <a:srgbClr val="6EBB1F">
                  <a:tint val="37000"/>
                  <a:satMod val="300000"/>
                </a:srgbClr>
              </a:gs>
              <a:gs pos="100000">
                <a:srgbClr val="6EBB1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BB1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12173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120"/>
          <p:cNvSpPr/>
          <p:nvPr/>
        </p:nvSpPr>
        <p:spPr>
          <a:xfrm>
            <a:off x="5375721" y="1586667"/>
            <a:ext cx="6042062" cy="222129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API Handler </a:t>
            </a:r>
          </a:p>
        </p:txBody>
      </p:sp>
      <p:sp>
        <p:nvSpPr>
          <p:cNvPr id="72" name="Rounded Rectangle 109"/>
          <p:cNvSpPr/>
          <p:nvPr/>
        </p:nvSpPr>
        <p:spPr>
          <a:xfrm>
            <a:off x="4384373" y="4100472"/>
            <a:ext cx="7230824" cy="654298"/>
          </a:xfrm>
          <a:prstGeom prst="roundRect">
            <a:avLst>
              <a:gd name="adj" fmla="val 13777"/>
            </a:avLst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A&amp;AI Application Management Functions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362286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Audits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703670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58182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Archival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4132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OA&amp;M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4274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Notifications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23209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Subscriptions</a:t>
            </a:r>
          </a:p>
        </p:txBody>
      </p:sp>
      <p:sp>
        <p:nvSpPr>
          <p:cNvPr id="79" name="Rounded Rectangle 152"/>
          <p:cNvSpPr/>
          <p:nvPr/>
        </p:nvSpPr>
        <p:spPr>
          <a:xfrm rot="5400000">
            <a:off x="10400920" y="3201757"/>
            <a:ext cx="3085694" cy="187765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A&amp;AI Data Management Services</a:t>
            </a:r>
          </a:p>
        </p:txBody>
      </p:sp>
      <p:grpSp>
        <p:nvGrpSpPr>
          <p:cNvPr id="4" name="Group 79"/>
          <p:cNvGrpSpPr/>
          <p:nvPr/>
        </p:nvGrpSpPr>
        <p:grpSpPr>
          <a:xfrm>
            <a:off x="6449698" y="1824218"/>
            <a:ext cx="5282532" cy="1056985"/>
            <a:chOff x="4764781" y="2458637"/>
            <a:chExt cx="4573953" cy="1056985"/>
          </a:xfrm>
        </p:grpSpPr>
        <p:sp>
          <p:nvSpPr>
            <p:cNvPr id="81" name="Rounded Rectangle 108"/>
            <p:cNvSpPr/>
            <p:nvPr/>
          </p:nvSpPr>
          <p:spPr>
            <a:xfrm>
              <a:off x="4764781" y="2458637"/>
              <a:ext cx="4573953" cy="1056985"/>
            </a:xfrm>
            <a:prstGeom prst="roundRect">
              <a:avLst>
                <a:gd name="adj" fmla="val 12885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6EBB1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1"/>
            <a:lstStyle/>
            <a:p>
              <a:pPr marL="0" marR="0" lvl="0" indent="0" algn="ctr" defTabSz="912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charset="0"/>
                </a:rPr>
                <a:t>Inventory &amp; Topology Management</a:t>
              </a:r>
            </a:p>
          </p:txBody>
        </p:sp>
        <p:grpSp>
          <p:nvGrpSpPr>
            <p:cNvPr id="5" name="Group 81"/>
            <p:cNvGrpSpPr/>
            <p:nvPr/>
          </p:nvGrpSpPr>
          <p:grpSpPr>
            <a:xfrm>
              <a:off x="4863606" y="2777130"/>
              <a:ext cx="4385139" cy="658136"/>
              <a:chOff x="4863606" y="2777130"/>
              <a:chExt cx="4385139" cy="658136"/>
            </a:xfrm>
          </p:grpSpPr>
          <p:sp>
            <p:nvSpPr>
              <p:cNvPr id="83" name="Rounded Rectangle 14"/>
              <p:cNvSpPr/>
              <p:nvPr/>
            </p:nvSpPr>
            <p:spPr>
              <a:xfrm>
                <a:off x="5800488" y="2777130"/>
                <a:ext cx="344825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" name="Group 83"/>
              <p:cNvGrpSpPr/>
              <p:nvPr/>
            </p:nvGrpSpPr>
            <p:grpSpPr>
              <a:xfrm>
                <a:off x="5860365" y="2841218"/>
                <a:ext cx="3303634" cy="504727"/>
                <a:chOff x="5860365" y="2841218"/>
                <a:chExt cx="3303634" cy="504727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586036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</a:t>
                  </a: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586036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</a:t>
                  </a: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702496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Resource</a:t>
                  </a: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6702496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Infrastructure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44627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Active</a:t>
                  </a: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544627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Topology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8386759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Assignment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8386759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Available</a:t>
                  </a:r>
                </a:p>
              </p:txBody>
            </p:sp>
          </p:grpSp>
          <p:sp>
            <p:nvSpPr>
              <p:cNvPr id="85" name="Rounded Rectangle 82"/>
              <p:cNvSpPr/>
              <p:nvPr/>
            </p:nvSpPr>
            <p:spPr>
              <a:xfrm>
                <a:off x="4863606" y="2777130"/>
                <a:ext cx="89704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7" name="Group 85"/>
              <p:cNvGrpSpPr/>
              <p:nvPr/>
            </p:nvGrpSpPr>
            <p:grpSpPr>
              <a:xfrm>
                <a:off x="4913975" y="2841218"/>
                <a:ext cx="777240" cy="502872"/>
                <a:chOff x="4913975" y="2841218"/>
                <a:chExt cx="777240" cy="502872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91397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Entitlement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91397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Reference</a:t>
                  </a:r>
                </a:p>
              </p:txBody>
            </p:sp>
          </p:grpSp>
        </p:grpSp>
      </p:grpSp>
      <p:sp>
        <p:nvSpPr>
          <p:cNvPr id="97" name="Flowchart: Magnetic Disk 96"/>
          <p:cNvSpPr/>
          <p:nvPr/>
        </p:nvSpPr>
        <p:spPr>
          <a:xfrm>
            <a:off x="9154514" y="3266534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Inventory &amp; Topology</a:t>
            </a:r>
          </a:p>
        </p:txBody>
      </p:sp>
      <p:sp>
        <p:nvSpPr>
          <p:cNvPr id="98" name="Flowchart: Magnetic Disk 97"/>
          <p:cNvSpPr/>
          <p:nvPr/>
        </p:nvSpPr>
        <p:spPr>
          <a:xfrm>
            <a:off x="6669712" y="3266312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Entitlements &amp; Reference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1"/>
          </p:cNvCxnSpPr>
          <p:nvPr/>
        </p:nvCxnSpPr>
        <p:spPr>
          <a:xfrm>
            <a:off x="7765589" y="2888215"/>
            <a:ext cx="1403" cy="37809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0" name="Rounded Rectangle 66"/>
          <p:cNvSpPr/>
          <p:nvPr/>
        </p:nvSpPr>
        <p:spPr>
          <a:xfrm>
            <a:off x="8947108" y="2849427"/>
            <a:ext cx="2609373" cy="174218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Graph Layer</a:t>
            </a:r>
          </a:p>
        </p:txBody>
      </p:sp>
      <p:cxnSp>
        <p:nvCxnSpPr>
          <p:cNvPr id="101" name="Straight Arrow Connector 100"/>
          <p:cNvCxnSpPr>
            <a:stCxn id="100" idx="2"/>
            <a:endCxn id="97" idx="1"/>
          </p:cNvCxnSpPr>
          <p:nvPr/>
        </p:nvCxnSpPr>
        <p:spPr>
          <a:xfrm flipH="1">
            <a:off x="10251794" y="3023645"/>
            <a:ext cx="1" cy="24288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97" idx="3"/>
          </p:cNvCxnSpPr>
          <p:nvPr/>
        </p:nvCxnSpPr>
        <p:spPr>
          <a:xfrm>
            <a:off x="10251794" y="3815174"/>
            <a:ext cx="2900" cy="2943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3" name="Straight Arrow Connector 102"/>
          <p:cNvCxnSpPr>
            <a:stCxn id="98" idx="3"/>
          </p:cNvCxnSpPr>
          <p:nvPr/>
        </p:nvCxnSpPr>
        <p:spPr>
          <a:xfrm flipH="1">
            <a:off x="7765589" y="3814952"/>
            <a:ext cx="1403" cy="2922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4" name="Rounded Rectangle 107"/>
          <p:cNvSpPr/>
          <p:nvPr/>
        </p:nvSpPr>
        <p:spPr>
          <a:xfrm>
            <a:off x="4490075" y="1929447"/>
            <a:ext cx="1599998" cy="1967531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Metadata Engine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664689" y="225097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 Generation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664689" y="266135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Generation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4664689" y="3071734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Management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4689" y="347450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Metadata Management</a:t>
            </a:r>
          </a:p>
        </p:txBody>
      </p:sp>
      <p:cxnSp>
        <p:nvCxnSpPr>
          <p:cNvPr id="109" name="Straight Arrow Connector 108"/>
          <p:cNvCxnSpPr>
            <a:stCxn id="104" idx="2"/>
          </p:cNvCxnSpPr>
          <p:nvPr/>
        </p:nvCxnSpPr>
        <p:spPr>
          <a:xfrm flipH="1">
            <a:off x="5280787" y="3896978"/>
            <a:ext cx="9287" cy="21723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Placeholder 24"/>
          <p:cNvSpPr txBox="1">
            <a:spLocks/>
          </p:cNvSpPr>
          <p:nvPr/>
        </p:nvSpPr>
        <p:spPr>
          <a:xfrm>
            <a:off x="4334459" y="5196515"/>
            <a:ext cx="4230477" cy="112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>
                <a:solidFill>
                  <a:srgbClr val="067AB4">
                    <a:lumMod val="75000"/>
                  </a:srgbClr>
                </a:solidFill>
              </a:rPr>
              <a:t>Model-driven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>
                <a:solidFill>
                  <a:srgbClr val="000000"/>
                </a:solidFill>
              </a:rPr>
              <a:t>Schema, APIs, database views, data integrity mechanisms generated from models expressed in TOSCA.</a:t>
            </a: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77591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Adaption Layer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Ramki</a:t>
            </a:r>
            <a:r>
              <a:rPr lang="en-US" dirty="0"/>
              <a:t> to provide this slide</a:t>
            </a:r>
          </a:p>
        </p:txBody>
      </p:sp>
    </p:spTree>
    <p:extLst>
      <p:ext uri="{BB962C8B-B14F-4D97-AF65-F5344CB8AC3E}">
        <p14:creationId xmlns:p14="http://schemas.microsoft.com/office/powerpoint/2010/main" val="428424360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圆角矩形 28"/>
          <p:cNvSpPr/>
          <p:nvPr/>
        </p:nvSpPr>
        <p:spPr>
          <a:xfrm>
            <a:off x="575292" y="2823073"/>
            <a:ext cx="1945005" cy="2138035"/>
          </a:xfrm>
          <a:prstGeom prst="roundRect">
            <a:avLst>
              <a:gd name="adj" fmla="val 602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5293" y="133753"/>
            <a:ext cx="10844563" cy="548497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" panose="020B0604020202020204"/>
              </a:rPr>
              <a:t>High-Level Architecture Baseline for R1 (with projects) </a:t>
            </a:r>
            <a:endParaRPr lang="zh-CN" altLang="en-US" sz="2800" b="1" dirty="0">
              <a:solidFill>
                <a:srgbClr val="FFFF00"/>
              </a:solidFill>
              <a:latin typeface="Arial" panose="020B0604020202020204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9251" y="2383277"/>
            <a:ext cx="2087880" cy="329246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9" name="圆角矩形 29"/>
          <p:cNvSpPr/>
          <p:nvPr/>
        </p:nvSpPr>
        <p:spPr>
          <a:xfrm rot="5400000">
            <a:off x="-700394" y="3642205"/>
            <a:ext cx="1945005" cy="29171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SDK</a:t>
            </a:r>
          </a:p>
        </p:txBody>
      </p:sp>
      <p:sp>
        <p:nvSpPr>
          <p:cNvPr id="180" name="圆角矩形 30"/>
          <p:cNvSpPr/>
          <p:nvPr/>
        </p:nvSpPr>
        <p:spPr>
          <a:xfrm>
            <a:off x="2983847" y="1483467"/>
            <a:ext cx="1140460" cy="1020445"/>
          </a:xfrm>
          <a:prstGeom prst="roundRect">
            <a:avLst>
              <a:gd name="adj" fmla="val 9045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4332589" y="1858749"/>
            <a:ext cx="956575" cy="645160"/>
          </a:xfrm>
          <a:prstGeom prst="roundRect">
            <a:avLst/>
          </a:prstGeom>
          <a:solidFill>
            <a:srgbClr val="B9F0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182" name="圆角矩形 33"/>
          <p:cNvSpPr/>
          <p:nvPr/>
        </p:nvSpPr>
        <p:spPr>
          <a:xfrm>
            <a:off x="4670275" y="4099169"/>
            <a:ext cx="1349375" cy="851222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185" name="圆角矩形 37"/>
          <p:cNvSpPr/>
          <p:nvPr/>
        </p:nvSpPr>
        <p:spPr>
          <a:xfrm>
            <a:off x="8711331" y="3522276"/>
            <a:ext cx="1078231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</p:txBody>
      </p:sp>
      <p:sp>
        <p:nvSpPr>
          <p:cNvPr id="187" name="圆角矩形 41"/>
          <p:cNvSpPr/>
          <p:nvPr/>
        </p:nvSpPr>
        <p:spPr>
          <a:xfrm>
            <a:off x="6478080" y="3507453"/>
            <a:ext cx="725805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</a:p>
        </p:txBody>
      </p:sp>
      <p:sp>
        <p:nvSpPr>
          <p:cNvPr id="188" name="圆角矩形 42"/>
          <p:cNvSpPr/>
          <p:nvPr/>
        </p:nvSpPr>
        <p:spPr>
          <a:xfrm>
            <a:off x="7924351" y="3521960"/>
            <a:ext cx="690880" cy="1428115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190" name="圆角矩形 32"/>
          <p:cNvSpPr/>
          <p:nvPr/>
        </p:nvSpPr>
        <p:spPr>
          <a:xfrm>
            <a:off x="5631163" y="1858749"/>
            <a:ext cx="4122967" cy="64516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4333221" y="1484733"/>
            <a:ext cx="5212163" cy="257811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API Framework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2908338" y="2821273"/>
            <a:ext cx="6863662" cy="574675"/>
          </a:xfrm>
          <a:prstGeom prst="roundRect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Services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537780" y="2904287"/>
            <a:ext cx="1153875" cy="439200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 Bus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2746993" y="1147553"/>
            <a:ext cx="7251723" cy="452818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7981" y="1177739"/>
            <a:ext cx="2087880" cy="1115534"/>
            <a:chOff x="193" y="2304"/>
            <a:chExt cx="3288" cy="819"/>
          </a:xfrm>
          <a:noFill/>
        </p:grpSpPr>
        <p:sp>
          <p:nvSpPr>
            <p:cNvPr id="240" name="圆角矩形 55"/>
            <p:cNvSpPr/>
            <p:nvPr/>
          </p:nvSpPr>
          <p:spPr>
            <a:xfrm>
              <a:off x="193" y="2304"/>
              <a:ext cx="3288" cy="819"/>
            </a:xfrm>
            <a:prstGeom prst="roundRect">
              <a:avLst>
                <a:gd name="adj" fmla="val 16483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Portal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Frame-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</a:t>
              </a:r>
            </a:p>
            <a:p>
              <a:pPr defTabSz="914377">
                <a:buClr>
                  <a:srgbClr val="CC9900"/>
                </a:buClr>
                <a:defRPr/>
              </a:pPr>
              <a:endPara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圆角矩形 56"/>
            <p:cNvSpPr/>
            <p:nvPr/>
          </p:nvSpPr>
          <p:spPr>
            <a:xfrm>
              <a:off x="1466" y="2917"/>
              <a:ext cx="1796" cy="19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ONAP CLI</a:t>
              </a:r>
            </a:p>
          </p:txBody>
        </p:sp>
      </p:grpSp>
      <p:sp>
        <p:nvSpPr>
          <p:cNvPr id="201" name="圆角矩形 59"/>
          <p:cNvSpPr/>
          <p:nvPr/>
        </p:nvSpPr>
        <p:spPr bwMode="auto">
          <a:xfrm>
            <a:off x="10970948" y="139645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202" name="矩形 69"/>
          <p:cNvSpPr/>
          <p:nvPr/>
        </p:nvSpPr>
        <p:spPr bwMode="auto">
          <a:xfrm>
            <a:off x="2746993" y="5742412"/>
            <a:ext cx="7251723" cy="683164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External components</a:t>
            </a:r>
          </a:p>
        </p:txBody>
      </p:sp>
      <p:sp>
        <p:nvSpPr>
          <p:cNvPr id="203" name="圆角矩形 188"/>
          <p:cNvSpPr/>
          <p:nvPr/>
        </p:nvSpPr>
        <p:spPr bwMode="auto">
          <a:xfrm>
            <a:off x="4408789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04" name="圆角矩形 65"/>
          <p:cNvSpPr/>
          <p:nvPr/>
        </p:nvSpPr>
        <p:spPr bwMode="auto">
          <a:xfrm>
            <a:off x="7690190" y="5791940"/>
            <a:ext cx="670684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05" name="圆角矩形 66"/>
          <p:cNvSpPr/>
          <p:nvPr/>
        </p:nvSpPr>
        <p:spPr bwMode="auto">
          <a:xfrm>
            <a:off x="5486443" y="5791940"/>
            <a:ext cx="911332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06" name="圆角矩形 67"/>
          <p:cNvSpPr/>
          <p:nvPr/>
        </p:nvSpPr>
        <p:spPr bwMode="auto">
          <a:xfrm>
            <a:off x="6586031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207" name="圆角矩形 68"/>
          <p:cNvSpPr/>
          <p:nvPr/>
        </p:nvSpPr>
        <p:spPr bwMode="auto">
          <a:xfrm>
            <a:off x="8537781" y="5791940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4" name="组合 665"/>
          <p:cNvGrpSpPr>
            <a:grpSpLocks noChangeAspect="1"/>
          </p:cNvGrpSpPr>
          <p:nvPr/>
        </p:nvGrpSpPr>
        <p:grpSpPr>
          <a:xfrm>
            <a:off x="9592854" y="5814163"/>
            <a:ext cx="323215" cy="266700"/>
            <a:chOff x="1160462" y="15679738"/>
            <a:chExt cx="700088" cy="577850"/>
          </a:xfrm>
          <a:noFill/>
        </p:grpSpPr>
        <p:sp>
          <p:nvSpPr>
            <p:cNvPr id="23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9" name="Picture 208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1012" y="5811627"/>
            <a:ext cx="339725" cy="267335"/>
          </a:xfrm>
          <a:prstGeom prst="rect">
            <a:avLst/>
          </a:prstGeom>
          <a:noFill/>
        </p:spPr>
      </p:pic>
      <p:sp>
        <p:nvSpPr>
          <p:cNvPr id="212" name="圆角矩形 92"/>
          <p:cNvSpPr/>
          <p:nvPr/>
        </p:nvSpPr>
        <p:spPr>
          <a:xfrm>
            <a:off x="3767389" y="3516633"/>
            <a:ext cx="753024" cy="184404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Policy 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Frmwk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圆角矩形 53"/>
          <p:cNvSpPr/>
          <p:nvPr/>
        </p:nvSpPr>
        <p:spPr>
          <a:xfrm>
            <a:off x="4729485" y="3530845"/>
            <a:ext cx="1222280" cy="5144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Correlation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(Holmes)</a:t>
            </a:r>
          </a:p>
        </p:txBody>
      </p:sp>
      <p:sp>
        <p:nvSpPr>
          <p:cNvPr id="221" name="圆角矩形 59"/>
          <p:cNvSpPr/>
          <p:nvPr/>
        </p:nvSpPr>
        <p:spPr bwMode="auto">
          <a:xfrm>
            <a:off x="11347936" y="1388412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</a:p>
        </p:txBody>
      </p:sp>
      <p:sp>
        <p:nvSpPr>
          <p:cNvPr id="222" name="矩形 58"/>
          <p:cNvSpPr/>
          <p:nvPr/>
        </p:nvSpPr>
        <p:spPr bwMode="auto">
          <a:xfrm>
            <a:off x="10386211" y="1156210"/>
            <a:ext cx="1676449" cy="496125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圆角矩形 59"/>
          <p:cNvSpPr/>
          <p:nvPr/>
        </p:nvSpPr>
        <p:spPr bwMode="auto">
          <a:xfrm>
            <a:off x="10580650" y="1404471"/>
            <a:ext cx="275319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4539006" y="2877250"/>
            <a:ext cx="838814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7259387" y="2904287"/>
            <a:ext cx="1224000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App. Auth. Framework</a:t>
            </a:r>
          </a:p>
        </p:txBody>
      </p:sp>
      <p:sp>
        <p:nvSpPr>
          <p:cNvPr id="230" name="圆角矩形 51"/>
          <p:cNvSpPr/>
          <p:nvPr/>
        </p:nvSpPr>
        <p:spPr>
          <a:xfrm>
            <a:off x="4540033" y="2273685"/>
            <a:ext cx="493856" cy="22977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ESR</a:t>
            </a:r>
          </a:p>
        </p:txBody>
      </p:sp>
      <p:sp>
        <p:nvSpPr>
          <p:cNvPr id="72" name="圆角矩形 59"/>
          <p:cNvSpPr/>
          <p:nvPr/>
        </p:nvSpPr>
        <p:spPr bwMode="auto">
          <a:xfrm>
            <a:off x="11687698" y="138841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</a:p>
        </p:txBody>
      </p:sp>
      <p:sp>
        <p:nvSpPr>
          <p:cNvPr id="74" name="圆角矩形 52"/>
          <p:cNvSpPr/>
          <p:nvPr/>
        </p:nvSpPr>
        <p:spPr>
          <a:xfrm rot="5400000">
            <a:off x="6599540" y="4380349"/>
            <a:ext cx="2063579" cy="3645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Multi-VIM/Cloud</a:t>
            </a:r>
          </a:p>
        </p:txBody>
      </p:sp>
      <p:sp>
        <p:nvSpPr>
          <p:cNvPr id="54" name="圆角矩形 51"/>
          <p:cNvSpPr/>
          <p:nvPr/>
        </p:nvSpPr>
        <p:spPr>
          <a:xfrm>
            <a:off x="6308650" y="2888240"/>
            <a:ext cx="895378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56" name="圆角矩形 56"/>
          <p:cNvSpPr/>
          <p:nvPr/>
        </p:nvSpPr>
        <p:spPr>
          <a:xfrm>
            <a:off x="1310366" y="1729562"/>
            <a:ext cx="1140460" cy="23050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121920" tIns="60960" rIns="121920" bIns="6096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Usecase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UI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981" y="975940"/>
            <a:ext cx="9490735" cy="18037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ONAP Operations Manager</a:t>
            </a:r>
            <a:endParaRPr lang="zh-CN" altLang="en-US" dirty="0"/>
          </a:p>
        </p:txBody>
      </p:sp>
      <p:sp>
        <p:nvSpPr>
          <p:cNvPr id="58" name="圆角矩形 51"/>
          <p:cNvSpPr/>
          <p:nvPr/>
        </p:nvSpPr>
        <p:spPr>
          <a:xfrm>
            <a:off x="5421408" y="2888239"/>
            <a:ext cx="838814" cy="44088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61" name="圆角矩形 29"/>
          <p:cNvSpPr/>
          <p:nvPr/>
        </p:nvSpPr>
        <p:spPr>
          <a:xfrm>
            <a:off x="587484" y="5069668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55431" y="4807818"/>
            <a:ext cx="747584" cy="51734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sVNFM</a:t>
            </a:r>
            <a:r>
              <a:rPr lang="en-US" sz="1200" dirty="0"/>
              <a:t>/EMS  driver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6161142" y="4759973"/>
            <a:ext cx="976311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Controller driver</a:t>
            </a:r>
          </a:p>
        </p:txBody>
      </p:sp>
      <p:sp>
        <p:nvSpPr>
          <p:cNvPr id="64" name="圆角矩形 68"/>
          <p:cNvSpPr/>
          <p:nvPr/>
        </p:nvSpPr>
        <p:spPr bwMode="auto">
          <a:xfrm>
            <a:off x="8572068" y="609647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7143173" y="5265996"/>
            <a:ext cx="1174040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Cloud/</a:t>
            </a:r>
          </a:p>
          <a:p>
            <a:pPr algn="ctr"/>
            <a:r>
              <a:rPr lang="en-US" sz="1400" dirty="0"/>
              <a:t>VIM driver</a:t>
            </a:r>
          </a:p>
        </p:txBody>
      </p:sp>
      <p:sp>
        <p:nvSpPr>
          <p:cNvPr id="67" name="圆角矩形 68"/>
          <p:cNvSpPr/>
          <p:nvPr/>
        </p:nvSpPr>
        <p:spPr bwMode="auto">
          <a:xfrm>
            <a:off x="5486443" y="6106265"/>
            <a:ext cx="937735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</a:p>
        </p:txBody>
      </p:sp>
      <p:sp>
        <p:nvSpPr>
          <p:cNvPr id="68" name="圆角矩形 68"/>
          <p:cNvSpPr/>
          <p:nvPr/>
        </p:nvSpPr>
        <p:spPr bwMode="auto">
          <a:xfrm>
            <a:off x="6464657" y="6117465"/>
            <a:ext cx="739371" cy="2364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VNFM</a:t>
            </a:r>
          </a:p>
        </p:txBody>
      </p:sp>
      <p:sp>
        <p:nvSpPr>
          <p:cNvPr id="69" name="圆角矩形 68"/>
          <p:cNvSpPr/>
          <p:nvPr/>
        </p:nvSpPr>
        <p:spPr bwMode="auto">
          <a:xfrm>
            <a:off x="7733850" y="610025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7" name="圆角矩形 29"/>
          <p:cNvSpPr/>
          <p:nvPr/>
        </p:nvSpPr>
        <p:spPr>
          <a:xfrm>
            <a:off x="587483" y="5370656"/>
            <a:ext cx="2822497" cy="2687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OOF</a:t>
            </a:r>
          </a:p>
        </p:txBody>
      </p:sp>
    </p:spTree>
    <p:extLst>
      <p:ext uri="{BB962C8B-B14F-4D97-AF65-F5344CB8AC3E}">
        <p14:creationId xmlns:p14="http://schemas.microsoft.com/office/powerpoint/2010/main" val="2242293587"/>
      </p:ext>
    </p:extLst>
  </p:cSld>
  <p:clrMapOvr>
    <a:masterClrMapping/>
  </p:clrMapOvr>
  <p:transition spd="med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E2E Architecture -  Release 2 and Beyond</a:t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and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overlaps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 should be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avoided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 described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both controller and orchestrator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API &amp;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  <p:sp>
        <p:nvSpPr>
          <p:cNvPr id="4" name="Speech Bubble: Rectangle 3"/>
          <p:cNvSpPr/>
          <p:nvPr/>
        </p:nvSpPr>
        <p:spPr>
          <a:xfrm>
            <a:off x="-1362974" y="3881887"/>
            <a:ext cx="1457865" cy="888521"/>
          </a:xfrm>
          <a:prstGeom prst="wedgeRectCallout">
            <a:avLst>
              <a:gd name="adj1" fmla="val 71773"/>
              <a:gd name="adj2" fmla="val 13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 all modules right?</a:t>
            </a:r>
          </a:p>
        </p:txBody>
      </p:sp>
      <p:sp>
        <p:nvSpPr>
          <p:cNvPr id="6" name="Speech Bubble: Rectangle 5"/>
          <p:cNvSpPr/>
          <p:nvPr/>
        </p:nvSpPr>
        <p:spPr>
          <a:xfrm>
            <a:off x="-1362975" y="5336876"/>
            <a:ext cx="2398145" cy="888521"/>
          </a:xfrm>
          <a:prstGeom prst="wedgeRectCallout">
            <a:avLst>
              <a:gd name="adj1" fmla="val 96410"/>
              <a:gd name="adj2" fmla="val -60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does unified API mean ???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338055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High-level Target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2857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536368" y="3047082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21519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3908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516495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778141" y="1418517"/>
            <a:ext cx="8260488" cy="3540291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80822" y="1414878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5680518" y="1911064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744404" y="1422322"/>
            <a:ext cx="4134359" cy="407779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692983" y="1960909"/>
            <a:ext cx="1185781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881339" y="312405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473376" y="1900994"/>
            <a:ext cx="1655880" cy="102741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881339" y="4040145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9248752" y="1920864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9292111" y="2211371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598406" y="2319093"/>
            <a:ext cx="171541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815197" y="3632102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26950" y="3619136"/>
            <a:ext cx="1895499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910237" y="3759650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7875195" y="2299849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907677" y="4286180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0881339" y="358210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6314767" y="3986684"/>
            <a:ext cx="81400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SDN-C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4993776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15132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41184"/>
            <a:ext cx="679006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063922"/>
            <a:ext cx="787405" cy="198859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4020627" y="1986218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811130" y="2087102"/>
            <a:ext cx="1958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 Function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920526" y="3092364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Bus/</a:t>
            </a:r>
            <a:r>
              <a:rPr lang="en-US" altLang="zh-CN" sz="1600" b="1" kern="1200" dirty="0" err="1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790561" y="29113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421565" y="291859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318459" y="292840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0022299" y="292840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82143" y="3478626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567480" y="349606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034154" y="35001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670447" y="321018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圆角矩形 51"/>
          <p:cNvSpPr/>
          <p:nvPr/>
        </p:nvSpPr>
        <p:spPr>
          <a:xfrm>
            <a:off x="10881339" y="268132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81" name="圆角矩形 32"/>
          <p:cNvSpPr/>
          <p:nvPr/>
        </p:nvSpPr>
        <p:spPr>
          <a:xfrm>
            <a:off x="7875195" y="3659685"/>
            <a:ext cx="2438987" cy="119588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altLang="zh-CN" sz="1400" b="1" dirty="0">
                <a:solidFill>
                  <a:schemeClr val="tx1"/>
                </a:solidFill>
              </a:rPr>
              <a:t>           </a:t>
            </a:r>
          </a:p>
          <a:p>
            <a:r>
              <a:rPr lang="en-US" altLang="zh-CN" sz="1400" b="1" dirty="0">
                <a:solidFill>
                  <a:schemeClr val="tx1"/>
                </a:solidFill>
              </a:rPr>
              <a:t>             APPC / VNFM</a:t>
            </a:r>
            <a:r>
              <a:rPr lang="en-US" altLang="zh-CN" sz="1400" b="1" dirty="0">
                <a:solidFill>
                  <a:schemeClr val="bg1"/>
                </a:solidFill>
              </a:rPr>
              <a:t>	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75195" y="3600176"/>
            <a:ext cx="2438986" cy="1183255"/>
          </a:xfrm>
          <a:prstGeom prst="rect">
            <a:avLst/>
          </a:prstGeom>
          <a:noFill/>
          <a:ln w="12700" cap="flat">
            <a:noFill/>
            <a:prstDash val="dash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</a:p>
          <a:p>
            <a:pPr algn="ctr" defTabSz="457200" hangingPunct="0"/>
            <a:endParaRPr lang="en-US" sz="1400" dirty="0">
              <a:solidFill>
                <a:srgbClr val="000000"/>
              </a:solidFill>
              <a:sym typeface="Calibri"/>
            </a:endParaRPr>
          </a:p>
          <a:p>
            <a:pPr algn="ctr" defTabSz="457200" hangingPunct="0"/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algn="ctr" defTabSz="457200" hangingPunct="0"/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Controllers 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7" name="Speech Bubble: Rectangle 86"/>
          <p:cNvSpPr/>
          <p:nvPr/>
        </p:nvSpPr>
        <p:spPr>
          <a:xfrm>
            <a:off x="-1226849" y="1032343"/>
            <a:ext cx="1457865" cy="1142954"/>
          </a:xfrm>
          <a:prstGeom prst="wedgeRectCallout">
            <a:avLst>
              <a:gd name="adj1" fmla="val 83608"/>
              <a:gd name="adj2" fmla="val -4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Is this a functional component, or a project producing components to use like CCSDK?</a:t>
            </a:r>
          </a:p>
          <a:p>
            <a:pPr algn="ctr"/>
            <a:r>
              <a:rPr lang="en-US" sz="1100" dirty="0"/>
              <a:t>Propose to remove</a:t>
            </a:r>
          </a:p>
        </p:txBody>
      </p:sp>
      <p:sp>
        <p:nvSpPr>
          <p:cNvPr id="91" name="Speech Bubble: Rectangle 90"/>
          <p:cNvSpPr/>
          <p:nvPr/>
        </p:nvSpPr>
        <p:spPr>
          <a:xfrm>
            <a:off x="-1218516" y="3920705"/>
            <a:ext cx="1457865" cy="1142954"/>
          </a:xfrm>
          <a:prstGeom prst="wedgeRectCallout">
            <a:avLst>
              <a:gd name="adj1" fmla="val 83608"/>
              <a:gd name="adj2" fmla="val -4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Isn’t this a project? More than a functional </a:t>
            </a:r>
            <a:r>
              <a:rPr lang="en-US" sz="1100" dirty="0" err="1"/>
              <a:t>comonents</a:t>
            </a:r>
            <a:endParaRPr lang="en-US" sz="1100" dirty="0"/>
          </a:p>
        </p:txBody>
      </p:sp>
      <p:sp>
        <p:nvSpPr>
          <p:cNvPr id="92" name="Speech Bubble: Rectangle 91"/>
          <p:cNvSpPr/>
          <p:nvPr/>
        </p:nvSpPr>
        <p:spPr>
          <a:xfrm>
            <a:off x="6662054" y="1820465"/>
            <a:ext cx="1457865" cy="1142954"/>
          </a:xfrm>
          <a:prstGeom prst="wedgeRectCallout">
            <a:avLst>
              <a:gd name="adj1" fmla="val 108460"/>
              <a:gd name="adj2" fmla="val 1450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This is for PNFs and VNFs. Proposed to update</a:t>
            </a:r>
          </a:p>
        </p:txBody>
      </p:sp>
    </p:spTree>
    <p:extLst>
      <p:ext uri="{BB962C8B-B14F-4D97-AF65-F5344CB8AC3E}">
        <p14:creationId xmlns:p14="http://schemas.microsoft.com/office/powerpoint/2010/main" val="4253248066"/>
      </p:ext>
    </p:extLst>
  </p:cSld>
  <p:clrMapOvr>
    <a:masterClrMapping/>
  </p:clrMapOvr>
  <p:transition spd="med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338055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High-level Target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2857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536368" y="3047082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1158841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693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516495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778141" y="1418517"/>
            <a:ext cx="8260488" cy="3540291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80822" y="1414878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5680518" y="1911064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744404" y="1422322"/>
            <a:ext cx="4134359" cy="407779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692983" y="1960909"/>
            <a:ext cx="1185781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881339" y="312405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473376" y="1900994"/>
            <a:ext cx="1655880" cy="102741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881339" y="4040145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9248752" y="1920864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9292111" y="2211371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598406" y="2319093"/>
            <a:ext cx="171541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815197" y="3632102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26950" y="3619136"/>
            <a:ext cx="1895499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910237" y="3759650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7875195" y="2299849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907677" y="4286180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0881339" y="358210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6314767" y="3986684"/>
            <a:ext cx="81400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SDN-C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4993776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15132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41184"/>
            <a:ext cx="679006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063922"/>
            <a:ext cx="787405" cy="198859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4020627" y="1986218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811130" y="2087102"/>
            <a:ext cx="1958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 Function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920526" y="3092364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Bus/</a:t>
            </a:r>
            <a:r>
              <a:rPr lang="en-US" altLang="zh-CN" sz="1600" b="1" kern="1200" dirty="0" err="1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790561" y="29113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421565" y="291859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318459" y="292840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0022299" y="292840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82143" y="3478626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567480" y="349606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034154" y="35001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670447" y="321018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圆角矩形 51"/>
          <p:cNvSpPr/>
          <p:nvPr/>
        </p:nvSpPr>
        <p:spPr>
          <a:xfrm>
            <a:off x="10881339" y="268132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81" name="圆角矩形 32"/>
          <p:cNvSpPr/>
          <p:nvPr/>
        </p:nvSpPr>
        <p:spPr>
          <a:xfrm>
            <a:off x="7875195" y="3659685"/>
            <a:ext cx="2438987" cy="119588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altLang="zh-CN" sz="1400" b="1" dirty="0">
                <a:solidFill>
                  <a:schemeClr val="tx1"/>
                </a:solidFill>
              </a:rPr>
              <a:t>           </a:t>
            </a:r>
          </a:p>
          <a:p>
            <a:r>
              <a:rPr lang="en-US" altLang="zh-CN" sz="1400" b="1" dirty="0">
                <a:solidFill>
                  <a:schemeClr val="bg1"/>
                </a:solidFill>
              </a:rPr>
              <a:t>	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56877">
            <a:off x="10159804" y="-129396"/>
            <a:ext cx="2279487" cy="679418"/>
          </a:xfrm>
          <a:prstGeom prst="rect">
            <a:avLst/>
          </a:prstGeom>
          <a:solidFill>
            <a:srgbClr val="E321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Proposed Update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875195" y="3677124"/>
            <a:ext cx="2438986" cy="604347"/>
          </a:xfrm>
          <a:prstGeom prst="rect">
            <a:avLst/>
          </a:prstGeom>
          <a:noFill/>
          <a:ln w="12700" cap="flat">
            <a:noFill/>
            <a:prstDash val="dash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algn="ctr" defTabSz="457200" hangingPunct="0"/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Network Function Controllers 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9472304" y="3509668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875196" y="4106099"/>
            <a:ext cx="2438986" cy="604347"/>
          </a:xfrm>
          <a:prstGeom prst="rect">
            <a:avLst/>
          </a:prstGeom>
          <a:noFill/>
          <a:ln w="12700" cap="flat">
            <a:noFill/>
            <a:prstDash val="dash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algn="ctr" defTabSz="457200" hangingPunct="0"/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(VNFM + SLI/interface adapter)</a:t>
            </a:r>
          </a:p>
        </p:txBody>
      </p:sp>
    </p:spTree>
    <p:extLst>
      <p:ext uri="{BB962C8B-B14F-4D97-AF65-F5344CB8AC3E}">
        <p14:creationId xmlns:p14="http://schemas.microsoft.com/office/powerpoint/2010/main" val="2061216308"/>
      </p:ext>
    </p:extLst>
  </p:cSld>
  <p:clrMapOvr>
    <a:masterClrMapping/>
  </p:clrMapOvr>
  <p:transition spd="med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792724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2055839" y="4783431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500166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R2+ Architecture – Target View 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858884" y="208710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20641" y="170184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876625" y="308052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876625" y="352950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272658" y="2602734"/>
            <a:ext cx="1629714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239303" y="1374385"/>
            <a:ext cx="3187462" cy="417403"/>
          </a:xfrm>
          <a:prstGeom prst="roundRect">
            <a:avLst>
              <a:gd name="adj" fmla="val 16483"/>
            </a:avLst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Portal Framework –</a:t>
            </a:r>
            <a:r>
              <a:rPr kumimoji="0" lang="en-US" altLang="zh-CN" sz="1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UI,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CLI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876625" y="217529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876625" y="265083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941193" y="391143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3477" y="396271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93" name="圆角矩形 29"/>
          <p:cNvSpPr/>
          <p:nvPr/>
        </p:nvSpPr>
        <p:spPr>
          <a:xfrm rot="16200000">
            <a:off x="-243128" y="4236496"/>
            <a:ext cx="1570653" cy="60579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Testing &amp; Certification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234279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>
            <a:off x="521520" y="1039913"/>
            <a:ext cx="11501438" cy="311411"/>
          </a:xfrm>
          <a:prstGeom prst="roundRect">
            <a:avLst>
              <a:gd name="adj" fmla="val 16483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 Operations Manager (OOM)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454197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93173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7744404" y="1364024"/>
            <a:ext cx="4134359" cy="3276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External API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814254" y="1963826"/>
            <a:ext cx="1121002" cy="26796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939180" y="3134764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945152" y="407018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945152" y="361213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4835436" y="5071600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4301411" y="549455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92724" y="5781952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21885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8119919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084439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631915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6179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6267623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694651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879790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10255154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482791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022299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743433" y="551702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53636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647115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776366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Bus/</a:t>
            </a:r>
            <a:r>
              <a:rPr lang="en-US" altLang="zh-CN" sz="1600" b="1" kern="1200" dirty="0" err="1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endParaRPr lang="en-US" altLang="zh-CN" sz="16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46401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277405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817429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878139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646401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767463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373657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743433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414475" y="1886440"/>
            <a:ext cx="1904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Orchestration (SO)</a:t>
            </a:r>
          </a:p>
          <a:p>
            <a:pPr algn="ctr"/>
            <a:r>
              <a:rPr lang="en-US" sz="1400" b="1" dirty="0"/>
              <a:t>(recursive)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Service Level </a:t>
            </a:r>
          </a:p>
          <a:p>
            <a:pPr lvl="1" indent="-223838">
              <a:buFont typeface="Wingdings" panose="05000000000000000000" pitchFamily="2" charset="2"/>
              <a:buChar char="§"/>
            </a:pPr>
            <a:r>
              <a:rPr lang="en-US" sz="1400" b="1" dirty="0"/>
              <a:t>Resource Level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057680" y="4394981"/>
            <a:ext cx="1049593" cy="493100"/>
            <a:chOff x="1490235" y="4080662"/>
            <a:chExt cx="1049593" cy="493100"/>
          </a:xfrm>
        </p:grpSpPr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07273" y="439207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8059070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564275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584245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8106755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8141990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076955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123963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9054022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789804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8182841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528499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9048256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8106755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754048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501647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690174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387901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347538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442570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442569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442569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471324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525757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509688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613745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930043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830185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696026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9090197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555897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399452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425026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668011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5193026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9235915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428119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934762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945152" y="2680079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38" name="Speech Bubble: Rectangle 137"/>
          <p:cNvSpPr/>
          <p:nvPr/>
        </p:nvSpPr>
        <p:spPr>
          <a:xfrm>
            <a:off x="7387195" y="1725642"/>
            <a:ext cx="1457865" cy="1142954"/>
          </a:xfrm>
          <a:prstGeom prst="wedgeRectCallout">
            <a:avLst>
              <a:gd name="adj1" fmla="val 108460"/>
              <a:gd name="adj2" fmla="val 1450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 would like to know what the SLI vs LCM-DG is.</a:t>
            </a:r>
          </a:p>
          <a:p>
            <a:pPr algn="ctr"/>
            <a:r>
              <a:rPr lang="en-US" sz="1100" dirty="0"/>
              <a:t>Also, should we include “app config”?</a:t>
            </a:r>
          </a:p>
        </p:txBody>
      </p:sp>
    </p:spTree>
    <p:extLst>
      <p:ext uri="{BB962C8B-B14F-4D97-AF65-F5344CB8AC3E}">
        <p14:creationId xmlns:p14="http://schemas.microsoft.com/office/powerpoint/2010/main" val="2173654996"/>
      </p:ext>
    </p:extLst>
  </p:cSld>
  <p:clrMapOvr>
    <a:masterClrMapping/>
  </p:clrMapOvr>
  <p:transition spd="med"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50867</TotalTime>
  <Words>4905</Words>
  <Application>Microsoft Office PowerPoint</Application>
  <PresentationFormat>Widescreen</PresentationFormat>
  <Paragraphs>923</Paragraphs>
  <Slides>34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50" baseType="lpstr">
      <vt:lpstr>Arial Unicode MS</vt:lpstr>
      <vt:lpstr>宋体</vt:lpstr>
      <vt:lpstr>.AppleSystemUIFont</vt:lpstr>
      <vt:lpstr>Arial</vt:lpstr>
      <vt:lpstr>Calibri</vt:lpstr>
      <vt:lpstr>Courier New</vt:lpstr>
      <vt:lpstr>DengXian</vt:lpstr>
      <vt:lpstr>Microsoft YaHei</vt:lpstr>
      <vt:lpstr>MS PGothic</vt:lpstr>
      <vt:lpstr>MS PGothic</vt:lpstr>
      <vt:lpstr>Open Sans Light</vt:lpstr>
      <vt:lpstr>Times New Roman</vt:lpstr>
      <vt:lpstr>Verdana</vt:lpstr>
      <vt:lpstr>Wingdings</vt:lpstr>
      <vt:lpstr>Office Theme</vt:lpstr>
      <vt:lpstr>1_Office Theme</vt:lpstr>
      <vt:lpstr> Target ONAP End-to-End Architecture  Tiger Team Presentation   Parviz Yegani – Futurewei Technologies  Contributors: Vimal Begwani (AT&amp;T), Jamil Chawki (Orange), Andrew Mayer (AT&amp;T)  Nov. 9, 2017  </vt:lpstr>
      <vt:lpstr>ONAP E2E Architecture (High-Level View)</vt:lpstr>
      <vt:lpstr>Progress from the Architecture Subcommittee</vt:lpstr>
      <vt:lpstr>High-Level Architecture Baseline for R1 (with projects) </vt:lpstr>
      <vt:lpstr>ONAP E2E Architecture -  Release 2 and Beyond </vt:lpstr>
      <vt:lpstr>Architecture Design Considerations</vt:lpstr>
      <vt:lpstr>ONAP R2+ Architecture – High-level Target View </vt:lpstr>
      <vt:lpstr>ONAP R2+ Architecture – High-level Target View </vt:lpstr>
      <vt:lpstr>ONAP R2+ Architecture – Target View </vt:lpstr>
      <vt:lpstr>ONAP Orchestration Alignment:</vt:lpstr>
      <vt:lpstr>ONAP Orchestrator Functions</vt:lpstr>
      <vt:lpstr>ONAP Orchestrator Functions</vt:lpstr>
      <vt:lpstr>Examples of Orchestration Requests</vt:lpstr>
      <vt:lpstr>Examples of Orchestration Requests</vt:lpstr>
      <vt:lpstr>PowerPoint Presentation</vt:lpstr>
      <vt:lpstr>Nested / Compound Services:</vt:lpstr>
      <vt:lpstr>Conclusions</vt:lpstr>
      <vt:lpstr>Conclusions</vt:lpstr>
      <vt:lpstr>ONAP R2+ Architecture – Merged View 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Role Of Controllers in ONAP</vt:lpstr>
      <vt:lpstr>ONAP Orchestration Federation</vt:lpstr>
      <vt:lpstr>External API Functional Requirements</vt:lpstr>
      <vt:lpstr>Next Steps</vt:lpstr>
      <vt:lpstr>Backup Slides   Functional Description of ONAP Architecture Components  Under Review …</vt:lpstr>
      <vt:lpstr>Service Design and Creation Architecture</vt:lpstr>
      <vt:lpstr>SDC Catalog Architecture</vt:lpstr>
      <vt:lpstr>Service Orchestrator</vt:lpstr>
      <vt:lpstr>Generic VNF Controller (L4-7) Architecture</vt:lpstr>
      <vt:lpstr>SDN-Controller Architecture</vt:lpstr>
      <vt:lpstr>Data Collection, Analytics and Events (DCAE) Architecture</vt:lpstr>
      <vt:lpstr>Active and Available Inventory</vt:lpstr>
      <vt:lpstr>Multi-Cloud Adaption Layer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481</cp:revision>
  <cp:lastPrinted>2017-08-07T21:14:23Z</cp:lastPrinted>
  <dcterms:created xsi:type="dcterms:W3CDTF">2017-02-27T16:23:08Z</dcterms:created>
  <dcterms:modified xsi:type="dcterms:W3CDTF">2017-11-14T23:14:47Z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1510602016</vt:lpwstr>
  </property>
</Properties>
</file>