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34"/>
  </p:notesMasterIdLst>
  <p:sldIdLst>
    <p:sldId id="313" r:id="rId3"/>
    <p:sldId id="278" r:id="rId4"/>
    <p:sldId id="263" r:id="rId5"/>
    <p:sldId id="259" r:id="rId6"/>
    <p:sldId id="279" r:id="rId7"/>
    <p:sldId id="264" r:id="rId8"/>
    <p:sldId id="332" r:id="rId9"/>
    <p:sldId id="333" r:id="rId10"/>
    <p:sldId id="331" r:id="rId11"/>
    <p:sldId id="288" r:id="rId12"/>
    <p:sldId id="290" r:id="rId13"/>
    <p:sldId id="291" r:id="rId14"/>
    <p:sldId id="292" r:id="rId15"/>
    <p:sldId id="293" r:id="rId16"/>
    <p:sldId id="296" r:id="rId17"/>
    <p:sldId id="315" r:id="rId18"/>
    <p:sldId id="281" r:id="rId19"/>
    <p:sldId id="300" r:id="rId20"/>
    <p:sldId id="316" r:id="rId21"/>
    <p:sldId id="329" r:id="rId22"/>
    <p:sldId id="309" r:id="rId23"/>
    <p:sldId id="306" r:id="rId24"/>
    <p:sldId id="317" r:id="rId25"/>
    <p:sldId id="320" r:id="rId26"/>
    <p:sldId id="321" r:id="rId27"/>
    <p:sldId id="322" r:id="rId28"/>
    <p:sldId id="323" r:id="rId29"/>
    <p:sldId id="324" r:id="rId30"/>
    <p:sldId id="326" r:id="rId31"/>
    <p:sldId id="327" r:id="rId32"/>
    <p:sldId id="32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32" d="100"/>
          <a:sy n="132" d="100"/>
        </p:scale>
        <p:origin x="4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Architecture Baseline for R1.  SO and VFC PTLs to talk and see if they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can make additional progress towards longer-term architecture in R1 timeframe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4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8324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8003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05641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9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16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ONAP Reference Architecture for R2 and Beyond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Parviz </a:t>
            </a:r>
            <a:r>
              <a:rPr lang="en-US" sz="1200" dirty="0">
                <a:solidFill>
                  <a:schemeClr val="tx1"/>
                </a:solidFill>
              </a:rPr>
              <a:t>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Technologies</a:t>
            </a: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Contributors: </a:t>
            </a:r>
            <a:r>
              <a:rPr lang="en-US" sz="1200" dirty="0" smtClean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(Orange), Andrew Mayer (AT&amp;T)</a:t>
            </a: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Nov. 9, 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cross-controller activities driven by orders and events 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instantiate/modify/remove VNFs/PNFs, </a:t>
            </a:r>
            <a:r>
              <a:rPr lang="en-US" sz="1100" b="1" kern="0" dirty="0" err="1" smtClean="0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perform multi-control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layer remedy actions.  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 smtClean="0">
                <a:latin typeface="Calibri"/>
                <a:sym typeface="Calibri"/>
              </a:rPr>
              <a:t>Key Attributes </a:t>
            </a:r>
            <a:r>
              <a:rPr lang="en-US" b="1" kern="0" dirty="0">
                <a:latin typeface="Calibri"/>
                <a:sym typeface="Calibri"/>
              </a:rPr>
              <a:t>of </a:t>
            </a:r>
            <a:r>
              <a:rPr lang="en-US" b="1" kern="0" dirty="0" smtClean="0">
                <a:latin typeface="Calibri"/>
                <a:sym typeface="Calibri"/>
              </a:rPr>
              <a:t>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Instantiations,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25677333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multiple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7369750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Orchestration (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flow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Consistent with ETSI MANO, ONAP should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separate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Service Orchestration and Resource Orchestration into two separate named components, because 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simple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network services), therefore SO should support full orchestration scope of ONAP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sz="2000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 (VNF) or simple network service onboarding (composed of one or more VNFs)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sz="2000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sz="2000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6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6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38024674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val 137"/>
          <p:cNvSpPr/>
          <p:nvPr/>
        </p:nvSpPr>
        <p:spPr>
          <a:xfrm>
            <a:off x="3501647" y="1886440"/>
            <a:ext cx="1817060" cy="11593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055839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Merged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858884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20641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876625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876625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2726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239303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876625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876625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941193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3477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-24312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34279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454197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93173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7744404" y="1364024"/>
            <a:ext cx="4134359" cy="3276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814254" y="1963826"/>
            <a:ext cx="1121002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939180" y="3134764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945152" y="407018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945152" y="361213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5071600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647115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776366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Bus/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6401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77405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17429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87813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646401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67463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373657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743433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414475" y="1886440"/>
            <a:ext cx="1904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Orchestration (SO)</a:t>
            </a:r>
          </a:p>
          <a:p>
            <a:pPr algn="ctr"/>
            <a:r>
              <a:rPr lang="en-US" sz="1400" b="1" dirty="0"/>
              <a:t>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057680" y="439498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7273" y="439207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8059070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564275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584245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8106755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8141990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076955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123963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9054022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789804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8182841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528499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048256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106755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754048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501647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690174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387901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347538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442570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442569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442569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471324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525757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09688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613745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930043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830185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69602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9090197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555897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399452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425026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668011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5193026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9235915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428119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934762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945152" y="268007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3501647" y="1691686"/>
            <a:ext cx="1886254" cy="1215371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0" name="Straight Connector 159"/>
          <p:cNvCxnSpPr/>
          <p:nvPr/>
        </p:nvCxnSpPr>
        <p:spPr>
          <a:xfrm>
            <a:off x="8026453" y="-311499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</a:t>
            </a:r>
            <a:r>
              <a:rPr lang="en-US" sz="3200" b="1" dirty="0" smtClean="0">
                <a:solidFill>
                  <a:schemeClr val="tx1"/>
                </a:solidFill>
              </a:rPr>
              <a:t>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</a:t>
            </a:r>
            <a:r>
              <a:rPr lang="en-US" sz="3200" b="1" dirty="0" smtClean="0">
                <a:solidFill>
                  <a:schemeClr val="tx1"/>
                </a:solidFill>
              </a:rPr>
              <a:t>Federation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External API Functional Requirements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The ONAP External API supports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between ONAP and the Service Provider’s BSS/OSS,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between ONAP of a Service Provider and other Partner Providers.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MEF LSO characterizes these Service Provider to Partner Provider interactions at the Service Level as the </a:t>
            </a:r>
            <a:r>
              <a:rPr lang="en-US" sz="1600" i="1" dirty="0" smtClean="0"/>
              <a:t>Interlude</a:t>
            </a:r>
            <a:r>
              <a:rPr lang="en-US" sz="1600" dirty="0" smtClean="0"/>
              <a:t> Interface Reference Point</a:t>
            </a:r>
          </a:p>
          <a:p>
            <a:pPr marL="804241" lvl="2" indent="-170367">
              <a:buFont typeface="Calibri" panose="020F0502020204030204" pitchFamily="34" charset="0"/>
              <a:buChar char="‒"/>
            </a:pPr>
            <a:r>
              <a:rPr lang="en-US" sz="1400" dirty="0" smtClean="0"/>
              <a:t>This Interface Reference Point provides for the coordination of a portion of Services within the Partner domain that are managed by a Service Provider’s Orchestration Functionality within the bounds and policies defined for each Service.</a:t>
            </a:r>
          </a:p>
          <a:p>
            <a:r>
              <a:rPr lang="en-US" sz="1400" b="1" dirty="0" smtClean="0">
                <a:solidFill>
                  <a:srgbClr val="067AB4">
                    <a:lumMod val="75000"/>
                  </a:srgbClr>
                </a:solidFill>
              </a:rPr>
              <a:t> </a:t>
            </a:r>
          </a:p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It is envisioned that from a Service Provider to Partner Provider interaction context (i.e. MEF Interlude), the ONAP External API supports the following types of interacts: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controls aspects of the Service within the Partner domain (on behalf of the Customer) by requesting changes to dynamic parameters as permitted by service policies,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queries state of the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requests change to administrative state or permitted attributes of a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creation of connectivity between two Service Interfaces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instantiation of functional service components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queries the Partner for detailed information related to Services provided by the Partner to the Service Provider,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receives Service specific event notifications (e.g., Service Problem Alerts)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receives Service specific performance information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Service related test initiation and receive test results from the Partner.</a:t>
            </a:r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684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R2+ 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implementation 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VF-C,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7"/>
            <a:ext cx="11318033" cy="274656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Backup Slides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Functional Description of ONAP Architecture Components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Under Review …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="" xmlns:a16="http://schemas.microsoft.com/office/drawing/2014/main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115750" y="1055608"/>
            <a:ext cx="7249829" cy="5264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Comprehensive design studio that enables technology integration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Design studio modules interoperate to enable complex relationships &amp; models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Create or consume models to represent services, resources &amp; management functions</a:t>
            </a:r>
          </a:p>
          <a:p>
            <a:pPr marL="174450" indent="-174450">
              <a:spcBef>
                <a:spcPts val="599"/>
              </a:spcBef>
              <a:spcAft>
                <a:spcPts val="599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Models, APIs/functions, flows, analytics &amp; policies cataloged together or independently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Service Design &amp; Creation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Design Studio with Guided User Workflow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Onboarding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Services &amp; Products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Policy-Driven Recipes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Open Catalog-based Platform for Model/Object Reuse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Policy Creation Framework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Policy Editor &amp; Library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Conflict Identification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Closed-loop, Security &amp; Audit Behavior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Analytic Application Design Environment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App Design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Tools for Analytic Development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Security &amp; Traffic Analytics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Lifecycle Management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Simulate, test, track &amp; certify the create/mod processes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Track and manage versions of models and catalog entries</a:t>
            </a:r>
            <a:endParaRPr lang="en-US" sz="1050" b="1" dirty="0">
              <a:solidFill>
                <a:srgbClr val="067AB4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Publish Definitions via SDK, API or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Real-Time Reference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BD7D56-CD5F-4395-B32E-FC214A1CE52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26" y="2355171"/>
            <a:ext cx="7159752" cy="345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823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SDC 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="" xmlns:a16="http://schemas.microsoft.com/office/drawing/2014/main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698" y="1963216"/>
            <a:ext cx="4689216" cy="3205931"/>
          </a:xfrm>
        </p:spPr>
        <p:txBody>
          <a:bodyPr>
            <a:normAutofit lnSpcReduction="10000"/>
          </a:bodyPr>
          <a:lstStyle/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Product/Service/Resource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The instruction to manage D2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and Service design lifecycle management processes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Node based presentation to provide sequencing and relationships of different objects and technologies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Generic re-usable management methods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Common toolsets for creation of </a:t>
            </a:r>
            <a:r>
              <a:rPr lang="en-US" sz="1050" b="1" dirty="0" err="1">
                <a:solidFill>
                  <a:schemeClr val="accent1">
                    <a:lumMod val="75000"/>
                  </a:schemeClr>
                </a:solidFill>
              </a:rPr>
              <a:t>ONAP</a:t>
            </a: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 capabilities and management procedures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Interact with external software development teams and suppliers to onboard custom software, adapters or new </a:t>
            </a:r>
            <a:r>
              <a:rPr lang="en-US" sz="1050" b="1" dirty="0" err="1">
                <a:solidFill>
                  <a:srgbClr val="067AB4"/>
                </a:solidFill>
              </a:rPr>
              <a:t>VNFs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Certified models are distributed to runtime catalog for </a:t>
            </a:r>
            <a:r>
              <a:rPr lang="en-US" sz="1050" b="1" dirty="0" err="1">
                <a:solidFill>
                  <a:srgbClr val="067AB4"/>
                </a:solidFill>
              </a:rPr>
              <a:t>ONAP</a:t>
            </a:r>
            <a:r>
              <a:rPr lang="en-US" sz="1050" b="1" dirty="0">
                <a:solidFill>
                  <a:srgbClr val="067AB4"/>
                </a:solidFill>
              </a:rPr>
              <a:t> execution components runtime consumption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Provide runtime access to models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050" b="1" dirty="0">
              <a:solidFill>
                <a:srgbClr val="067AB4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764F44A9-169F-4E45-8FCA-A49F413DA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217" y="1739749"/>
            <a:ext cx="7282868" cy="4237973"/>
          </a:xfrm>
          <a:prstGeom prst="rect">
            <a:avLst/>
          </a:prstGeom>
        </p:spPr>
      </p:pic>
      <p:sp>
        <p:nvSpPr>
          <p:cNvPr id="133" name="Text Placeholder 3">
            <a:extLst>
              <a:ext uri="{FF2B5EF4-FFF2-40B4-BE49-F238E27FC236}">
                <a16:creationId xmlns="" xmlns:a16="http://schemas.microsoft.com/office/drawing/2014/main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153944" y="1087750"/>
            <a:ext cx="6491662" cy="849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 smart repository for storing products ,services , resources and artifacts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Manages catalog’s elements versions, lifecycle and access policy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All certified asset definitions available for re-use and composition</a:t>
            </a:r>
          </a:p>
          <a:p>
            <a:pPr marL="0" indent="0">
              <a:spcBef>
                <a:spcPts val="599"/>
              </a:spcBef>
              <a:buNone/>
            </a:pPr>
            <a:endParaRPr lang="en-US" sz="1300" b="1" dirty="0">
              <a:solidFill>
                <a:prstClr val="black"/>
              </a:solidFill>
            </a:endParaRPr>
          </a:p>
        </p:txBody>
      </p:sp>
      <p:sp>
        <p:nvSpPr>
          <p:cNvPr id="48" name="Text Placeholder 1">
            <a:extLst>
              <a:ext uri="{FF2B5EF4-FFF2-40B4-BE49-F238E27FC236}">
                <a16:creationId xmlns="" xmlns:a16="http://schemas.microsoft.com/office/drawing/2014/main" id="{E8F3C664-6564-44AA-99EA-D3D39353FF21}"/>
              </a:ext>
            </a:extLst>
          </p:cNvPr>
          <p:cNvSpPr txBox="1">
            <a:spLocks/>
          </p:cNvSpPr>
          <p:nvPr/>
        </p:nvSpPr>
        <p:spPr>
          <a:xfrm>
            <a:off x="4934610" y="2123886"/>
            <a:ext cx="1965960" cy="621741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en-US"/>
            </a:defPPr>
            <a:lvl1pPr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607890" indent="-150783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7367" indent="-30315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6842" indent="-455521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4731" indent="-60630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536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644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199751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6858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l" defTabSz="121736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Developer Contribution &amp; Self-Serve Models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31766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control or maintain state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of 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="" xmlns:a16="http://schemas.microsoft.com/office/drawing/2014/main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Service Orchestrator (SO)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="" xmlns:a16="http://schemas.microsoft.com/office/drawing/2014/main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="" xmlns:a16="http://schemas.microsoft.com/office/drawing/2014/main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="" xmlns:a16="http://schemas.microsoft.com/office/drawing/2014/main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6"/>
            <a:ext cx="3780767" cy="151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Multi-Cloud/SDN-C/Generic VNF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2B87257-92AA-4D07-8EAF-51A7A2163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861" y="2705873"/>
            <a:ext cx="7943017" cy="418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19086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VNF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VNF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the applications/VNFs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VNF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grpSp>
        <p:nvGrpSpPr>
          <p:cNvPr id="5" name="Group 6"/>
          <p:cNvGrpSpPr/>
          <p:nvPr/>
        </p:nvGrpSpPr>
        <p:grpSpPr>
          <a:xfrm>
            <a:off x="5610337" y="1849889"/>
            <a:ext cx="6471581" cy="3806433"/>
            <a:chOff x="5400802" y="1849889"/>
            <a:chExt cx="6471581" cy="3806433"/>
          </a:xfrm>
        </p:grpSpPr>
        <p:grpSp>
          <p:nvGrpSpPr>
            <p:cNvPr id="6" name="Group 5"/>
            <p:cNvGrpSpPr/>
            <p:nvPr/>
          </p:nvGrpSpPr>
          <p:grpSpPr>
            <a:xfrm>
              <a:off x="5400802" y="1849889"/>
              <a:ext cx="6471581" cy="3806433"/>
              <a:chOff x="5400802" y="1849889"/>
              <a:chExt cx="6471581" cy="3806433"/>
            </a:xfrm>
          </p:grpSpPr>
          <p:grpSp>
            <p:nvGrpSpPr>
              <p:cNvPr id="7" name="Group 16"/>
              <p:cNvGrpSpPr/>
              <p:nvPr/>
            </p:nvGrpSpPr>
            <p:grpSpPr>
              <a:xfrm>
                <a:off x="5400802" y="1849889"/>
                <a:ext cx="6471581" cy="3806433"/>
                <a:chOff x="2501597" y="1308432"/>
                <a:chExt cx="6471581" cy="3806433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2501597" y="1718652"/>
                  <a:ext cx="6471581" cy="3396213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lIns="91440" tIns="91440" rIns="91440" bIns="91440" rtlCol="0" anchor="t" anchorCtr="0"/>
                <a:lstStyle/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Generic VNF </a:t>
                  </a:r>
                </a:p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Controller</a:t>
                  </a:r>
                </a:p>
              </p:txBody>
            </p:sp>
            <p:sp>
              <p:nvSpPr>
                <p:cNvPr id="19" name="Rounded Rectangle 81"/>
                <p:cNvSpPr/>
                <p:nvPr/>
              </p:nvSpPr>
              <p:spPr>
                <a:xfrm>
                  <a:off x="2575799" y="4126833"/>
                  <a:ext cx="6322269" cy="91310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algn="ctr" defTabSz="913220">
                    <a:lnSpc>
                      <a:spcPts val="1199"/>
                    </a:lnSpc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Adapters 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61332" y="4374797"/>
                  <a:ext cx="6067378" cy="568977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/>
                <a:p>
                  <a:pPr defTabSz="913486">
                    <a:lnSpc>
                      <a:spcPts val="899"/>
                    </a:lnSpc>
                    <a:defRPr/>
                  </a:pPr>
                  <a:endParaRPr lang="en-US" sz="1049" b="1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Rounded Rectangle 44"/>
                <p:cNvSpPr/>
                <p:nvPr/>
              </p:nvSpPr>
              <p:spPr>
                <a:xfrm>
                  <a:off x="5613541" y="2774198"/>
                  <a:ext cx="3049868" cy="949673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Service Logic Interpreter</a:t>
                  </a:r>
                </a:p>
              </p:txBody>
            </p:sp>
            <p:sp>
              <p:nvSpPr>
                <p:cNvPr id="22" name="Rounded Rectangle 46"/>
                <p:cNvSpPr/>
                <p:nvPr/>
              </p:nvSpPr>
              <p:spPr>
                <a:xfrm>
                  <a:off x="2747198" y="2676376"/>
                  <a:ext cx="1474711" cy="1076730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endParaRPr lang="en-US" sz="1199" b="1" kern="0" dirty="0">
                    <a:solidFill>
                      <a:prstClr val="black"/>
                    </a:solidFill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547548" y="4455636"/>
                  <a:ext cx="893056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VNF Manager</a:t>
                  </a:r>
                  <a:br>
                    <a:rPr lang="en-US" sz="999" b="1" kern="0" dirty="0">
                      <a:solidFill>
                        <a:prstClr val="white"/>
                      </a:solidFill>
                    </a:rPr>
                  </a:br>
                  <a:r>
                    <a:rPr lang="en-US" sz="999" b="1" kern="0" dirty="0">
                      <a:solidFill>
                        <a:prstClr val="white"/>
                      </a:solidFill>
                    </a:rPr>
                    <a:t>Adapter (s)</a:t>
                  </a: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813490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Chef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879805" y="2277122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6" name="Straight Arrow Connector 25"/>
                <p:cNvCxnSpPr>
                  <a:stCxn id="21" idx="2"/>
                </p:cNvCxnSpPr>
                <p:nvPr/>
              </p:nvCxnSpPr>
              <p:spPr>
                <a:xfrm>
                  <a:off x="7138475" y="3723871"/>
                  <a:ext cx="0" cy="4838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940331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568329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6089726" y="3549674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695021" y="3307593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4185738" y="3082088"/>
                  <a:ext cx="1408551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n 111"/>
                <p:cNvSpPr/>
                <p:nvPr/>
              </p:nvSpPr>
              <p:spPr bwMode="auto">
                <a:xfrm>
                  <a:off x="2898136" y="2761627"/>
                  <a:ext cx="1124446" cy="682040"/>
                </a:xfrm>
                <a:prstGeom prst="can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91345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3486"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</a:rPr>
                    <a:t>Configuration Repository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6805952" y="2058196"/>
                  <a:ext cx="0" cy="716003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4093085" y="2105474"/>
                  <a:ext cx="0" cy="581297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3709794" y="1617785"/>
                  <a:ext cx="0" cy="1019612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2905772" y="3521052"/>
                  <a:ext cx="1127150" cy="188436"/>
                </a:xfrm>
                <a:prstGeom prst="rect">
                  <a:avLst/>
                </a:prstGeom>
                <a:gradFill rotWithShape="1">
                  <a:gsLst>
                    <a:gs pos="0">
                      <a:srgbClr val="C0504D">
                        <a:shade val="51000"/>
                        <a:satMod val="130000"/>
                      </a:srgbClr>
                    </a:gs>
                    <a:gs pos="80000">
                      <a:srgbClr val="C0504D">
                        <a:shade val="93000"/>
                        <a:satMod val="130000"/>
                      </a:srgbClr>
                    </a:gs>
                    <a:gs pos="100000">
                      <a:srgbClr val="C0504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tIns="34290" rIns="0" rtlCol="0" anchor="t" anchorCtr="0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1000" b="1" kern="0" dirty="0" err="1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Config</a:t>
                  </a:r>
                  <a:r>
                    <a:rPr lang="en-US" sz="1000" b="1" kern="0" dirty="0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000" b="1" kern="0" dirty="0">
                      <a:solidFill>
                        <a:prstClr val="white"/>
                      </a:solidFill>
                    </a:rPr>
                    <a:t>Templates</a:t>
                  </a:r>
                  <a:endParaRPr lang="en-US" sz="1000" b="1" kern="0" dirty="0">
                    <a:solidFill>
                      <a:prstClr val="white"/>
                    </a:solidFill>
                    <a:ea typeface="ＭＳ Ｐゴシック" charset="0"/>
                    <a:cs typeface="ＭＳ Ｐゴシック" charset="0"/>
                  </a:endParaRPr>
                </a:p>
              </p:txBody>
            </p:sp>
            <p:cxnSp>
              <p:nvCxnSpPr>
                <p:cNvPr id="49" name="Elbow Connector 90"/>
                <p:cNvCxnSpPr/>
                <p:nvPr/>
              </p:nvCxnSpPr>
              <p:spPr>
                <a:xfrm rot="16200000" flipH="1">
                  <a:off x="5020266" y="2423320"/>
                  <a:ext cx="1369706" cy="681778"/>
                </a:xfrm>
                <a:prstGeom prst="bentConnector3">
                  <a:avLst>
                    <a:gd name="adj1" fmla="val 100069"/>
                  </a:avLst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5388729" y="2423309"/>
                  <a:ext cx="425447" cy="230566"/>
                </a:xfrm>
                <a:prstGeom prst="rect">
                  <a:avLst/>
                </a:prstGeom>
                <a:noFill/>
              </p:spPr>
              <p:txBody>
                <a:bodyPr wrap="square" lIns="0" tIns="45659" rIns="0" bIns="45659" rtlCol="0" anchor="ctr" anchorCtr="0">
                  <a:spAutoFit/>
                </a:bodyPr>
                <a:lstStyle/>
                <a:p>
                  <a:pPr algn="ctr" defTabSz="913220">
                    <a:defRPr/>
                  </a:pPr>
                  <a:r>
                    <a:rPr lang="en-US" sz="899" b="1" i="1" kern="0" dirty="0">
                      <a:solidFill>
                        <a:prstClr val="black"/>
                      </a:solidFill>
                    </a:rPr>
                    <a:t>REST</a:t>
                  </a:r>
                </a:p>
              </p:txBody>
            </p:sp>
            <p:sp>
              <p:nvSpPr>
                <p:cNvPr id="51" name="Rounded Rectangle 65"/>
                <p:cNvSpPr/>
                <p:nvPr/>
              </p:nvSpPr>
              <p:spPr>
                <a:xfrm>
                  <a:off x="4272132" y="3143477"/>
                  <a:ext cx="971193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Service  Topology &amp; VNF State</a:t>
                  </a:r>
                </a:p>
              </p:txBody>
            </p: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5297680" y="3537134"/>
                  <a:ext cx="751595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" name="Group 52"/>
                <p:cNvGrpSpPr/>
                <p:nvPr/>
              </p:nvGrpSpPr>
              <p:grpSpPr>
                <a:xfrm>
                  <a:off x="6121592" y="332919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9" name="Rounded Rectangle 118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4" name="Straight Connector 93"/>
                  <p:cNvCxnSpPr>
                    <a:stCxn id="90" idx="3"/>
                    <a:endCxn id="91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stCxn id="91" idx="5"/>
                    <a:endCxn id="92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>
                    <a:stCxn id="91" idx="3"/>
                    <a:endCxn id="93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9" name="Group 53"/>
                <p:cNvGrpSpPr/>
                <p:nvPr/>
              </p:nvGrpSpPr>
              <p:grpSpPr>
                <a:xfrm>
                  <a:off x="6892057" y="3315530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0" name="Rounded Rectangle 136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85" name="Straight Connector 84"/>
                  <p:cNvCxnSpPr>
                    <a:stCxn id="81" idx="3"/>
                    <a:endCxn id="82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>
                    <a:stCxn id="82" idx="5"/>
                    <a:endCxn id="83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>
                    <a:stCxn id="82" idx="3"/>
                    <a:endCxn id="84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10" name="Group 54"/>
                <p:cNvGrpSpPr/>
                <p:nvPr/>
              </p:nvGrpSpPr>
              <p:grpSpPr>
                <a:xfrm>
                  <a:off x="7701643" y="330346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1" name="Rounded Rectangle 150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76" name="Straight Connector 75"/>
                  <p:cNvCxnSpPr>
                    <a:stCxn id="72" idx="3"/>
                    <a:endCxn id="73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stCxn id="73" idx="5"/>
                    <a:endCxn id="74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>
                    <a:stCxn id="73" idx="3"/>
                    <a:endCxn id="75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6123549" y="3130465"/>
                  <a:ext cx="60785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800" b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509839" y="3130465"/>
                  <a:ext cx="111497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Auto-Recovery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6925170" y="3130465"/>
                  <a:ext cx="57099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Audit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871645" y="4455636"/>
                  <a:ext cx="732651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 err="1">
                      <a:solidFill>
                        <a:prstClr val="white"/>
                      </a:solidFill>
                    </a:rPr>
                    <a:t>Netconf</a:t>
                  </a:r>
                  <a:endParaRPr lang="en-US" sz="999" b="1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ounded Rectangle 166"/>
                <p:cNvSpPr/>
                <p:nvPr/>
              </p:nvSpPr>
              <p:spPr>
                <a:xfrm>
                  <a:off x="4278879" y="2422360"/>
                  <a:ext cx="1029151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Operational/ </a:t>
                  </a:r>
                  <a:r>
                    <a:rPr lang="en-US" sz="1200" kern="0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1200" kern="0" dirty="0">
                      <a:solidFill>
                        <a:prstClr val="black"/>
                      </a:solidFill>
                    </a:rPr>
                    <a:t> Tree</a:t>
                  </a:r>
                </a:p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(Service Model)</a:t>
                  </a:r>
                </a:p>
              </p:txBody>
            </p:sp>
            <p:sp>
              <p:nvSpPr>
                <p:cNvPr id="61" name="Rounded Rectangle 170"/>
                <p:cNvSpPr/>
                <p:nvPr/>
              </p:nvSpPr>
              <p:spPr>
                <a:xfrm>
                  <a:off x="4280160" y="3766408"/>
                  <a:ext cx="963165" cy="23619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Web Server</a:t>
                  </a:r>
                </a:p>
              </p:txBody>
            </p:sp>
            <p:sp>
              <p:nvSpPr>
                <p:cNvPr id="62" name="Rounded Rectangle 173"/>
                <p:cNvSpPr/>
                <p:nvPr/>
              </p:nvSpPr>
              <p:spPr>
                <a:xfrm>
                  <a:off x="7777656" y="1964029"/>
                  <a:ext cx="1087589" cy="491129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Policy Cache &amp; Event Matching</a:t>
                  </a:r>
                </a:p>
              </p:txBody>
            </p:sp>
            <p:cxnSp>
              <p:nvCxnSpPr>
                <p:cNvPr id="63" name="Straight Arrow Connector 62"/>
                <p:cNvCxnSpPr>
                  <a:stCxn id="62" idx="2"/>
                </p:cNvCxnSpPr>
                <p:nvPr/>
              </p:nvCxnSpPr>
              <p:spPr>
                <a:xfrm>
                  <a:off x="8321451" y="2455158"/>
                  <a:ext cx="0" cy="339526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8271860" y="3215402"/>
                  <a:ext cx="3433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…</a:t>
                  </a:r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00446" y="1617785"/>
                  <a:ext cx="0" cy="113348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66" name="Rounded Rectangle 45"/>
                <p:cNvSpPr/>
                <p:nvPr/>
              </p:nvSpPr>
              <p:spPr>
                <a:xfrm>
                  <a:off x="4022582" y="1806112"/>
                  <a:ext cx="2888717" cy="252084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API Handler 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131852" y="1339260"/>
                  <a:ext cx="1097280" cy="315279"/>
                </a:xfrm>
                <a:prstGeom prst="rect">
                  <a:avLst/>
                </a:prstGeom>
                <a:ln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 prst="relaxedInset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220">
                    <a:defRPr/>
                  </a:pPr>
                  <a:r>
                    <a:rPr lang="en-US" sz="1100" kern="0" dirty="0">
                      <a:solidFill>
                        <a:prstClr val="black"/>
                      </a:solidFill>
                    </a:rPr>
                    <a:t>A&amp;AI</a:t>
                  </a: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2997399" y="1308432"/>
                  <a:ext cx="1097280" cy="315279"/>
                </a:xfrm>
                <a:prstGeom prst="rect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364">
                    <a:defRPr/>
                  </a:pPr>
                  <a:r>
                    <a:rPr lang="en-US" sz="1100" kern="0" dirty="0">
                      <a:solidFill>
                        <a:srgbClr val="70AD47">
                          <a:lumMod val="20000"/>
                          <a:lumOff val="80000"/>
                        </a:srgbClr>
                      </a:solidFill>
                    </a:rPr>
                    <a:t>SDC</a:t>
                  </a: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688468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Ansible</a:t>
                  </a: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7853161" y="4455635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Others</a:t>
                  </a: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9261074" y="3544406"/>
                <a:ext cx="17983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prstClr val="black"/>
                    </a:solidFill>
                  </a:rPr>
                  <a:t>Lifecycle Management </a:t>
                </a:r>
                <a:r>
                  <a:rPr lang="en-US" sz="900" b="1" dirty="0" err="1">
                    <a:solidFill>
                      <a:prstClr val="black"/>
                    </a:solidFill>
                  </a:rPr>
                  <a:t>mS</a:t>
                </a:r>
                <a:r>
                  <a:rPr lang="en-US" sz="900" b="1" dirty="0">
                    <a:solidFill>
                      <a:prstClr val="black"/>
                    </a:solidFill>
                  </a:rPr>
                  <a:t> Library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8981076" y="3591595"/>
                <a:ext cx="2495694" cy="618538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/>
              <a:lstStyle/>
              <a:p>
                <a:pPr defTabSz="913486">
                  <a:lnSpc>
                    <a:spcPts val="899"/>
                  </a:lnSpc>
                  <a:defRPr/>
                </a:pPr>
                <a:endParaRPr lang="en-US" sz="1049" b="1" kern="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10367666" y="493660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…</a:t>
              </a:r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</p:spTree>
    <p:extLst>
      <p:ext uri="{BB962C8B-B14F-4D97-AF65-F5344CB8AC3E}">
        <p14:creationId xmlns:p14="http://schemas.microsoft.com/office/powerpoint/2010/main" val="3790949693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160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BGPCEP</a:t>
            </a:r>
          </a:p>
        </p:txBody>
      </p:sp>
      <p:cxnSp>
        <p:nvCxnSpPr>
          <p:cNvPr id="46" name="Straight Arrow Connector 45"/>
          <p:cNvCxnSpPr>
            <a:stCxn id="23" idx="3"/>
          </p:cNvCxnSpPr>
          <p:nvPr/>
        </p:nvCxnSpPr>
        <p:spPr>
          <a:xfrm>
            <a:off x="9704451" y="3542907"/>
            <a:ext cx="245197" cy="1531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932664" y="1629022"/>
            <a:ext cx="822960" cy="36576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white"/>
                </a:solidFill>
                <a:latin typeface="Arial" charset="0"/>
                <a:cs typeface="Arial" charset="0"/>
              </a:rPr>
              <a:t>SDC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7344144" y="1998218"/>
            <a:ext cx="0" cy="74056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10635722" y="1629022"/>
            <a:ext cx="822960" cy="365760"/>
          </a:xfrm>
          <a:prstGeom prst="rect">
            <a:avLst/>
          </a:prstGeom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black"/>
                </a:solidFill>
                <a:latin typeface="Arial" charset="0"/>
                <a:cs typeface="Arial" charset="0"/>
              </a:rPr>
              <a:t>A&amp;AI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0977949" y="1991487"/>
            <a:ext cx="0" cy="68510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9455182" y="5145825"/>
            <a:ext cx="697437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3</a:t>
            </a:r>
            <a:r>
              <a:rPr lang="en-US" sz="1000" b="1" kern="0" baseline="30000" dirty="0">
                <a:solidFill>
                  <a:prstClr val="white"/>
                </a:solidFill>
              </a:rPr>
              <a:t>rd</a:t>
            </a:r>
            <a:r>
              <a:rPr lang="en-US" sz="1000" b="1" kern="0" dirty="0">
                <a:solidFill>
                  <a:prstClr val="white"/>
                </a:solidFill>
              </a:rPr>
              <a:t> Party</a:t>
            </a:r>
          </a:p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Controllers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21391867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6545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Controller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or orchestrator manages them.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4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5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7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77591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Adaption Layer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Ramki</a:t>
            </a:r>
            <a:r>
              <a:rPr lang="en-US" dirty="0"/>
              <a:t> to provide this slide</a:t>
            </a:r>
          </a:p>
        </p:txBody>
      </p:sp>
    </p:spTree>
    <p:extLst>
      <p:ext uri="{BB962C8B-B14F-4D97-AF65-F5344CB8AC3E}">
        <p14:creationId xmlns:p14="http://schemas.microsoft.com/office/powerpoint/2010/main" val="428424360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2823073"/>
            <a:ext cx="1945005" cy="2138035"/>
          </a:xfrm>
          <a:prstGeom prst="roundRect">
            <a:avLst>
              <a:gd name="adj" fmla="val 602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High-Level Architecture Baseline for R1 (with projects) </a:t>
            </a:r>
            <a:endParaRPr lang="zh-CN" altLang="en-US" sz="2800" b="1" dirty="0">
              <a:solidFill>
                <a:srgbClr val="FFFF00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83277"/>
            <a:ext cx="2087880" cy="329246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9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483467"/>
            <a:ext cx="1140460" cy="1020445"/>
          </a:xfrm>
          <a:prstGeom prst="roundRect">
            <a:avLst>
              <a:gd name="adj" fmla="val 9045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858749"/>
            <a:ext cx="956575" cy="645160"/>
          </a:xfrm>
          <a:prstGeom prst="roundRect">
            <a:avLst/>
          </a:prstGeom>
          <a:solidFill>
            <a:srgbClr val="B9F0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670275" y="4099169"/>
            <a:ext cx="1349375" cy="851222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8711331" y="3522276"/>
            <a:ext cx="1078231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187" name="圆角矩形 41"/>
          <p:cNvSpPr/>
          <p:nvPr/>
        </p:nvSpPr>
        <p:spPr>
          <a:xfrm>
            <a:off x="6478080" y="3507453"/>
            <a:ext cx="725805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</a:p>
        </p:txBody>
      </p:sp>
      <p:sp>
        <p:nvSpPr>
          <p:cNvPr id="188" name="圆角矩形 42"/>
          <p:cNvSpPr/>
          <p:nvPr/>
        </p:nvSpPr>
        <p:spPr>
          <a:xfrm>
            <a:off x="7924351" y="3521960"/>
            <a:ext cx="690880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190" name="圆角矩形 32"/>
          <p:cNvSpPr/>
          <p:nvPr/>
        </p:nvSpPr>
        <p:spPr>
          <a:xfrm>
            <a:off x="5631163" y="1858749"/>
            <a:ext cx="4122967" cy="6451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484733"/>
            <a:ext cx="5212163" cy="257811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2908338" y="2821273"/>
            <a:ext cx="6863662" cy="574675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Services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537780" y="2904287"/>
            <a:ext cx="1153875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1147553"/>
            <a:ext cx="7251723" cy="452818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177739"/>
            <a:ext cx="2087880" cy="1115534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Frame-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</a:t>
              </a:r>
            </a:p>
            <a:p>
              <a:pPr defTabSz="914377">
                <a:buClr>
                  <a:srgbClr val="CC9900"/>
                </a:buClr>
                <a:defRPr/>
              </a:pP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917"/>
              <a:ext cx="1796" cy="19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ONAP CLI</a:t>
              </a:r>
            </a:p>
          </p:txBody>
        </p:sp>
      </p:grpSp>
      <p:sp>
        <p:nvSpPr>
          <p:cNvPr id="201" name="圆角矩形 59"/>
          <p:cNvSpPr/>
          <p:nvPr/>
        </p:nvSpPr>
        <p:spPr bwMode="auto">
          <a:xfrm>
            <a:off x="10970948" y="139645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202" name="矩形 69"/>
          <p:cNvSpPr/>
          <p:nvPr/>
        </p:nvSpPr>
        <p:spPr bwMode="auto">
          <a:xfrm>
            <a:off x="2746993" y="5742412"/>
            <a:ext cx="7251723" cy="683164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components</a:t>
            </a: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79194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79194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79194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81416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81162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3767389" y="3516633"/>
            <a:ext cx="753024" cy="184404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Frmwk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圆角矩形 53"/>
          <p:cNvSpPr/>
          <p:nvPr/>
        </p:nvSpPr>
        <p:spPr>
          <a:xfrm>
            <a:off x="4729485" y="3530845"/>
            <a:ext cx="1222280" cy="5144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221" name="圆角矩形 59"/>
          <p:cNvSpPr/>
          <p:nvPr/>
        </p:nvSpPr>
        <p:spPr bwMode="auto">
          <a:xfrm>
            <a:off x="11347936" y="1388412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222" name="矩形 58"/>
          <p:cNvSpPr/>
          <p:nvPr/>
        </p:nvSpPr>
        <p:spPr bwMode="auto">
          <a:xfrm>
            <a:off x="10386211" y="1156210"/>
            <a:ext cx="1676449" cy="496125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圆角矩形 59"/>
          <p:cNvSpPr/>
          <p:nvPr/>
        </p:nvSpPr>
        <p:spPr bwMode="auto">
          <a:xfrm>
            <a:off x="10580650" y="1404471"/>
            <a:ext cx="275319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4539006" y="2877250"/>
            <a:ext cx="838814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7259387" y="2904287"/>
            <a:ext cx="1224000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 Auth. Framework</a:t>
            </a:r>
          </a:p>
        </p:txBody>
      </p:sp>
      <p:sp>
        <p:nvSpPr>
          <p:cNvPr id="230" name="圆角矩形 51"/>
          <p:cNvSpPr/>
          <p:nvPr/>
        </p:nvSpPr>
        <p:spPr>
          <a:xfrm>
            <a:off x="4540033" y="2273685"/>
            <a:ext cx="493856" cy="22977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72" name="圆角矩形 59"/>
          <p:cNvSpPr/>
          <p:nvPr/>
        </p:nvSpPr>
        <p:spPr bwMode="auto">
          <a:xfrm>
            <a:off x="11687698" y="138841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sp>
        <p:nvSpPr>
          <p:cNvPr id="74" name="圆角矩形 52"/>
          <p:cNvSpPr/>
          <p:nvPr/>
        </p:nvSpPr>
        <p:spPr>
          <a:xfrm rot="5400000">
            <a:off x="6599540" y="4380349"/>
            <a:ext cx="2063579" cy="3645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Multi-VIM/Cloud</a:t>
            </a:r>
          </a:p>
        </p:txBody>
      </p:sp>
      <p:sp>
        <p:nvSpPr>
          <p:cNvPr id="54" name="圆角矩形 51"/>
          <p:cNvSpPr/>
          <p:nvPr/>
        </p:nvSpPr>
        <p:spPr>
          <a:xfrm>
            <a:off x="6308650" y="2888240"/>
            <a:ext cx="89537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56" name="圆角矩形 56"/>
          <p:cNvSpPr/>
          <p:nvPr/>
        </p:nvSpPr>
        <p:spPr>
          <a:xfrm>
            <a:off x="1310366" y="1729562"/>
            <a:ext cx="1140460" cy="23050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121920" tIns="60960" rIns="121920" bIns="6096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Usecase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UI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981" y="975940"/>
            <a:ext cx="9490735" cy="18037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ONAP Operations Manager</a:t>
            </a:r>
            <a:endParaRPr lang="zh-CN" altLang="en-US" dirty="0"/>
          </a:p>
        </p:txBody>
      </p:sp>
      <p:sp>
        <p:nvSpPr>
          <p:cNvPr id="58" name="圆角矩形 51"/>
          <p:cNvSpPr/>
          <p:nvPr/>
        </p:nvSpPr>
        <p:spPr>
          <a:xfrm>
            <a:off x="5421408" y="2888239"/>
            <a:ext cx="838814" cy="44088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61" name="圆角矩形 29"/>
          <p:cNvSpPr/>
          <p:nvPr/>
        </p:nvSpPr>
        <p:spPr>
          <a:xfrm>
            <a:off x="587484" y="5069668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55431" y="4807818"/>
            <a:ext cx="747584" cy="51734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sVNFM</a:t>
            </a:r>
            <a:r>
              <a:rPr lang="en-US" sz="1200" dirty="0"/>
              <a:t>/EMS  driver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6161142" y="4759973"/>
            <a:ext cx="976311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Controller driver</a:t>
            </a:r>
          </a:p>
        </p:txBody>
      </p:sp>
      <p:sp>
        <p:nvSpPr>
          <p:cNvPr id="64" name="圆角矩形 68"/>
          <p:cNvSpPr/>
          <p:nvPr/>
        </p:nvSpPr>
        <p:spPr bwMode="auto">
          <a:xfrm>
            <a:off x="8572068" y="609647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7143173" y="5265996"/>
            <a:ext cx="1174040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Cloud</a:t>
            </a:r>
            <a:r>
              <a:rPr lang="en-US" sz="1400" dirty="0" smtClean="0"/>
              <a:t>/</a:t>
            </a:r>
          </a:p>
          <a:p>
            <a:pPr algn="ctr"/>
            <a:r>
              <a:rPr lang="en-US" sz="1400" dirty="0" smtClean="0"/>
              <a:t>VIM </a:t>
            </a:r>
            <a:r>
              <a:rPr lang="en-US" sz="1400" dirty="0"/>
              <a:t>driver</a:t>
            </a:r>
          </a:p>
        </p:txBody>
      </p:sp>
      <p:sp>
        <p:nvSpPr>
          <p:cNvPr id="67" name="圆角矩形 68"/>
          <p:cNvSpPr/>
          <p:nvPr/>
        </p:nvSpPr>
        <p:spPr bwMode="auto">
          <a:xfrm>
            <a:off x="5486443" y="6106265"/>
            <a:ext cx="937735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</a:p>
        </p:txBody>
      </p:sp>
      <p:sp>
        <p:nvSpPr>
          <p:cNvPr id="68" name="圆角矩形 68"/>
          <p:cNvSpPr/>
          <p:nvPr/>
        </p:nvSpPr>
        <p:spPr bwMode="auto">
          <a:xfrm>
            <a:off x="6464657" y="6117465"/>
            <a:ext cx="739371" cy="2364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VNFM</a:t>
            </a:r>
          </a:p>
        </p:txBody>
      </p:sp>
      <p:sp>
        <p:nvSpPr>
          <p:cNvPr id="69" name="圆角矩形 68"/>
          <p:cNvSpPr/>
          <p:nvPr/>
        </p:nvSpPr>
        <p:spPr bwMode="auto">
          <a:xfrm>
            <a:off x="7733850" y="610025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7" name="圆角矩形 29"/>
          <p:cNvSpPr/>
          <p:nvPr/>
        </p:nvSpPr>
        <p:spPr>
          <a:xfrm>
            <a:off x="587483" y="5370656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OOF</a:t>
            </a:r>
          </a:p>
        </p:txBody>
      </p:sp>
    </p:spTree>
    <p:extLst>
      <p:ext uri="{BB962C8B-B14F-4D97-AF65-F5344CB8AC3E}">
        <p14:creationId xmlns:p14="http://schemas.microsoft.com/office/powerpoint/2010/main" val="224229358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</a:t>
            </a:r>
            <a:r>
              <a:rPr lang="en-US" sz="3200" b="1" dirty="0" smtClean="0">
                <a:solidFill>
                  <a:schemeClr val="tx1"/>
                </a:solidFill>
              </a:rPr>
              <a:t>Reference Architecture for R2 </a:t>
            </a:r>
            <a:r>
              <a:rPr lang="en-US" sz="3200" b="1" dirty="0">
                <a:solidFill>
                  <a:schemeClr val="tx1"/>
                </a:solidFill>
              </a:rPr>
              <a:t>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and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overlaps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should be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avoided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models,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while hiding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both controller and orchestrator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) 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API &amp;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across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ll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odules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Reference Architecture for R2 and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Beyond</a:t>
            </a:r>
            <a:b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(High-Level View)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974640"/>
            <a:ext cx="2640627" cy="3371217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36972" y="1571110"/>
            <a:ext cx="2721465" cy="3838678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</a:rPr>
              <a:t>Design-time</a:t>
            </a:r>
            <a:endParaRPr lang="en-US" altLang="zh-CN" sz="2400" b="1" i="1" dirty="0">
              <a:solidFill>
                <a:srgbClr val="FF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69419" y="3332663"/>
            <a:ext cx="3951347" cy="202904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 / PNF 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Onboarding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952" y="5501438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466445" y="2625242"/>
            <a:ext cx="2648100" cy="249109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latin typeface="+mn-lt"/>
                <a:ea typeface="微软雅黑" panose="020B0503020204020204" pitchFamily="34" charset="-122"/>
              </a:rPr>
              <a:t>OA&amp;M</a:t>
            </a:r>
            <a:endParaRPr lang="en-US" altLang="zh-CN" sz="1400" b="1" dirty="0"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5229975" y="1932203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36972" y="1296898"/>
            <a:ext cx="11080379" cy="242407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022833" y="1922133"/>
            <a:ext cx="1655880" cy="102741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8798209" y="1942003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8841568" y="2174229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228151" y="2104472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Inventory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000000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>
                <a:solidFill>
                  <a:srgbClr val="000000"/>
                </a:solidFill>
                <a:sym typeface="Calibri"/>
              </a:rPr>
              <a:t>Generic VNF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452333" y="3722241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7033900" y="2058722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Events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49773" y="4248771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73758" y="3934209"/>
            <a:ext cx="112509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 Controller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342181" y="5803091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55636" y="5327412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817080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7388013" y="5062323"/>
            <a:ext cx="1622185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Specific VNF Manager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099931" y="5085062"/>
            <a:ext cx="2103162" cy="185344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Element Management System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9571756" y="549514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298932" y="550193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570084" y="2007357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555518" y="2287150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 / Data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Movement </a:t>
            </a:r>
            <a:r>
              <a:rPr lang="en-US" altLang="zh-CN" sz="1050" dirty="0">
                <a:ea typeface="微软雅黑" panose="020B0503020204020204" pitchFamily="34" charset="-122"/>
              </a:rPr>
              <a:t>(see note below)</a:t>
            </a:r>
            <a:endParaRPr lang="en-US" altLang="zh-CN" sz="1050" dirty="0"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7175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7573782" y="4436605"/>
            <a:ext cx="2333316" cy="306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545228" y="4456052"/>
            <a:ext cx="2352093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Adaption Layer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83580" y="4095644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94230" y="4114196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</a:t>
            </a: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Common Controller 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7005" y="995677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698976" y="1010394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24150" y="6102732"/>
            <a:ext cx="3430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915577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29679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Reference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(High-Level View with 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Projects) </a:t>
            </a:r>
            <a:endParaRPr lang="zh-CN" altLang="en-US" sz="20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974640"/>
            <a:ext cx="2640627" cy="3371217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36972" y="1571110"/>
            <a:ext cx="2721465" cy="3838678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05705" y="3296377"/>
            <a:ext cx="3951347" cy="275475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/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SDK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952" y="5501438"/>
            <a:ext cx="3310453" cy="59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</a:t>
            </a:r>
            <a:r>
              <a:rPr lang="en-US" sz="1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 marL="171450" indent="-171450"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462246" y="2629440"/>
            <a:ext cx="2669901" cy="262514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OOM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5229975" y="1932203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36972" y="1296898"/>
            <a:ext cx="11080379" cy="242407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31542"/>
            <a:ext cx="1283885" cy="29451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42174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ea typeface="微软雅黑" panose="020B0503020204020204" pitchFamily="34" charset="-122"/>
              </a:rPr>
              <a:t>AAF</a:t>
            </a:r>
            <a:endParaRPr lang="en-US" altLang="zh-CN" sz="13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030898" y="1914990"/>
            <a:ext cx="1655880" cy="102741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455325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8798209" y="1942003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8841568" y="2232510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221943" y="2300781"/>
            <a:ext cx="16247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  <a:r>
              <a:rPr lang="en-US" sz="1400" b="1" dirty="0" smtClean="0">
                <a:solidFill>
                  <a:srgbClr val="000000"/>
                </a:solidFill>
                <a:sym typeface="Calibri"/>
              </a:rPr>
              <a:t>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>
                <a:solidFill>
                  <a:srgbClr val="000000"/>
                </a:solidFill>
                <a:sym typeface="Calibri"/>
              </a:rPr>
              <a:t>Generic VNF Controllers  (L4-L7)</a:t>
            </a:r>
            <a:endParaRPr lang="en-US" altLang="zh-CN" sz="1400" b="1" dirty="0">
              <a:solidFill>
                <a:srgbClr val="000000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459660" y="3862318"/>
            <a:ext cx="1728991" cy="307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7016230" y="2342608"/>
            <a:ext cx="166366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DCAE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  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49773" y="4248771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328323" y="3009206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864224" y="4007823"/>
            <a:ext cx="81400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7" y="5803091"/>
            <a:ext cx="7445829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55636" y="5327412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621140" y="5062323"/>
            <a:ext cx="1476782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244108" y="5062323"/>
            <a:ext cx="679006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020839" y="5063290"/>
            <a:ext cx="787405" cy="19885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9571756" y="549514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298932" y="550193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570084" y="2007357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583424" y="2185999"/>
            <a:ext cx="156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SO/NFVO(VF-C)</a:t>
            </a:r>
          </a:p>
          <a:p>
            <a:pPr algn="ctr"/>
            <a:r>
              <a:rPr lang="en-US" sz="1600" b="1" dirty="0" smtClean="0"/>
              <a:t>(hierarchical)</a:t>
            </a:r>
            <a:endParaRPr lang="en-US" sz="1600" b="1" dirty="0"/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MSB / 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r>
              <a:rPr lang="en-US" altLang="zh-CN" sz="1600" b="1" dirty="0"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ea typeface="微软雅黑" panose="020B0503020204020204" pitchFamily="34" charset="-122"/>
              </a:rPr>
              <a:t>(see </a:t>
            </a:r>
            <a:r>
              <a:rPr lang="en-US" altLang="zh-CN" sz="1100" dirty="0">
                <a:ea typeface="微软雅黑" panose="020B0503020204020204" pitchFamily="34" charset="-122"/>
              </a:rPr>
              <a:t>N</a:t>
            </a:r>
            <a:r>
              <a:rPr lang="en-US" altLang="zh-CN" sz="1100" dirty="0" smtClean="0">
                <a:ea typeface="微软雅黑" panose="020B0503020204020204" pitchFamily="34" charset="-122"/>
              </a:rPr>
              <a:t>ote 1)</a:t>
            </a:r>
            <a:endParaRPr lang="en-US" altLang="zh-CN" sz="1100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7175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293688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…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 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7573782" y="4436605"/>
            <a:ext cx="2333316" cy="3068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45228" y="4456052"/>
            <a:ext cx="2352093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>
            <a:defPPr>
              <a:defRPr lang="en-US"/>
            </a:defPPr>
            <a:lvl1pPr algn="ctr" defTabSz="457200" hangingPunct="0"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ea typeface="微软雅黑" panose="020B0503020204020204" pitchFamily="34" charset="-122"/>
                <a:sym typeface="Calibri"/>
              </a:rPr>
              <a:t> </a:t>
            </a:r>
            <a:r>
              <a:rPr lang="en-US" b="1" dirty="0" smtClean="0">
                <a:solidFill>
                  <a:schemeClr val="tx1"/>
                </a:solidFill>
                <a:ea typeface="微软雅黑" panose="020B0503020204020204" pitchFamily="34" charset="-122"/>
                <a:sym typeface="Calibri"/>
              </a:rPr>
              <a:t>Adaptation </a:t>
            </a:r>
            <a:r>
              <a:rPr lang="en-US" b="1" dirty="0">
                <a:solidFill>
                  <a:schemeClr val="tx1"/>
                </a:solidFill>
                <a:ea typeface="微软雅黑" panose="020B0503020204020204" pitchFamily="34" charset="-122"/>
                <a:sym typeface="Calibri"/>
              </a:rPr>
              <a:t>Layer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83580" y="4095644"/>
            <a:ext cx="2333316" cy="2818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07462" y="4114196"/>
            <a:ext cx="2409434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APPC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/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VF-C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(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GVNFM) </a:t>
            </a:r>
            <a:r>
              <a:rPr kumimoji="0" lang="en-US" sz="10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(see Note 2)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846340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7005" y="995677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698976" y="1010394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93" name="Rectangle 92"/>
          <p:cNvSpPr/>
          <p:nvPr/>
        </p:nvSpPr>
        <p:spPr>
          <a:xfrm>
            <a:off x="1445472" y="5325865"/>
            <a:ext cx="2502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CLAMP</a:t>
            </a:r>
            <a:endParaRPr lang="zh-CN" altLang="en-US" sz="1400" b="1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32230" y="6036923"/>
            <a:ext cx="443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1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NFVO).</a:t>
            </a:r>
          </a:p>
          <a:p>
            <a:r>
              <a:rPr lang="en-US" sz="1200" dirty="0" smtClean="0"/>
              <a:t>Note 2 – Whether NFVO and GVNFM are separate projects is TBD.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162501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466159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689973" y="4801563"/>
            <a:ext cx="1877503" cy="5700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91460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Reference Architecture for R2 and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Beyond</a:t>
            </a:r>
            <a:b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(Detailed View with Projects)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32319" y="179681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97584" y="1364024"/>
            <a:ext cx="3002615" cy="402462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Design-time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550060" y="279023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550060" y="323921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26643" y="2970811"/>
            <a:ext cx="3840331" cy="250012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SDK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550060" y="188500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550060" y="236054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14628" y="362114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6912" y="367242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-92286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127632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266608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487689" y="1963825"/>
            <a:ext cx="1121002" cy="291877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590844" y="3054937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596816" y="3990355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596816" y="353231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735647" y="5071600"/>
            <a:ext cx="7685027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735648" y="5436494"/>
            <a:ext cx="7685028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35648" y="5781952"/>
            <a:ext cx="7685027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695320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793354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757874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305350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9614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41058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368086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553225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928589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156226" y="545896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9695734" y="545896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416868" y="5451709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327071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320550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449801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Bus/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100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(see note below)</a:t>
            </a:r>
            <a:endParaRPr lang="en-US" altLang="zh-CN" sz="1100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19836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50840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47734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51574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19836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40898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047092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416868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9"/>
          <p:cNvGrpSpPr/>
          <p:nvPr/>
        </p:nvGrpSpPr>
        <p:grpSpPr>
          <a:xfrm>
            <a:off x="731115" y="410469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80708" y="410178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7732505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237710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257680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7780190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7815425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750390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797398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8727457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463239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7856276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201934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8721691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7780190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427483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175082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363609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061336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020973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116005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116004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116004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144759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199192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83123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287180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603478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7975291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369461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8763632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229332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072887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098461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341446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4866461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8909350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101554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608197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596816" y="260025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38" name="圆角矩形 51"/>
          <p:cNvSpPr/>
          <p:nvPr/>
        </p:nvSpPr>
        <p:spPr>
          <a:xfrm>
            <a:off x="10627187" y="4411817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…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97585" y="6102732"/>
            <a:ext cx="3430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NFVO) </a:t>
            </a:r>
            <a:endParaRPr lang="en-US" sz="1200" dirty="0"/>
          </a:p>
        </p:txBody>
      </p:sp>
      <p:sp>
        <p:nvSpPr>
          <p:cNvPr id="144" name="圆角矩形 55"/>
          <p:cNvSpPr/>
          <p:nvPr/>
        </p:nvSpPr>
        <p:spPr>
          <a:xfrm rot="16200000">
            <a:off x="10491274" y="2629440"/>
            <a:ext cx="2669901" cy="262514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OOM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0" name="圆角矩形 47"/>
          <p:cNvSpPr/>
          <p:nvPr/>
        </p:nvSpPr>
        <p:spPr>
          <a:xfrm>
            <a:off x="536971" y="1197429"/>
            <a:ext cx="11157995" cy="133873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537005" y="988420"/>
            <a:ext cx="3193193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72" name="Rectangle 171"/>
          <p:cNvSpPr/>
          <p:nvPr/>
        </p:nvSpPr>
        <p:spPr>
          <a:xfrm>
            <a:off x="7646259" y="988420"/>
            <a:ext cx="968010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81" name="Rectangle 180"/>
          <p:cNvSpPr/>
          <p:nvPr/>
        </p:nvSpPr>
        <p:spPr>
          <a:xfrm>
            <a:off x="3837812" y="988420"/>
            <a:ext cx="3669650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8698976" y="1003137"/>
            <a:ext cx="3193193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213" name="Rectangle 212"/>
          <p:cNvSpPr/>
          <p:nvPr/>
        </p:nvSpPr>
        <p:spPr>
          <a:xfrm>
            <a:off x="1268100" y="5151189"/>
            <a:ext cx="2502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CLAMP</a:t>
            </a:r>
            <a:endParaRPr lang="zh-CN" altLang="en-US" sz="1400" b="1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3293117" y="1982613"/>
            <a:ext cx="156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SO/NFVO(VF-C)</a:t>
            </a:r>
          </a:p>
          <a:p>
            <a:pPr algn="ctr"/>
            <a:r>
              <a:rPr lang="en-US" sz="1600" b="1" dirty="0" smtClean="0"/>
              <a:t>(hierarchical)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51635</TotalTime>
  <Words>3748</Words>
  <Application>Microsoft Office PowerPoint</Application>
  <PresentationFormat>Widescreen</PresentationFormat>
  <Paragraphs>861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Arial Unicode MS</vt:lpstr>
      <vt:lpstr>微软雅黑</vt:lpstr>
      <vt:lpstr>MS PGothic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Verdana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  Nov. 9, 2017  </vt:lpstr>
      <vt:lpstr>ONAP High-Level Architecture for R1 (Amsterdam)</vt:lpstr>
      <vt:lpstr>Progress from the Architecture Subcommittee</vt:lpstr>
      <vt:lpstr>High-Level Architecture Baseline for R1 (with projects) </vt:lpstr>
      <vt:lpstr>ONAP Reference Architecture for R2 and Beyond </vt:lpstr>
      <vt:lpstr>Architecture Design Considerations</vt:lpstr>
      <vt:lpstr>ONAP Reference Architecture for R2 and Beyond (High-Level View)</vt:lpstr>
      <vt:lpstr>ONAP Reference Architecture for R2 and Beyond (High-Level View with Projects) </vt:lpstr>
      <vt:lpstr>ONAP Reference Architecture for R2 and Beyond (Detailed View with Projects)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ONAP R2+ Architecture – Merged View 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Role Of Controllers in ONAP</vt:lpstr>
      <vt:lpstr>ONAP Orchestration Federation</vt:lpstr>
      <vt:lpstr>External API Functional Requirements</vt:lpstr>
      <vt:lpstr>Next Steps</vt:lpstr>
      <vt:lpstr>Backup Slides   Functional Description of ONAP Architecture Components  Under Review …</vt:lpstr>
      <vt:lpstr>Service Design and Creation Architecture</vt:lpstr>
      <vt:lpstr>SDC Catalog Architecture</vt:lpstr>
      <vt:lpstr>Service Orchestrator</vt:lpstr>
      <vt:lpstr>Generic VNF Controller (L4-7) Architecture</vt:lpstr>
      <vt:lpstr>SDN-Controller Architecture</vt:lpstr>
      <vt:lpstr>Data Collection, Analytics and Events (DCAE) Architecture</vt:lpstr>
      <vt:lpstr>Active and Available Inventory</vt:lpstr>
      <vt:lpstr>Multi-Cloud Adaption Layer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491</cp:revision>
  <cp:lastPrinted>2017-08-07T21:14:23Z</cp:lastPrinted>
  <dcterms:created xsi:type="dcterms:W3CDTF">2017-02-27T16:23:08Z</dcterms:created>
  <dcterms:modified xsi:type="dcterms:W3CDTF">2017-11-28T10:23:01Z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1511831685</vt:lpwstr>
  </property>
</Properties>
</file>