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3"/>
  </p:notesMasterIdLst>
  <p:sldIdLst>
    <p:sldId id="313" r:id="rId3"/>
    <p:sldId id="337" r:id="rId4"/>
    <p:sldId id="338" r:id="rId5"/>
    <p:sldId id="339" r:id="rId6"/>
    <p:sldId id="264" r:id="rId7"/>
    <p:sldId id="332" r:id="rId8"/>
    <p:sldId id="333" r:id="rId9"/>
    <p:sldId id="281" r:id="rId10"/>
    <p:sldId id="300" r:id="rId11"/>
    <p:sldId id="316" r:id="rId12"/>
    <p:sldId id="334" r:id="rId13"/>
    <p:sldId id="296" r:id="rId14"/>
    <p:sldId id="306" r:id="rId15"/>
    <p:sldId id="288" r:id="rId16"/>
    <p:sldId id="290" r:id="rId17"/>
    <p:sldId id="291" r:id="rId18"/>
    <p:sldId id="329" r:id="rId19"/>
    <p:sldId id="309" r:id="rId20"/>
    <p:sldId id="278" r:id="rId21"/>
    <p:sldId id="33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FFFFCC"/>
    <a:srgbClr val="FF7C80"/>
    <a:srgbClr val="DBF9EE"/>
    <a:srgbClr val="009893"/>
    <a:srgbClr val="B9F0FF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122" d="100"/>
          <a:sy n="122" d="100"/>
        </p:scale>
        <p:origin x="600" y="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15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r>
              <a:rPr lang="en-US" dirty="0" smtClean="0"/>
              <a:t>Unified framework for design-time &amp; run-time</a:t>
            </a:r>
          </a:p>
          <a:p>
            <a:pPr lvl="1"/>
            <a:r>
              <a:rPr lang="en-US" dirty="0" smtClean="0"/>
              <a:t>Common platform for service design and </a:t>
            </a:r>
            <a:r>
              <a:rPr lang="en-US" dirty="0" err="1" smtClean="0"/>
              <a:t>netops</a:t>
            </a:r>
            <a:r>
              <a:rPr lang="en-US" dirty="0" smtClean="0"/>
              <a:t> to drive collaboration</a:t>
            </a:r>
          </a:p>
          <a:p>
            <a:r>
              <a:rPr lang="en-US" dirty="0" smtClean="0"/>
              <a:t>Simultaneous orchestration of physical and virtual networks</a:t>
            </a:r>
          </a:p>
          <a:p>
            <a:pPr lvl="1"/>
            <a:r>
              <a:rPr lang="en-US" dirty="0" smtClean="0"/>
              <a:t>Vendor-agnostic orchestration can only happen in open source context</a:t>
            </a:r>
          </a:p>
          <a:p>
            <a:r>
              <a:rPr lang="en-US" dirty="0" smtClean="0"/>
              <a:t>Real-time analytics and closed-loop automation</a:t>
            </a:r>
          </a:p>
          <a:p>
            <a:pPr lvl="1"/>
            <a:r>
              <a:rPr lang="en-US" dirty="0" smtClean="0"/>
              <a:t>Easy re-use of service concepts</a:t>
            </a:r>
          </a:p>
          <a:p>
            <a:pPr lvl="1"/>
            <a:r>
              <a:rPr lang="en-US" dirty="0" smtClean="0"/>
              <a:t>Iterative service improvements based on network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6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8003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205641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20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5841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ndavis@ciena.com" TargetMode="External"/><Relationship Id="rId13" Type="http://schemas.openxmlformats.org/officeDocument/2006/relationships/hyperlink" Target="mailto:timo.perala@nokia.com" TargetMode="External"/><Relationship Id="rId18" Type="http://schemas.openxmlformats.org/officeDocument/2006/relationships/hyperlink" Target="mailto:dt5972@att.com" TargetMode="External"/><Relationship Id="rId26" Type="http://schemas.openxmlformats.org/officeDocument/2006/relationships/hyperlink" Target="mailto:Parviz.Yegani@huawei.com" TargetMode="External"/><Relationship Id="rId3" Type="http://schemas.openxmlformats.org/officeDocument/2006/relationships/hyperlink" Target="mailto:vb1946@att.com" TargetMode="External"/><Relationship Id="rId21" Type="http://schemas.openxmlformats.org/officeDocument/2006/relationships/hyperlink" Target="mailto:Christopher.Donley@huawei.com" TargetMode="External"/><Relationship Id="rId7" Type="http://schemas.openxmlformats.org/officeDocument/2006/relationships/hyperlink" Target="mailto:ramkik@vmware.com" TargetMode="External"/><Relationship Id="rId12" Type="http://schemas.openxmlformats.org/officeDocument/2006/relationships/hyperlink" Target="mailto:stephen.terrill@ericsson.com" TargetMode="External"/><Relationship Id="rId17" Type="http://schemas.openxmlformats.org/officeDocument/2006/relationships/hyperlink" Target="mailto:adolfo.perez-duran@oamtechnologies.com" TargetMode="External"/><Relationship Id="rId25" Type="http://schemas.openxmlformats.org/officeDocument/2006/relationships/hyperlink" Target="mailto:habib.madani@huawei.com" TargetMode="External"/><Relationship Id="rId2" Type="http://schemas.openxmlformats.org/officeDocument/2006/relationships/hyperlink" Target="mailto:wb5674@att.com" TargetMode="External"/><Relationship Id="rId16" Type="http://schemas.openxmlformats.org/officeDocument/2006/relationships/hyperlink" Target="mailto:doug.grinkemeyer@spirent.com" TargetMode="External"/><Relationship Id="rId20" Type="http://schemas.openxmlformats.org/officeDocument/2006/relationships/hyperlink" Target="mailto:jn1287@att.com" TargetMode="External"/><Relationship Id="rId29" Type="http://schemas.openxmlformats.org/officeDocument/2006/relationships/hyperlink" Target="mailto:yuan.yue@zte.com.c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usana.sabater@vodafone.com" TargetMode="External"/><Relationship Id="rId11" Type="http://schemas.openxmlformats.org/officeDocument/2006/relationships/hyperlink" Target="mailto:manoj.k.nair@netcracker.com" TargetMode="External"/><Relationship Id="rId24" Type="http://schemas.openxmlformats.org/officeDocument/2006/relationships/hyperlink" Target="mailto:denghui12@huawei.com" TargetMode="External"/><Relationship Id="rId5" Type="http://schemas.openxmlformats.org/officeDocument/2006/relationships/hyperlink" Target="mailto:jamil.chawki@orange.com" TargetMode="External"/><Relationship Id="rId15" Type="http://schemas.openxmlformats.org/officeDocument/2006/relationships/hyperlink" Target="mailto:zhang.maopeng1@zte.com.cn" TargetMode="External"/><Relationship Id="rId23" Type="http://schemas.openxmlformats.org/officeDocument/2006/relationships/hyperlink" Target="mailto:seshu.kumar.m@huawei.com" TargetMode="External"/><Relationship Id="rId28" Type="http://schemas.openxmlformats.org/officeDocument/2006/relationships/hyperlink" Target="mailto:li.zi30@zte.com.cn" TargetMode="External"/><Relationship Id="rId10" Type="http://schemas.openxmlformats.org/officeDocument/2006/relationships/hyperlink" Target="mailto:alex.vul@intel.com" TargetMode="External"/><Relationship Id="rId19" Type="http://schemas.openxmlformats.org/officeDocument/2006/relationships/hyperlink" Target="mailto:am803u@att.com" TargetMode="External"/><Relationship Id="rId4" Type="http://schemas.openxmlformats.org/officeDocument/2006/relationships/hyperlink" Target="mailto:denglingli@chinamobile.com" TargetMode="External"/><Relationship Id="rId9" Type="http://schemas.openxmlformats.org/officeDocument/2006/relationships/hyperlink" Target="mailto:avi.chapnic@amdocs.com" TargetMode="External"/><Relationship Id="rId14" Type="http://schemas.openxmlformats.org/officeDocument/2006/relationships/hyperlink" Target="mailto:zengjianguo@huawei.com" TargetMode="External"/><Relationship Id="rId22" Type="http://schemas.openxmlformats.org/officeDocument/2006/relationships/hyperlink" Target="mailto:Patrick.Liu@huawei.com" TargetMode="External"/><Relationship Id="rId27" Type="http://schemas.openxmlformats.org/officeDocument/2006/relationships/hyperlink" Target="mailto:zhao.huabing@zte.com.cn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ONAP Target Architecture (R2 and Future Releases)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Presentation to </a:t>
            </a:r>
            <a:r>
              <a:rPr lang="en-US" sz="1600" b="1" dirty="0" smtClean="0">
                <a:solidFill>
                  <a:srgbClr val="FF0000"/>
                </a:solidFill>
              </a:rPr>
              <a:t>OSDT Biweekly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Parviz </a:t>
            </a:r>
            <a:r>
              <a:rPr lang="en-US" sz="1200" b="1" dirty="0">
                <a:solidFill>
                  <a:schemeClr val="tx1"/>
                </a:solidFill>
              </a:rPr>
              <a:t>Yegani </a:t>
            </a:r>
            <a:r>
              <a:rPr lang="en-US" sz="1200" b="1" dirty="0" smtClean="0">
                <a:solidFill>
                  <a:schemeClr val="tx1"/>
                </a:solidFill>
              </a:rPr>
              <a:t>– Leader, ONAP Architecture Tiger Team</a:t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/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Contributors</a:t>
            </a:r>
            <a:r>
              <a:rPr lang="en-US" sz="1200" dirty="0" smtClean="0">
                <a:solidFill>
                  <a:schemeClr val="tx1"/>
                </a:solidFill>
              </a:rPr>
              <a:t>: ONAP Architecture Tiger Team Members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/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Nov. 30, 2017  </a:t>
            </a:r>
            <a:endParaRPr lang="en-US" sz="1200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856368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ONAP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</a:t>
            </a:r>
            <a:r>
              <a:rPr lang="en-US" sz="2000" b="1" dirty="0" smtClean="0">
                <a:solidFill>
                  <a:srgbClr val="045C87"/>
                </a:solidFill>
              </a:rPr>
              <a:t>defined </a:t>
            </a:r>
            <a:endParaRPr lang="en-US" sz="2000" b="1" dirty="0">
              <a:solidFill>
                <a:srgbClr val="045C87"/>
              </a:solidFill>
            </a:endParaRP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 smtClean="0"/>
              <a:t>Need to avoid </a:t>
            </a:r>
            <a:r>
              <a:rPr lang="en-US" sz="1700" dirty="0"/>
              <a:t>duplicating functions </a:t>
            </a:r>
            <a:r>
              <a:rPr lang="en-US" sz="1700" dirty="0" smtClean="0"/>
              <a:t>across layers </a:t>
            </a:r>
            <a:r>
              <a:rPr lang="en-US" sz="1700" dirty="0"/>
              <a:t>within </a:t>
            </a:r>
            <a:r>
              <a:rPr lang="en-US" sz="1700" dirty="0" smtClean="0"/>
              <a:t>the controller </a:t>
            </a:r>
            <a:r>
              <a:rPr lang="en-US" sz="1700" dirty="0"/>
              <a:t>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b="1" dirty="0">
                <a:solidFill>
                  <a:schemeClr val="bg1">
                    <a:lumMod val="95000"/>
                  </a:schemeClr>
                </a:solidFill>
              </a:rPr>
              <a:t>Generic VNFM Functions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429" y="1017431"/>
            <a:ext cx="9216571" cy="546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7428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3932" y="680285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Consistent with ETSI MANO, ONAP should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separate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Service Orchestration and Resource Orchestration into two separate named components, because 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simple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network services), therefore SO should support full orchestration scope of ONAP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sz="2000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 (VNF) or simple network service onboarding (composed of one or more VNFs)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SO should </a:t>
            </a:r>
            <a:r>
              <a:rPr lang="en-US" sz="2000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sz="2000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6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6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38024674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Steps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Agree and approve the proposed </a:t>
            </a:r>
            <a:r>
              <a:rPr lang="en-US" sz="2800" b="1" dirty="0" smtClean="0"/>
              <a:t>target architecture by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</a:t>
            </a:r>
            <a:r>
              <a:rPr lang="en-US" sz="2800" b="1" dirty="0" smtClean="0">
                <a:solidFill>
                  <a:srgbClr val="00B0F0"/>
                </a:solidFill>
              </a:rPr>
              <a:t>Feb 15, 2018 (M2 target date, </a:t>
            </a:r>
            <a:r>
              <a:rPr lang="en-US" sz="2800" b="1" dirty="0">
                <a:solidFill>
                  <a:srgbClr val="00B0F0"/>
                </a:solidFill>
              </a:rPr>
              <a:t>B</a:t>
            </a:r>
            <a:r>
              <a:rPr lang="en-US" sz="2800" b="1" dirty="0" smtClean="0">
                <a:solidFill>
                  <a:srgbClr val="00B0F0"/>
                </a:solidFill>
              </a:rPr>
              <a:t>eijing Release)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Create a small team from </a:t>
            </a:r>
            <a:r>
              <a:rPr lang="en-US" sz="2800" b="1" dirty="0" smtClean="0"/>
              <a:t>SO, </a:t>
            </a:r>
            <a:r>
              <a:rPr lang="en-US" sz="2800" b="1" dirty="0"/>
              <a:t>VF-C, App-C and CCSDK teams to identify phased approach </a:t>
            </a:r>
            <a:r>
              <a:rPr lang="en-US" sz="2800" b="1" dirty="0" smtClean="0"/>
              <a:t>to tackle the following tasks:</a:t>
            </a:r>
            <a:endParaRPr lang="en-US" sz="2800" b="1" dirty="0"/>
          </a:p>
          <a:p>
            <a:pPr marL="800100" lvl="4" indent="-342900">
              <a:buFont typeface="Wingdings" panose="05000000000000000000" pitchFamily="2" charset="2"/>
              <a:buChar char="Ø"/>
            </a:pPr>
            <a:r>
              <a:rPr lang="en-US" sz="2800" b="1" dirty="0"/>
              <a:t>Identify project impact to realize target orchestration implementation in </a:t>
            </a:r>
            <a:r>
              <a:rPr lang="en-US" sz="2800" b="1" dirty="0" smtClean="0"/>
              <a:t>R2</a:t>
            </a:r>
          </a:p>
          <a:p>
            <a:pPr marL="1257300" lvl="5" indent="-342900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B0F0"/>
                </a:solidFill>
              </a:rPr>
              <a:t>Proper mapping of orchestration function to the R2 architecture components </a:t>
            </a:r>
          </a:p>
          <a:p>
            <a:pPr marL="914400" lvl="5"/>
            <a:r>
              <a:rPr lang="en-US" sz="2400" b="1" dirty="0">
                <a:solidFill>
                  <a:srgbClr val="00B0F0"/>
                </a:solidFill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</a:rPr>
              <a:t>    For example, the interaction between SO &amp; NFVO (Flows and APIs)</a:t>
            </a:r>
          </a:p>
          <a:p>
            <a:pPr marL="800100" lvl="4" indent="-342900">
              <a:buFont typeface="Wingdings" panose="05000000000000000000" pitchFamily="2" charset="2"/>
              <a:buChar char="Ø"/>
            </a:pPr>
            <a:r>
              <a:rPr lang="en-US" sz="2800" b="1" dirty="0" smtClean="0"/>
              <a:t>VNF controller </a:t>
            </a:r>
            <a:r>
              <a:rPr lang="en-US" sz="2800" b="1" dirty="0"/>
              <a:t>alignment in ONAP </a:t>
            </a:r>
            <a:r>
              <a:rPr lang="en-US" sz="2800" b="1" dirty="0" smtClean="0"/>
              <a:t>Platform</a:t>
            </a:r>
          </a:p>
          <a:p>
            <a:pPr marL="1257300" lvl="5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B0F0"/>
                </a:solidFill>
              </a:rPr>
              <a:t>VF-C vs APPC </a:t>
            </a:r>
          </a:p>
          <a:p>
            <a:pPr marL="914400" lvl="5"/>
            <a:r>
              <a:rPr lang="en-US" sz="2400" b="1" dirty="0">
                <a:solidFill>
                  <a:srgbClr val="00B0F0"/>
                </a:solidFill>
              </a:rPr>
              <a:t>     Will NFVO and GVNFM split into two separate projects?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1160244" y="3689784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Backup Slides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cross-controller activities driven by orders and events </a:t>
            </a:r>
            <a:r>
              <a:rPr lang="en-US" altLang="zh-CN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instantiate/modify/remove VNFs/PNFs, </a:t>
            </a:r>
            <a:r>
              <a:rPr lang="en-US" sz="1100" b="1" kern="0" dirty="0" err="1" smtClean="0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perform multi-control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layer remedy actions.  </a:t>
            </a:r>
            <a:endParaRPr lang="en-US" sz="1100" b="1" kern="0" dirty="0" smtClean="0">
              <a:solidFill>
                <a:srgbClr val="000000"/>
              </a:solidFill>
              <a:latin typeface="Calibri"/>
              <a:sym typeface="Calibri"/>
            </a:endParaRP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 smtClean="0">
                <a:latin typeface="Calibri"/>
                <a:sym typeface="Calibri"/>
              </a:rPr>
              <a:t>Key Attributes </a:t>
            </a:r>
            <a:r>
              <a:rPr lang="en-US" b="1" kern="0" dirty="0">
                <a:latin typeface="Calibri"/>
                <a:sym typeface="Calibri"/>
              </a:rPr>
              <a:t>of </a:t>
            </a:r>
            <a:r>
              <a:rPr lang="en-US" b="1" kern="0" dirty="0" smtClean="0">
                <a:latin typeface="Calibri"/>
                <a:sym typeface="Calibri"/>
              </a:rPr>
              <a:t>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Instantiations,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 smtClean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25677333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multiple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7369750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1102186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Work in Progress</a:t>
            </a:r>
            <a:endParaRPr lang="en-US" sz="3200" b="1" dirty="0">
              <a:solidFill>
                <a:schemeClr val="tx1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632631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External API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549" y="947355"/>
            <a:ext cx="11935838" cy="5531266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r>
              <a:rPr lang="en-US" sz="2000" b="1" dirty="0">
                <a:solidFill>
                  <a:srgbClr val="006F8D"/>
                </a:solidFill>
              </a:rPr>
              <a:t>External API Functional </a:t>
            </a:r>
            <a:r>
              <a:rPr lang="en-US" sz="2000" b="1" dirty="0" smtClean="0">
                <a:solidFill>
                  <a:srgbClr val="006F8D"/>
                </a:solidFill>
              </a:rPr>
              <a:t>Requirements for Orchestration Federation</a:t>
            </a:r>
          </a:p>
          <a:p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The ONAP External API supports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Interactions between ONAP and the Service Provider’s BSS/OSS,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Interactions between ONAP of a Service Provider and other Partner Providers. 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MEF LSO characterizes these Service Provider to Partner Provider interactions at the Service Level as the </a:t>
            </a:r>
            <a:r>
              <a:rPr lang="en-US" sz="1600" i="1" dirty="0" smtClean="0"/>
              <a:t>Interlude</a:t>
            </a:r>
            <a:r>
              <a:rPr lang="en-US" sz="1600" dirty="0" smtClean="0"/>
              <a:t> Interface Reference Point</a:t>
            </a:r>
          </a:p>
          <a:p>
            <a:pPr marL="804241" lvl="2" indent="-170367">
              <a:buFont typeface="Calibri" panose="020F0502020204030204" pitchFamily="34" charset="0"/>
              <a:buChar char="‒"/>
            </a:pPr>
            <a:r>
              <a:rPr lang="en-US" sz="1400" dirty="0" smtClean="0"/>
              <a:t>This Interface Reference Point provides for the coordination of a portion of Services within the Partner domain that are managed by a Service Provider’s Orchestration Functionality within the bounds and policies defined for each Service.</a:t>
            </a:r>
          </a:p>
          <a:p>
            <a:r>
              <a:rPr lang="en-US" sz="1400" b="1" dirty="0" smtClean="0">
                <a:solidFill>
                  <a:srgbClr val="067AB4">
                    <a:lumMod val="75000"/>
                  </a:srgbClr>
                </a:solidFill>
              </a:rPr>
              <a:t> </a:t>
            </a:r>
          </a:p>
          <a:p>
            <a:r>
              <a:rPr lang="en-US" sz="1600" b="1" dirty="0" smtClean="0">
                <a:solidFill>
                  <a:srgbClr val="067AB4">
                    <a:lumMod val="75000"/>
                  </a:srgbClr>
                </a:solidFill>
              </a:rPr>
              <a:t>It is envisioned that from a Service Provider to Partner Provider interaction context (i.e. MEF Interlude), the ONAP External API supports the following types of interacts: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controls aspects of the Service within the Partner domain (on behalf of the Customer) by requesting changes to dynamic parameters as permitted by service policies,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queries state of the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requests change to administrative state or permitted attributes of a Service,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 creation of connectivity between two Service Interfaces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 instantiation of functional service components as permitted by established business arrangement,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queries the Partner for detailed information related to Services provided by the Partner to the Service Provider,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receives Service specific event notifications (e.g., Service Problem Alerts)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receives Service specific performance information from the Partner,</a:t>
            </a:r>
          </a:p>
          <a:p>
            <a:pPr marL="347041" lvl="1" indent="-170367">
              <a:buFont typeface="Courier New" pitchFamily="49" charset="0"/>
              <a:buChar char="o"/>
            </a:pPr>
            <a:r>
              <a:rPr lang="en-US" sz="1600" dirty="0" smtClean="0"/>
              <a:t>Service Provider request Service related test initiation and receive test results from the Partner.</a:t>
            </a:r>
          </a:p>
          <a:p>
            <a:pPr marL="690563" lvl="1" indent="-233363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8684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</a:t>
            </a:r>
            <a:r>
              <a:rPr lang="en-US" sz="3200" b="1" dirty="0" smtClean="0">
                <a:solidFill>
                  <a:schemeClr val="tx1"/>
                </a:solidFill>
              </a:rPr>
              <a:t>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ONAP Architecture Tiger Team (led by Huawei)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3658" y="1043886"/>
            <a:ext cx="5319485" cy="50167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000" b="1" u="sng" dirty="0" smtClean="0">
                <a:hlinkClick r:id="rId2"/>
              </a:rPr>
              <a:t>AT&amp;T</a:t>
            </a:r>
            <a:r>
              <a:rPr lang="en-US" sz="2000" u="sng" dirty="0" smtClean="0">
                <a:hlinkClick r:id="rId2"/>
              </a:rPr>
              <a:t> Vimal </a:t>
            </a:r>
            <a:r>
              <a:rPr lang="en-US" sz="2000" u="sng" dirty="0">
                <a:hlinkClick r:id="rId2"/>
              </a:rPr>
              <a:t>Begwani</a:t>
            </a:r>
            <a:r>
              <a:rPr lang="en-US" sz="2000" u="sng" dirty="0">
                <a:hlinkClick r:id="rId3"/>
              </a:rPr>
              <a:t> vb1946@att.com</a:t>
            </a:r>
            <a:r>
              <a:rPr lang="en-US" sz="2000" dirty="0"/>
              <a:t>; </a:t>
            </a:r>
            <a:endParaRPr lang="en-US" sz="2000" dirty="0" smtClean="0"/>
          </a:p>
          <a:p>
            <a:pPr lvl="0"/>
            <a:r>
              <a:rPr lang="en-US" sz="2000" b="1" u="sng" dirty="0" smtClean="0">
                <a:hlinkClick r:id="rId4"/>
              </a:rPr>
              <a:t>China Mobile </a:t>
            </a:r>
            <a:r>
              <a:rPr lang="en-US" sz="2000" u="sng" dirty="0" smtClean="0">
                <a:hlinkClick r:id="rId4"/>
              </a:rPr>
              <a:t>denglingli@chinamobile.com</a:t>
            </a:r>
            <a:r>
              <a:rPr lang="en-US" sz="2000" dirty="0"/>
              <a:t>; </a:t>
            </a:r>
          </a:p>
          <a:p>
            <a:pPr lvl="0"/>
            <a:r>
              <a:rPr lang="en-US" sz="2000" b="1" u="sng" dirty="0" smtClean="0">
                <a:hlinkClick r:id="rId5"/>
              </a:rPr>
              <a:t>Orange</a:t>
            </a:r>
            <a:r>
              <a:rPr lang="en-US" sz="2000" u="sng" dirty="0" smtClean="0">
                <a:hlinkClick r:id="rId5"/>
              </a:rPr>
              <a:t> jamil.chawki@orange.com</a:t>
            </a:r>
            <a:r>
              <a:rPr lang="en-US" sz="2000" dirty="0"/>
              <a:t>; </a:t>
            </a:r>
            <a:endParaRPr lang="en-US" sz="2000" dirty="0" smtClean="0"/>
          </a:p>
          <a:p>
            <a:r>
              <a:rPr lang="en-US" sz="2000" b="1" u="sng" dirty="0" smtClean="0">
                <a:hlinkClick r:id="rId6"/>
              </a:rPr>
              <a:t>Vodafone</a:t>
            </a:r>
            <a:r>
              <a:rPr lang="en-US" sz="2000" u="sng" dirty="0" smtClean="0">
                <a:hlinkClick r:id="rId6"/>
              </a:rPr>
              <a:t> susana.sabater@vodafone.com</a:t>
            </a:r>
            <a:r>
              <a:rPr lang="en-US" sz="2000" dirty="0"/>
              <a:t>; </a:t>
            </a:r>
            <a:endParaRPr lang="en-US" sz="2000" dirty="0" smtClean="0"/>
          </a:p>
          <a:p>
            <a:pPr lvl="0"/>
            <a:r>
              <a:rPr lang="en-US" sz="2000" b="1" u="sng" dirty="0" smtClean="0">
                <a:hlinkClick r:id="rId7"/>
              </a:rPr>
              <a:t>VMware</a:t>
            </a:r>
            <a:r>
              <a:rPr lang="en-US" sz="2000" u="sng" dirty="0" smtClean="0">
                <a:hlinkClick r:id="rId7"/>
              </a:rPr>
              <a:t> Ramki </a:t>
            </a:r>
            <a:r>
              <a:rPr lang="en-US" sz="2000" u="sng" dirty="0">
                <a:hlinkClick r:id="rId7"/>
              </a:rPr>
              <a:t>Krishnan ramkik@vmware.com</a:t>
            </a:r>
            <a:r>
              <a:rPr lang="en-US" sz="2000" dirty="0"/>
              <a:t>; </a:t>
            </a:r>
          </a:p>
          <a:p>
            <a:r>
              <a:rPr lang="en-US" sz="2000" b="1" u="sng" dirty="0" err="1" smtClean="0">
                <a:hlinkClick r:id="rId8"/>
              </a:rPr>
              <a:t>Ciena</a:t>
            </a:r>
            <a:r>
              <a:rPr lang="en-US" sz="2000" u="sng" dirty="0" smtClean="0">
                <a:hlinkClick r:id="rId8"/>
              </a:rPr>
              <a:t> Nigel </a:t>
            </a:r>
            <a:r>
              <a:rPr lang="en-US" sz="2000" u="sng" dirty="0">
                <a:hlinkClick r:id="rId8"/>
              </a:rPr>
              <a:t>Davis ndavis@ciena.com</a:t>
            </a:r>
            <a:r>
              <a:rPr lang="en-US" sz="2000" dirty="0"/>
              <a:t>; </a:t>
            </a:r>
            <a:endParaRPr lang="en-US" sz="2000" dirty="0" smtClean="0"/>
          </a:p>
          <a:p>
            <a:r>
              <a:rPr lang="en-US" sz="2000" b="1" u="sng" dirty="0" smtClean="0">
                <a:hlinkClick r:id="rId9"/>
              </a:rPr>
              <a:t>Amdocs</a:t>
            </a:r>
            <a:r>
              <a:rPr lang="en-US" sz="2000" u="sng" dirty="0" smtClean="0">
                <a:hlinkClick r:id="rId9"/>
              </a:rPr>
              <a:t> avi.chapnic@amdocs.com</a:t>
            </a:r>
            <a:r>
              <a:rPr lang="en-US" sz="2000" dirty="0" smtClean="0"/>
              <a:t>;</a:t>
            </a:r>
          </a:p>
          <a:p>
            <a:pPr lvl="0"/>
            <a:r>
              <a:rPr lang="en-US" sz="2000" b="1" u="sng" dirty="0" smtClean="0">
                <a:hlinkClick r:id="rId10"/>
              </a:rPr>
              <a:t>Intel</a:t>
            </a:r>
            <a:r>
              <a:rPr lang="en-US" sz="2000" u="sng" dirty="0" smtClean="0">
                <a:hlinkClick r:id="rId10"/>
              </a:rPr>
              <a:t> alex.vul@intel.com</a:t>
            </a:r>
            <a:r>
              <a:rPr lang="en-US" sz="2000" dirty="0"/>
              <a:t>; </a:t>
            </a:r>
          </a:p>
          <a:p>
            <a:pPr lvl="0"/>
            <a:r>
              <a:rPr lang="en-US" sz="2000" b="1" u="sng" dirty="0" smtClean="0">
                <a:hlinkClick r:id="rId11"/>
              </a:rPr>
              <a:t>Netcracker</a:t>
            </a:r>
            <a:r>
              <a:rPr lang="en-US" sz="2000" u="sng" dirty="0" smtClean="0">
                <a:hlinkClick r:id="rId11"/>
              </a:rPr>
              <a:t> manoj.k.nair@netcracker.com</a:t>
            </a:r>
            <a:r>
              <a:rPr lang="en-US" sz="2000" dirty="0" smtClean="0"/>
              <a:t>;</a:t>
            </a:r>
            <a:endParaRPr lang="en-US" sz="2000" dirty="0"/>
          </a:p>
          <a:p>
            <a:pPr lvl="0"/>
            <a:r>
              <a:rPr lang="en-US" sz="2000" b="1" u="sng" dirty="0" smtClean="0">
                <a:solidFill>
                  <a:srgbClr val="FF0000"/>
                </a:solidFill>
                <a:hlinkClick r:id="rId12"/>
              </a:rPr>
              <a:t>Ericsson</a:t>
            </a:r>
            <a:r>
              <a:rPr lang="en-US" sz="2000" u="sng" dirty="0" smtClean="0">
                <a:solidFill>
                  <a:srgbClr val="FF0000"/>
                </a:solidFill>
                <a:hlinkClick r:id="rId12"/>
              </a:rPr>
              <a:t> stephen.terrill@ericsson.com</a:t>
            </a:r>
            <a:r>
              <a:rPr lang="en-US" sz="2000" dirty="0" smtClean="0"/>
              <a:t>; </a:t>
            </a:r>
          </a:p>
          <a:p>
            <a:r>
              <a:rPr lang="en-US" sz="2000" b="1" u="sng" dirty="0" smtClean="0">
                <a:hlinkClick r:id="rId13"/>
              </a:rPr>
              <a:t>Nokia</a:t>
            </a:r>
            <a:r>
              <a:rPr lang="en-US" sz="2000" u="sng" dirty="0" smtClean="0">
                <a:hlinkClick r:id="rId13"/>
              </a:rPr>
              <a:t> timo.perala@nokia.com</a:t>
            </a:r>
            <a:r>
              <a:rPr lang="en-US" sz="2000" dirty="0"/>
              <a:t>; </a:t>
            </a:r>
            <a:endParaRPr lang="en-US" sz="2000" dirty="0" smtClean="0"/>
          </a:p>
          <a:p>
            <a:r>
              <a:rPr lang="en-US" sz="2000" b="1" u="sng" dirty="0" smtClean="0">
                <a:hlinkClick r:id="rId14"/>
              </a:rPr>
              <a:t>Huawei</a:t>
            </a:r>
            <a:r>
              <a:rPr lang="en-US" sz="2000" u="sng" dirty="0" smtClean="0">
                <a:hlinkClick r:id="rId14"/>
              </a:rPr>
              <a:t> zengjianguo@huawei.com</a:t>
            </a:r>
            <a:r>
              <a:rPr lang="en-US" sz="2000" dirty="0"/>
              <a:t>; </a:t>
            </a:r>
            <a:endParaRPr lang="en-US" sz="2000" dirty="0" smtClean="0"/>
          </a:p>
          <a:p>
            <a:r>
              <a:rPr lang="en-US" sz="2000" b="1" u="sng" dirty="0" smtClean="0">
                <a:hlinkClick r:id="rId15"/>
              </a:rPr>
              <a:t>ZTE</a:t>
            </a:r>
            <a:r>
              <a:rPr lang="en-US" sz="2000" u="sng" dirty="0" smtClean="0">
                <a:hlinkClick r:id="rId15"/>
              </a:rPr>
              <a:t> zhang.maopeng1@zte.com.cn</a:t>
            </a:r>
            <a:r>
              <a:rPr lang="en-US" sz="2000" dirty="0"/>
              <a:t>; </a:t>
            </a:r>
            <a:endParaRPr lang="en-US" sz="2000" dirty="0" smtClean="0"/>
          </a:p>
          <a:p>
            <a:pPr lvl="0"/>
            <a:r>
              <a:rPr lang="en-US" sz="2000" b="1" u="sng" dirty="0" smtClean="0">
                <a:hlinkClick r:id="rId16"/>
              </a:rPr>
              <a:t>Spirent</a:t>
            </a:r>
            <a:r>
              <a:rPr lang="en-US" sz="2000" u="sng" dirty="0" smtClean="0">
                <a:hlinkClick r:id="rId16"/>
              </a:rPr>
              <a:t> doug.grinkemeyer@spirent.com</a:t>
            </a:r>
            <a:endParaRPr lang="en-US" sz="2000" u="sng" dirty="0"/>
          </a:p>
          <a:p>
            <a:pPr lvl="0"/>
            <a:r>
              <a:rPr lang="en-US" sz="2000" b="1" u="sng" dirty="0" smtClean="0">
                <a:hlinkClick r:id="rId17"/>
              </a:rPr>
              <a:t>OAM Technology Consulting</a:t>
            </a:r>
            <a:r>
              <a:rPr lang="en-US" sz="2000" u="sng" dirty="0" smtClean="0">
                <a:hlinkClick r:id="rId17"/>
              </a:rPr>
              <a:t> adolfo.perez-duran@oamtechnologies.com</a:t>
            </a:r>
            <a:r>
              <a:rPr lang="en-US" sz="2000" dirty="0" smtClean="0"/>
              <a:t>;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83669" y="1043886"/>
            <a:ext cx="4399701" cy="45550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lvl="0"/>
            <a:r>
              <a:rPr lang="en-US" sz="2000" u="sng" dirty="0" smtClean="0">
                <a:hlinkClick r:id="rId18"/>
              </a:rPr>
              <a:t>Dan </a:t>
            </a:r>
            <a:r>
              <a:rPr lang="en-US" sz="2000" u="sng" dirty="0" err="1" smtClean="0">
                <a:hlinkClick r:id="rId18"/>
              </a:rPr>
              <a:t>Timoney</a:t>
            </a:r>
            <a:r>
              <a:rPr lang="en-US" sz="2000" u="sng" dirty="0" smtClean="0">
                <a:hlinkClick r:id="rId18"/>
              </a:rPr>
              <a:t> dt5972@att.com</a:t>
            </a:r>
            <a:r>
              <a:rPr lang="en-US" sz="2000" dirty="0" smtClean="0"/>
              <a:t>; </a:t>
            </a:r>
          </a:p>
          <a:p>
            <a:r>
              <a:rPr lang="en-US" sz="2000" u="sng" dirty="0">
                <a:hlinkClick r:id="rId19"/>
              </a:rPr>
              <a:t>Andy Mayer am803u@att.com</a:t>
            </a:r>
            <a:r>
              <a:rPr lang="en-US" sz="2000" dirty="0"/>
              <a:t>; </a:t>
            </a:r>
          </a:p>
          <a:p>
            <a:r>
              <a:rPr lang="en-US" sz="2000" u="sng" dirty="0" smtClean="0">
                <a:hlinkClick r:id="rId2"/>
              </a:rPr>
              <a:t>Gil Bullard wb5674@att.com</a:t>
            </a:r>
            <a:r>
              <a:rPr lang="en-US" sz="2000" dirty="0"/>
              <a:t>; </a:t>
            </a:r>
            <a:endParaRPr lang="en-US" sz="2000" dirty="0" smtClean="0"/>
          </a:p>
          <a:p>
            <a:pPr lvl="0"/>
            <a:r>
              <a:rPr lang="en-US" sz="2000" u="sng" dirty="0">
                <a:hlinkClick r:id="rId20"/>
              </a:rPr>
              <a:t>John Ng jn1287@att.com</a:t>
            </a:r>
            <a:r>
              <a:rPr lang="en-US" sz="2000" dirty="0"/>
              <a:t>; </a:t>
            </a:r>
          </a:p>
          <a:p>
            <a:pPr lvl="0"/>
            <a:r>
              <a:rPr lang="en-US" sz="2000" u="sng" dirty="0">
                <a:hlinkClick r:id="rId21"/>
              </a:rPr>
              <a:t>Christopher.Donley@huawei.com</a:t>
            </a:r>
            <a:r>
              <a:rPr lang="en-US" sz="2000" dirty="0"/>
              <a:t>;</a:t>
            </a:r>
          </a:p>
          <a:p>
            <a:r>
              <a:rPr lang="en-US" sz="2000" u="sng" dirty="0">
                <a:hlinkClick r:id="rId22"/>
              </a:rPr>
              <a:t>Patrick.Liu@huawei.com</a:t>
            </a:r>
            <a:r>
              <a:rPr lang="en-US" sz="2000" dirty="0"/>
              <a:t>; </a:t>
            </a:r>
          </a:p>
          <a:p>
            <a:pPr lvl="0"/>
            <a:r>
              <a:rPr lang="en-US" sz="2000" u="sng" dirty="0" smtClean="0">
                <a:hlinkClick r:id="rId23"/>
              </a:rPr>
              <a:t>seshu.kumar.m@huawei.com</a:t>
            </a:r>
            <a:r>
              <a:rPr lang="en-US" sz="2000" dirty="0" smtClean="0"/>
              <a:t>; </a:t>
            </a:r>
            <a:endParaRPr lang="en-US" sz="2000" dirty="0"/>
          </a:p>
          <a:p>
            <a:pPr lvl="0"/>
            <a:r>
              <a:rPr lang="en-US" sz="2000" u="sng" dirty="0" smtClean="0">
                <a:hlinkClick r:id="rId24"/>
              </a:rPr>
              <a:t>denghui12@huawei.com</a:t>
            </a:r>
            <a:r>
              <a:rPr lang="en-US" sz="2000" dirty="0" smtClean="0"/>
              <a:t>; </a:t>
            </a:r>
            <a:endParaRPr lang="en-US" sz="2000" dirty="0"/>
          </a:p>
          <a:p>
            <a:r>
              <a:rPr lang="en-US" sz="2000" u="sng" dirty="0" smtClean="0">
                <a:hlinkClick r:id="rId25"/>
              </a:rPr>
              <a:t>habib.madani@huawei.com</a:t>
            </a:r>
            <a:r>
              <a:rPr lang="en-US" sz="2000" dirty="0"/>
              <a:t>; </a:t>
            </a:r>
          </a:p>
          <a:p>
            <a:pPr lvl="0"/>
            <a:r>
              <a:rPr lang="en-US" sz="2000" u="sng" dirty="0" smtClean="0">
                <a:hlinkClick r:id="rId26"/>
              </a:rPr>
              <a:t>Parviz.Yegani@huawei.com</a:t>
            </a:r>
            <a:endParaRPr lang="en-US" sz="2000" u="sng" dirty="0" smtClean="0"/>
          </a:p>
          <a:p>
            <a:r>
              <a:rPr lang="en-US" u="sng" dirty="0">
                <a:hlinkClick r:id="rId27"/>
              </a:rPr>
              <a:t>zhao.huabing@zte.com.cn</a:t>
            </a:r>
            <a:r>
              <a:rPr lang="en-US" dirty="0"/>
              <a:t>; </a:t>
            </a:r>
          </a:p>
          <a:p>
            <a:pPr lvl="0"/>
            <a:r>
              <a:rPr lang="en-US" u="sng" dirty="0" smtClean="0">
                <a:hlinkClick r:id="rId28"/>
              </a:rPr>
              <a:t>li.zi30@zte.com.cn</a:t>
            </a:r>
            <a:r>
              <a:rPr lang="en-US" dirty="0"/>
              <a:t>; </a:t>
            </a:r>
          </a:p>
          <a:p>
            <a:pPr lvl="0"/>
            <a:r>
              <a:rPr lang="en-US" u="sng" dirty="0" smtClean="0">
                <a:hlinkClick r:id="rId29"/>
              </a:rPr>
              <a:t>yuan.yue@zte.com.cn</a:t>
            </a:r>
            <a:r>
              <a:rPr lang="en-US" dirty="0"/>
              <a:t>; </a:t>
            </a:r>
          </a:p>
          <a:p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4255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466159" y="5388649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689973" y="4801563"/>
            <a:ext cx="1877503" cy="5700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6"/>
            <a:ext cx="11454614" cy="914604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Reference Architecture for R2 and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Beyond</a:t>
            </a:r>
            <a:b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(Detailed View with Projects)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32319" y="179681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97584" y="1364024"/>
            <a:ext cx="3002615" cy="402462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Design-time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550060" y="279023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550060" y="323921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26643" y="2970811"/>
            <a:ext cx="3840331" cy="250012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VNF/PNF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SDK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550060" y="188500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550060" y="236054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14628" y="362114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56912" y="3672421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-92286" y="5480299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 (OOF)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127632" y="1361775"/>
            <a:ext cx="8529555" cy="3596205"/>
          </a:xfrm>
          <a:prstGeom prst="rect">
            <a:avLst/>
          </a:prstGeom>
          <a:solidFill>
            <a:srgbClr val="F2DEAC"/>
          </a:solidFill>
          <a:ln w="19050" cap="flat" cmpd="sng" algn="ctr">
            <a:solidFill>
              <a:srgbClr val="00B0F0"/>
            </a:solidFill>
            <a:prstDash val="dash"/>
            <a:round/>
            <a:headEnd type="triangl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266608" y="1414879"/>
            <a:ext cx="1920536" cy="343232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487689" y="1963825"/>
            <a:ext cx="1121002" cy="291877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590844" y="3054937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AAF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596816" y="3990355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596816" y="353231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735647" y="5071600"/>
            <a:ext cx="7685027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735648" y="5436494"/>
            <a:ext cx="7685028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735648" y="5781952"/>
            <a:ext cx="6651551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695320" y="5836026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793354" y="583602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757874" y="5827913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305350" y="5829145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79614" y="5306273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41058" y="5092956"/>
            <a:ext cx="1476782" cy="247650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368086" y="5094777"/>
            <a:ext cx="679006" cy="268985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553225" y="5827913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9928589" y="5145976"/>
            <a:ext cx="787405" cy="217786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156226" y="545896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70647" y="545896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5" name="Group 73"/>
          <p:cNvGrpSpPr/>
          <p:nvPr/>
        </p:nvGrpSpPr>
        <p:grpSpPr>
          <a:xfrm>
            <a:off x="4790561" y="6105841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327071" y="5388649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320550" y="1857256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449801" y="2956380"/>
            <a:ext cx="6876537" cy="33996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Bus/</a:t>
            </a:r>
            <a:r>
              <a:rPr lang="en-US" altLang="zh-CN" sz="1600" b="1" kern="1200" dirty="0" err="1" smtClean="0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100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(see Note 1)</a:t>
            </a:r>
            <a:endParaRPr lang="en-US" altLang="zh-CN" sz="1100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19836" y="2775320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50840" y="2782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47734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551574" y="279242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19836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40898" y="329634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9047092" y="331500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416868" y="30442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9"/>
          <p:cNvGrpSpPr/>
          <p:nvPr/>
        </p:nvGrpSpPr>
        <p:grpSpPr>
          <a:xfrm>
            <a:off x="731115" y="4104691"/>
            <a:ext cx="1049593" cy="493100"/>
            <a:chOff x="1490235" y="4080662"/>
            <a:chExt cx="1049593" cy="493100"/>
          </a:xfrm>
        </p:grpSpPr>
        <p:sp>
          <p:nvSpPr>
            <p:cNvPr id="92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Resources</a:t>
              </a:r>
            </a:p>
          </p:txBody>
        </p:sp>
        <p:sp>
          <p:nvSpPr>
            <p:cNvPr id="95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80708" y="4101784"/>
            <a:ext cx="1105269" cy="749719"/>
            <a:chOff x="2591262" y="3849063"/>
            <a:chExt cx="1105269" cy="749719"/>
          </a:xfrm>
        </p:grpSpPr>
        <p:sp>
          <p:nvSpPr>
            <p:cNvPr id="97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98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Policies</a:t>
              </a:r>
            </a:p>
          </p:txBody>
        </p:sp>
        <p:sp>
          <p:nvSpPr>
            <p:cNvPr id="99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Analytics</a:t>
              </a:r>
            </a:p>
          </p:txBody>
        </p:sp>
      </p:grpSp>
      <p:sp>
        <p:nvSpPr>
          <p:cNvPr id="103" name="圆角矩形 32"/>
          <p:cNvSpPr/>
          <p:nvPr/>
        </p:nvSpPr>
        <p:spPr>
          <a:xfrm>
            <a:off x="7732505" y="3465927"/>
            <a:ext cx="2654694" cy="143263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4" name="圆角矩形 32"/>
          <p:cNvSpPr/>
          <p:nvPr/>
        </p:nvSpPr>
        <p:spPr>
          <a:xfrm>
            <a:off x="5237710" y="3489924"/>
            <a:ext cx="2462178" cy="139267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6"/>
          <p:cNvGrpSpPr/>
          <p:nvPr/>
        </p:nvGrpSpPr>
        <p:grpSpPr>
          <a:xfrm>
            <a:off x="5257680" y="3428571"/>
            <a:ext cx="2391871" cy="1352018"/>
            <a:chOff x="6103977" y="3692956"/>
            <a:chExt cx="2391871" cy="1352018"/>
          </a:xfrm>
        </p:grpSpPr>
        <p:sp>
          <p:nvSpPr>
            <p:cNvPr id="107" name="Rectangle 106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9" name="Cylinder 108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822116" y="4502915"/>
              <a:ext cx="118564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Adaptation Layer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7126620" y="4058526"/>
              <a:ext cx="27186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SLI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103977" y="3979395"/>
              <a:ext cx="700953" cy="646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Config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/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Oper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. DB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indent="0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4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779736" y="4752229"/>
              <a:ext cx="352018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Yang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6235228" y="4752229"/>
              <a:ext cx="51712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Netconf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sym typeface="Calibri"/>
                </a:rPr>
                <a:t>CLI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algn="ctr"/>
              <a:r>
                <a:rPr lang="en-US" sz="1200" b="1" dirty="0"/>
                <a:t>SDN-C DB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6201678" y="3692956"/>
              <a:ext cx="229417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Calibri"/>
                </a:rPr>
                <a:t>SDN-C</a:t>
              </a:r>
              <a:r>
                <a:rPr lang="en-US" sz="1400" b="1" dirty="0">
                  <a:solidFill>
                    <a:srgbClr val="000000"/>
                  </a:solidFill>
                  <a:sym typeface="Calibri"/>
                </a:rPr>
                <a:t> (L0-L3)</a:t>
              </a:r>
              <a:endPara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7567757" y="4747045"/>
              <a:ext cx="656588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Controller</a:t>
              </a:r>
            </a:p>
            <a:p>
              <a:pPr marL="0" marR="0" indent="0" algn="ctr" defTabSz="457200" rtl="0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>
                  <a:solidFill>
                    <a:srgbClr val="000000"/>
                  </a:solidFill>
                  <a:sym typeface="Calibri"/>
                </a:rPr>
                <a:t> Driver</a:t>
              </a:r>
              <a:endParaRPr kumimoji="0" lang="en-US" sz="105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endParaRPr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7780190" y="4251320"/>
            <a:ext cx="1571207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1" name="Cylinder 130"/>
          <p:cNvSpPr/>
          <p:nvPr/>
        </p:nvSpPr>
        <p:spPr>
          <a:xfrm>
            <a:off x="7815425" y="3742784"/>
            <a:ext cx="874018" cy="473609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750390" y="3811524"/>
            <a:ext cx="91625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r>
              <a:rPr kumimoji="0" lang="en-US" sz="12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200" b="1" dirty="0"/>
              <a:t>Database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797398" y="4224819"/>
            <a:ext cx="155399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Standard Adaptation Layer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8727457" y="3760460"/>
            <a:ext cx="660078" cy="430629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SLI</a:t>
            </a:r>
            <a:endParaRPr lang="en-US" sz="1100" b="1" dirty="0"/>
          </a:p>
        </p:txBody>
      </p:sp>
      <p:sp>
        <p:nvSpPr>
          <p:cNvPr id="147" name="Rectangle 146"/>
          <p:cNvSpPr/>
          <p:nvPr/>
        </p:nvSpPr>
        <p:spPr>
          <a:xfrm>
            <a:off x="9463239" y="3748325"/>
            <a:ext cx="860061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/>
            <a:r>
              <a:rPr lang="en-US" sz="1200" b="1" dirty="0"/>
              <a:t>LCM-DG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7856276" y="4533812"/>
            <a:ext cx="332782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Chef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201934" y="4533812"/>
            <a:ext cx="5171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Netconf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8721691" y="4515716"/>
            <a:ext cx="4866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Ansible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7780190" y="3466669"/>
            <a:ext cx="255576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VNF Controller (L4-L7)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427483" y="4246557"/>
            <a:ext cx="90847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VNFM/EMS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Driver</a:t>
            </a:r>
          </a:p>
        </p:txBody>
      </p:sp>
      <p:grpSp>
        <p:nvGrpSpPr>
          <p:cNvPr id="12" name="Group 129"/>
          <p:cNvGrpSpPr/>
          <p:nvPr/>
        </p:nvGrpSpPr>
        <p:grpSpPr>
          <a:xfrm>
            <a:off x="3175082" y="3439073"/>
            <a:ext cx="2004711" cy="1449008"/>
            <a:chOff x="3708350" y="3573671"/>
            <a:chExt cx="1889900" cy="1517381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4" name="圆角矩形 32"/>
            <p:cNvSpPr/>
            <p:nvPr/>
          </p:nvSpPr>
          <p:spPr>
            <a:xfrm>
              <a:off x="3708350" y="3573671"/>
              <a:ext cx="1889900" cy="1517381"/>
            </a:xfrm>
            <a:prstGeom prst="round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790887" y="3623099"/>
              <a:ext cx="1723884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Multi-Cloud Adapt.</a:t>
              </a:r>
            </a:p>
          </p:txBody>
        </p:sp>
      </p:grpSp>
      <p:grpSp>
        <p:nvGrpSpPr>
          <p:cNvPr id="13" name="Group 183"/>
          <p:cNvGrpSpPr/>
          <p:nvPr/>
        </p:nvGrpSpPr>
        <p:grpSpPr>
          <a:xfrm>
            <a:off x="3363609" y="3720486"/>
            <a:ext cx="1611130" cy="1064881"/>
            <a:chOff x="4257826" y="4048294"/>
            <a:chExt cx="1611130" cy="1064881"/>
          </a:xfrm>
        </p:grpSpPr>
        <p:sp>
          <p:nvSpPr>
            <p:cNvPr id="183" name="Rectangle: Rounded Corners 182"/>
            <p:cNvSpPr/>
            <p:nvPr/>
          </p:nvSpPr>
          <p:spPr>
            <a:xfrm>
              <a:off x="4303598" y="4048294"/>
              <a:ext cx="260288" cy="7248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Discovery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257826" y="4802304"/>
              <a:ext cx="1611130" cy="310871"/>
            </a:xfrm>
            <a:prstGeom prst="rect">
              <a:avLst/>
            </a:prstGeom>
            <a:solidFill>
              <a:srgbClr val="FFFF00"/>
            </a:solidFill>
            <a:ln w="317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solidFill>
                    <a:srgbClr val="000000"/>
                  </a:solidFill>
                  <a:sym typeface="Calibri"/>
                </a:rPr>
                <a:t>Cloud/VIM </a:t>
              </a: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Drivers</a:t>
              </a:r>
            </a:p>
          </p:txBody>
        </p:sp>
        <p:sp>
          <p:nvSpPr>
            <p:cNvPr id="185" name="Rectangle: Rounded Corners 184"/>
            <p:cNvSpPr/>
            <p:nvPr/>
          </p:nvSpPr>
          <p:spPr>
            <a:xfrm>
              <a:off x="4629865" y="4048294"/>
              <a:ext cx="260288" cy="72482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/>
                <a:t>Workload</a:t>
              </a:r>
            </a:p>
          </p:txBody>
        </p:sp>
        <p:sp>
          <p:nvSpPr>
            <p:cNvPr id="186" name="Rectangle: Rounded Corners 185"/>
            <p:cNvSpPr/>
            <p:nvPr/>
          </p:nvSpPr>
          <p:spPr>
            <a:xfrm>
              <a:off x="4956132" y="4048294"/>
              <a:ext cx="260288" cy="724826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Networking</a:t>
              </a:r>
            </a:p>
          </p:txBody>
        </p:sp>
        <p:sp>
          <p:nvSpPr>
            <p:cNvPr id="187" name="Rectangle: Rounded Corners 186"/>
            <p:cNvSpPr/>
            <p:nvPr/>
          </p:nvSpPr>
          <p:spPr>
            <a:xfrm>
              <a:off x="5282399" y="4048294"/>
              <a:ext cx="260288" cy="724826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1000" dirty="0" err="1">
                  <a:solidFill>
                    <a:schemeClr val="bg1"/>
                  </a:solidFill>
                </a:rPr>
                <a:t>Telem</a:t>
              </a:r>
              <a:r>
                <a:rPr lang="en-US" sz="1000" dirty="0">
                  <a:solidFill>
                    <a:schemeClr val="bg1"/>
                  </a:solidFill>
                </a:rPr>
                <a:t>. Coll.</a:t>
              </a:r>
            </a:p>
          </p:txBody>
        </p:sp>
        <p:sp>
          <p:nvSpPr>
            <p:cNvPr id="188" name="Rectangle: Rounded Corners 187"/>
            <p:cNvSpPr/>
            <p:nvPr/>
          </p:nvSpPr>
          <p:spPr>
            <a:xfrm>
              <a:off x="5608667" y="4048294"/>
              <a:ext cx="260288" cy="72482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635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45719" tIns="45719" rIns="45719" bIns="45719" numCol="1" spcCol="38100" rtlCol="0" anchor="ctr">
              <a:noAutofit/>
            </a:bodyPr>
            <a:lstStyle/>
            <a:p>
              <a:r>
                <a:rPr lang="en-US" sz="850" dirty="0"/>
                <a:t>Cloud Models</a:t>
              </a:r>
            </a:p>
          </p:txBody>
        </p:sp>
      </p:grpSp>
      <p:sp>
        <p:nvSpPr>
          <p:cNvPr id="189" name="圆角矩形 31"/>
          <p:cNvSpPr/>
          <p:nvPr/>
        </p:nvSpPr>
        <p:spPr>
          <a:xfrm>
            <a:off x="5061336" y="1778407"/>
            <a:ext cx="1892894" cy="106752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0" name="圆角矩形 31"/>
          <p:cNvSpPr/>
          <p:nvPr/>
        </p:nvSpPr>
        <p:spPr>
          <a:xfrm>
            <a:off x="7020973" y="1778190"/>
            <a:ext cx="2086476" cy="1084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7116005" y="2599611"/>
            <a:ext cx="1904690" cy="22102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93" name="Rectangle 192"/>
          <p:cNvSpPr/>
          <p:nvPr/>
        </p:nvSpPr>
        <p:spPr>
          <a:xfrm>
            <a:off x="7116004" y="2130251"/>
            <a:ext cx="1904690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7116004" y="2392226"/>
            <a:ext cx="1904690" cy="199543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96" name="圆角矩形 31"/>
          <p:cNvSpPr/>
          <p:nvPr/>
        </p:nvSpPr>
        <p:spPr>
          <a:xfrm>
            <a:off x="9144759" y="1758110"/>
            <a:ext cx="1101949" cy="106752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7" name="Rectangle: Rounded Corners 196"/>
          <p:cNvSpPr/>
          <p:nvPr/>
        </p:nvSpPr>
        <p:spPr>
          <a:xfrm>
            <a:off x="7199192" y="1825466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7183123" y="2151033"/>
            <a:ext cx="38568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CDAP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8287180" y="2151033"/>
            <a:ext cx="49308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Holmes</a:t>
            </a:r>
          </a:p>
        </p:txBody>
      </p:sp>
      <p:sp>
        <p:nvSpPr>
          <p:cNvPr id="201" name="Rectangle: Rounded Corners 200"/>
          <p:cNvSpPr/>
          <p:nvPr/>
        </p:nvSpPr>
        <p:spPr>
          <a:xfrm>
            <a:off x="7603478" y="1825466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2" name="Rectangle: Rounded Corners 201"/>
          <p:cNvSpPr/>
          <p:nvPr/>
        </p:nvSpPr>
        <p:spPr>
          <a:xfrm>
            <a:off x="7975291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3" name="Rectangle: Rounded Corners 202"/>
          <p:cNvSpPr/>
          <p:nvPr/>
        </p:nvSpPr>
        <p:spPr>
          <a:xfrm>
            <a:off x="8369461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4" name="Rectangle: Rounded Corners 203"/>
          <p:cNvSpPr/>
          <p:nvPr/>
        </p:nvSpPr>
        <p:spPr>
          <a:xfrm>
            <a:off x="8763632" y="1825466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7229332" y="1829285"/>
            <a:ext cx="1725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C00000"/>
                </a:solidFill>
                <a:ea typeface="微软雅黑" panose="020B0503020204020204" pitchFamily="34" charset="-122"/>
              </a:rPr>
              <a:t>DCAE Analytic µServices</a:t>
            </a:r>
          </a:p>
        </p:txBody>
      </p:sp>
      <p:sp>
        <p:nvSpPr>
          <p:cNvPr id="206" name="TextBox 205"/>
          <p:cNvSpPr txBox="1"/>
          <p:nvPr/>
        </p:nvSpPr>
        <p:spPr>
          <a:xfrm flipH="1">
            <a:off x="9072887" y="2078714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207" name="Rounded Rectangle 269"/>
          <p:cNvSpPr/>
          <p:nvPr/>
        </p:nvSpPr>
        <p:spPr>
          <a:xfrm>
            <a:off x="5098461" y="2349512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Resource </a:t>
            </a:r>
            <a:r>
              <a:rPr lang="en-US" sz="1099" b="1" kern="0" dirty="0">
                <a:solidFill>
                  <a:sysClr val="windowText" lastClr="000000"/>
                </a:solidFill>
                <a:cs typeface="Arial" charset="0"/>
              </a:rPr>
              <a:t>/</a:t>
            </a: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Service Topology</a:t>
            </a:r>
          </a:p>
        </p:txBody>
      </p:sp>
      <p:sp>
        <p:nvSpPr>
          <p:cNvPr id="208" name="Flowchart: Magnetic Disk 207"/>
          <p:cNvSpPr/>
          <p:nvPr/>
        </p:nvSpPr>
        <p:spPr>
          <a:xfrm>
            <a:off x="5341446" y="2078714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Active / Available</a:t>
            </a:r>
          </a:p>
        </p:txBody>
      </p:sp>
      <p:sp>
        <p:nvSpPr>
          <p:cNvPr id="209" name="TextBox 208"/>
          <p:cNvSpPr txBox="1"/>
          <p:nvPr/>
        </p:nvSpPr>
        <p:spPr>
          <a:xfrm flipH="1">
            <a:off x="4866461" y="1788208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8909350" y="2135187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Calibri"/>
              </a:rPr>
              <a:t>…</a:t>
            </a:r>
          </a:p>
        </p:txBody>
      </p:sp>
      <p:sp>
        <p:nvSpPr>
          <p:cNvPr id="211" name="Rounded Rectangle 269"/>
          <p:cNvSpPr/>
          <p:nvPr/>
        </p:nvSpPr>
        <p:spPr>
          <a:xfrm>
            <a:off x="5101554" y="2621571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ESR</a:t>
            </a:r>
          </a:p>
        </p:txBody>
      </p:sp>
      <p:sp>
        <p:nvSpPr>
          <p:cNvPr id="212" name="TextBox 211"/>
          <p:cNvSpPr txBox="1"/>
          <p:nvPr/>
        </p:nvSpPr>
        <p:spPr>
          <a:xfrm flipH="1">
            <a:off x="7608197" y="2120921"/>
            <a:ext cx="748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006F8D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6F8D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3" name="圆角矩形 51"/>
          <p:cNvSpPr/>
          <p:nvPr/>
        </p:nvSpPr>
        <p:spPr>
          <a:xfrm>
            <a:off x="10596816" y="2600252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38" name="圆角矩形 51"/>
          <p:cNvSpPr/>
          <p:nvPr/>
        </p:nvSpPr>
        <p:spPr>
          <a:xfrm>
            <a:off x="10627187" y="4411817"/>
            <a:ext cx="914400" cy="36576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…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97585" y="6102732"/>
            <a:ext cx="3544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 1 – Not all components use </a:t>
            </a:r>
            <a:r>
              <a:rPr lang="en-US" sz="1200" dirty="0" err="1" smtClean="0"/>
              <a:t>DMaaP</a:t>
            </a:r>
            <a:r>
              <a:rPr lang="en-US" sz="1200" dirty="0" smtClean="0"/>
              <a:t> (e.g., NFVO) </a:t>
            </a:r>
            <a:endParaRPr lang="en-US" sz="1200" dirty="0"/>
          </a:p>
        </p:txBody>
      </p:sp>
      <p:sp>
        <p:nvSpPr>
          <p:cNvPr id="144" name="圆角矩形 55"/>
          <p:cNvSpPr/>
          <p:nvPr/>
        </p:nvSpPr>
        <p:spPr>
          <a:xfrm rot="16200000">
            <a:off x="10491274" y="2629440"/>
            <a:ext cx="2669901" cy="262514"/>
          </a:xfrm>
          <a:prstGeom prst="roundRect">
            <a:avLst>
              <a:gd name="adj" fmla="val 16483"/>
            </a:avLst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OOM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0" name="圆角矩形 47"/>
          <p:cNvSpPr/>
          <p:nvPr/>
        </p:nvSpPr>
        <p:spPr>
          <a:xfrm>
            <a:off x="536971" y="1197429"/>
            <a:ext cx="11157995" cy="133873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ONAP API 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537005" y="988420"/>
            <a:ext cx="3193193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External Gateway</a:t>
            </a:r>
            <a:endParaRPr lang="en-US" b="1" dirty="0"/>
          </a:p>
        </p:txBody>
      </p:sp>
      <p:sp>
        <p:nvSpPr>
          <p:cNvPr id="172" name="Rectangle 171"/>
          <p:cNvSpPr/>
          <p:nvPr/>
        </p:nvSpPr>
        <p:spPr>
          <a:xfrm>
            <a:off x="7646259" y="988420"/>
            <a:ext cx="968010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</a:t>
            </a:r>
            <a:endParaRPr lang="en-US" b="1" dirty="0"/>
          </a:p>
        </p:txBody>
      </p:sp>
      <p:sp>
        <p:nvSpPr>
          <p:cNvPr id="181" name="Rectangle 180"/>
          <p:cNvSpPr/>
          <p:nvPr/>
        </p:nvSpPr>
        <p:spPr>
          <a:xfrm>
            <a:off x="3837812" y="988420"/>
            <a:ext cx="3669650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OSS / BSS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8698976" y="1003137"/>
            <a:ext cx="3193193" cy="1725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ONAP </a:t>
            </a:r>
            <a:r>
              <a:rPr lang="en-US" b="1" dirty="0" smtClean="0"/>
              <a:t>Portal</a:t>
            </a:r>
            <a:endParaRPr lang="en-US" b="1" dirty="0"/>
          </a:p>
        </p:txBody>
      </p:sp>
      <p:sp>
        <p:nvSpPr>
          <p:cNvPr id="213" name="Rectangle 212"/>
          <p:cNvSpPr/>
          <p:nvPr/>
        </p:nvSpPr>
        <p:spPr>
          <a:xfrm>
            <a:off x="1268100" y="5151189"/>
            <a:ext cx="2502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</a:rPr>
              <a:t>CLAMP</a:t>
            </a:r>
            <a:endParaRPr lang="zh-CN" altLang="en-US" sz="1400" b="1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3293117" y="1982613"/>
            <a:ext cx="156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SO/NFVO</a:t>
            </a:r>
          </a:p>
          <a:p>
            <a:pPr algn="ctr"/>
            <a:r>
              <a:rPr lang="en-US" sz="1600" b="1" dirty="0" smtClean="0"/>
              <a:t>(hierarchical)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7365499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Controller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R1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schedule.  </a:t>
            </a:r>
          </a:p>
        </p:txBody>
      </p:sp>
    </p:spTree>
    <p:extLst>
      <p:ext uri="{BB962C8B-B14F-4D97-AF65-F5344CB8AC3E}">
        <p14:creationId xmlns:p14="http://schemas.microsoft.com/office/powerpoint/2010/main" val="30183374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740914" y="5341461"/>
            <a:ext cx="8142345" cy="0"/>
          </a:xfrm>
          <a:prstGeom prst="line">
            <a:avLst/>
          </a:prstGeom>
          <a:ln w="19050" cmpd="sng">
            <a:solidFill>
              <a:srgbClr val="1C275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row: U-Turn 160"/>
          <p:cNvSpPr/>
          <p:nvPr/>
        </p:nvSpPr>
        <p:spPr>
          <a:xfrm flipV="1">
            <a:off x="2075479" y="4798468"/>
            <a:ext cx="1950299" cy="776362"/>
          </a:xfrm>
          <a:prstGeom prst="uturnArrow">
            <a:avLst/>
          </a:prstGeom>
          <a:solidFill>
            <a:srgbClr val="2A5DD3"/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78" y="6158624"/>
            <a:ext cx="905123" cy="410546"/>
          </a:xfrm>
          <a:prstGeom prst="rect">
            <a:avLst/>
          </a:prstGeom>
          <a:noFill/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853" y="6158624"/>
            <a:ext cx="905123" cy="4105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ONAP Amsterdam Architecture</a:t>
            </a:r>
            <a:endParaRPr lang="en-US" dirty="0"/>
          </a:p>
        </p:txBody>
      </p:sp>
      <p:sp>
        <p:nvSpPr>
          <p:cNvPr id="8" name="圆角矩形 28"/>
          <p:cNvSpPr/>
          <p:nvPr/>
        </p:nvSpPr>
        <p:spPr>
          <a:xfrm>
            <a:off x="871299" y="2092337"/>
            <a:ext cx="2514600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" name="矩形 192"/>
          <p:cNvSpPr/>
          <p:nvPr/>
        </p:nvSpPr>
        <p:spPr bwMode="auto">
          <a:xfrm>
            <a:off x="242386" y="1646132"/>
            <a:ext cx="3200400" cy="3683822"/>
          </a:xfrm>
          <a:prstGeom prst="rect">
            <a:avLst/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圆角矩形 25"/>
          <p:cNvSpPr/>
          <p:nvPr/>
        </p:nvSpPr>
        <p:spPr>
          <a:xfrm>
            <a:off x="942253" y="3085759"/>
            <a:ext cx="2420786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1" name="圆角矩形 29"/>
          <p:cNvSpPr/>
          <p:nvPr/>
        </p:nvSpPr>
        <p:spPr>
          <a:xfrm rot="16200000">
            <a:off x="-967710" y="3373319"/>
            <a:ext cx="3106199" cy="544236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圆角矩形 55"/>
          <p:cNvSpPr/>
          <p:nvPr/>
        </p:nvSpPr>
        <p:spPr>
          <a:xfrm>
            <a:off x="242386" y="1342281"/>
            <a:ext cx="3200400" cy="257001"/>
          </a:xfrm>
          <a:prstGeom prst="roundRect">
            <a:avLst>
              <a:gd name="adj" fmla="val 16483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Framework, U-UI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,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</a:p>
        </p:txBody>
      </p:sp>
      <p:sp>
        <p:nvSpPr>
          <p:cNvPr id="13" name="圆角矩形 25"/>
          <p:cNvSpPr/>
          <p:nvPr/>
        </p:nvSpPr>
        <p:spPr>
          <a:xfrm>
            <a:off x="942253" y="2096006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14" name="圆角矩形 20"/>
          <p:cNvSpPr/>
          <p:nvPr/>
        </p:nvSpPr>
        <p:spPr>
          <a:xfrm>
            <a:off x="942253" y="2590882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718" y="5578671"/>
            <a:ext cx="3191067" cy="32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400" b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400" b="1" dirty="0">
              <a:solidFill>
                <a:srgbClr val="44546A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55"/>
          <p:cNvSpPr/>
          <p:nvPr/>
        </p:nvSpPr>
        <p:spPr>
          <a:xfrm>
            <a:off x="242386" y="1045148"/>
            <a:ext cx="11640873" cy="263929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(OOM)</a:t>
            </a:r>
          </a:p>
        </p:txBody>
      </p:sp>
      <p:sp>
        <p:nvSpPr>
          <p:cNvPr id="20" name="矩形 54"/>
          <p:cNvSpPr/>
          <p:nvPr/>
        </p:nvSpPr>
        <p:spPr bwMode="auto">
          <a:xfrm>
            <a:off x="3622771" y="1351981"/>
            <a:ext cx="8260488" cy="3467555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" name="圆角矩形 30"/>
          <p:cNvSpPr/>
          <p:nvPr/>
        </p:nvSpPr>
        <p:spPr>
          <a:xfrm>
            <a:off x="3740914" y="1590350"/>
            <a:ext cx="1920536" cy="392982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80000"/>
              </a:lnSpc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22" name="圆角矩形 31"/>
          <p:cNvSpPr/>
          <p:nvPr/>
        </p:nvSpPr>
        <p:spPr>
          <a:xfrm>
            <a:off x="9886404" y="2275186"/>
            <a:ext cx="1892894" cy="76620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r>
              <a:rPr lang="en-US" sz="1400" dirty="0">
                <a:solidFill>
                  <a:prstClr val="white"/>
                </a:solidFill>
                <a:sym typeface="Calibri"/>
              </a:rPr>
              <a:t> </a:t>
            </a:r>
            <a:r>
              <a:rPr lang="en-US" sz="1400" b="1" dirty="0">
                <a:solidFill>
                  <a:prstClr val="white"/>
                </a:solidFill>
                <a:sym typeface="Calibri"/>
              </a:rPr>
              <a:t>A&amp;AI/ESR</a:t>
            </a:r>
          </a:p>
        </p:txBody>
      </p:sp>
      <p:sp>
        <p:nvSpPr>
          <p:cNvPr id="23" name="圆角矩形 47"/>
          <p:cNvSpPr/>
          <p:nvPr/>
        </p:nvSpPr>
        <p:spPr>
          <a:xfrm>
            <a:off x="7521202" y="1590350"/>
            <a:ext cx="4272278" cy="392982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External API Framework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48"/>
          <p:cNvSpPr/>
          <p:nvPr/>
        </p:nvSpPr>
        <p:spPr>
          <a:xfrm>
            <a:off x="3726732" y="3192396"/>
            <a:ext cx="8052566" cy="449875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圆角矩形 51"/>
          <p:cNvSpPr/>
          <p:nvPr/>
        </p:nvSpPr>
        <p:spPr>
          <a:xfrm>
            <a:off x="8024584" y="3285979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3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Bus (</a:t>
            </a: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MSB)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5391771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DMaaP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7" name="圆角矩形 51"/>
          <p:cNvSpPr/>
          <p:nvPr/>
        </p:nvSpPr>
        <p:spPr>
          <a:xfrm>
            <a:off x="10151234" y="328817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AAF</a:t>
            </a:r>
          </a:p>
        </p:txBody>
      </p:sp>
      <p:sp>
        <p:nvSpPr>
          <p:cNvPr id="28" name="圆角矩形 31"/>
          <p:cNvSpPr/>
          <p:nvPr/>
        </p:nvSpPr>
        <p:spPr>
          <a:xfrm>
            <a:off x="5362165" y="2257342"/>
            <a:ext cx="2185569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DCAE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Correlation Engine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(Holmes)</a:t>
            </a:r>
          </a:p>
        </p:txBody>
      </p:sp>
      <p:sp>
        <p:nvSpPr>
          <p:cNvPr id="29" name="圆角矩形 51"/>
          <p:cNvSpPr/>
          <p:nvPr/>
        </p:nvSpPr>
        <p:spPr>
          <a:xfrm>
            <a:off x="7116887" y="329522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30" name="圆角矩形 31"/>
          <p:cNvSpPr/>
          <p:nvPr/>
        </p:nvSpPr>
        <p:spPr>
          <a:xfrm>
            <a:off x="3726732" y="2253290"/>
            <a:ext cx="1370831" cy="768096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Policy Framework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6376105" y="3786457"/>
            <a:ext cx="1923753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SDN-C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(L0-L3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Controller)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34" name="圆角矩形 32"/>
          <p:cNvSpPr/>
          <p:nvPr/>
        </p:nvSpPr>
        <p:spPr>
          <a:xfrm>
            <a:off x="4267817" y="3786457"/>
            <a:ext cx="2004711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  <a:p>
            <a:pPr algn="ctr" defTabSz="457200" hangingPunct="0">
              <a:spcBef>
                <a:spcPts val="300"/>
              </a:spcBef>
            </a:pPr>
            <a:r>
              <a:rPr lang="en-US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37" name="圆角矩形 51"/>
          <p:cNvSpPr/>
          <p:nvPr/>
        </p:nvSpPr>
        <p:spPr>
          <a:xfrm>
            <a:off x="6254329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3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41" name="矩形 69"/>
          <p:cNvSpPr/>
          <p:nvPr/>
        </p:nvSpPr>
        <p:spPr bwMode="auto">
          <a:xfrm>
            <a:off x="4692640" y="495852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42" name="矩形 69"/>
          <p:cNvSpPr/>
          <p:nvPr/>
        </p:nvSpPr>
        <p:spPr bwMode="auto">
          <a:xfrm>
            <a:off x="4158616" y="5415115"/>
            <a:ext cx="7360691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43" name="矩形 69"/>
          <p:cNvSpPr/>
          <p:nvPr/>
        </p:nvSpPr>
        <p:spPr bwMode="auto">
          <a:xfrm>
            <a:off x="3649928" y="5702517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44" name="圆角矩形 188"/>
          <p:cNvSpPr/>
          <p:nvPr/>
        </p:nvSpPr>
        <p:spPr bwMode="auto">
          <a:xfrm>
            <a:off x="5421892" y="5741197"/>
            <a:ext cx="902738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46" name="圆角矩形 66"/>
          <p:cNvSpPr/>
          <p:nvPr/>
        </p:nvSpPr>
        <p:spPr bwMode="auto">
          <a:xfrm>
            <a:off x="6867158" y="5752540"/>
            <a:ext cx="1378923" cy="228522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Commercial VIM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圆角矩形 67"/>
          <p:cNvSpPr/>
          <p:nvPr/>
        </p:nvSpPr>
        <p:spPr bwMode="auto">
          <a:xfrm>
            <a:off x="9080559" y="5734316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Public Cloud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92325" y="5226838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44546A"/>
                </a:solidFill>
                <a:sym typeface="Calibri"/>
              </a:rPr>
              <a:t>…</a:t>
            </a:r>
          </a:p>
        </p:txBody>
      </p:sp>
      <p:sp>
        <p:nvSpPr>
          <p:cNvPr id="49" name="圆角矩形 188"/>
          <p:cNvSpPr/>
          <p:nvPr/>
        </p:nvSpPr>
        <p:spPr bwMode="auto">
          <a:xfrm>
            <a:off x="6124827" y="4940665"/>
            <a:ext cx="1476782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</a:t>
            </a:r>
            <a:r>
              <a:rPr lang="en-US" altLang="zh-CN" sz="1200" b="1" baseline="30000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rd</a:t>
            </a: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50" name="圆角矩形 66"/>
          <p:cNvSpPr/>
          <p:nvPr/>
        </p:nvSpPr>
        <p:spPr bwMode="auto">
          <a:xfrm>
            <a:off x="10290979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2" name="圆角矩形 65"/>
          <p:cNvSpPr/>
          <p:nvPr/>
        </p:nvSpPr>
        <p:spPr bwMode="auto">
          <a:xfrm>
            <a:off x="11041136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3" name="圆角矩形 65"/>
          <p:cNvSpPr/>
          <p:nvPr/>
        </p:nvSpPr>
        <p:spPr bwMode="auto">
          <a:xfrm>
            <a:off x="8339995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54" name="圆角矩形 65"/>
          <p:cNvSpPr/>
          <p:nvPr/>
        </p:nvSpPr>
        <p:spPr bwMode="auto">
          <a:xfrm>
            <a:off x="9879503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55" name="圆角矩形 65"/>
          <p:cNvSpPr/>
          <p:nvPr/>
        </p:nvSpPr>
        <p:spPr bwMode="auto">
          <a:xfrm>
            <a:off x="10600637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56" name="圆角矩形 31"/>
          <p:cNvSpPr/>
          <p:nvPr/>
        </p:nvSpPr>
        <p:spPr>
          <a:xfrm>
            <a:off x="7812336" y="2267041"/>
            <a:ext cx="1809466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Service Orchestration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Isosceles Triangle 139"/>
          <p:cNvSpPr/>
          <p:nvPr/>
        </p:nvSpPr>
        <p:spPr>
          <a:xfrm flipV="1">
            <a:off x="469304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7" name="Isosceles Triangle 145"/>
          <p:cNvSpPr/>
          <p:nvPr/>
        </p:nvSpPr>
        <p:spPr>
          <a:xfrm flipV="1">
            <a:off x="707016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8" name="Isosceles Triangle 152"/>
          <p:cNvSpPr/>
          <p:nvPr/>
        </p:nvSpPr>
        <p:spPr>
          <a:xfrm flipV="1">
            <a:off x="9290722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391771" y="6484654"/>
            <a:ext cx="1543985" cy="2046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/>
          <p:cNvCxnSpPr/>
          <p:nvPr/>
        </p:nvCxnSpPr>
        <p:spPr>
          <a:xfrm>
            <a:off x="7767595" y="6486700"/>
            <a:ext cx="1416002" cy="0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TextBox 72"/>
          <p:cNvSpPr txBox="1"/>
          <p:nvPr/>
        </p:nvSpPr>
        <p:spPr>
          <a:xfrm>
            <a:off x="4625986" y="6212400"/>
            <a:ext cx="67567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Edge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69980" y="6212400"/>
            <a:ext cx="568786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DC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19069" y="6111570"/>
            <a:ext cx="2301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IP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923014" y="611246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MPLS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519307" y="5089160"/>
            <a:ext cx="738664" cy="15439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Managed Environment</a:t>
            </a:r>
          </a:p>
        </p:txBody>
      </p:sp>
      <p:sp>
        <p:nvSpPr>
          <p:cNvPr id="59" name="圆角矩形 32"/>
          <p:cNvSpPr/>
          <p:nvPr/>
        </p:nvSpPr>
        <p:spPr>
          <a:xfrm>
            <a:off x="840343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Application Controller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(L4-L7)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1" name="圆角矩形 32"/>
          <p:cNvSpPr/>
          <p:nvPr/>
        </p:nvSpPr>
        <p:spPr>
          <a:xfrm>
            <a:off x="1014315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Virtual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Function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</a:t>
            </a:r>
          </a:p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(ETSI-aligned)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3" name="圆角矩形 26"/>
          <p:cNvSpPr/>
          <p:nvPr/>
        </p:nvSpPr>
        <p:spPr>
          <a:xfrm>
            <a:off x="1578454" y="378645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Flowchart: Magnetic Disk 2"/>
          <p:cNvSpPr/>
          <p:nvPr/>
        </p:nvSpPr>
        <p:spPr>
          <a:xfrm>
            <a:off x="966300" y="4398150"/>
            <a:ext cx="2372692" cy="80038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42469" y="4736436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16066" y="1646132"/>
            <a:ext cx="2253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SDC)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932839" y="158322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194" y="6158157"/>
            <a:ext cx="797091" cy="411480"/>
          </a:xfrm>
          <a:prstGeom prst="rect">
            <a:avLst/>
          </a:prstGeom>
          <a:ln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9318182" y="6212400"/>
            <a:ext cx="52192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Public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825531" y="3236018"/>
            <a:ext cx="1221008" cy="365760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 Services</a:t>
            </a:r>
          </a:p>
        </p:txBody>
      </p:sp>
    </p:spTree>
    <p:extLst>
      <p:ext uri="{BB962C8B-B14F-4D97-AF65-F5344CB8AC3E}">
        <p14:creationId xmlns:p14="http://schemas.microsoft.com/office/powerpoint/2010/main" val="33133804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104571"/>
            <a:ext cx="7924800" cy="3846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and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overlaps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 should be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avoided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models,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while hiding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 described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both controller and orchestrator layers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) 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API &amp; 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across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ll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odules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ONAP Target Architecture 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for R2 and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Beyond</a:t>
            </a:r>
            <a:b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(</a:t>
            </a:r>
            <a:r>
              <a:rPr lang="en-US" altLang="zh-CN" sz="1800" b="1" smtClean="0">
                <a:solidFill>
                  <a:schemeClr val="bg1"/>
                </a:solidFill>
                <a:latin typeface="Arial" panose="020B0604020202020204"/>
              </a:rPr>
              <a:t>High-Level Functional View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974640"/>
            <a:ext cx="2640627" cy="3371217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36972" y="1571110"/>
            <a:ext cx="2721465" cy="3838678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2400" b="1" i="1" dirty="0">
                <a:solidFill>
                  <a:srgbClr val="FF0000"/>
                </a:solidFill>
                <a:latin typeface="+mn-lt"/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69419" y="3332663"/>
            <a:ext cx="3951347" cy="202904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 / PNF 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Onboarding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5952" y="5501438"/>
            <a:ext cx="3310453" cy="655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</a:t>
            </a: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Framework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466445" y="2625242"/>
            <a:ext cx="2648100" cy="249109"/>
          </a:xfrm>
          <a:prstGeom prst="roundRect">
            <a:avLst>
              <a:gd name="adj" fmla="val 16483"/>
            </a:avLst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latin typeface="+mn-lt"/>
                <a:ea typeface="微软雅黑" panose="020B0503020204020204" pitchFamily="34" charset="-122"/>
              </a:rPr>
              <a:t>OA&amp;M</a:t>
            </a:r>
            <a:endParaRPr lang="en-US" altLang="zh-CN" sz="1400" b="1" dirty="0"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5229975" y="1932203"/>
            <a:ext cx="1608806" cy="10075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36972" y="1296898"/>
            <a:ext cx="11080379" cy="242407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ONAP API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 smtClean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 smtClean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Framework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7022833" y="1922133"/>
            <a:ext cx="1655880" cy="102741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8798209" y="1942003"/>
            <a:ext cx="1370831" cy="9977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8841568" y="2174229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5228151" y="2104472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Inventory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000000"/>
                </a:solidFill>
                <a:sym typeface="Calibri"/>
              </a:rPr>
              <a:t>External Registry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>
                <a:solidFill>
                  <a:srgbClr val="000000"/>
                </a:solidFill>
                <a:sym typeface="Calibri"/>
              </a:rPr>
              <a:t>Generic VNF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3452333" y="3722241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7033900" y="2058722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Events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49773" y="4248771"/>
            <a:ext cx="1728991" cy="523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 smtClean="0"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73758" y="3934209"/>
            <a:ext cx="1125094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 Controller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342181" y="5803091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55636" y="5327412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817080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7388013" y="5062323"/>
            <a:ext cx="1622185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Specific VNF Manager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9099931" y="5085062"/>
            <a:ext cx="2103162" cy="185344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Element Management System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9571756" y="549514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151" name="圆角矩形 65"/>
          <p:cNvSpPr/>
          <p:nvPr/>
        </p:nvSpPr>
        <p:spPr bwMode="auto">
          <a:xfrm>
            <a:off x="10298932" y="550193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…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570084" y="2007357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555518" y="2287150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Micro Services Bus / Data </a:t>
            </a: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Movement </a:t>
            </a:r>
            <a:r>
              <a:rPr lang="en-US" altLang="zh-CN" sz="1050" dirty="0">
                <a:ea typeface="微软雅黑" panose="020B0503020204020204" pitchFamily="34" charset="-122"/>
              </a:rPr>
              <a:t>(see </a:t>
            </a:r>
            <a:r>
              <a:rPr lang="en-US" altLang="zh-CN" sz="1050" dirty="0" smtClean="0">
                <a:ea typeface="微软雅黑" panose="020B0503020204020204" pitchFamily="34" charset="-122"/>
              </a:rPr>
              <a:t>Note 1)</a:t>
            </a:r>
            <a:endParaRPr lang="en-US" altLang="zh-CN" sz="1050" dirty="0"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57175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7573782" y="4436605"/>
            <a:ext cx="2333316" cy="3068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7545228" y="4456052"/>
            <a:ext cx="2352093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Adaption Layer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83580" y="4095644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94230" y="4114196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</a:t>
            </a: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Common Controller SDK</a:t>
            </a:r>
          </a:p>
        </p:txBody>
      </p:sp>
      <p:sp>
        <p:nvSpPr>
          <p:cNvPr id="9" name="Rectangle 8"/>
          <p:cNvSpPr/>
          <p:nvPr/>
        </p:nvSpPr>
        <p:spPr>
          <a:xfrm>
            <a:off x="537005" y="995677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External Gateway</a:t>
            </a:r>
            <a:endParaRPr lang="en-US" b="1" dirty="0"/>
          </a:p>
        </p:txBody>
      </p:sp>
      <p:sp>
        <p:nvSpPr>
          <p:cNvPr id="101" name="Rectangle 100"/>
          <p:cNvSpPr/>
          <p:nvPr/>
        </p:nvSpPr>
        <p:spPr>
          <a:xfrm>
            <a:off x="7646259" y="995677"/>
            <a:ext cx="96801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</a:t>
            </a:r>
            <a:endParaRPr lang="en-US" b="1" dirty="0"/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698976" y="1010394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ONAP </a:t>
            </a:r>
            <a:r>
              <a:rPr lang="en-US" b="1" dirty="0" smtClean="0"/>
              <a:t>Portal</a:t>
            </a:r>
            <a:endParaRPr lang="en-US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424150" y="6102732"/>
            <a:ext cx="3544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Note 1 – Not all components use </a:t>
            </a:r>
            <a:r>
              <a:rPr lang="en-US" sz="1200" dirty="0" err="1" smtClean="0"/>
              <a:t>DMaaP</a:t>
            </a:r>
            <a:r>
              <a:rPr lang="en-US" sz="1200" dirty="0" smtClean="0"/>
              <a:t> (e.g., NFVO)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99155779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chemeClr val="accent2">
              <a:lumMod val="20000"/>
              <a:lumOff val="80000"/>
            </a:schemeClr>
          </a:solidFill>
          <a:ln w="317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29679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Beijing 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(</a:t>
            </a:r>
            <a:r>
              <a:rPr lang="en-US" altLang="zh-CN" sz="1800" b="1" smtClean="0">
                <a:solidFill>
                  <a:schemeClr val="bg1"/>
                </a:solidFill>
                <a:latin typeface="Arial" panose="020B0604020202020204"/>
              </a:rPr>
              <a:t>High-Level </a:t>
            </a:r>
            <a:r>
              <a:rPr lang="en-US" altLang="zh-CN" sz="1800" b="1" smtClean="0">
                <a:solidFill>
                  <a:schemeClr val="bg1"/>
                </a:solidFill>
                <a:latin typeface="Arial" panose="020B0604020202020204"/>
              </a:rPr>
              <a:t>View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with 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Projects) </a:t>
            </a:r>
            <a:endParaRPr lang="zh-CN" altLang="en-US" sz="20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974640"/>
            <a:ext cx="2640627" cy="3371217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36972" y="1571110"/>
            <a:ext cx="2721465" cy="3838678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05705" y="3296377"/>
            <a:ext cx="3951347" cy="275475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/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SDK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5952" y="5501438"/>
            <a:ext cx="3310453" cy="590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</a:t>
            </a:r>
            <a:r>
              <a:rPr lang="en-US" sz="12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 marL="171450" indent="-171450" algn="ctr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Optimization Framework (OOF)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462246" y="2629440"/>
            <a:ext cx="2669901" cy="262514"/>
          </a:xfrm>
          <a:prstGeom prst="roundRect">
            <a:avLst>
              <a:gd name="adj" fmla="val 16483"/>
            </a:avLst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OOM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Run-time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chemeClr val="accent4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5229975" y="1932203"/>
            <a:ext cx="1608806" cy="10075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200" kern="1200" dirty="0">
              <a:ea typeface="微软雅黑" panose="020B0503020204020204" pitchFamily="34" charset="-122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36972" y="1296898"/>
            <a:ext cx="11080379" cy="242407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ONAP API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31542"/>
            <a:ext cx="1283885" cy="294516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Common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Arial" panose="020B0604020202020204" pitchFamily="34" charset="0"/>
              </a:rPr>
              <a:t> Services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42174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ea typeface="微软雅黑" panose="020B0503020204020204" pitchFamily="34" charset="-122"/>
              </a:rPr>
              <a:t>AAF</a:t>
            </a:r>
            <a:endParaRPr lang="en-US" altLang="zh-CN" sz="13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7030898" y="1914990"/>
            <a:ext cx="1655880" cy="102741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455325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ea typeface="微软雅黑" panose="020B0503020204020204" pitchFamily="34" charset="-122"/>
              </a:rPr>
              <a:t>Logging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8798209" y="1942003"/>
            <a:ext cx="1370831" cy="99773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8841568" y="2232510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5221943" y="2300781"/>
            <a:ext cx="16247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</a:t>
            </a:r>
            <a:r>
              <a:rPr lang="en-US" sz="1400" b="1" dirty="0" smtClean="0">
                <a:solidFill>
                  <a:srgbClr val="000000"/>
                </a:solidFill>
                <a:sym typeface="Calibri"/>
              </a:rPr>
              <a:t>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99995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7016230" y="2069097"/>
            <a:ext cx="1663667" cy="9848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/>
              <a:t>Service Orchestration project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009206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864224" y="4007823"/>
            <a:ext cx="81400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SDN-C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(L0-L3)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7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55636" y="5327412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621140" y="5062323"/>
            <a:ext cx="1476782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3</a:t>
            </a:r>
            <a:r>
              <a:rPr kumimoji="0" lang="en-US" altLang="zh-CN" sz="12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rd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136" name="圆角矩形 66"/>
          <p:cNvSpPr/>
          <p:nvPr/>
        </p:nvSpPr>
        <p:spPr bwMode="auto">
          <a:xfrm>
            <a:off x="8244108" y="5062323"/>
            <a:ext cx="679006" cy="208083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sVNFM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8" name="圆角矩形 65"/>
          <p:cNvSpPr/>
          <p:nvPr/>
        </p:nvSpPr>
        <p:spPr bwMode="auto">
          <a:xfrm>
            <a:off x="9020839" y="5063290"/>
            <a:ext cx="787405" cy="198859"/>
          </a:xfrm>
          <a:prstGeom prst="roundRect">
            <a:avLst>
              <a:gd name="adj" fmla="val 12823"/>
            </a:avLst>
          </a:prstGeom>
          <a:solidFill>
            <a:srgbClr val="FF7C8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428098" y="5495142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3570084" y="2007357"/>
            <a:ext cx="1550910" cy="92508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583424" y="2185999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DCAE</a:t>
            </a:r>
            <a:endParaRPr lang="en-US" sz="1600" b="1" dirty="0" smtClean="0"/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MSB / </a:t>
            </a:r>
            <a:r>
              <a:rPr lang="en-US" altLang="zh-CN" sz="1600" b="1" kern="1200" dirty="0" err="1" smtClean="0">
                <a:solidFill>
                  <a:schemeClr val="tx1"/>
                </a:solidFill>
                <a:ea typeface="微软雅黑" panose="020B0503020204020204" pitchFamily="34" charset="-122"/>
              </a:rPr>
              <a:t>DMaaP</a:t>
            </a:r>
            <a:r>
              <a:rPr lang="en-US" altLang="zh-CN" sz="1600" b="1" dirty="0"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ea typeface="微软雅黑" panose="020B0503020204020204" pitchFamily="34" charset="-122"/>
              </a:rPr>
              <a:t>(see </a:t>
            </a:r>
            <a:r>
              <a:rPr lang="en-US" altLang="zh-CN" sz="1100" dirty="0">
                <a:ea typeface="微软雅黑" panose="020B0503020204020204" pitchFamily="34" charset="-122"/>
              </a:rPr>
              <a:t>N</a:t>
            </a:r>
            <a:r>
              <a:rPr lang="en-US" altLang="zh-CN" sz="1100" dirty="0" smtClean="0">
                <a:ea typeface="微软雅黑" panose="020B0503020204020204" pitchFamily="34" charset="-122"/>
              </a:rPr>
              <a:t>ote 1)</a:t>
            </a:r>
            <a:endParaRPr lang="en-US" altLang="zh-CN" sz="1100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57175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7998159" y="3511642"/>
            <a:ext cx="0" cy="30010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293688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…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 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6" name="Rectangle 5"/>
          <p:cNvSpPr/>
          <p:nvPr/>
        </p:nvSpPr>
        <p:spPr>
          <a:xfrm>
            <a:off x="7573782" y="4436605"/>
            <a:ext cx="2333316" cy="3068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518394" y="3792582"/>
            <a:ext cx="949357" cy="57211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07462" y="3871792"/>
            <a:ext cx="1025475" cy="3661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lang="en-US" sz="1400" b="1" dirty="0">
                <a:solidFill>
                  <a:srgbClr val="000000"/>
                </a:solidFill>
                <a:sym typeface="Calibri"/>
              </a:rPr>
              <a:t>APPC</a:t>
            </a: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846340"/>
            <a:ext cx="1234440" cy="457200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 smtClean="0">
                <a:ea typeface="微软雅黑" panose="020B0503020204020204" pitchFamily="34" charset="-122"/>
              </a:rPr>
              <a:t>CCSDK</a:t>
            </a:r>
            <a:endParaRPr lang="en-US" altLang="zh-CN" sz="1200" b="1" kern="1200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7005" y="995677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External Gateway</a:t>
            </a:r>
            <a:endParaRPr lang="en-US" b="1" dirty="0"/>
          </a:p>
        </p:txBody>
      </p:sp>
      <p:sp>
        <p:nvSpPr>
          <p:cNvPr id="101" name="Rectangle 100"/>
          <p:cNvSpPr/>
          <p:nvPr/>
        </p:nvSpPr>
        <p:spPr>
          <a:xfrm>
            <a:off x="7646259" y="995677"/>
            <a:ext cx="96801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</a:t>
            </a:r>
            <a:endParaRPr lang="en-US" b="1" dirty="0"/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698976" y="1010394"/>
            <a:ext cx="3193193" cy="2512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ONAP </a:t>
            </a:r>
            <a:r>
              <a:rPr lang="en-US" b="1" dirty="0" smtClean="0"/>
              <a:t>Portal</a:t>
            </a:r>
            <a:endParaRPr lang="en-US" b="1" dirty="0"/>
          </a:p>
        </p:txBody>
      </p:sp>
      <p:sp>
        <p:nvSpPr>
          <p:cNvPr id="93" name="Rectangle 92"/>
          <p:cNvSpPr/>
          <p:nvPr/>
        </p:nvSpPr>
        <p:spPr>
          <a:xfrm>
            <a:off x="1445472" y="5325865"/>
            <a:ext cx="2502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</a:rPr>
              <a:t>CLAMP</a:t>
            </a:r>
            <a:endParaRPr lang="zh-CN" altLang="en-US" sz="1400" b="1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32230" y="6036923"/>
            <a:ext cx="4430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 1 – Not all components use </a:t>
            </a:r>
            <a:r>
              <a:rPr lang="en-US" sz="1200" dirty="0" err="1" smtClean="0"/>
              <a:t>DMaaP</a:t>
            </a:r>
            <a:r>
              <a:rPr lang="en-US" sz="1200" dirty="0" smtClean="0"/>
              <a:t> (e.g., NFVO</a:t>
            </a:r>
            <a:r>
              <a:rPr lang="en-US" sz="1200" dirty="0" smtClean="0"/>
              <a:t>). </a:t>
            </a:r>
            <a:endParaRPr lang="en-US" sz="1200" dirty="0"/>
          </a:p>
        </p:txBody>
      </p:sp>
      <p:sp>
        <p:nvSpPr>
          <p:cNvPr id="96" name="TextBox 95"/>
          <p:cNvSpPr txBox="1"/>
          <p:nvPr/>
        </p:nvSpPr>
        <p:spPr>
          <a:xfrm flipH="1">
            <a:off x="3570084" y="4026044"/>
            <a:ext cx="140367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latin typeface="+mn-lt"/>
                <a:ea typeface="+mn-ea"/>
                <a:cs typeface="+mn-cs"/>
                <a:sym typeface="Calibri"/>
              </a:rPr>
              <a:t>Multi-VIM/Cloud</a:t>
            </a:r>
            <a:endParaRPr kumimoji="0" lang="en-US" sz="1600" b="1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8633696" y="3816764"/>
            <a:ext cx="949357" cy="55578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516339" y="3901157"/>
            <a:ext cx="1025475" cy="4249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VF-C</a:t>
            </a: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0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6" name="Straight Connector 105"/>
          <p:cNvCxnSpPr>
            <a:endCxn id="104" idx="0"/>
          </p:cNvCxnSpPr>
          <p:nvPr/>
        </p:nvCxnSpPr>
        <p:spPr>
          <a:xfrm>
            <a:off x="8367590" y="2932443"/>
            <a:ext cx="740785" cy="884321"/>
          </a:xfrm>
          <a:prstGeom prst="line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625013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7881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</a:t>
            </a: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ONAP</a:t>
            </a:r>
            <a:endParaRPr lang="en-US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</a:t>
            </a:r>
            <a:r>
              <a:rPr lang="en-US" sz="2000" b="1" dirty="0" smtClean="0">
                <a:solidFill>
                  <a:srgbClr val="045C87"/>
                </a:solidFill>
              </a:rPr>
              <a:t>defined </a:t>
            </a:r>
            <a:endParaRPr lang="en-US" sz="2000" b="1" dirty="0">
              <a:solidFill>
                <a:srgbClr val="045C87"/>
              </a:solidFill>
            </a:endParaRP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 smtClean="0"/>
              <a:t>Need to avoid </a:t>
            </a:r>
            <a:r>
              <a:rPr lang="en-US" sz="1700" dirty="0"/>
              <a:t>duplicating functions </a:t>
            </a:r>
            <a:r>
              <a:rPr lang="en-US" sz="1700" dirty="0" smtClean="0"/>
              <a:t>across layers </a:t>
            </a:r>
            <a:r>
              <a:rPr lang="en-US" sz="1700" dirty="0"/>
              <a:t>within </a:t>
            </a:r>
            <a:r>
              <a:rPr lang="en-US" sz="1700" dirty="0" smtClean="0"/>
              <a:t>the controller </a:t>
            </a:r>
            <a:r>
              <a:rPr lang="en-US" sz="1700" dirty="0"/>
              <a:t>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53192</TotalTime>
  <Words>2221</Words>
  <Application>Microsoft Office PowerPoint</Application>
  <PresentationFormat>Widescreen</PresentationFormat>
  <Paragraphs>477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Arial Unicode MS</vt:lpstr>
      <vt:lpstr>微软雅黑</vt:lpstr>
      <vt:lpstr>MS PGothic</vt:lpstr>
      <vt:lpstr>宋体</vt:lpstr>
      <vt:lpstr>.AppleSystemUIFont</vt:lpstr>
      <vt:lpstr>Arial</vt:lpstr>
      <vt:lpstr>Calibri</vt:lpstr>
      <vt:lpstr>Courier New</vt:lpstr>
      <vt:lpstr>DengXian</vt:lpstr>
      <vt:lpstr>Open Sans Light</vt:lpstr>
      <vt:lpstr>Times New Roman</vt:lpstr>
      <vt:lpstr>Wingdings</vt:lpstr>
      <vt:lpstr>Office Theme</vt:lpstr>
      <vt:lpstr>1_Office Theme</vt:lpstr>
      <vt:lpstr> ONAP Target Architecture (R2 and Future Releases)  Presentation to OSDT Biweekly   Parviz Yegani – Leader, ONAP Architecture Tiger Team  Contributors: ONAP Architecture Tiger Team Members  Nov. 30, 2017  </vt:lpstr>
      <vt:lpstr>ONAP Architecture Tiger Team (led by Huawei)</vt:lpstr>
      <vt:lpstr>Progress from the Architecture Subcommittee</vt:lpstr>
      <vt:lpstr>ONAP Amsterdam Architecture</vt:lpstr>
      <vt:lpstr>Architecture Design Considerations</vt:lpstr>
      <vt:lpstr>ONAP Target Architecture for R2 and Beyond (High-Level Functional View)</vt:lpstr>
      <vt:lpstr>ONAP Beijing Architecture (High-Level View with Projects) 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Role Of Controllers in ONAP</vt:lpstr>
      <vt:lpstr>Generic VNFM Functions</vt:lpstr>
      <vt:lpstr>Conclusions</vt:lpstr>
      <vt:lpstr>Next Steps</vt:lpstr>
      <vt:lpstr>Backup Slides</vt:lpstr>
      <vt:lpstr>ONAP Orchestrator Functions</vt:lpstr>
      <vt:lpstr>Examples of Orchestration Requests</vt:lpstr>
      <vt:lpstr>Work in Progress</vt:lpstr>
      <vt:lpstr>External API</vt:lpstr>
      <vt:lpstr>ONAP High-Level Architecture for R1 (Amsterdam)</vt:lpstr>
      <vt:lpstr>ONAP Reference Architecture for R2 and Beyond (Detailed View with Projects)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529</cp:revision>
  <cp:lastPrinted>2017-08-07T21:14:23Z</cp:lastPrinted>
  <dcterms:created xsi:type="dcterms:W3CDTF">2017-02-27T16:23:08Z</dcterms:created>
  <dcterms:modified xsi:type="dcterms:W3CDTF">2017-12-05T07:22:48Z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1512350874</vt:lpwstr>
  </property>
</Properties>
</file>