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34"/>
  </p:notesMasterIdLst>
  <p:sldIdLst>
    <p:sldId id="313" r:id="rId3"/>
    <p:sldId id="278" r:id="rId4"/>
    <p:sldId id="263" r:id="rId5"/>
    <p:sldId id="339" r:id="rId6"/>
    <p:sldId id="279" r:id="rId7"/>
    <p:sldId id="264" r:id="rId8"/>
    <p:sldId id="335" r:id="rId9"/>
    <p:sldId id="341" r:id="rId10"/>
    <p:sldId id="288" r:id="rId11"/>
    <p:sldId id="336" r:id="rId12"/>
    <p:sldId id="337" r:id="rId13"/>
    <p:sldId id="292" r:id="rId14"/>
    <p:sldId id="293" r:id="rId15"/>
    <p:sldId id="338" r:id="rId16"/>
    <p:sldId id="281" r:id="rId17"/>
    <p:sldId id="300" r:id="rId18"/>
    <p:sldId id="334" r:id="rId19"/>
    <p:sldId id="306" r:id="rId20"/>
    <p:sldId id="342" r:id="rId21"/>
    <p:sldId id="315" r:id="rId22"/>
    <p:sldId id="329" r:id="rId23"/>
    <p:sldId id="309" r:id="rId24"/>
    <p:sldId id="317" r:id="rId25"/>
    <p:sldId id="320" r:id="rId26"/>
    <p:sldId id="321" r:id="rId27"/>
    <p:sldId id="322" r:id="rId28"/>
    <p:sldId id="323" r:id="rId29"/>
    <p:sldId id="324" r:id="rId30"/>
    <p:sldId id="326" r:id="rId31"/>
    <p:sldId id="327" r:id="rId32"/>
    <p:sldId id="32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32" d="100"/>
          <a:sy n="132" d="100"/>
        </p:scale>
        <p:origin x="5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20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Ramki 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(Ericsson)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Dec. </a:t>
            </a:r>
            <a:r>
              <a:rPr lang="en-US" sz="1200" b="1" dirty="0">
                <a:solidFill>
                  <a:schemeClr val="tx1"/>
                </a:solidFill>
              </a:rPr>
              <a:t>8</a:t>
            </a:r>
            <a:r>
              <a:rPr lang="en-US" sz="1200" b="1" dirty="0" smtClean="0">
                <a:solidFill>
                  <a:schemeClr val="tx1"/>
                </a:solidFill>
              </a:rPr>
              <a:t>, </a:t>
            </a:r>
            <a:r>
              <a:rPr lang="en-US" sz="1200" b="1" dirty="0">
                <a:solidFill>
                  <a:schemeClr val="tx1"/>
                </a:solidFill>
              </a:rPr>
              <a:t>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9943" y="3592286"/>
            <a:ext cx="3701143" cy="254000"/>
          </a:xfrm>
          <a:prstGeom prst="rect">
            <a:avLst/>
          </a:prstGeom>
          <a:solidFill>
            <a:srgbClr val="FFFF00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or simple network service onboarding/LCM (composed of one or more VNFs) and related models.  This is SOL-001, SOL-004 and SOL-005.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>
                <a:solidFill>
                  <a:schemeClr val="bg1">
                    <a:lumMod val="95000"/>
                  </a:schemeClr>
                </a:solidFill>
              </a:rPr>
              <a:t>Generic VNFM Functions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429" y="1017431"/>
            <a:ext cx="9216571" cy="5469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8860643">
            <a:off x="-246196" y="385992"/>
            <a:ext cx="1727319" cy="400110"/>
          </a:xfrm>
          <a:prstGeom prst="rect">
            <a:avLst/>
          </a:prstGeom>
          <a:solidFill>
            <a:schemeClr val="accent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 Be 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7428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</a:t>
            </a:r>
            <a:r>
              <a:rPr lang="en-US" altLang="en-US" sz="3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Steps – Solidify Beijing Architecture </a:t>
            </a:r>
            <a:r>
              <a:rPr lang="en-US" altLang="en-US" sz="3500" b="1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with Projects</a:t>
            </a:r>
            <a:endParaRPr lang="en-US" altLang="en-US" sz="3500" b="1" dirty="0">
              <a:solidFill>
                <a:schemeClr val="bg1">
                  <a:lumMod val="95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R2+ 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implementation 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</a:t>
            </a:r>
            <a:r>
              <a:rPr lang="en-US" sz="2400" dirty="0" smtClean="0"/>
              <a:t>SO, VF-C</a:t>
            </a:r>
            <a:r>
              <a:rPr lang="en-US" sz="2400" dirty="0"/>
              <a:t>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7"/>
            <a:ext cx="11318033" cy="274656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ONAP Target Functional Architecture (Detailed View)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(W</a:t>
            </a:r>
            <a:r>
              <a:rPr lang="en-US" sz="2400" b="1" dirty="0" smtClean="0">
                <a:solidFill>
                  <a:srgbClr val="FF0000"/>
                </a:solidFill>
              </a:rPr>
              <a:t>ork in progress)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55966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val 137"/>
          <p:cNvSpPr/>
          <p:nvPr/>
        </p:nvSpPr>
        <p:spPr>
          <a:xfrm>
            <a:off x="3501647" y="1886440"/>
            <a:ext cx="1817060" cy="11593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055839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0749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Merged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858884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20641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876625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876625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2726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239303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876625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876625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941193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3477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-24312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34279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454197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93173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7744404" y="1364024"/>
            <a:ext cx="4134359" cy="3276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814254" y="1963826"/>
            <a:ext cx="1121002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939180" y="3134764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945152" y="407018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945152" y="361213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5071600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647115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776366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Bus/</a:t>
            </a:r>
            <a:r>
              <a:rPr lang="en-US" altLang="zh-CN" sz="1600" b="1" kern="1200" dirty="0" err="1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6401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77405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17429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87813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646401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67463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373657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743433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414475" y="1886440"/>
            <a:ext cx="1904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Orchestration (SO)</a:t>
            </a:r>
          </a:p>
          <a:p>
            <a:pPr algn="ctr"/>
            <a:r>
              <a:rPr lang="en-US" sz="1400" b="1" dirty="0"/>
              <a:t>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057680" y="439498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7273" y="439207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8059070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564275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584245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8106755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8141990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076955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123963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9054022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789804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8182841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528499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048256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106755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754048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501647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690174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387901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347538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442570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442569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442569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471324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525757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09688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613745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930043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830185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69602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9090197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555897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399452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425026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668011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5193026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9235915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428119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934762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945152" y="268007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3501647" y="1691686"/>
            <a:ext cx="1886254" cy="1215371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0" name="Straight Connector 159"/>
          <p:cNvCxnSpPr/>
          <p:nvPr/>
        </p:nvCxnSpPr>
        <p:spPr>
          <a:xfrm>
            <a:off x="8026453" y="-311499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 rot="18860643">
            <a:off x="-233938" y="400253"/>
            <a:ext cx="1789600" cy="369332"/>
          </a:xfrm>
          <a:prstGeom prst="rect">
            <a:avLst/>
          </a:prstGeom>
          <a:solidFill>
            <a:schemeClr val="accent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Work in Progress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</a:t>
            </a:r>
            <a:r>
              <a:rPr lang="en-US" sz="3200" b="1" dirty="0" smtClean="0">
                <a:solidFill>
                  <a:schemeClr val="tx1"/>
                </a:solidFill>
              </a:rPr>
              <a:t>Federation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>(W</a:t>
            </a:r>
            <a:r>
              <a:rPr lang="en-US" sz="3200" b="1" dirty="0">
                <a:solidFill>
                  <a:srgbClr val="FF0000"/>
                </a:solidFill>
              </a:rPr>
              <a:t>ork in progress)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External API Functional Requirements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The ONAP External API supports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Interactions between ONAP and the Service Provider’s BSS/OSS,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Interactions between ONAP of a Service Provider and other Partner Providers.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MEF LSO characterizes these Service Provider to Partner Provider interactions at the Service Level as the </a:t>
            </a:r>
            <a:r>
              <a:rPr lang="en-US" sz="1600" i="1" dirty="0"/>
              <a:t>Interlude</a:t>
            </a:r>
            <a:r>
              <a:rPr lang="en-US" sz="1600" dirty="0"/>
              <a:t> Interface Reference Point</a:t>
            </a:r>
          </a:p>
          <a:p>
            <a:pPr marL="804241" lvl="2" indent="-170367">
              <a:buFont typeface="Calibri" panose="020F0502020204030204" pitchFamily="34" charset="0"/>
              <a:buChar char="‒"/>
            </a:pPr>
            <a:r>
              <a:rPr lang="en-US" sz="1400" dirty="0"/>
              <a:t>This Interface Reference Point provides for the coordination of a portion of Services within the Partner domain that are managed by a Service Provider’s Orchestration Functionality within the bounds and policies defined for each Service.</a:t>
            </a:r>
          </a:p>
          <a:p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 </a:t>
            </a:r>
          </a:p>
          <a:p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It is envisioned that from a Service Provider to Partner Provider interaction context (i.e. MEF Interlude), the ONAP External API supports the following types of interacts: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controls aspects of the Service within the Partner domain (on behalf of the Customer) by requesting changes to dynamic parameters as permitted by service policies,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queries state of the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requests change to administrative state or permitted attributes of a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creation of connectivity between two Service Interfaces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instantiation of functional service components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queries the Partner for detailed information related to Services provided by the Partner to the Service Provider,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receives Service specific event notifications (e.g., Service Problem Alerts)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receives Service specific performance information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Service related test initiation and receive test results from the Partner.</a:t>
            </a:r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chemeClr val="accent2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Work in Progress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684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7"/>
            <a:ext cx="11318033" cy="274656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Backup Slides 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Functional Description of ONAP Architecture Components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Under </a:t>
            </a:r>
            <a:r>
              <a:rPr lang="en-US" sz="2000" b="1" dirty="0" smtClean="0">
                <a:solidFill>
                  <a:srgbClr val="FF0000"/>
                </a:solidFill>
              </a:rPr>
              <a:t>Review … (</a:t>
            </a:r>
            <a:r>
              <a:rPr lang="en-US" sz="2000" b="1" smtClean="0">
                <a:solidFill>
                  <a:srgbClr val="FF0000"/>
                </a:solidFill>
              </a:rPr>
              <a:t>both contributions </a:t>
            </a:r>
            <a:r>
              <a:rPr lang="en-US" sz="2000" b="1" dirty="0" smtClean="0">
                <a:solidFill>
                  <a:srgbClr val="FF0000"/>
                </a:solidFill>
              </a:rPr>
              <a:t>&amp; comments)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115750" y="1055608"/>
            <a:ext cx="7249829" cy="5264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Comprehensive design studio that enables technology integration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Design studio modules interoperate to enable complex relationships &amp; models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Create or consume models to represent services, resources &amp; management functions</a:t>
            </a:r>
          </a:p>
          <a:p>
            <a:pPr marL="174450" indent="-174450">
              <a:spcBef>
                <a:spcPts val="599"/>
              </a:spcBef>
              <a:spcAft>
                <a:spcPts val="599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Models, APIs/functions, flows, analytics &amp; policies cataloged together or independently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Service Design &amp; Creation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Design Studio with Guided User Workflow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Onboarding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Services &amp; Products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Policy-Driven Recipes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Open Catalog-based Platform for Model/Object Reuse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Policy Creation Framework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Policy Editor &amp; Library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Conflict Identification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Closed-loop, Security &amp; Audit Behavior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Analytic Application Design Environment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App Design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Tools for Analytic Development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Security &amp; Traffic Analytics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Lifecycle Management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Simulate, test, track &amp; certify the create/mod processes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Track and manage versions of models and catalog entries</a:t>
            </a:r>
            <a:endParaRPr lang="en-US" sz="1050" b="1" dirty="0">
              <a:solidFill>
                <a:srgbClr val="067AB4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Publish Definitions via SDK, API or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Real-Time Reference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FBD7D56-CD5F-4395-B32E-FC214A1CE52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26" y="2355171"/>
            <a:ext cx="7159752" cy="345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82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SDC 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:a16="http://schemas.microsoft.com/office/drawing/2014/main" xmlns="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698" y="1963216"/>
            <a:ext cx="4689216" cy="3205931"/>
          </a:xfrm>
        </p:spPr>
        <p:txBody>
          <a:bodyPr>
            <a:normAutofit lnSpcReduction="10000"/>
          </a:bodyPr>
          <a:lstStyle/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Product/Service/Resource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The instruction to manage D2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and Service design lifecycle management processes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Node based presentation to provide sequencing and relationships of different objects and technologies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Generic re-usable management methods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Common toolsets for creation of </a:t>
            </a:r>
            <a:r>
              <a:rPr lang="en-US" sz="1050" b="1" dirty="0" err="1">
                <a:solidFill>
                  <a:schemeClr val="accent1">
                    <a:lumMod val="75000"/>
                  </a:schemeClr>
                </a:solidFill>
              </a:rPr>
              <a:t>ONAP</a:t>
            </a: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 capabilities and management procedures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Interact with external software development teams and suppliers to onboard custom software, adapters or new </a:t>
            </a:r>
            <a:r>
              <a:rPr lang="en-US" sz="1050" b="1" dirty="0" err="1">
                <a:solidFill>
                  <a:srgbClr val="067AB4"/>
                </a:solidFill>
              </a:rPr>
              <a:t>VNFs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Certified models are distributed to runtime catalog for </a:t>
            </a:r>
            <a:r>
              <a:rPr lang="en-US" sz="1050" b="1" dirty="0" err="1">
                <a:solidFill>
                  <a:srgbClr val="067AB4"/>
                </a:solidFill>
              </a:rPr>
              <a:t>ONAP</a:t>
            </a:r>
            <a:r>
              <a:rPr lang="en-US" sz="1050" b="1" dirty="0">
                <a:solidFill>
                  <a:srgbClr val="067AB4"/>
                </a:solidFill>
              </a:rPr>
              <a:t> execution components runtime consumption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Provide runtime access to models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050" b="1" dirty="0">
              <a:solidFill>
                <a:srgbClr val="067AB4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4F44A9-169F-4E45-8FCA-A49F413DA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217" y="1739749"/>
            <a:ext cx="7282868" cy="4237973"/>
          </a:xfrm>
          <a:prstGeom prst="rect">
            <a:avLst/>
          </a:prstGeom>
        </p:spPr>
      </p:pic>
      <p:sp>
        <p:nvSpPr>
          <p:cNvPr id="133" name="Text Placeholder 3">
            <a:extLst>
              <a:ext uri="{FF2B5EF4-FFF2-40B4-BE49-F238E27FC236}">
                <a16:creationId xmlns:a16="http://schemas.microsoft.com/office/drawing/2014/main" xmlns="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153944" y="1087750"/>
            <a:ext cx="6491662" cy="849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 smart repository for storing products ,services , resources and artifacts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Manages catalog’s elements versions, lifecycle and access policy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All certified asset definitions available for re-use and composition</a:t>
            </a:r>
          </a:p>
          <a:p>
            <a:pPr marL="0" indent="0">
              <a:spcBef>
                <a:spcPts val="599"/>
              </a:spcBef>
              <a:buNone/>
            </a:pPr>
            <a:endParaRPr lang="en-US" sz="1300" b="1" dirty="0">
              <a:solidFill>
                <a:prstClr val="black"/>
              </a:solidFill>
            </a:endParaRPr>
          </a:p>
        </p:txBody>
      </p:sp>
      <p:sp>
        <p:nvSpPr>
          <p:cNvPr id="48" name="Text Placeholder 1">
            <a:extLst>
              <a:ext uri="{FF2B5EF4-FFF2-40B4-BE49-F238E27FC236}">
                <a16:creationId xmlns:a16="http://schemas.microsoft.com/office/drawing/2014/main" xmlns="" id="{E8F3C664-6564-44AA-99EA-D3D39353FF21}"/>
              </a:ext>
            </a:extLst>
          </p:cNvPr>
          <p:cNvSpPr txBox="1">
            <a:spLocks/>
          </p:cNvSpPr>
          <p:nvPr/>
        </p:nvSpPr>
        <p:spPr>
          <a:xfrm>
            <a:off x="4934610" y="2123886"/>
            <a:ext cx="1965960" cy="621741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en-US"/>
            </a:defPPr>
            <a:lvl1pPr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607890" indent="-150783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7367" indent="-30315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6842" indent="-455521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4731" indent="-60630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536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644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199751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6858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l" defTabSz="121736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Developer Contribution &amp; Self-Serve Models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xmlns="" id="{A8327E41-C501-4179-B67C-BF62DE80078C}"/>
              </a:ext>
            </a:extLst>
          </p:cNvPr>
          <p:cNvSpPr/>
          <p:nvPr/>
        </p:nvSpPr>
        <p:spPr>
          <a:xfrm>
            <a:off x="-1445343" y="1668231"/>
            <a:ext cx="1843376" cy="134759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Product????????</a:t>
            </a:r>
          </a:p>
          <a:p>
            <a:pPr algn="ctr"/>
            <a:r>
              <a:rPr lang="en-US" sz="1200" dirty="0"/>
              <a:t>D2????????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xmlns="" id="{7B95DA6A-562A-472D-9568-53D12D67FF4C}"/>
              </a:ext>
            </a:extLst>
          </p:cNvPr>
          <p:cNvSpPr/>
          <p:nvPr/>
        </p:nvSpPr>
        <p:spPr>
          <a:xfrm>
            <a:off x="6293265" y="1120738"/>
            <a:ext cx="1457865" cy="947547"/>
          </a:xfrm>
          <a:prstGeom prst="wedgeRectCallout">
            <a:avLst>
              <a:gd name="adj1" fmla="val 120875"/>
              <a:gd name="adj2" fmla="val 1302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Onboard services as well if they are already defined??</a:t>
            </a:r>
          </a:p>
        </p:txBody>
      </p:sp>
    </p:spTree>
    <p:extLst>
      <p:ext uri="{BB962C8B-B14F-4D97-AF65-F5344CB8AC3E}">
        <p14:creationId xmlns:p14="http://schemas.microsoft.com/office/powerpoint/2010/main" val="9435317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control or maintain state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of 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xmlns="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Service Orchestrator (SO)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:a16="http://schemas.microsoft.com/office/drawing/2014/main" xmlns="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xmlns="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xmlns="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6"/>
            <a:ext cx="3780767" cy="151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Multi-Cloud/SDN-C/Generic VNF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2B87257-92AA-4D07-8EAF-51A7A2163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861" y="2705873"/>
            <a:ext cx="7943017" cy="4181738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B324BCE7-5F94-4D52-A51D-87D629B769A8}"/>
              </a:ext>
            </a:extLst>
          </p:cNvPr>
          <p:cNvSpPr/>
          <p:nvPr/>
        </p:nvSpPr>
        <p:spPr>
          <a:xfrm>
            <a:off x="-1594812" y="583493"/>
            <a:ext cx="1843376" cy="134759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Orchestrator now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A2C12A5E-74EC-4A22-971E-DBC33B76FEF9}"/>
              </a:ext>
            </a:extLst>
          </p:cNvPr>
          <p:cNvSpPr/>
          <p:nvPr/>
        </p:nvSpPr>
        <p:spPr>
          <a:xfrm>
            <a:off x="-1528415" y="2064705"/>
            <a:ext cx="1843376" cy="134759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MSO????</a:t>
            </a:r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xmlns="" id="{FE9FA79A-423D-4E99-8990-00D1A9716233}"/>
              </a:ext>
            </a:extLst>
          </p:cNvPr>
          <p:cNvSpPr/>
          <p:nvPr/>
        </p:nvSpPr>
        <p:spPr>
          <a:xfrm>
            <a:off x="4142630" y="3677352"/>
            <a:ext cx="1457865" cy="947547"/>
          </a:xfrm>
          <a:prstGeom prst="wedgeRectCallout">
            <a:avLst>
              <a:gd name="adj1" fmla="val 120875"/>
              <a:gd name="adj2" fmla="val 1302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 don’t </a:t>
            </a:r>
            <a:r>
              <a:rPr lang="en-US" sz="1100" dirty="0" err="1"/>
              <a:t>understane</a:t>
            </a:r>
            <a:r>
              <a:rPr lang="en-US" sz="1100" dirty="0"/>
              <a:t> the VNF </a:t>
            </a:r>
            <a:r>
              <a:rPr lang="en-US" sz="1100" dirty="0" err="1"/>
              <a:t>adapater</a:t>
            </a:r>
            <a:r>
              <a:rPr lang="en-US" sz="1100" dirty="0"/>
              <a:t> part here</a:t>
            </a:r>
          </a:p>
        </p:txBody>
      </p:sp>
    </p:spTree>
    <p:extLst>
      <p:ext uri="{BB962C8B-B14F-4D97-AF65-F5344CB8AC3E}">
        <p14:creationId xmlns:p14="http://schemas.microsoft.com/office/powerpoint/2010/main" val="11454190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VNF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VNF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the applications/VNFs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VNF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grpSp>
        <p:nvGrpSpPr>
          <p:cNvPr id="5" name="Group 6"/>
          <p:cNvGrpSpPr/>
          <p:nvPr/>
        </p:nvGrpSpPr>
        <p:grpSpPr>
          <a:xfrm>
            <a:off x="5610337" y="1849889"/>
            <a:ext cx="6471581" cy="3806433"/>
            <a:chOff x="5400802" y="1849889"/>
            <a:chExt cx="6471581" cy="3806433"/>
          </a:xfrm>
        </p:grpSpPr>
        <p:grpSp>
          <p:nvGrpSpPr>
            <p:cNvPr id="6" name="Group 5"/>
            <p:cNvGrpSpPr/>
            <p:nvPr/>
          </p:nvGrpSpPr>
          <p:grpSpPr>
            <a:xfrm>
              <a:off x="5400802" y="1849889"/>
              <a:ext cx="6471581" cy="3806433"/>
              <a:chOff x="5400802" y="1849889"/>
              <a:chExt cx="6471581" cy="3806433"/>
            </a:xfrm>
          </p:grpSpPr>
          <p:grpSp>
            <p:nvGrpSpPr>
              <p:cNvPr id="7" name="Group 16"/>
              <p:cNvGrpSpPr/>
              <p:nvPr/>
            </p:nvGrpSpPr>
            <p:grpSpPr>
              <a:xfrm>
                <a:off x="5400802" y="1849889"/>
                <a:ext cx="6471581" cy="3806433"/>
                <a:chOff x="2501597" y="1308432"/>
                <a:chExt cx="6471581" cy="3806433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2501597" y="1718652"/>
                  <a:ext cx="6471581" cy="3396213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lIns="91440" tIns="91440" rIns="91440" bIns="91440" rtlCol="0" anchor="t" anchorCtr="0"/>
                <a:lstStyle/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Generic VNF </a:t>
                  </a:r>
                </a:p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Controller</a:t>
                  </a:r>
                </a:p>
              </p:txBody>
            </p:sp>
            <p:sp>
              <p:nvSpPr>
                <p:cNvPr id="19" name="Rounded Rectangle 81"/>
                <p:cNvSpPr/>
                <p:nvPr/>
              </p:nvSpPr>
              <p:spPr>
                <a:xfrm>
                  <a:off x="2575799" y="4126833"/>
                  <a:ext cx="6322269" cy="91310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algn="ctr" defTabSz="913220">
                    <a:lnSpc>
                      <a:spcPts val="1199"/>
                    </a:lnSpc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Adapters 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61332" y="4374797"/>
                  <a:ext cx="6067378" cy="568977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/>
                <a:p>
                  <a:pPr defTabSz="913486">
                    <a:lnSpc>
                      <a:spcPts val="899"/>
                    </a:lnSpc>
                    <a:defRPr/>
                  </a:pPr>
                  <a:endParaRPr lang="en-US" sz="1049" b="1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Rounded Rectangle 44"/>
                <p:cNvSpPr/>
                <p:nvPr/>
              </p:nvSpPr>
              <p:spPr>
                <a:xfrm>
                  <a:off x="5613541" y="2774198"/>
                  <a:ext cx="3049868" cy="949673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Service Logic Interpreter</a:t>
                  </a:r>
                </a:p>
              </p:txBody>
            </p:sp>
            <p:sp>
              <p:nvSpPr>
                <p:cNvPr id="22" name="Rounded Rectangle 46"/>
                <p:cNvSpPr/>
                <p:nvPr/>
              </p:nvSpPr>
              <p:spPr>
                <a:xfrm>
                  <a:off x="2747198" y="2676376"/>
                  <a:ext cx="1474711" cy="1076730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endParaRPr lang="en-US" sz="1199" b="1" kern="0" dirty="0">
                    <a:solidFill>
                      <a:prstClr val="black"/>
                    </a:solidFill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547548" y="4455636"/>
                  <a:ext cx="893056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VNF Manager</a:t>
                  </a:r>
                  <a:br>
                    <a:rPr lang="en-US" sz="999" b="1" kern="0" dirty="0">
                      <a:solidFill>
                        <a:prstClr val="white"/>
                      </a:solidFill>
                    </a:rPr>
                  </a:br>
                  <a:r>
                    <a:rPr lang="en-US" sz="999" b="1" kern="0" dirty="0">
                      <a:solidFill>
                        <a:prstClr val="white"/>
                      </a:solidFill>
                    </a:rPr>
                    <a:t>Adapter (s)</a:t>
                  </a: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813490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Chef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879805" y="2277122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6" name="Straight Arrow Connector 25"/>
                <p:cNvCxnSpPr>
                  <a:stCxn id="21" idx="2"/>
                </p:cNvCxnSpPr>
                <p:nvPr/>
              </p:nvCxnSpPr>
              <p:spPr>
                <a:xfrm>
                  <a:off x="7138475" y="3723871"/>
                  <a:ext cx="0" cy="4838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940331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568329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6089726" y="3549674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695021" y="3307593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4185738" y="3082088"/>
                  <a:ext cx="1408551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n 111"/>
                <p:cNvSpPr/>
                <p:nvPr/>
              </p:nvSpPr>
              <p:spPr bwMode="auto">
                <a:xfrm>
                  <a:off x="2898136" y="2761627"/>
                  <a:ext cx="1124446" cy="682040"/>
                </a:xfrm>
                <a:prstGeom prst="can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91345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3486"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</a:rPr>
                    <a:t>Configuration Repository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6805952" y="2058196"/>
                  <a:ext cx="0" cy="716003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4093085" y="2105474"/>
                  <a:ext cx="0" cy="581297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3709794" y="1617785"/>
                  <a:ext cx="0" cy="1019612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2905772" y="3521052"/>
                  <a:ext cx="1127150" cy="188436"/>
                </a:xfrm>
                <a:prstGeom prst="rect">
                  <a:avLst/>
                </a:prstGeom>
                <a:gradFill rotWithShape="1">
                  <a:gsLst>
                    <a:gs pos="0">
                      <a:srgbClr val="C0504D">
                        <a:shade val="51000"/>
                        <a:satMod val="130000"/>
                      </a:srgbClr>
                    </a:gs>
                    <a:gs pos="80000">
                      <a:srgbClr val="C0504D">
                        <a:shade val="93000"/>
                        <a:satMod val="130000"/>
                      </a:srgbClr>
                    </a:gs>
                    <a:gs pos="100000">
                      <a:srgbClr val="C0504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tIns="34290" rIns="0" rtlCol="0" anchor="t" anchorCtr="0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1000" b="1" kern="0" dirty="0" err="1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Config</a:t>
                  </a:r>
                  <a:r>
                    <a:rPr lang="en-US" sz="1000" b="1" kern="0" dirty="0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000" b="1" kern="0" dirty="0">
                      <a:solidFill>
                        <a:prstClr val="white"/>
                      </a:solidFill>
                    </a:rPr>
                    <a:t>Templates</a:t>
                  </a:r>
                  <a:endParaRPr lang="en-US" sz="1000" b="1" kern="0" dirty="0">
                    <a:solidFill>
                      <a:prstClr val="white"/>
                    </a:solidFill>
                    <a:ea typeface="ＭＳ Ｐゴシック" charset="0"/>
                    <a:cs typeface="ＭＳ Ｐゴシック" charset="0"/>
                  </a:endParaRPr>
                </a:p>
              </p:txBody>
            </p:sp>
            <p:cxnSp>
              <p:nvCxnSpPr>
                <p:cNvPr id="49" name="Elbow Connector 90"/>
                <p:cNvCxnSpPr/>
                <p:nvPr/>
              </p:nvCxnSpPr>
              <p:spPr>
                <a:xfrm rot="16200000" flipH="1">
                  <a:off x="5020266" y="2423320"/>
                  <a:ext cx="1369706" cy="681778"/>
                </a:xfrm>
                <a:prstGeom prst="bentConnector3">
                  <a:avLst>
                    <a:gd name="adj1" fmla="val 100069"/>
                  </a:avLst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5388729" y="2423309"/>
                  <a:ext cx="425447" cy="230566"/>
                </a:xfrm>
                <a:prstGeom prst="rect">
                  <a:avLst/>
                </a:prstGeom>
                <a:noFill/>
              </p:spPr>
              <p:txBody>
                <a:bodyPr wrap="square" lIns="0" tIns="45659" rIns="0" bIns="45659" rtlCol="0" anchor="ctr" anchorCtr="0">
                  <a:spAutoFit/>
                </a:bodyPr>
                <a:lstStyle/>
                <a:p>
                  <a:pPr algn="ctr" defTabSz="913220">
                    <a:defRPr/>
                  </a:pPr>
                  <a:r>
                    <a:rPr lang="en-US" sz="899" b="1" i="1" kern="0" dirty="0">
                      <a:solidFill>
                        <a:prstClr val="black"/>
                      </a:solidFill>
                    </a:rPr>
                    <a:t>REST</a:t>
                  </a:r>
                </a:p>
              </p:txBody>
            </p:sp>
            <p:sp>
              <p:nvSpPr>
                <p:cNvPr id="51" name="Rounded Rectangle 65"/>
                <p:cNvSpPr/>
                <p:nvPr/>
              </p:nvSpPr>
              <p:spPr>
                <a:xfrm>
                  <a:off x="4272132" y="3143477"/>
                  <a:ext cx="971193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Service  Topology &amp; VNF State</a:t>
                  </a:r>
                </a:p>
              </p:txBody>
            </p: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5297680" y="3537134"/>
                  <a:ext cx="751595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" name="Group 52"/>
                <p:cNvGrpSpPr/>
                <p:nvPr/>
              </p:nvGrpSpPr>
              <p:grpSpPr>
                <a:xfrm>
                  <a:off x="6121592" y="332919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9" name="Rounded Rectangle 118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4" name="Straight Connector 93"/>
                  <p:cNvCxnSpPr>
                    <a:stCxn id="90" idx="3"/>
                    <a:endCxn id="91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stCxn id="91" idx="5"/>
                    <a:endCxn id="92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>
                    <a:stCxn id="91" idx="3"/>
                    <a:endCxn id="93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9" name="Group 53"/>
                <p:cNvGrpSpPr/>
                <p:nvPr/>
              </p:nvGrpSpPr>
              <p:grpSpPr>
                <a:xfrm>
                  <a:off x="6892057" y="3315530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0" name="Rounded Rectangle 136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85" name="Straight Connector 84"/>
                  <p:cNvCxnSpPr>
                    <a:stCxn id="81" idx="3"/>
                    <a:endCxn id="82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>
                    <a:stCxn id="82" idx="5"/>
                    <a:endCxn id="83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>
                    <a:stCxn id="82" idx="3"/>
                    <a:endCxn id="84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10" name="Group 54"/>
                <p:cNvGrpSpPr/>
                <p:nvPr/>
              </p:nvGrpSpPr>
              <p:grpSpPr>
                <a:xfrm>
                  <a:off x="7701643" y="330346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1" name="Rounded Rectangle 150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76" name="Straight Connector 75"/>
                  <p:cNvCxnSpPr>
                    <a:stCxn id="72" idx="3"/>
                    <a:endCxn id="73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stCxn id="73" idx="5"/>
                    <a:endCxn id="74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>
                    <a:stCxn id="73" idx="3"/>
                    <a:endCxn id="75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6123549" y="3130465"/>
                  <a:ext cx="60785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800" b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509839" y="3130465"/>
                  <a:ext cx="111497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Auto-Recovery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6925170" y="3130465"/>
                  <a:ext cx="57099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Audit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871645" y="4455636"/>
                  <a:ext cx="732651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 err="1">
                      <a:solidFill>
                        <a:prstClr val="white"/>
                      </a:solidFill>
                    </a:rPr>
                    <a:t>Netconf</a:t>
                  </a:r>
                  <a:endParaRPr lang="en-US" sz="999" b="1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ounded Rectangle 166"/>
                <p:cNvSpPr/>
                <p:nvPr/>
              </p:nvSpPr>
              <p:spPr>
                <a:xfrm>
                  <a:off x="4278879" y="2422360"/>
                  <a:ext cx="1029151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Operational/ </a:t>
                  </a:r>
                  <a:r>
                    <a:rPr lang="en-US" sz="1200" kern="0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1200" kern="0" dirty="0">
                      <a:solidFill>
                        <a:prstClr val="black"/>
                      </a:solidFill>
                    </a:rPr>
                    <a:t> Tree</a:t>
                  </a:r>
                </a:p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(Service Model)</a:t>
                  </a:r>
                </a:p>
              </p:txBody>
            </p:sp>
            <p:sp>
              <p:nvSpPr>
                <p:cNvPr id="61" name="Rounded Rectangle 170"/>
                <p:cNvSpPr/>
                <p:nvPr/>
              </p:nvSpPr>
              <p:spPr>
                <a:xfrm>
                  <a:off x="4280160" y="3766408"/>
                  <a:ext cx="963165" cy="23619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Web Server</a:t>
                  </a:r>
                </a:p>
              </p:txBody>
            </p:sp>
            <p:sp>
              <p:nvSpPr>
                <p:cNvPr id="62" name="Rounded Rectangle 173"/>
                <p:cNvSpPr/>
                <p:nvPr/>
              </p:nvSpPr>
              <p:spPr>
                <a:xfrm>
                  <a:off x="7777656" y="1964029"/>
                  <a:ext cx="1087589" cy="491129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Policy Cache &amp; Event Matching</a:t>
                  </a:r>
                </a:p>
              </p:txBody>
            </p:sp>
            <p:cxnSp>
              <p:nvCxnSpPr>
                <p:cNvPr id="63" name="Straight Arrow Connector 62"/>
                <p:cNvCxnSpPr>
                  <a:stCxn id="62" idx="2"/>
                </p:cNvCxnSpPr>
                <p:nvPr/>
              </p:nvCxnSpPr>
              <p:spPr>
                <a:xfrm>
                  <a:off x="8321451" y="2455158"/>
                  <a:ext cx="0" cy="339526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8271860" y="3215402"/>
                  <a:ext cx="3433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…</a:t>
                  </a:r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00446" y="1617785"/>
                  <a:ext cx="0" cy="113348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66" name="Rounded Rectangle 45"/>
                <p:cNvSpPr/>
                <p:nvPr/>
              </p:nvSpPr>
              <p:spPr>
                <a:xfrm>
                  <a:off x="4022582" y="1806112"/>
                  <a:ext cx="2888717" cy="252084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API Handler 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131852" y="1339260"/>
                  <a:ext cx="1097280" cy="315279"/>
                </a:xfrm>
                <a:prstGeom prst="rect">
                  <a:avLst/>
                </a:prstGeom>
                <a:ln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 prst="relaxedInset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220">
                    <a:defRPr/>
                  </a:pPr>
                  <a:r>
                    <a:rPr lang="en-US" sz="1100" kern="0" dirty="0">
                      <a:solidFill>
                        <a:prstClr val="black"/>
                      </a:solidFill>
                    </a:rPr>
                    <a:t>A&amp;AI</a:t>
                  </a: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2997399" y="1308432"/>
                  <a:ext cx="1097280" cy="315279"/>
                </a:xfrm>
                <a:prstGeom prst="rect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364">
                    <a:defRPr/>
                  </a:pPr>
                  <a:r>
                    <a:rPr lang="en-US" sz="1100" kern="0" dirty="0">
                      <a:solidFill>
                        <a:srgbClr val="70AD47">
                          <a:lumMod val="20000"/>
                          <a:lumOff val="80000"/>
                        </a:srgbClr>
                      </a:solidFill>
                    </a:rPr>
                    <a:t>SDC</a:t>
                  </a: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688468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Ansible</a:t>
                  </a: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7853161" y="4455635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Others</a:t>
                  </a: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9261074" y="3544406"/>
                <a:ext cx="17983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prstClr val="black"/>
                    </a:solidFill>
                  </a:rPr>
                  <a:t>Lifecycle Management </a:t>
                </a:r>
                <a:r>
                  <a:rPr lang="en-US" sz="900" b="1" dirty="0" err="1">
                    <a:solidFill>
                      <a:prstClr val="black"/>
                    </a:solidFill>
                  </a:rPr>
                  <a:t>mS</a:t>
                </a:r>
                <a:r>
                  <a:rPr lang="en-US" sz="900" b="1" dirty="0">
                    <a:solidFill>
                      <a:prstClr val="black"/>
                    </a:solidFill>
                  </a:rPr>
                  <a:t> Library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8981076" y="3591595"/>
                <a:ext cx="2495694" cy="618538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/>
              <a:lstStyle/>
              <a:p>
                <a:pPr defTabSz="913486">
                  <a:lnSpc>
                    <a:spcPts val="899"/>
                  </a:lnSpc>
                  <a:defRPr/>
                </a:pPr>
                <a:endParaRPr lang="en-US" sz="1049" b="1" kern="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10367666" y="493660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…</a:t>
              </a:r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  <p:sp>
        <p:nvSpPr>
          <p:cNvPr id="101" name="Speech Bubble: Rectangle 100">
            <a:extLst>
              <a:ext uri="{FF2B5EF4-FFF2-40B4-BE49-F238E27FC236}">
                <a16:creationId xmlns:a16="http://schemas.microsoft.com/office/drawing/2014/main" xmlns="" id="{CD6E7915-D94A-4BF1-AF45-ECDA5FF6ABC4}"/>
              </a:ext>
            </a:extLst>
          </p:cNvPr>
          <p:cNvSpPr/>
          <p:nvPr/>
        </p:nvSpPr>
        <p:spPr>
          <a:xfrm>
            <a:off x="5150349" y="-25516"/>
            <a:ext cx="1457865" cy="947547"/>
          </a:xfrm>
          <a:prstGeom prst="wedgeRectCallout">
            <a:avLst>
              <a:gd name="adj1" fmla="val 61703"/>
              <a:gd name="adj2" fmla="val 2158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NF</a:t>
            </a:r>
          </a:p>
        </p:txBody>
      </p:sp>
      <p:sp>
        <p:nvSpPr>
          <p:cNvPr id="103" name="Arrow: Right 102">
            <a:extLst>
              <a:ext uri="{FF2B5EF4-FFF2-40B4-BE49-F238E27FC236}">
                <a16:creationId xmlns:a16="http://schemas.microsoft.com/office/drawing/2014/main" xmlns="" id="{B1858EDF-970E-4346-B6E2-DE4236E77227}"/>
              </a:ext>
            </a:extLst>
          </p:cNvPr>
          <p:cNvSpPr/>
          <p:nvPr/>
        </p:nvSpPr>
        <p:spPr>
          <a:xfrm>
            <a:off x="-1724269" y="1968063"/>
            <a:ext cx="1843376" cy="134759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 don’t see the VNFM part and the interface to the S-VNFM/EM here</a:t>
            </a:r>
          </a:p>
        </p:txBody>
      </p:sp>
    </p:spTree>
    <p:extLst>
      <p:ext uri="{BB962C8B-B14F-4D97-AF65-F5344CB8AC3E}">
        <p14:creationId xmlns:p14="http://schemas.microsoft.com/office/powerpoint/2010/main" val="37909496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160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BGPCEP</a:t>
            </a:r>
          </a:p>
        </p:txBody>
      </p:sp>
      <p:cxnSp>
        <p:nvCxnSpPr>
          <p:cNvPr id="46" name="Straight Arrow Connector 45"/>
          <p:cNvCxnSpPr>
            <a:stCxn id="23" idx="3"/>
          </p:cNvCxnSpPr>
          <p:nvPr/>
        </p:nvCxnSpPr>
        <p:spPr>
          <a:xfrm>
            <a:off x="9704451" y="3542907"/>
            <a:ext cx="245197" cy="1531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932664" y="1629022"/>
            <a:ext cx="822960" cy="36576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white"/>
                </a:solidFill>
                <a:latin typeface="Arial" charset="0"/>
                <a:cs typeface="Arial" charset="0"/>
              </a:rPr>
              <a:t>SDC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7344144" y="1998218"/>
            <a:ext cx="0" cy="74056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10635722" y="1629022"/>
            <a:ext cx="822960" cy="365760"/>
          </a:xfrm>
          <a:prstGeom prst="rect">
            <a:avLst/>
          </a:prstGeom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black"/>
                </a:solidFill>
                <a:latin typeface="Arial" charset="0"/>
                <a:cs typeface="Arial" charset="0"/>
              </a:rPr>
              <a:t>A&amp;AI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0977949" y="1991487"/>
            <a:ext cx="0" cy="68510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9455182" y="5145825"/>
            <a:ext cx="697437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3</a:t>
            </a:r>
            <a:r>
              <a:rPr lang="en-US" sz="1000" b="1" kern="0" baseline="30000" dirty="0">
                <a:solidFill>
                  <a:prstClr val="white"/>
                </a:solidFill>
              </a:rPr>
              <a:t>rd</a:t>
            </a:r>
            <a:r>
              <a:rPr lang="en-US" sz="1000" b="1" kern="0" dirty="0">
                <a:solidFill>
                  <a:prstClr val="white"/>
                </a:solidFill>
              </a:rPr>
              <a:t> Party</a:t>
            </a:r>
          </a:p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Controllers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213918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654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or orchestrator manages them.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4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5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7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775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Adaptation Layer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Ramki</a:t>
            </a:r>
            <a:r>
              <a:rPr lang="en-US" dirty="0"/>
              <a:t> to provide this slide</a:t>
            </a:r>
          </a:p>
        </p:txBody>
      </p:sp>
    </p:spTree>
    <p:extLst>
      <p:ext uri="{BB962C8B-B14F-4D97-AF65-F5344CB8AC3E}">
        <p14:creationId xmlns:p14="http://schemas.microsoft.com/office/powerpoint/2010/main" val="42842436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57674" y="3790034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Adaptation Layer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7573782" y="4436605"/>
            <a:ext cx="2333316" cy="306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545228" y="4456052"/>
            <a:ext cx="2352093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Adaptation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Layer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83580" y="4095644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94230" y="4114196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Common Controller SDK</a:t>
            </a: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40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46343" y="1010394"/>
            <a:ext cx="188331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3544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 1 – Not all components use </a:t>
            </a:r>
            <a:r>
              <a:rPr lang="en-US" sz="1200" dirty="0" err="1"/>
              <a:t>DMaaP</a:t>
            </a:r>
            <a:r>
              <a:rPr lang="en-US" sz="1200" dirty="0"/>
              <a:t> (e.g., NFVO)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105084" y="5062942"/>
            <a:ext cx="1724843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044676" y="5067378"/>
            <a:ext cx="2158417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4" y="3710206"/>
            <a:ext cx="1647409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Infrastructure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Adaptation Layer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702932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07725" y="146486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  <a:endParaRPr lang="en-US" sz="16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…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CCSDK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  <a:endParaRPr lang="en-US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52648</TotalTime>
  <Words>3553</Words>
  <Application>Microsoft Office PowerPoint</Application>
  <PresentationFormat>Widescreen</PresentationFormat>
  <Paragraphs>782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Arial Unicode MS</vt:lpstr>
      <vt:lpstr>微软雅黑</vt:lpstr>
      <vt:lpstr>ＭＳ Ｐゴシック</vt:lpstr>
      <vt:lpstr>ＭＳ Ｐゴシック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Verdana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(AT&amp;T), Ramki Krishnan (VMware), Maopeng Zhang (ZTE), Stephen Terrill (Ericsson)  Dec. 8, 2017 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for R2 and Beyond (High-Level Functional View)</vt:lpstr>
      <vt:lpstr>ONAP Beijing Architecture (High-Level View with Projects) 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Generic VNFM Functions</vt:lpstr>
      <vt:lpstr>Next Steps – Solidify Beijing Architecture with Projects</vt:lpstr>
      <vt:lpstr> ONAP Target Functional Architecture (Detailed View) (Work in progress)</vt:lpstr>
      <vt:lpstr>ONAP R2+ Architecture – Merged View </vt:lpstr>
      <vt:lpstr>ONAP Orchestration Federation (Work in progress)</vt:lpstr>
      <vt:lpstr>External API Functional Requirements</vt:lpstr>
      <vt:lpstr>Backup Slides   Functional Description of ONAP Architecture Components  Under Review … (both contributions &amp; comments)</vt:lpstr>
      <vt:lpstr>Service Design and Creation Architecture</vt:lpstr>
      <vt:lpstr>SDC Catalog Architecture</vt:lpstr>
      <vt:lpstr>Service Orchestrator</vt:lpstr>
      <vt:lpstr>Generic VNF Controller (L4-7) Architecture</vt:lpstr>
      <vt:lpstr>SDN-Controller Architecture</vt:lpstr>
      <vt:lpstr>Data Collection, Analytics and Events (DCAE) Architecture</vt:lpstr>
      <vt:lpstr>Active and Available Inventory</vt:lpstr>
      <vt:lpstr>Multi-Cloud Adaptation Layer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559</cp:revision>
  <cp:lastPrinted>2017-08-07T21:14:23Z</cp:lastPrinted>
  <dcterms:created xsi:type="dcterms:W3CDTF">2017-02-27T16:23:08Z</dcterms:created>
  <dcterms:modified xsi:type="dcterms:W3CDTF">2017-12-08T01:35:17Z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1512659917</vt:lpwstr>
  </property>
</Properties>
</file>