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</p:sldMasterIdLst>
  <p:notesMasterIdLst>
    <p:notesMasterId r:id="rId20"/>
  </p:notesMasterIdLst>
  <p:sldIdLst>
    <p:sldId id="313" r:id="rId3"/>
    <p:sldId id="278" r:id="rId4"/>
    <p:sldId id="263" r:id="rId5"/>
    <p:sldId id="339" r:id="rId6"/>
    <p:sldId id="279" r:id="rId7"/>
    <p:sldId id="264" r:id="rId8"/>
    <p:sldId id="335" r:id="rId9"/>
    <p:sldId id="341" r:id="rId10"/>
    <p:sldId id="288" r:id="rId11"/>
    <p:sldId id="336" r:id="rId12"/>
    <p:sldId id="337" r:id="rId13"/>
    <p:sldId id="292" r:id="rId14"/>
    <p:sldId id="293" r:id="rId15"/>
    <p:sldId id="338" r:id="rId16"/>
    <p:sldId id="281" r:id="rId17"/>
    <p:sldId id="300" r:id="rId18"/>
    <p:sldId id="306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7C80"/>
    <a:srgbClr val="DBF9EE"/>
    <a:srgbClr val="009893"/>
    <a:srgbClr val="B9F0FF"/>
    <a:srgbClr val="006F8D"/>
    <a:srgbClr val="BCE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267" autoAdjust="0"/>
    <p:restoredTop sz="96096" autoAdjust="0"/>
  </p:normalViewPr>
  <p:slideViewPr>
    <p:cSldViewPr snapToGrid="0" snapToObjects="1">
      <p:cViewPr varScale="1">
        <p:scale>
          <a:sx n="132" d="100"/>
          <a:sy n="132" d="100"/>
        </p:scale>
        <p:origin x="53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4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12/17/2017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42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Key points:</a:t>
            </a:r>
          </a:p>
          <a:p>
            <a:r>
              <a:rPr lang="en-US" dirty="0" smtClean="0"/>
              <a:t>Unified framework for design-time &amp; run-time</a:t>
            </a:r>
          </a:p>
          <a:p>
            <a:pPr lvl="1"/>
            <a:r>
              <a:rPr lang="en-US" dirty="0" smtClean="0"/>
              <a:t>Common platform for service design and </a:t>
            </a:r>
            <a:r>
              <a:rPr lang="en-US" dirty="0" err="1" smtClean="0"/>
              <a:t>netops</a:t>
            </a:r>
            <a:r>
              <a:rPr lang="en-US" dirty="0" smtClean="0"/>
              <a:t> to drive collaboration</a:t>
            </a:r>
          </a:p>
          <a:p>
            <a:r>
              <a:rPr lang="en-US" dirty="0" smtClean="0"/>
              <a:t>Simultaneous orchestration of physical and virtual networks</a:t>
            </a:r>
          </a:p>
          <a:p>
            <a:pPr lvl="1"/>
            <a:r>
              <a:rPr lang="en-US" dirty="0" smtClean="0"/>
              <a:t>Vendor-agnostic orchestration can only happen in open source context</a:t>
            </a:r>
          </a:p>
          <a:p>
            <a:r>
              <a:rPr lang="en-US" dirty="0" smtClean="0"/>
              <a:t>Real-time analytics and closed-loop automation</a:t>
            </a:r>
          </a:p>
          <a:p>
            <a:pPr lvl="1"/>
            <a:r>
              <a:rPr lang="en-US" dirty="0" smtClean="0"/>
              <a:t>Easy re-use of service concepts</a:t>
            </a:r>
          </a:p>
          <a:p>
            <a:pPr lvl="1"/>
            <a:r>
              <a:rPr lang="en-US" dirty="0" smtClean="0"/>
              <a:t>Iterative service improvements based on network feedback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517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7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42860668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8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3162996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5141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262205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047307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560567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0075977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3874845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944589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3999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1130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801130" eaLnBrk="0" hangingPunct="0">
                <a:lnSpc>
                  <a:spcPct val="85000"/>
                </a:lnSpc>
              </a:pPr>
              <a:t>‹#›</a:t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563872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592222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/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3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3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532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578621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186161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75419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12039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00796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Contributions?preview=/8225716/8232492/Architectural%20principles_v3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>
                <a:solidFill>
                  <a:schemeClr val="tx1"/>
                </a:solidFill>
              </a:rPr>
              <a:t/>
            </a:r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Tiger Team Presentation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100" b="1" dirty="0">
                <a:solidFill>
                  <a:schemeClr val="tx1"/>
                </a:solidFill>
              </a:rPr>
              <a:t/>
            </a:r>
            <a:br>
              <a:rPr lang="en-US" sz="11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dirty="0">
                <a:solidFill>
                  <a:schemeClr val="tx1"/>
                </a:solidFill>
              </a:rPr>
              <a:t>Parviz Yegani – </a:t>
            </a:r>
            <a:r>
              <a:rPr lang="en-US" sz="1200" dirty="0" err="1">
                <a:solidFill>
                  <a:schemeClr val="tx1"/>
                </a:solidFill>
              </a:rPr>
              <a:t>Futurewei</a:t>
            </a:r>
            <a:r>
              <a:rPr lang="en-US" sz="1200" dirty="0">
                <a:solidFill>
                  <a:schemeClr val="tx1"/>
                </a:solidFill>
              </a:rPr>
              <a:t> Technologies</a:t>
            </a: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Contributors: </a:t>
            </a:r>
            <a:r>
              <a:rPr lang="en-US" sz="1200" dirty="0">
                <a:solidFill>
                  <a:schemeClr val="tx1"/>
                </a:solidFill>
              </a:rPr>
              <a:t>Vimal Begwani (AT&amp;T), Jamil </a:t>
            </a:r>
            <a:r>
              <a:rPr lang="en-US" sz="1200" dirty="0" err="1">
                <a:solidFill>
                  <a:schemeClr val="tx1"/>
                </a:solidFill>
              </a:rPr>
              <a:t>Chawki</a:t>
            </a:r>
            <a:r>
              <a:rPr lang="en-US" sz="1200" dirty="0">
                <a:solidFill>
                  <a:schemeClr val="tx1"/>
                </a:solidFill>
              </a:rPr>
              <a:t> (Orange), Andrew Mayer (AT&amp;T), </a:t>
            </a:r>
            <a:r>
              <a:rPr lang="en-US" sz="1200" dirty="0" smtClean="0">
                <a:solidFill>
                  <a:schemeClr val="tx1"/>
                </a:solidFill>
              </a:rPr>
              <a:t>Alex Vul (Intel), Ramki </a:t>
            </a:r>
            <a:r>
              <a:rPr lang="en-US" sz="1200" dirty="0">
                <a:solidFill>
                  <a:schemeClr val="tx1"/>
                </a:solidFill>
              </a:rPr>
              <a:t>Krishnan (VMware), Maopeng Zhang (ZTE</a:t>
            </a:r>
            <a:r>
              <a:rPr lang="en-US" sz="1200" dirty="0" smtClean="0">
                <a:solidFill>
                  <a:schemeClr val="tx1"/>
                </a:solidFill>
              </a:rPr>
              <a:t>), Stephen Terrill (Ericsson</a:t>
            </a:r>
            <a:r>
              <a:rPr lang="en-US" sz="1200" dirty="0" smtClean="0">
                <a:solidFill>
                  <a:schemeClr val="tx1"/>
                </a:solidFill>
              </a:rPr>
              <a:t>), </a:t>
            </a:r>
            <a:r>
              <a:rPr lang="en-US" sz="1200" dirty="0" smtClean="0">
                <a:solidFill>
                  <a:srgbClr val="FF0000"/>
                </a:solidFill>
              </a:rPr>
              <a:t>&lt;more contributors to be added&gt;</a:t>
            </a:r>
            <a:r>
              <a:rPr lang="en-US" sz="1200" b="1" dirty="0">
                <a:solidFill>
                  <a:srgbClr val="FF0000"/>
                </a:solidFill>
              </a:rPr>
              <a:t/>
            </a:r>
            <a:br>
              <a:rPr lang="en-US" sz="1200" b="1" dirty="0">
                <a:solidFill>
                  <a:srgbClr val="FF0000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/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 smtClean="0">
                <a:solidFill>
                  <a:schemeClr val="tx1"/>
                </a:solidFill>
              </a:rPr>
              <a:t>Dec. 14, </a:t>
            </a:r>
            <a:r>
              <a:rPr lang="en-US" sz="1200" b="1" dirty="0">
                <a:solidFill>
                  <a:schemeClr val="tx1"/>
                </a:solidFill>
              </a:rPr>
              <a:t>2017  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61837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pPr lvl="0" hangingPunct="0">
              <a:spcAft>
                <a:spcPts val="600"/>
              </a:spcAft>
              <a:defRPr/>
            </a:pPr>
            <a:r>
              <a:rPr lang="en-US" sz="3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ONAP Orchestrator Functions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660399"/>
            <a:ext cx="11433206" cy="5520267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Orchestrate Network Functions (VNF/PNF), and Network Services (</a:t>
            </a:r>
            <a:r>
              <a:rPr lang="en-US" altLang="zh-CN" b="1" kern="0" dirty="0" err="1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NSes</a:t>
            </a: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), and services provided by the managed environment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 Coordinate cross-controller activities driven by orders and events to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LCM (instantiate/modify/upgrade/configure/remove) VNFs/PNFs, </a:t>
            </a:r>
            <a:r>
              <a:rPr lang="en-US" sz="1100" b="1" kern="0" dirty="0" err="1">
                <a:solidFill>
                  <a:srgbClr val="000000"/>
                </a:solidFill>
                <a:latin typeface="Calibri"/>
                <a:sym typeface="Calibri"/>
              </a:rPr>
              <a:t>Nses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, and services from the managed environment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perform multi-control layer remedy actions.  </a:t>
            </a:r>
          </a:p>
          <a:p>
            <a:pPr marL="168782" indent="-168782" defTabSz="457200" hangingPunct="0">
              <a:spcBef>
                <a:spcPts val="600"/>
              </a:spcBef>
              <a:spcAft>
                <a:spcPts val="300"/>
              </a:spcAft>
              <a:defRPr/>
            </a:pPr>
            <a:r>
              <a:rPr lang="en-US" b="1" kern="0" dirty="0">
                <a:latin typeface="Calibri"/>
                <a:sym typeface="Calibri"/>
              </a:rPr>
              <a:t>Key Attributes of Orchestrator:</a:t>
            </a:r>
            <a:endParaRPr lang="en-US" sz="1600" b="1" kern="0" dirty="0"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Model Driven Orchestration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Process behavior driven by resource / service model designed in SDC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Orchestrates network functions and service LCM (Instantiations, ..) ,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including compound / nested services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(parts</a:t>
            </a:r>
            <a:r>
              <a:rPr kumimoji="0" lang="en-US" sz="1100" b="1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already in R1)</a:t>
            </a:r>
          </a:p>
          <a:p>
            <a:pPr marL="919624" lvl="2" indent="-285750" defTabSz="457200" hangingPunct="0">
              <a:buFont typeface="Courier New" panose="02070309020205020404" pitchFamily="49" charset="0"/>
              <a:buChar char="o"/>
              <a:defRPr/>
            </a:pPr>
            <a:r>
              <a:rPr lang="en-US" sz="1100" kern="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Nesting</a:t>
            </a:r>
            <a:r>
              <a:rPr lang="en-US" sz="11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sym typeface="Calibri"/>
              </a:rPr>
              <a:t> may be domain-specific orchestrator (does not require SO clone)</a:t>
            </a:r>
            <a:endParaRPr kumimoji="0" lang="en-US" sz="110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software upgrade and planned change management 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open &amp; closed-loop control actions initiated by DCAE /Policy or external API (e.g.  OSS for Open Loop)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Tracks orchestrated activity for the life of the request but doesn’t control state of orchestrated components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45C87"/>
                </a:solidFill>
                <a:effectLst/>
                <a:uLnTx/>
                <a:uFillTx/>
                <a:latin typeface="Calibri"/>
                <a:sym typeface="Calibri"/>
              </a:rPr>
              <a:t>Interfaces to External OSS / BSS Systems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Standard APIs exposed northbound to create, modify or remove services and resources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Request decomposition of service request into service / network function components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Selects model / recipe that supports the request and maps order data to recipe / model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Coordinating Activities Across Various ONAP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activities across Multi-Cloud (infrastructure) / SDN-C / </a:t>
            </a:r>
            <a:r>
              <a:rPr lang="en-US" sz="1100" b="1" kern="0" dirty="0">
                <a:solidFill>
                  <a:srgbClr val="000000"/>
                </a:solidFill>
                <a:latin typeface="Calibri"/>
                <a:sym typeface="Calibri"/>
              </a:rPr>
              <a:t>APP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 / VF-C controllers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Manage recording of service configurations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Orchestrator Performs Following Additional Services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Coordinates current inventories and placement/optimization recommendations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Enforces business &amp; technical policies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Support standards-based workflows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Validates and records network functions / service implementations</a:t>
            </a:r>
          </a:p>
        </p:txBody>
      </p:sp>
    </p:spTree>
    <p:extLst>
      <p:ext uri="{BB962C8B-B14F-4D97-AF65-F5344CB8AC3E}">
        <p14:creationId xmlns:p14="http://schemas.microsoft.com/office/powerpoint/2010/main" val="14803082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423189"/>
          </a:xfrm>
        </p:spPr>
        <p:txBody>
          <a:bodyPr>
            <a:noAutofit/>
          </a:bodyPr>
          <a:lstStyle/>
          <a:p>
            <a:r>
              <a:rPr lang="en-US" sz="3600" dirty="0"/>
              <a:t>Examples of Orchestration Requests</a:t>
            </a:r>
          </a:p>
        </p:txBody>
      </p:sp>
      <p:sp>
        <p:nvSpPr>
          <p:cNvPr id="3" name="Rectangle 2"/>
          <p:cNvSpPr/>
          <p:nvPr/>
        </p:nvSpPr>
        <p:spPr>
          <a:xfrm>
            <a:off x="497127" y="709126"/>
            <a:ext cx="11616496" cy="560123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Install/Configure a single network function (VNF or PNF) – e.g. Deploy a new virtual PE / P router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A virtual network element might have one or more components (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e.g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 VNFCs or VDUs)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Install multiple copies of network functions in one or more data centers – e.g. Deploy new virtual PE / P routers across multiple locations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Deploy one or  more instances of network services – e.g. RAN at Multiple sites, one or more sites of EPC, etc.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kern="0" dirty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Deploy E2E network services (e.g. RAN + EPC + IMS) and services from the managed </a:t>
            </a:r>
            <a:r>
              <a:rPr lang="en-US" sz="1600" b="1" kern="0" dirty="0" smtClean="0">
                <a:solidFill>
                  <a:srgbClr val="067AB4">
                    <a:lumMod val="75000"/>
                  </a:srgbClr>
                </a:solidFill>
                <a:latin typeface="Calibri"/>
                <a:sym typeface="Calibri"/>
              </a:rPr>
              <a:t>environment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067AB4">
                  <a:lumMod val="75000"/>
                </a:srgbClr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Instantiate and LCM a customer services – e.g. multi-site VPN or IP SEC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deploying new instances of network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vCE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 and using existing elements (e.g.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vPE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)</a:t>
            </a:r>
          </a:p>
          <a:p>
            <a:pPr marL="347041" marR="0" lvl="1" indent="-170367" defTabSz="45720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using existing elements without any new VNF / PNF being deployed (e.g. “Allocated Resources” – configuring a service to existing components)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a new instance of a network slice segment</a:t>
            </a:r>
          </a:p>
          <a:p>
            <a:pPr marL="347041" lvl="1" indent="-170367" defTabSz="457200" hangingPunct="0">
              <a:buFont typeface="Calibri" panose="020F0502020204030204" pitchFamily="34" charset="0"/>
              <a:buChar char="‒"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existing network services (RAN, </a:t>
            </a:r>
            <a:r>
              <a:rPr lang="en-US" sz="1400" b="1" kern="0" dirty="0" err="1">
                <a:solidFill>
                  <a:srgbClr val="000000"/>
                </a:solidFill>
                <a:latin typeface="Calibri"/>
                <a:sym typeface="Calibri"/>
              </a:rPr>
              <a:t>vEPC</a:t>
            </a: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, etc.)</a:t>
            </a:r>
          </a:p>
          <a:p>
            <a:pPr marL="168782" lvl="0" indent="-168782" defTabSz="457200" hangingPunct="0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sz="1400" b="1" kern="0" dirty="0">
                <a:solidFill>
                  <a:srgbClr val="067AB4">
                    <a:lumMod val="75000"/>
                  </a:srgbClr>
                </a:solidFill>
                <a:sym typeface="Calibri"/>
              </a:rPr>
              <a:t>Create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 new instance of a network service slice – e.g.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IoT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or </a:t>
            </a:r>
            <a:r>
              <a:rPr kumimoji="0" lang="en-US" sz="1400" b="1" i="0" u="none" strike="noStrike" kern="0" cap="none" spc="0" normalizeH="0" baseline="0" noProof="0" dirty="0" err="1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eMBB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 slice</a:t>
            </a:r>
          </a:p>
          <a:p>
            <a:pPr marL="347041" marR="0" lvl="1" indent="-170367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be leveraging previously created network slice segments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Implement a software upgrade / change management 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Multi-VIM (infrastructure)/SDN-C/app-C/VF-C controllers</a:t>
            </a:r>
          </a:p>
          <a:p>
            <a:pPr marL="168782" marR="0" lvl="0" indent="-168782" algn="l" defTabSz="457200" rtl="0" eaLnBrk="1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67AB4">
                    <a:lumMod val="7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Orchestrate remedial actions requested as part of Closed or open loop action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adding new compute / network resource to the existing functional elements (i.e. VNF)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Create a new instance of VNF and migrate traffic</a:t>
            </a:r>
          </a:p>
          <a:p>
            <a:pPr marL="287338" marR="0" lvl="1" indent="-168275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alibri" panose="020F0502020204030204" pitchFamily="34" charset="0"/>
              <a:buChar char="‒"/>
              <a:tabLst/>
              <a:defRPr/>
            </a:pPr>
            <a:r>
              <a:rPr lang="en-US" sz="1400" b="1" kern="0" dirty="0">
                <a:solidFill>
                  <a:srgbClr val="000000"/>
                </a:solidFill>
                <a:latin typeface="Calibri"/>
                <a:sym typeface="Calibri"/>
              </a:rPr>
              <a:t>Could require Coordination of activities across Multi-Cloud (infrastructure)/SDN-C/App-C/VF-C controllers)</a:t>
            </a:r>
          </a:p>
        </p:txBody>
      </p:sp>
    </p:spTree>
    <p:extLst>
      <p:ext uri="{BB962C8B-B14F-4D97-AF65-F5344CB8AC3E}">
        <p14:creationId xmlns:p14="http://schemas.microsoft.com/office/powerpoint/2010/main" val="100095812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5964072" y="3410956"/>
            <a:ext cx="6032310" cy="3058082"/>
          </a:xfrm>
          <a:prstGeom prst="roundRect">
            <a:avLst/>
          </a:prstGeom>
          <a:solidFill>
            <a:srgbClr val="FFECDD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6431" y="2153078"/>
            <a:ext cx="1906419" cy="1600438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X: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         Allotted Resource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070803" y="1869882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28" name="标题 1"/>
          <p:cNvSpPr txBox="1">
            <a:spLocks/>
          </p:cNvSpPr>
          <p:nvPr/>
        </p:nvSpPr>
        <p:spPr>
          <a:xfrm>
            <a:off x="502053" y="49856"/>
            <a:ext cx="6239941" cy="5001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91424" tIns="0" rIns="0" bIns="0" anchor="ctr">
            <a:normAutofit fontScale="97500"/>
          </a:bodyPr>
          <a:lstStyle>
            <a:lvl1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CN" altLang="en-US" sz="3999" b="0" i="0" u="none" strike="noStrike" kern="1200" cap="none" spc="0" baseline="0" dirty="0">
                <a:ln>
                  <a:noFill/>
                </a:ln>
                <a:solidFill>
                  <a:srgbClr val="004D86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Arial"/>
              </a:defRPr>
            </a:lvl1pPr>
            <a:lvl2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457189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914377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1371565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1828754" algn="l" defTabSz="457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 i="0" u="none" strike="noStrike" cap="none" spc="0" baseline="0">
                <a:ln>
                  <a:noFill/>
                </a:ln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Model-Driven Orchestration (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Recursive Structure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srgbClr val="004D86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Arial" panose="020B0604020202020204" pitchFamily="34" charset="0"/>
                <a:sym typeface="Arial"/>
              </a:rPr>
              <a:t>)</a:t>
            </a:r>
            <a:endParaRPr kumimoji="0" lang="en-US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4D86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764" y="1134313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516" y="1164240"/>
            <a:ext cx="790265" cy="624564"/>
          </a:xfrm>
          <a:prstGeom prst="rect">
            <a:avLst/>
          </a:prstGeom>
        </p:spPr>
      </p:pic>
      <p:sp>
        <p:nvSpPr>
          <p:cNvPr id="68" name="Rectangle 67"/>
          <p:cNvSpPr/>
          <p:nvPr/>
        </p:nvSpPr>
        <p:spPr>
          <a:xfrm>
            <a:off x="4070803" y="2510307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69" name="Rectangle 68"/>
          <p:cNvSpPr/>
          <p:nvPr/>
        </p:nvSpPr>
        <p:spPr>
          <a:xfrm>
            <a:off x="4070803" y="3171419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70" name="Rectangle 69"/>
          <p:cNvSpPr/>
          <p:nvPr/>
        </p:nvSpPr>
        <p:spPr>
          <a:xfrm>
            <a:off x="4114533" y="3791158"/>
            <a:ext cx="1505669" cy="523220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requirement: A</a:t>
            </a:r>
          </a:p>
        </p:txBody>
      </p:sp>
      <p:sp>
        <p:nvSpPr>
          <p:cNvPr id="31" name="Freeform 30"/>
          <p:cNvSpPr/>
          <p:nvPr/>
        </p:nvSpPr>
        <p:spPr>
          <a:xfrm>
            <a:off x="1732820" y="2080898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1" name="Freeform 70"/>
          <p:cNvSpPr/>
          <p:nvPr/>
        </p:nvSpPr>
        <p:spPr>
          <a:xfrm flipV="1">
            <a:off x="2614830" y="3590514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2" name="Freeform 71"/>
          <p:cNvSpPr/>
          <p:nvPr/>
        </p:nvSpPr>
        <p:spPr>
          <a:xfrm>
            <a:off x="1958980" y="2697302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1675631" y="3306758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839962" y="2500088"/>
            <a:ext cx="97815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VF Module</a:t>
            </a:r>
          </a:p>
        </p:txBody>
      </p:sp>
      <p:sp>
        <p:nvSpPr>
          <p:cNvPr id="75" name="Rectangle 74"/>
          <p:cNvSpPr/>
          <p:nvPr/>
        </p:nvSpPr>
        <p:spPr>
          <a:xfrm>
            <a:off x="6252396" y="4466482"/>
            <a:ext cx="1906419" cy="1815882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: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PNF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Network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VNF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      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  capability: A</a:t>
            </a:r>
          </a:p>
        </p:txBody>
      </p:sp>
      <p:sp>
        <p:nvSpPr>
          <p:cNvPr id="76" name="Rectangle 75"/>
          <p:cNvSpPr/>
          <p:nvPr/>
        </p:nvSpPr>
        <p:spPr>
          <a:xfrm>
            <a:off x="9554372" y="4176703"/>
            <a:ext cx="474810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PNF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102072" y="3507675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Orchestration</a:t>
            </a:r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7824" y="3537602"/>
            <a:ext cx="790265" cy="624564"/>
          </a:xfrm>
          <a:prstGeom prst="rect">
            <a:avLst/>
          </a:prstGeom>
        </p:spPr>
      </p:pic>
      <p:sp>
        <p:nvSpPr>
          <p:cNvPr id="79" name="Rectangle 78"/>
          <p:cNvSpPr/>
          <p:nvPr/>
        </p:nvSpPr>
        <p:spPr>
          <a:xfrm>
            <a:off x="9554372" y="4817128"/>
            <a:ext cx="815223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Network</a:t>
            </a:r>
          </a:p>
        </p:txBody>
      </p:sp>
      <p:sp>
        <p:nvSpPr>
          <p:cNvPr id="80" name="Rectangle 79"/>
          <p:cNvSpPr/>
          <p:nvPr/>
        </p:nvSpPr>
        <p:spPr>
          <a:xfrm>
            <a:off x="9554372" y="5478240"/>
            <a:ext cx="484428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sym typeface="Calibri"/>
              </a:rPr>
              <a:t>VNF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9598102" y="6097979"/>
            <a:ext cx="1505669" cy="307777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Allotted Resource</a:t>
            </a:r>
          </a:p>
        </p:txBody>
      </p:sp>
      <p:sp>
        <p:nvSpPr>
          <p:cNvPr id="82" name="Freeform 81"/>
          <p:cNvSpPr/>
          <p:nvPr/>
        </p:nvSpPr>
        <p:spPr>
          <a:xfrm>
            <a:off x="7216389" y="4387719"/>
            <a:ext cx="2281170" cy="893212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3" name="Freeform 82"/>
          <p:cNvSpPr/>
          <p:nvPr/>
        </p:nvSpPr>
        <p:spPr>
          <a:xfrm flipV="1">
            <a:off x="8098399" y="5897335"/>
            <a:ext cx="1455973" cy="39919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4" name="Freeform 83"/>
          <p:cNvSpPr/>
          <p:nvPr/>
        </p:nvSpPr>
        <p:spPr>
          <a:xfrm>
            <a:off x="7442549" y="5004123"/>
            <a:ext cx="2055010" cy="460964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5" name="Freeform 84"/>
          <p:cNvSpPr/>
          <p:nvPr/>
        </p:nvSpPr>
        <p:spPr>
          <a:xfrm>
            <a:off x="7159200" y="5613579"/>
            <a:ext cx="2338359" cy="99600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3716827" y="1078039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87" name="Picture 8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2579" y="1107966"/>
            <a:ext cx="790265" cy="624564"/>
          </a:xfrm>
          <a:prstGeom prst="rect">
            <a:avLst/>
          </a:prstGeom>
        </p:spPr>
      </p:pic>
      <p:sp>
        <p:nvSpPr>
          <p:cNvPr id="88" name="Rectangle 87"/>
          <p:cNvSpPr/>
          <p:nvPr/>
        </p:nvSpPr>
        <p:spPr>
          <a:xfrm>
            <a:off x="6970652" y="1536970"/>
            <a:ext cx="16872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Cloud Resource Orchestration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9488" y="1566897"/>
            <a:ext cx="790265" cy="624564"/>
          </a:xfrm>
          <a:prstGeom prst="rect">
            <a:avLst/>
          </a:prstGeom>
        </p:spPr>
      </p:pic>
      <p:sp>
        <p:nvSpPr>
          <p:cNvPr id="90" name="Freeform 89"/>
          <p:cNvSpPr/>
          <p:nvPr/>
        </p:nvSpPr>
        <p:spPr>
          <a:xfrm>
            <a:off x="4874453" y="4369919"/>
            <a:ext cx="1310341" cy="1080109"/>
          </a:xfrm>
          <a:custGeom>
            <a:avLst/>
            <a:gdLst>
              <a:gd name="connsiteX0" fmla="*/ 0 w 1297172"/>
              <a:gd name="connsiteY0" fmla="*/ 0 h 1105786"/>
              <a:gd name="connsiteX1" fmla="*/ 329609 w 1297172"/>
              <a:gd name="connsiteY1" fmla="*/ 829339 h 1105786"/>
              <a:gd name="connsiteX2" fmla="*/ 1297172 w 1297172"/>
              <a:gd name="connsiteY2" fmla="*/ 1105786 h 1105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97172" h="1105786">
                <a:moveTo>
                  <a:pt x="0" y="0"/>
                </a:moveTo>
                <a:cubicBezTo>
                  <a:pt x="56707" y="322520"/>
                  <a:pt x="113414" y="645041"/>
                  <a:pt x="329609" y="829339"/>
                </a:cubicBezTo>
                <a:cubicBezTo>
                  <a:pt x="545804" y="1013637"/>
                  <a:pt x="921488" y="1059711"/>
                  <a:pt x="1297172" y="1105786"/>
                </a:cubicBezTo>
              </a:path>
            </a:pathLst>
          </a:custGeom>
          <a:noFill/>
          <a:ln w="25400" cap="flat">
            <a:solidFill>
              <a:srgbClr val="FF0000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1" name="Freeform 90"/>
          <p:cNvSpPr/>
          <p:nvPr/>
        </p:nvSpPr>
        <p:spPr>
          <a:xfrm>
            <a:off x="4640105" y="2697302"/>
            <a:ext cx="3119632" cy="630308"/>
          </a:xfrm>
          <a:custGeom>
            <a:avLst/>
            <a:gdLst>
              <a:gd name="connsiteX0" fmla="*/ 0 w 2232837"/>
              <a:gd name="connsiteY0" fmla="*/ 999460 h 999460"/>
              <a:gd name="connsiteX1" fmla="*/ 935665 w 2232837"/>
              <a:gd name="connsiteY1" fmla="*/ 978195 h 999460"/>
              <a:gd name="connsiteX2" fmla="*/ 1265274 w 2232837"/>
              <a:gd name="connsiteY2" fmla="*/ 882502 h 999460"/>
              <a:gd name="connsiteX3" fmla="*/ 1446027 w 2232837"/>
              <a:gd name="connsiteY3" fmla="*/ 574158 h 999460"/>
              <a:gd name="connsiteX4" fmla="*/ 1584251 w 2232837"/>
              <a:gd name="connsiteY4" fmla="*/ 233916 h 999460"/>
              <a:gd name="connsiteX5" fmla="*/ 1722474 w 2232837"/>
              <a:gd name="connsiteY5" fmla="*/ 95693 h 999460"/>
              <a:gd name="connsiteX6" fmla="*/ 1881962 w 2232837"/>
              <a:gd name="connsiteY6" fmla="*/ 21265 h 999460"/>
              <a:gd name="connsiteX7" fmla="*/ 2232837 w 2232837"/>
              <a:gd name="connsiteY7" fmla="*/ 0 h 9994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2837" h="999460">
                <a:moveTo>
                  <a:pt x="0" y="999460"/>
                </a:moveTo>
                <a:cubicBezTo>
                  <a:pt x="362393" y="998574"/>
                  <a:pt x="724786" y="997688"/>
                  <a:pt x="935665" y="978195"/>
                </a:cubicBezTo>
                <a:cubicBezTo>
                  <a:pt x="1146544" y="958702"/>
                  <a:pt x="1180214" y="949841"/>
                  <a:pt x="1265274" y="882502"/>
                </a:cubicBezTo>
                <a:cubicBezTo>
                  <a:pt x="1350334" y="815163"/>
                  <a:pt x="1392864" y="682255"/>
                  <a:pt x="1446027" y="574158"/>
                </a:cubicBezTo>
                <a:cubicBezTo>
                  <a:pt x="1499190" y="466061"/>
                  <a:pt x="1538177" y="313660"/>
                  <a:pt x="1584251" y="233916"/>
                </a:cubicBezTo>
                <a:cubicBezTo>
                  <a:pt x="1630325" y="154172"/>
                  <a:pt x="1672856" y="131135"/>
                  <a:pt x="1722474" y="95693"/>
                </a:cubicBezTo>
                <a:cubicBezTo>
                  <a:pt x="1772092" y="60251"/>
                  <a:pt x="1796902" y="37214"/>
                  <a:pt x="1881962" y="21265"/>
                </a:cubicBezTo>
                <a:cubicBezTo>
                  <a:pt x="1967022" y="5316"/>
                  <a:pt x="2232837" y="0"/>
                  <a:pt x="2232837" y="0"/>
                </a:cubicBezTo>
              </a:path>
            </a:pathLst>
          </a:custGeom>
          <a:noFill/>
          <a:ln w="25400" cap="flat">
            <a:solidFill>
              <a:schemeClr val="accent1"/>
            </a:solidFill>
            <a:prstDash val="sysDash"/>
            <a:round/>
            <a:tailEnd type="arrow" w="lg" len="lg"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lvl="0" indent="0" algn="l" defTabSz="914400" rtl="0" eaLnBrk="1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9039715" y="3506791"/>
            <a:ext cx="14986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Resource Orchestration</a:t>
            </a:r>
          </a:p>
        </p:txBody>
      </p:sp>
      <p:pic>
        <p:nvPicPr>
          <p:cNvPr id="93" name="Picture 9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5467" y="3536718"/>
            <a:ext cx="790265" cy="624564"/>
          </a:xfrm>
          <a:prstGeom prst="rect">
            <a:avLst/>
          </a:prstGeom>
        </p:spPr>
      </p:pic>
      <p:grpSp>
        <p:nvGrpSpPr>
          <p:cNvPr id="97" name="Group 96"/>
          <p:cNvGrpSpPr/>
          <p:nvPr/>
        </p:nvGrpSpPr>
        <p:grpSpPr>
          <a:xfrm>
            <a:off x="11217130" y="5139499"/>
            <a:ext cx="396240" cy="91440"/>
            <a:chOff x="9894627" y="1611463"/>
            <a:chExt cx="396240" cy="91440"/>
          </a:xfrm>
        </p:grpSpPr>
        <p:sp>
          <p:nvSpPr>
            <p:cNvPr id="94" name="Oval 93"/>
            <p:cNvSpPr/>
            <p:nvPr/>
          </p:nvSpPr>
          <p:spPr>
            <a:xfrm>
              <a:off x="98946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5" name="Oval 94"/>
            <p:cNvSpPr/>
            <p:nvPr/>
          </p:nvSpPr>
          <p:spPr>
            <a:xfrm>
              <a:off x="100470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6" name="Oval 95"/>
            <p:cNvSpPr/>
            <p:nvPr/>
          </p:nvSpPr>
          <p:spPr>
            <a:xfrm>
              <a:off x="10199427" y="1611463"/>
              <a:ext cx="91440" cy="91440"/>
            </a:xfrm>
            <a:prstGeom prst="ellipse">
              <a:avLst/>
            </a:prstGeom>
            <a:solidFill>
              <a:schemeClr val="tx1"/>
            </a:solidFill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lvl="0" indent="0" algn="l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endParaRPr>
            </a:p>
          </p:txBody>
        </p:sp>
      </p:grpSp>
      <p:sp>
        <p:nvSpPr>
          <p:cNvPr id="116" name="Rectangular Callout 115"/>
          <p:cNvSpPr/>
          <p:nvPr/>
        </p:nvSpPr>
        <p:spPr>
          <a:xfrm>
            <a:off x="555092" y="4498429"/>
            <a:ext cx="2787724" cy="1115150"/>
          </a:xfrm>
          <a:prstGeom prst="wedgeRectCallout">
            <a:avLst>
              <a:gd name="adj1" fmla="val 51248"/>
              <a:gd name="adj2" fmla="val -125121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An Allotted Resource can be homed to an existing “underlying” network function or Service Instance, or homing could determine that a new network function Service Instance is needed.  This would result in a 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2</a:t>
            </a:r>
            <a:r>
              <a:rPr kumimoji="0" lang="en-US" sz="1100" b="1" i="0" u="none" strike="noStrike" kern="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nd</a:t>
            </a: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 level of Service Orchestration.</a:t>
            </a:r>
          </a:p>
        </p:txBody>
      </p:sp>
      <p:sp>
        <p:nvSpPr>
          <p:cNvPr id="117" name="Rectangular Callout 116"/>
          <p:cNvSpPr/>
          <p:nvPr/>
        </p:nvSpPr>
        <p:spPr>
          <a:xfrm>
            <a:off x="6716909" y="556226"/>
            <a:ext cx="2989956" cy="655835"/>
          </a:xfrm>
          <a:prstGeom prst="wedgeRectCallout">
            <a:avLst>
              <a:gd name="adj1" fmla="val -76502"/>
              <a:gd name="adj2" fmla="val 69010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Each Resource Type has its own “Generic” model-driven flow.  There currently exist such flows for “VNF” and “Network” Resource Types.</a:t>
            </a:r>
          </a:p>
        </p:txBody>
      </p:sp>
      <p:sp>
        <p:nvSpPr>
          <p:cNvPr id="119" name="Rectangular Callout 118"/>
          <p:cNvSpPr/>
          <p:nvPr/>
        </p:nvSpPr>
        <p:spPr>
          <a:xfrm>
            <a:off x="2373648" y="572482"/>
            <a:ext cx="3259182" cy="223130"/>
          </a:xfrm>
          <a:prstGeom prst="wedgeRectCallout">
            <a:avLst>
              <a:gd name="adj1" fmla="val -40755"/>
              <a:gd name="adj2" fmla="val 186636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/>
                <a:sym typeface="Calibri"/>
              </a:rPr>
              <a:t>“Generic” model-driven Service flow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585601" y="2492777"/>
            <a:ext cx="1490150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Calibri"/>
              </a:rPr>
              <a:t>Note recursion</a:t>
            </a:r>
          </a:p>
        </p:txBody>
      </p:sp>
      <p:sp>
        <p:nvSpPr>
          <p:cNvPr id="6" name="Down Arrow 5"/>
          <p:cNvSpPr/>
          <p:nvPr/>
        </p:nvSpPr>
        <p:spPr>
          <a:xfrm rot="2113504">
            <a:off x="9665355" y="2877691"/>
            <a:ext cx="571084" cy="566130"/>
          </a:xfrm>
          <a:prstGeom prst="downArrow">
            <a:avLst/>
          </a:prstGeom>
          <a:solidFill>
            <a:srgbClr val="FFFFFF"/>
          </a:solidFill>
          <a:ln w="25400" cap="flat">
            <a:solidFill>
              <a:srgbClr val="C0000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  <a:sym typeface="Calibri"/>
            </a:endParaRPr>
          </a:p>
        </p:txBody>
      </p:sp>
      <p:sp>
        <p:nvSpPr>
          <p:cNvPr id="51" name="Rectangular Callout 50"/>
          <p:cNvSpPr/>
          <p:nvPr/>
        </p:nvSpPr>
        <p:spPr>
          <a:xfrm>
            <a:off x="3540926" y="5474890"/>
            <a:ext cx="1718726" cy="575615"/>
          </a:xfrm>
          <a:prstGeom prst="wedgeRectCallout">
            <a:avLst>
              <a:gd name="adj1" fmla="val 40113"/>
              <a:gd name="adj2" fmla="val -104802"/>
            </a:avLst>
          </a:prstGeom>
          <a:solidFill>
            <a:srgbClr val="FFFF00"/>
          </a:solidFill>
          <a:ln w="63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sym typeface="Calibri"/>
              </a:rPr>
              <a:t>Service Y is being treated as a “Resource” from the perspective of Service X.</a:t>
            </a:r>
          </a:p>
        </p:txBody>
      </p:sp>
    </p:spTree>
    <p:extLst>
      <p:ext uri="{BB962C8B-B14F-4D97-AF65-F5344CB8AC3E}">
        <p14:creationId xmlns:p14="http://schemas.microsoft.com/office/powerpoint/2010/main" val="335430746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Nested / Compound Services:</a:t>
            </a: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833" y="3541899"/>
            <a:ext cx="8167999" cy="26059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17715" y="1319582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Service W: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VNF_W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69101" y="1399093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X: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VNF_X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Service_Y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: Shape 8"/>
          <p:cNvSpPr/>
          <p:nvPr/>
        </p:nvSpPr>
        <p:spPr>
          <a:xfrm>
            <a:off x="2273992" y="1399094"/>
            <a:ext cx="1338469" cy="116955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9"/>
          <p:cNvSpPr/>
          <p:nvPr/>
        </p:nvSpPr>
        <p:spPr>
          <a:xfrm>
            <a:off x="4851462" y="1495544"/>
            <a:ext cx="1338469" cy="1073101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25536" y="1505110"/>
            <a:ext cx="1749966" cy="1231106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Y: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VNF_Y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    </a:t>
            </a:r>
            <a:r>
              <a:rPr kumimoji="0" lang="en-US" sz="1400" b="0" i="0" u="none" strike="noStrike" kern="1200" cap="none" spc="0" normalizeH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Service_Z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: Shape 11"/>
          <p:cNvSpPr/>
          <p:nvPr/>
        </p:nvSpPr>
        <p:spPr>
          <a:xfrm>
            <a:off x="7407580" y="1720080"/>
            <a:ext cx="1338469" cy="1015798"/>
          </a:xfrm>
          <a:custGeom>
            <a:avLst/>
            <a:gdLst>
              <a:gd name="connsiteX0" fmla="*/ 0 w 1338469"/>
              <a:gd name="connsiteY0" fmla="*/ 954157 h 1152939"/>
              <a:gd name="connsiteX1" fmla="*/ 1338469 w 1338469"/>
              <a:gd name="connsiteY1" fmla="*/ 0 h 1152939"/>
              <a:gd name="connsiteX2" fmla="*/ 1325217 w 1338469"/>
              <a:gd name="connsiteY2" fmla="*/ 1152939 h 1152939"/>
              <a:gd name="connsiteX3" fmla="*/ 0 w 1338469"/>
              <a:gd name="connsiteY3" fmla="*/ 954157 h 1152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38469" h="1152939">
                <a:moveTo>
                  <a:pt x="0" y="954157"/>
                </a:moveTo>
                <a:lnTo>
                  <a:pt x="1338469" y="0"/>
                </a:lnTo>
                <a:lnTo>
                  <a:pt x="1325217" y="1152939"/>
                </a:lnTo>
                <a:lnTo>
                  <a:pt x="0" y="954157"/>
                </a:lnTo>
                <a:close/>
              </a:path>
            </a:pathLst>
          </a:custGeom>
          <a:solidFill>
            <a:sysClr val="window" lastClr="FFFFFF">
              <a:lumMod val="50000"/>
              <a:alpha val="24000"/>
            </a:sys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/>
            <a:endParaRPr lang="en-US" kern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81971" y="1746584"/>
            <a:ext cx="1749966" cy="1015663"/>
          </a:xfrm>
          <a:prstGeom prst="rect">
            <a:avLst/>
          </a:prstGeom>
          <a:solidFill>
            <a:srgbClr val="44C8F5">
              <a:lumMod val="20000"/>
              <a:lumOff val="80000"/>
            </a:srgb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  <a:lumOff val="50000"/>
                  </a:schemeClr>
                </a:solidFill>
              </a:rPr>
              <a:t>Service Z: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topology_template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 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node_templates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: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kern="1200" dirty="0">
                <a:solidFill>
                  <a:sysClr val="windowText" lastClr="000000"/>
                </a:solidFill>
              </a:rPr>
              <a:t>          VNF_Z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710119" y="3142034"/>
            <a:ext cx="10972800" cy="0"/>
          </a:xfrm>
          <a:prstGeom prst="lin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6" name="Elbow Connector 15"/>
          <p:cNvCxnSpPr/>
          <p:nvPr/>
        </p:nvCxnSpPr>
        <p:spPr>
          <a:xfrm flipV="1">
            <a:off x="2562330" y="1505110"/>
            <a:ext cx="1006771" cy="806011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8" name="Elbow Connector 17"/>
          <p:cNvCxnSpPr/>
          <p:nvPr/>
        </p:nvCxnSpPr>
        <p:spPr>
          <a:xfrm flipV="1">
            <a:off x="4994031" y="1720080"/>
            <a:ext cx="1131505" cy="769053"/>
          </a:xfrm>
          <a:prstGeom prst="bentConnector3">
            <a:avLst>
              <a:gd name="adj1" fmla="val 48224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Elbow Connector 20"/>
          <p:cNvCxnSpPr/>
          <p:nvPr/>
        </p:nvCxnSpPr>
        <p:spPr>
          <a:xfrm flipV="1">
            <a:off x="7636747" y="1919235"/>
            <a:ext cx="1045224" cy="56989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4">
                <a:lumMod val="60000"/>
                <a:lumOff val="40000"/>
              </a:schemeClr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37388004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latin typeface="Arial" panose="020B0604020202020204"/>
              </a:rPr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6810" y="851040"/>
            <a:ext cx="11210631" cy="55300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Service Providers require the ability to define Services that can be leveraged by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higher order Services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other compounded services / segments / slices.</a:t>
            </a:r>
          </a:p>
          <a:p>
            <a:pPr marL="0" marR="0" lvl="0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0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Consistent with ETSI MANO, ONAP should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NOT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 separate Service Orchestration and Resource Orchestration into two separate named components, because each Resource can be exposed as a Service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What appears as a “Resource” from one Service’s perspective, may actually be a Service from another perspective</a:t>
            </a:r>
          </a:p>
          <a:p>
            <a:pPr marL="0" marR="0" lvl="3" indent="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Addition, ONAP scope is much broader than ETSI MANO (MANO limited to Cloud infrastructure</a:t>
            </a:r>
            <a:r>
              <a:rPr kumimoji="0" lang="en-US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 services and management of VNF as a basic resource (ignoring the application of the VNF)), therefore SO should support full orchestration scope of ONAP</a:t>
            </a:r>
            <a:endParaRPr kumimoji="0" lang="en-US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kern="0" dirty="0">
                <a:solidFill>
                  <a:srgbClr val="000000"/>
                </a:solidFill>
                <a:sym typeface="Calibri"/>
              </a:rPr>
              <a:t>To achieve alignment with MANO for common functionality,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 should expose APIs for basic resource onboarding/LCM (VNF) .  This is SOL-001, SOL-004 and </a:t>
            </a:r>
            <a:r>
              <a:rPr lang="en-US" b="1" ker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SOL-005</a:t>
            </a:r>
            <a:r>
              <a:rPr lang="en-US" b="1" kern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.</a:t>
            </a:r>
            <a:endParaRPr lang="en-US" b="1" kern="0" dirty="0" smtClean="0">
              <a:solidFill>
                <a:schemeClr val="accent1">
                  <a:lumMod val="50000"/>
                  <a:lumOff val="50000"/>
                </a:schemeClr>
              </a:solidFill>
              <a:sym typeface="Calibri"/>
            </a:endParaRPr>
          </a:p>
          <a:p>
            <a:pPr marL="285750" lvl="3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or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simple network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service onboarding/LCM </a:t>
            </a:r>
            <a:r>
              <a:rPr lang="en-US" b="1" kern="0" dirty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(composed of one or more VNFs) and related </a:t>
            </a:r>
            <a:r>
              <a:rPr lang="en-US" b="1" kern="0" dirty="0" smtClean="0">
                <a:solidFill>
                  <a:schemeClr val="accent1">
                    <a:lumMod val="50000"/>
                    <a:lumOff val="50000"/>
                  </a:schemeClr>
                </a:solidFill>
                <a:sym typeface="Calibri"/>
              </a:rPr>
              <a:t>models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In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addition, ONAP SO should </a:t>
            </a:r>
            <a:r>
              <a:rPr lang="en-US" kern="0" dirty="0">
                <a:solidFill>
                  <a:srgbClr val="000000"/>
                </a:solidFill>
                <a:sym typeface="Calibri"/>
              </a:rPr>
              <a:t>Support</a:t>
            </a:r>
            <a:r>
              <a:rPr lang="en-US" kern="0" dirty="0">
                <a:solidFill>
                  <a:srgbClr val="0070C0"/>
                </a:solidFill>
                <a:latin typeface="Calibri"/>
                <a:sym typeface="Calibri"/>
              </a:rPr>
              <a:t>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“Service reuse” </a:t>
            </a: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to drive model driven run-time behavior for complex services: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sym typeface="Calibri"/>
              </a:rPr>
              <a:t>Compounded Services (e.g. Residential </a:t>
            </a:r>
            <a:r>
              <a:rPr lang="en-US" sz="1400" kern="0" dirty="0" err="1">
                <a:solidFill>
                  <a:srgbClr val="000000"/>
                </a:solidFill>
                <a:sym typeface="Calibri"/>
              </a:rPr>
              <a:t>vCPE</a:t>
            </a:r>
            <a:r>
              <a:rPr lang="en-US" sz="1400" kern="0" dirty="0">
                <a:solidFill>
                  <a:srgbClr val="000000"/>
                </a:solidFill>
                <a:sym typeface="Calibri"/>
              </a:rPr>
              <a:t>, Network Slicing Segments, etc.)</a:t>
            </a:r>
          </a:p>
          <a:p>
            <a:pPr marL="742950" lvl="4" indent="-285750" defTabSz="457200" hangingPunct="0">
              <a:buFont typeface="Arial" panose="020B0604020202020204" pitchFamily="34" charset="0"/>
              <a:buChar char="•"/>
              <a:defRPr/>
            </a:pPr>
            <a:r>
              <a:rPr lang="en-US" sz="1400" kern="0" dirty="0">
                <a:solidFill>
                  <a:srgbClr val="000000"/>
                </a:solidFill>
                <a:latin typeface="Calibri"/>
                <a:sym typeface="Calibri"/>
              </a:rPr>
              <a:t>Nested Services (e.g. E2E Slice)</a:t>
            </a:r>
          </a:p>
          <a:p>
            <a:pPr marL="285750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ONAP should provide Service Providers deployment flexibility to address scalability, </a:t>
            </a:r>
            <a:r>
              <a:rPr kumimoji="0" lang="en-US" b="1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/>
                <a:sym typeface="Calibri"/>
              </a:rPr>
              <a:t>geographic distribution and redundancy / resiliency</a:t>
            </a:r>
          </a:p>
          <a:p>
            <a:pPr marL="976313" marR="0" lvl="3" indent="-285750" algn="l" defTabSz="4572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>
                <a:tab pos="3148013" algn="l"/>
              </a:tabLst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But 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sym typeface="Calibri"/>
              </a:rPr>
              <a:t>should not impose extra complexity </a:t>
            </a: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sym typeface="Calibri"/>
              </a:rPr>
              <a:t>and cost on service providers by separating service / resource orchestration that provides little known benefit</a:t>
            </a:r>
          </a:p>
        </p:txBody>
      </p:sp>
    </p:spTree>
    <p:extLst>
      <p:ext uri="{BB962C8B-B14F-4D97-AF65-F5344CB8AC3E}">
        <p14:creationId xmlns:p14="http://schemas.microsoft.com/office/powerpoint/2010/main" val="393474127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989182" y="3563798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APPC &amp; VF-C Convergence</a:t>
            </a: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3200" b="1" dirty="0">
                <a:solidFill>
                  <a:srgbClr val="C00000"/>
                </a:solidFill>
              </a:rPr>
              <a:t/>
            </a:r>
            <a:br>
              <a:rPr lang="en-US" sz="3200" b="1" dirty="0">
                <a:solidFill>
                  <a:srgbClr val="C00000"/>
                </a:solidFill>
              </a:rPr>
            </a:br>
            <a:r>
              <a:rPr lang="en-US" sz="2000" b="1" dirty="0">
                <a:solidFill>
                  <a:schemeClr val="tx1"/>
                </a:solidFill>
              </a:rPr>
              <a:t>Note – A major goal of the ONAP platform (R2 or a later release) is to specify a common set of functions to unify the APP-C and VF-C functionalities.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127" y="155309"/>
            <a:ext cx="10844563" cy="78812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Role Of Controllers in ONAP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011677"/>
            <a:ext cx="12192000" cy="5428034"/>
          </a:xfrm>
          <a:prstGeom prst="rect">
            <a:avLst/>
          </a:prstGeom>
        </p:spPr>
        <p:txBody>
          <a:bodyPr wrap="square" bIns="0">
            <a:noAutofit/>
          </a:bodyPr>
          <a:lstStyle/>
          <a:p>
            <a:pPr>
              <a:spcAft>
                <a:spcPts val="600"/>
              </a:spcAft>
            </a:pPr>
            <a:r>
              <a:rPr lang="en-US" sz="2400" b="1" dirty="0">
                <a:solidFill>
                  <a:srgbClr val="067AB4">
                    <a:lumMod val="75000"/>
                  </a:srgbClr>
                </a:solidFill>
              </a:rPr>
              <a:t>ONAP Controllers configure and maintain the health of network functional elements and services throughout their lifecycle.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Programmable network application management platform</a:t>
            </a:r>
            <a:endParaRPr lang="en-US" sz="2000" b="1" dirty="0">
              <a:solidFill>
                <a:srgbClr val="067AB4">
                  <a:lumMod val="75000"/>
                </a:srgbClr>
              </a:solidFill>
            </a:endParaRP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Behavior patterns programmed via models and policies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Standards based models &amp; protocols for multi-vendor implementation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Operational control, coordinated state changes across devices, etc.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Manages the health of the network services &amp; VNFs 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Policy-based optimization to meet SLAs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Event-based control loop automation to solve local issues in near real-time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Executes action for outer control loop automation (Driven by DCAE, Policy, etc.)</a:t>
            </a:r>
          </a:p>
          <a:p>
            <a:pPr marL="168782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67AB4">
                    <a:lumMod val="75000"/>
                  </a:srgbClr>
                </a:solidFill>
              </a:rPr>
              <a:t>Local source of truth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Manages inventory within its scope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All stages/states of lifecycle</a:t>
            </a:r>
          </a:p>
          <a:p>
            <a:pPr marL="347041" lvl="1" indent="-170367">
              <a:buFont typeface="Calibri" panose="020F0502020204030204" pitchFamily="34" charset="0"/>
              <a:buChar char="‒"/>
            </a:pPr>
            <a:r>
              <a:rPr lang="en-US" dirty="0"/>
              <a:t>Configuration audits</a:t>
            </a:r>
          </a:p>
          <a:p>
            <a:pPr marL="168782" lvl="1" indent="-168782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5C87"/>
                </a:solidFill>
              </a:rPr>
              <a:t>ONAP has a layered architecture, with the role of controller clearly defined </a:t>
            </a:r>
          </a:p>
          <a:p>
            <a:pPr marL="347041" lvl="1" indent="-170367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Char char="‒"/>
            </a:pPr>
            <a:r>
              <a:rPr lang="en-US" sz="1700" dirty="0"/>
              <a:t>Need to avoid duplicating functions across layers within the controller layer (e.g. DCAE, Service/Resource Orchestration, etc.)</a:t>
            </a:r>
          </a:p>
        </p:txBody>
      </p:sp>
    </p:spTree>
    <p:extLst>
      <p:ext uri="{BB962C8B-B14F-4D97-AF65-F5344CB8AC3E}">
        <p14:creationId xmlns:p14="http://schemas.microsoft.com/office/powerpoint/2010/main" val="404437685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849" y="155176"/>
            <a:ext cx="10844563" cy="615553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Next </a:t>
            </a:r>
            <a:r>
              <a:rPr lang="en-US" altLang="en-US" sz="3500" b="1" dirty="0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Steps – Solidify Beijing Architecture </a:t>
            </a:r>
            <a:r>
              <a:rPr lang="en-US" altLang="en-US" sz="3500" b="1" smtClean="0">
                <a:solidFill>
                  <a:schemeClr val="bg1">
                    <a:lumMod val="95000"/>
                  </a:schemeClr>
                </a:solidFill>
                <a:latin typeface="Arial" panose="020B0604020202020204"/>
              </a:rPr>
              <a:t>with Projects</a:t>
            </a:r>
            <a:endParaRPr lang="en-US" altLang="en-US" sz="3500" b="1" dirty="0">
              <a:solidFill>
                <a:schemeClr val="bg1">
                  <a:lumMod val="95000"/>
                </a:schemeClr>
              </a:solidFill>
              <a:latin typeface="Arial" panose="020B060402020202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5916" y="1150108"/>
            <a:ext cx="11906654" cy="52195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Agree and approve the proposed </a:t>
            </a:r>
            <a:r>
              <a:rPr lang="en-US" sz="2400" dirty="0" smtClean="0"/>
              <a:t>target </a:t>
            </a:r>
            <a:r>
              <a:rPr lang="en-US" sz="2400" dirty="0"/>
              <a:t>architecture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Identify project impact to realize target orchestration </a:t>
            </a:r>
            <a:r>
              <a:rPr lang="en-US" sz="2400" dirty="0" smtClean="0"/>
              <a:t>and controllers implementation </a:t>
            </a:r>
            <a:r>
              <a:rPr lang="en-US" sz="2400" dirty="0"/>
              <a:t>in R2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400" dirty="0"/>
              <a:t>Create a small team from </a:t>
            </a:r>
            <a:r>
              <a:rPr lang="en-US" sz="2400" dirty="0" smtClean="0"/>
              <a:t>SO, VF-C</a:t>
            </a:r>
            <a:r>
              <a:rPr lang="en-US" sz="2400" dirty="0"/>
              <a:t>, App-C and CCSDK teams to identify phased approach to achieve controller alignment in ONAP Platform</a:t>
            </a:r>
          </a:p>
        </p:txBody>
      </p:sp>
    </p:spTree>
    <p:extLst>
      <p:ext uri="{BB962C8B-B14F-4D97-AF65-F5344CB8AC3E}">
        <p14:creationId xmlns:p14="http://schemas.microsoft.com/office/powerpoint/2010/main" val="339507881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3828035"/>
            <a:ext cx="11318033" cy="281925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High-Level Architecture for R1 (Amsterdam)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Progress from the Architecture Subcommittee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For Amsterdam (R1), the architecture was agreed, as discussed since ONS. </a:t>
            </a:r>
          </a:p>
          <a:p>
            <a:pPr lvl="1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This was to reduce risk of late changes to the project teams, who have built their plans based on the current baseline.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Starting with R2, there is consensus to resolve the following 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two architectural  inconsistencies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Orchestration Architecture</a:t>
            </a:r>
          </a:p>
          <a:p>
            <a:pPr marL="1257300" lvl="2" indent="-342900"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- Architecture team agreed that </a:t>
            </a:r>
            <a:r>
              <a:rPr lang="en-US" sz="1600" b="1" dirty="0">
                <a:solidFill>
                  <a:srgbClr val="FF0000"/>
                </a:solidFill>
                <a:latin typeface="+mn-lt"/>
              </a:rPr>
              <a:t>Orchestration layer should be separate from Controller layer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Consistent Controller Layer Architecture and </a:t>
            </a:r>
            <a:r>
              <a:rPr lang="en-US" sz="2000" b="1" dirty="0">
                <a:solidFill>
                  <a:srgbClr val="FF0000"/>
                </a:solidFill>
                <a:latin typeface="+mn-lt"/>
              </a:rPr>
              <a:t>better alignment between App-C &amp; VF-C </a:t>
            </a:r>
          </a:p>
          <a:p>
            <a:pPr marL="914400" lvl="1" indent="-457200">
              <a:buNone/>
            </a:pPr>
            <a:endParaRPr lang="en-US" sz="2000" b="1" dirty="0">
              <a:solidFill>
                <a:srgbClr val="FF0000"/>
              </a:solidFill>
              <a:latin typeface="+mn-lt"/>
            </a:endParaRPr>
          </a:p>
          <a:p>
            <a:pPr marL="914400" lvl="1" indent="-457200"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Projects are drilling down to the next level of detail on interfaces and project alignment, and then the projects will review their R2 plans with the ARC. </a:t>
            </a:r>
          </a:p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The next slide illustrates high-level architecture</a:t>
            </a:r>
            <a:r>
              <a:rPr lang="en-US" strike="sngStrike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s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rPr>
              <a:t> that was approved by TSC to meet R1 schedule. 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3740914" y="5341461"/>
            <a:ext cx="8142345" cy="0"/>
          </a:xfrm>
          <a:prstGeom prst="line">
            <a:avLst/>
          </a:prstGeom>
          <a:ln w="19050" cmpd="sng">
            <a:solidFill>
              <a:srgbClr val="1C275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row: U-Turn 160"/>
          <p:cNvSpPr/>
          <p:nvPr/>
        </p:nvSpPr>
        <p:spPr>
          <a:xfrm flipV="1">
            <a:off x="2075479" y="4798468"/>
            <a:ext cx="1950299" cy="776362"/>
          </a:xfrm>
          <a:prstGeom prst="uturnArrow">
            <a:avLst/>
          </a:prstGeom>
          <a:solidFill>
            <a:srgbClr val="2A5DD3"/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2178" y="6158624"/>
            <a:ext cx="905123" cy="410546"/>
          </a:xfrm>
          <a:prstGeom prst="rect">
            <a:avLst/>
          </a:prstGeom>
          <a:noFill/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5853" y="6158624"/>
            <a:ext cx="905123" cy="41054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</p:spPr>
        <p:txBody>
          <a:bodyPr/>
          <a:lstStyle/>
          <a:p>
            <a:fld id="{6C9CD605-947A-3C4E-98CB-B055F943FEBA}" type="slidenum">
              <a:rPr lang="en-US" smtClean="0">
                <a:solidFill>
                  <a:prstClr val="black">
                    <a:alpha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alpha val="50000"/>
                </a:prst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dirty="0" smtClean="0"/>
              <a:t>ONAP Amsterdam Architecture</a:t>
            </a:r>
            <a:endParaRPr lang="en-US" dirty="0"/>
          </a:p>
        </p:txBody>
      </p:sp>
      <p:sp>
        <p:nvSpPr>
          <p:cNvPr id="8" name="圆角矩形 28"/>
          <p:cNvSpPr/>
          <p:nvPr/>
        </p:nvSpPr>
        <p:spPr>
          <a:xfrm>
            <a:off x="871299" y="2092337"/>
            <a:ext cx="2514600" cy="3237616"/>
          </a:xfrm>
          <a:prstGeom prst="roundRect">
            <a:avLst>
              <a:gd name="adj" fmla="val 6026"/>
            </a:avLst>
          </a:prstGeom>
          <a:solidFill>
            <a:schemeClr val="accent1">
              <a:lumMod val="25000"/>
              <a:lumOff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sz="1200" dirty="0">
              <a:solidFill>
                <a:srgbClr val="000000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9" name="矩形 192"/>
          <p:cNvSpPr/>
          <p:nvPr/>
        </p:nvSpPr>
        <p:spPr bwMode="auto">
          <a:xfrm>
            <a:off x="242386" y="1646132"/>
            <a:ext cx="3200400" cy="3683822"/>
          </a:xfrm>
          <a:prstGeom prst="rect">
            <a:avLst/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" name="圆角矩形 25"/>
          <p:cNvSpPr/>
          <p:nvPr/>
        </p:nvSpPr>
        <p:spPr>
          <a:xfrm>
            <a:off x="942253" y="3085759"/>
            <a:ext cx="2420786" cy="41554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1" name="圆角矩形 29"/>
          <p:cNvSpPr/>
          <p:nvPr/>
        </p:nvSpPr>
        <p:spPr>
          <a:xfrm rot="16200000">
            <a:off x="-967710" y="3373319"/>
            <a:ext cx="3106199" cy="544236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2" name="圆角矩形 55"/>
          <p:cNvSpPr/>
          <p:nvPr/>
        </p:nvSpPr>
        <p:spPr>
          <a:xfrm>
            <a:off x="242386" y="1342281"/>
            <a:ext cx="3200400" cy="257001"/>
          </a:xfrm>
          <a:prstGeom prst="roundRect">
            <a:avLst>
              <a:gd name="adj" fmla="val 16483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Portal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Framework, U-UI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,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</a:t>
            </a: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</a:p>
        </p:txBody>
      </p:sp>
      <p:sp>
        <p:nvSpPr>
          <p:cNvPr id="13" name="圆角矩形 25"/>
          <p:cNvSpPr/>
          <p:nvPr/>
        </p:nvSpPr>
        <p:spPr>
          <a:xfrm>
            <a:off x="942253" y="2096006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14" name="圆角矩形 20"/>
          <p:cNvSpPr/>
          <p:nvPr/>
        </p:nvSpPr>
        <p:spPr>
          <a:xfrm>
            <a:off x="942253" y="2590882"/>
            <a:ext cx="2420786" cy="411480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Service &amp; Product Design</a:t>
            </a:r>
            <a:endParaRPr lang="zh-CN" alt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51718" y="5578671"/>
            <a:ext cx="3191067" cy="320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400" b="1" dirty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400" b="1" dirty="0" smtClean="0">
                <a:solidFill>
                  <a:srgbClr val="44546A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400" b="1" dirty="0">
              <a:solidFill>
                <a:srgbClr val="44546A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圆角矩形 55"/>
          <p:cNvSpPr/>
          <p:nvPr/>
        </p:nvSpPr>
        <p:spPr>
          <a:xfrm>
            <a:off x="242386" y="1045148"/>
            <a:ext cx="11640873" cy="263929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(OOM)</a:t>
            </a:r>
          </a:p>
        </p:txBody>
      </p:sp>
      <p:sp>
        <p:nvSpPr>
          <p:cNvPr id="20" name="矩形 54"/>
          <p:cNvSpPr/>
          <p:nvPr/>
        </p:nvSpPr>
        <p:spPr bwMode="auto">
          <a:xfrm>
            <a:off x="3622771" y="1351981"/>
            <a:ext cx="8260488" cy="3467555"/>
          </a:xfrm>
          <a:prstGeom prst="rect">
            <a:avLst/>
          </a:prstGeom>
          <a:solidFill>
            <a:srgbClr val="00647F">
              <a:alpha val="10000"/>
            </a:srgbClr>
          </a:solidFill>
          <a:ln w="19050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indent="-222250">
              <a:buClr>
                <a:srgbClr val="CC9900"/>
              </a:buClr>
              <a:defRPr/>
            </a:pPr>
            <a:endParaRPr lang="en-US" altLang="zh-CN" sz="1700" b="1" u="sng" dirty="0">
              <a:solidFill>
                <a:srgbClr val="1C2754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" name="圆角矩形 30"/>
          <p:cNvSpPr/>
          <p:nvPr/>
        </p:nvSpPr>
        <p:spPr>
          <a:xfrm>
            <a:off x="3740914" y="1590350"/>
            <a:ext cx="1920536" cy="392982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lnSpc>
                <a:spcPct val="80000"/>
              </a:lnSpc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 (VID)</a:t>
            </a:r>
          </a:p>
        </p:txBody>
      </p:sp>
      <p:sp>
        <p:nvSpPr>
          <p:cNvPr id="22" name="圆角矩形 31"/>
          <p:cNvSpPr/>
          <p:nvPr/>
        </p:nvSpPr>
        <p:spPr>
          <a:xfrm>
            <a:off x="9886404" y="2275186"/>
            <a:ext cx="1892894" cy="76620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r>
              <a:rPr lang="en-US" sz="1400" dirty="0">
                <a:solidFill>
                  <a:prstClr val="white"/>
                </a:solidFill>
                <a:sym typeface="Calibri"/>
              </a:rPr>
              <a:t> </a:t>
            </a:r>
            <a:r>
              <a:rPr lang="en-US" sz="1400" b="1" dirty="0">
                <a:solidFill>
                  <a:prstClr val="white"/>
                </a:solidFill>
                <a:sym typeface="Calibri"/>
              </a:rPr>
              <a:t>A&amp;AI/ESR</a:t>
            </a:r>
          </a:p>
        </p:txBody>
      </p:sp>
      <p:sp>
        <p:nvSpPr>
          <p:cNvPr id="23" name="圆角矩形 47"/>
          <p:cNvSpPr/>
          <p:nvPr/>
        </p:nvSpPr>
        <p:spPr>
          <a:xfrm>
            <a:off x="7521202" y="1590350"/>
            <a:ext cx="4272278" cy="392982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External API Framework</a:t>
            </a:r>
            <a:endParaRPr lang="en-US" altLang="zh-CN" sz="16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圆角矩形 48"/>
          <p:cNvSpPr/>
          <p:nvPr/>
        </p:nvSpPr>
        <p:spPr>
          <a:xfrm>
            <a:off x="3726732" y="3192396"/>
            <a:ext cx="8052566" cy="449875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endParaRPr lang="en-US" altLang="zh-CN" sz="1400" b="1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圆角矩形 51"/>
          <p:cNvSpPr/>
          <p:nvPr/>
        </p:nvSpPr>
        <p:spPr>
          <a:xfrm>
            <a:off x="8024584" y="3285979"/>
            <a:ext cx="2038979" cy="26270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Micro Services </a:t>
            </a:r>
            <a:r>
              <a:rPr lang="en-US" altLang="zh-CN" sz="13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Bus (</a:t>
            </a: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MSB)</a:t>
            </a:r>
          </a:p>
        </p:txBody>
      </p:sp>
      <p:sp>
        <p:nvSpPr>
          <p:cNvPr id="26" name="圆角矩形 51"/>
          <p:cNvSpPr/>
          <p:nvPr/>
        </p:nvSpPr>
        <p:spPr>
          <a:xfrm>
            <a:off x="5391771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DMaaP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7" name="圆角矩形 51"/>
          <p:cNvSpPr/>
          <p:nvPr/>
        </p:nvSpPr>
        <p:spPr>
          <a:xfrm>
            <a:off x="10151234" y="3288177"/>
            <a:ext cx="755725" cy="258313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AAF</a:t>
            </a:r>
          </a:p>
        </p:txBody>
      </p:sp>
      <p:sp>
        <p:nvSpPr>
          <p:cNvPr id="28" name="圆角矩形 31"/>
          <p:cNvSpPr/>
          <p:nvPr/>
        </p:nvSpPr>
        <p:spPr>
          <a:xfrm>
            <a:off x="5362165" y="2257342"/>
            <a:ext cx="2185569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DCAE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Correlation Engine</a:t>
            </a:r>
          </a:p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(Holmes)</a:t>
            </a:r>
          </a:p>
        </p:txBody>
      </p:sp>
      <p:sp>
        <p:nvSpPr>
          <p:cNvPr id="29" name="圆角矩形 51"/>
          <p:cNvSpPr/>
          <p:nvPr/>
        </p:nvSpPr>
        <p:spPr>
          <a:xfrm>
            <a:off x="7116887" y="3295226"/>
            <a:ext cx="820026" cy="244215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srgbClr val="44546A"/>
                </a:solidFill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30" name="圆角矩形 31"/>
          <p:cNvSpPr/>
          <p:nvPr/>
        </p:nvSpPr>
        <p:spPr>
          <a:xfrm>
            <a:off x="3726732" y="2253290"/>
            <a:ext cx="1370831" cy="768096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45720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400" b="1" dirty="0">
                <a:solidFill>
                  <a:prstClr val="white"/>
                </a:solidFill>
                <a:sym typeface="Calibri"/>
              </a:rPr>
              <a:t>Policy Framework</a:t>
            </a:r>
          </a:p>
        </p:txBody>
      </p:sp>
      <p:sp>
        <p:nvSpPr>
          <p:cNvPr id="33" name="圆角矩形 32"/>
          <p:cNvSpPr/>
          <p:nvPr/>
        </p:nvSpPr>
        <p:spPr>
          <a:xfrm>
            <a:off x="6376105" y="3786457"/>
            <a:ext cx="1923753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SDN-C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(L0-L3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Controller)</a:t>
            </a:r>
            <a:endParaRPr lang="en-US" altLang="zh-CN" sz="1400" b="1" dirty="0">
              <a:solidFill>
                <a:srgbClr val="44546A"/>
              </a:solidFill>
            </a:endParaRPr>
          </a:p>
        </p:txBody>
      </p:sp>
      <p:sp>
        <p:nvSpPr>
          <p:cNvPr id="34" name="圆角矩形 32"/>
          <p:cNvSpPr/>
          <p:nvPr/>
        </p:nvSpPr>
        <p:spPr>
          <a:xfrm>
            <a:off x="4267817" y="3786457"/>
            <a:ext cx="2004711" cy="902966"/>
          </a:xfrm>
          <a:prstGeom prst="roundRect">
            <a:avLst/>
          </a:prstGeom>
          <a:solidFill>
            <a:srgbClr val="D0CECE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Multi-VIM/Cloud</a:t>
            </a:r>
            <a:endParaRPr lang="en-US" sz="1400" b="1" dirty="0">
              <a:solidFill>
                <a:srgbClr val="44546A"/>
              </a:solidFill>
              <a:ea typeface="微软雅黑" panose="020B0503020204020204" pitchFamily="34" charset="-122"/>
            </a:endParaRPr>
          </a:p>
          <a:p>
            <a:pPr algn="ctr" defTabSz="457200" hangingPunct="0">
              <a:spcBef>
                <a:spcPts val="300"/>
              </a:spcBef>
            </a:pPr>
            <a:r>
              <a:rPr lang="en-US" sz="1400" b="1" dirty="0">
                <a:solidFill>
                  <a:srgbClr val="44546A"/>
                </a:solidFill>
                <a:ea typeface="微软雅黑" panose="020B0503020204020204" pitchFamily="34" charset="-122"/>
              </a:rPr>
              <a:t>Infrastructure Adaptation Layer</a:t>
            </a:r>
          </a:p>
        </p:txBody>
      </p:sp>
      <p:sp>
        <p:nvSpPr>
          <p:cNvPr id="37" name="圆角矩形 51"/>
          <p:cNvSpPr/>
          <p:nvPr/>
        </p:nvSpPr>
        <p:spPr>
          <a:xfrm>
            <a:off x="6254329" y="3288399"/>
            <a:ext cx="774887" cy="257868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3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CCSDK</a:t>
            </a:r>
          </a:p>
        </p:txBody>
      </p:sp>
      <p:sp>
        <p:nvSpPr>
          <p:cNvPr id="41" name="矩形 69"/>
          <p:cNvSpPr/>
          <p:nvPr/>
        </p:nvSpPr>
        <p:spPr bwMode="auto">
          <a:xfrm>
            <a:off x="4692640" y="4958522"/>
            <a:ext cx="7187522" cy="284327"/>
          </a:xfrm>
          <a:prstGeom prst="rect">
            <a:avLst/>
          </a:prstGeom>
          <a:noFill/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42" name="矩形 69"/>
          <p:cNvSpPr/>
          <p:nvPr/>
        </p:nvSpPr>
        <p:spPr bwMode="auto">
          <a:xfrm>
            <a:off x="4158616" y="5415115"/>
            <a:ext cx="7360691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43" name="矩形 69"/>
          <p:cNvSpPr/>
          <p:nvPr/>
        </p:nvSpPr>
        <p:spPr bwMode="auto">
          <a:xfrm>
            <a:off x="3649928" y="5702517"/>
            <a:ext cx="710543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rgbClr val="1C2754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44" name="圆角矩形 188"/>
          <p:cNvSpPr/>
          <p:nvPr/>
        </p:nvSpPr>
        <p:spPr bwMode="auto">
          <a:xfrm>
            <a:off x="5421892" y="5741197"/>
            <a:ext cx="902738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46" name="圆角矩形 66"/>
          <p:cNvSpPr/>
          <p:nvPr/>
        </p:nvSpPr>
        <p:spPr bwMode="auto">
          <a:xfrm>
            <a:off x="6867158" y="5752540"/>
            <a:ext cx="1378923" cy="228522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Commercial VIM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7" name="圆角矩形 67"/>
          <p:cNvSpPr/>
          <p:nvPr/>
        </p:nvSpPr>
        <p:spPr bwMode="auto">
          <a:xfrm>
            <a:off x="9080559" y="5734316"/>
            <a:ext cx="1016942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Public Cloud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92325" y="5226838"/>
            <a:ext cx="305531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0"/>
            <a:r>
              <a:rPr lang="en-US" sz="2400" dirty="0">
                <a:solidFill>
                  <a:srgbClr val="44546A"/>
                </a:solidFill>
                <a:sym typeface="Calibri"/>
              </a:rPr>
              <a:t>…</a:t>
            </a:r>
          </a:p>
        </p:txBody>
      </p:sp>
      <p:sp>
        <p:nvSpPr>
          <p:cNvPr id="49" name="圆角矩形 188"/>
          <p:cNvSpPr/>
          <p:nvPr/>
        </p:nvSpPr>
        <p:spPr bwMode="auto">
          <a:xfrm>
            <a:off x="6124827" y="4940665"/>
            <a:ext cx="1476782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</a:t>
            </a:r>
            <a:r>
              <a:rPr lang="en-US" altLang="zh-CN" sz="1200" b="1" baseline="30000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rd</a:t>
            </a: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 Party Controller</a:t>
            </a:r>
          </a:p>
        </p:txBody>
      </p:sp>
      <p:sp>
        <p:nvSpPr>
          <p:cNvPr id="50" name="圆角矩形 66"/>
          <p:cNvSpPr/>
          <p:nvPr/>
        </p:nvSpPr>
        <p:spPr bwMode="auto">
          <a:xfrm>
            <a:off x="10290979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 err="1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52" name="圆角矩形 65"/>
          <p:cNvSpPr/>
          <p:nvPr/>
        </p:nvSpPr>
        <p:spPr bwMode="auto">
          <a:xfrm>
            <a:off x="11041136" y="4940665"/>
            <a:ext cx="685800" cy="320040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</a:p>
        </p:txBody>
      </p:sp>
      <p:sp>
        <p:nvSpPr>
          <p:cNvPr id="53" name="圆角矩形 65"/>
          <p:cNvSpPr/>
          <p:nvPr/>
        </p:nvSpPr>
        <p:spPr bwMode="auto">
          <a:xfrm>
            <a:off x="8339995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bg1"/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54" name="圆角矩形 65"/>
          <p:cNvSpPr/>
          <p:nvPr/>
        </p:nvSpPr>
        <p:spPr bwMode="auto">
          <a:xfrm>
            <a:off x="9879503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PNFs</a:t>
            </a:r>
          </a:p>
        </p:txBody>
      </p:sp>
      <p:sp>
        <p:nvSpPr>
          <p:cNvPr id="55" name="圆角矩形 65"/>
          <p:cNvSpPr/>
          <p:nvPr/>
        </p:nvSpPr>
        <p:spPr bwMode="auto">
          <a:xfrm>
            <a:off x="10600637" y="5437587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190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…</a:t>
            </a:r>
          </a:p>
        </p:txBody>
      </p:sp>
      <p:sp>
        <p:nvSpPr>
          <p:cNvPr id="56" name="圆角矩形 31"/>
          <p:cNvSpPr/>
          <p:nvPr/>
        </p:nvSpPr>
        <p:spPr>
          <a:xfrm>
            <a:off x="7812336" y="2267041"/>
            <a:ext cx="1809466" cy="768096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Service Orchestration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Isosceles Triangle 139"/>
          <p:cNvSpPr/>
          <p:nvPr/>
        </p:nvSpPr>
        <p:spPr>
          <a:xfrm flipV="1">
            <a:off x="469304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7" name="Isosceles Triangle 145"/>
          <p:cNvSpPr/>
          <p:nvPr/>
        </p:nvSpPr>
        <p:spPr>
          <a:xfrm flipV="1">
            <a:off x="7070161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68" name="Isosceles Triangle 152"/>
          <p:cNvSpPr/>
          <p:nvPr/>
        </p:nvSpPr>
        <p:spPr>
          <a:xfrm flipV="1">
            <a:off x="9290722" y="6014658"/>
            <a:ext cx="541175" cy="110369"/>
          </a:xfrm>
          <a:prstGeom prst="triangle">
            <a:avLst/>
          </a:prstGeom>
          <a:solidFill>
            <a:schemeClr val="tx2">
              <a:lumMod val="60000"/>
              <a:lumOff val="40000"/>
            </a:schemeClr>
          </a:solidFill>
          <a:ln w="3175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 flipV="1">
            <a:off x="5391771" y="6484654"/>
            <a:ext cx="1543985" cy="2046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1" name="Straight Connector 70"/>
          <p:cNvCxnSpPr/>
          <p:nvPr/>
        </p:nvCxnSpPr>
        <p:spPr>
          <a:xfrm>
            <a:off x="7767595" y="6486700"/>
            <a:ext cx="1416002" cy="0"/>
          </a:xfrm>
          <a:prstGeom prst="line">
            <a:avLst/>
          </a:prstGeom>
          <a:noFill/>
          <a:ln w="25400" cap="flat">
            <a:solidFill>
              <a:srgbClr val="00647F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3" name="TextBox 72"/>
          <p:cNvSpPr txBox="1"/>
          <p:nvPr/>
        </p:nvSpPr>
        <p:spPr>
          <a:xfrm>
            <a:off x="4625986" y="6212400"/>
            <a:ext cx="67567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Edge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069980" y="6212400"/>
            <a:ext cx="568786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Private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DC 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419069" y="6111570"/>
            <a:ext cx="2301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IP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923014" y="6112461"/>
            <a:ext cx="49628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algn="ctr" defTabSz="457200" hangingPunct="0"/>
            <a:r>
              <a:rPr lang="en-US" sz="1400" dirty="0">
                <a:solidFill>
                  <a:srgbClr val="44546A"/>
                </a:solidFill>
                <a:sym typeface="Calibri"/>
              </a:rPr>
              <a:t>MPLS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1519307" y="5089160"/>
            <a:ext cx="738664" cy="154398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Managed Environment</a:t>
            </a:r>
          </a:p>
        </p:txBody>
      </p:sp>
      <p:sp>
        <p:nvSpPr>
          <p:cNvPr id="59" name="圆角矩形 32"/>
          <p:cNvSpPr/>
          <p:nvPr/>
        </p:nvSpPr>
        <p:spPr>
          <a:xfrm>
            <a:off x="840343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Application Controller</a:t>
            </a:r>
          </a:p>
          <a:p>
            <a:pPr algn="ctr" defTabSz="457200" hangingPunct="0"/>
            <a:r>
              <a:rPr lang="en-US" sz="1400" b="1" dirty="0">
                <a:solidFill>
                  <a:srgbClr val="44546A"/>
                </a:solidFill>
                <a:sym typeface="Calibri"/>
              </a:rPr>
              <a:t>(L4-L7)</a:t>
            </a:r>
            <a:endParaRPr lang="en-US" sz="16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1" name="圆角矩形 32"/>
          <p:cNvSpPr/>
          <p:nvPr/>
        </p:nvSpPr>
        <p:spPr>
          <a:xfrm>
            <a:off x="10143155" y="3786457"/>
            <a:ext cx="1636143" cy="90296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 anchorCtr="0">
            <a:noAutofit/>
          </a:bodyPr>
          <a:lstStyle/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Virtual </a:t>
            </a:r>
            <a:r>
              <a:rPr lang="en-US" sz="1400" b="1" dirty="0">
                <a:solidFill>
                  <a:srgbClr val="44546A"/>
                </a:solidFill>
                <a:sym typeface="Calibri"/>
              </a:rPr>
              <a:t>Function </a:t>
            </a:r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Controller</a:t>
            </a:r>
          </a:p>
          <a:p>
            <a:pPr algn="ctr" defTabSz="457200" hangingPunct="0"/>
            <a:r>
              <a:rPr lang="en-US" sz="1400" b="1" dirty="0" smtClean="0">
                <a:solidFill>
                  <a:srgbClr val="44546A"/>
                </a:solidFill>
                <a:sym typeface="Calibri"/>
              </a:rPr>
              <a:t>(ETSI-aligned)</a:t>
            </a:r>
            <a:endParaRPr lang="en-US" sz="1400" b="1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63" name="圆角矩形 26"/>
          <p:cNvSpPr/>
          <p:nvPr/>
        </p:nvSpPr>
        <p:spPr>
          <a:xfrm>
            <a:off x="1578454" y="378645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5" name="Flowchart: Magnetic Disk 2"/>
          <p:cNvSpPr/>
          <p:nvPr/>
        </p:nvSpPr>
        <p:spPr>
          <a:xfrm>
            <a:off x="966300" y="4398150"/>
            <a:ext cx="2372692" cy="800384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defTabSz="457200" hangingPunct="0"/>
            <a:endParaRPr lang="en-US">
              <a:solidFill>
                <a:srgbClr val="000000"/>
              </a:solidFill>
              <a:sym typeface="Calibri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742469" y="4736436"/>
            <a:ext cx="8203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dirty="0" smtClean="0">
                <a:solidFill>
                  <a:srgbClr val="44546A"/>
                </a:solidFill>
                <a:ea typeface="微软雅黑" panose="020B0503020204020204" pitchFamily="34" charset="-122"/>
              </a:rPr>
              <a:t>Catalog</a:t>
            </a:r>
            <a:endParaRPr lang="zh-CN" altLang="en-US" b="1" dirty="0">
              <a:solidFill>
                <a:srgbClr val="44546A"/>
              </a:solidFill>
              <a:ea typeface="微软雅黑" panose="020B0503020204020204" pitchFamily="34" charset="-122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716066" y="1646132"/>
            <a:ext cx="22530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SDC)</a:t>
            </a:r>
          </a:p>
        </p:txBody>
      </p:sp>
      <p:sp>
        <p:nvSpPr>
          <p:cNvPr id="82" name="Rectangle 81"/>
          <p:cNvSpPr/>
          <p:nvPr/>
        </p:nvSpPr>
        <p:spPr>
          <a:xfrm>
            <a:off x="5932839" y="1583222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50194" y="6158157"/>
            <a:ext cx="797091" cy="411480"/>
          </a:xfrm>
          <a:prstGeom prst="rect">
            <a:avLst/>
          </a:prstGeom>
          <a:ln>
            <a:noFill/>
          </a:ln>
        </p:spPr>
      </p:pic>
      <p:sp>
        <p:nvSpPr>
          <p:cNvPr id="72" name="TextBox 71"/>
          <p:cNvSpPr txBox="1"/>
          <p:nvPr/>
        </p:nvSpPr>
        <p:spPr>
          <a:xfrm>
            <a:off x="9318182" y="6212400"/>
            <a:ext cx="521924" cy="3718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  <a:sym typeface="Calibri"/>
              </a:rPr>
              <a:t>Public</a:t>
            </a:r>
          </a:p>
          <a:p>
            <a:pPr algn="ctr" defTabSz="457200" hangingPunct="0">
              <a:lnSpc>
                <a:spcPct val="90000"/>
              </a:lnSpc>
            </a:pPr>
            <a:r>
              <a:rPr lang="en-US" sz="1000" dirty="0">
                <a:solidFill>
                  <a:srgbClr val="44546A"/>
                </a:solidFill>
              </a:rPr>
              <a:t>Cloud</a:t>
            </a:r>
            <a:endParaRPr lang="en-US" sz="1000" dirty="0">
              <a:solidFill>
                <a:srgbClr val="44546A"/>
              </a:solidFill>
              <a:sym typeface="Calibri"/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13481" y="3227610"/>
            <a:ext cx="1221008" cy="365760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 smtClean="0">
                <a:solidFill>
                  <a:prstClr val="white"/>
                </a:solidFill>
                <a:ea typeface="微软雅黑" panose="020B0503020204020204" pitchFamily="34" charset="-122"/>
              </a:rPr>
              <a:t>Common Services</a:t>
            </a:r>
            <a:endParaRPr lang="en-US" altLang="zh-CN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560221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653143" y="4363476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Reference Architecture for R2 and Beyond</a:t>
            </a:r>
            <a:r>
              <a:rPr lang="en-US" sz="1600" b="1" dirty="0">
                <a:solidFill>
                  <a:schemeClr val="tx1"/>
                </a:solidFill>
              </a:rPr>
              <a:t/>
            </a:r>
            <a:br>
              <a:rPr lang="en-US" sz="1600" b="1" dirty="0">
                <a:solidFill>
                  <a:schemeClr val="tx1"/>
                </a:solidFill>
              </a:rPr>
            </a:b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1327464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Architecture Design Considerations</a:t>
            </a:r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163196" y="1057013"/>
            <a:ext cx="11899101" cy="5318620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Architecture Principles Were Reviewed Earlier and Agreed Upon by the Architecture Team:</a:t>
            </a:r>
          </a:p>
          <a:p>
            <a:pPr lvl="1">
              <a:lnSpc>
                <a:spcPct val="90000"/>
              </a:lnSpc>
              <a:spcBef>
                <a:spcPts val="1000"/>
              </a:spcBef>
              <a:defRPr/>
            </a:pPr>
            <a:r>
              <a:rPr lang="en-US" altLang="zh-CN" sz="1400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  <a:hlinkClick r:id="rId2"/>
              </a:rPr>
              <a:t>https://wiki.onap.org/display/DW/Contributions?preview=/8225716/8232492/Architectural%20principles_v3.docx</a:t>
            </a:r>
            <a:endParaRPr lang="en-US" altLang="zh-CN" sz="1400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is a layered architecture – Orchestration, Multi-Cloud, Controller, etc.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Functional role of each layer should be well defined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per the architecture principles agreed by the architecture team (see the above link).</a:t>
            </a:r>
            <a:endParaRPr lang="en-US" altLang="zh-CN" b="1" dirty="0">
              <a:solidFill>
                <a:srgbClr val="0070C0"/>
              </a:solidFill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integrated design studio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to capture full lifecycle management models (TOSCA models for NF, simple / nested services augmented with BPMN, Policy / Analytic design models, etc.)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Support Cloud Agnostic Model and Multi-Cloud adaption layer while hiding infrastructure details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ONAP Target Goal is: Modular, Model-driven, Microservices-based architecture</a:t>
            </a:r>
          </a:p>
          <a:p>
            <a:pPr marL="685800" lvl="1" indent="-22860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Models drive interfaces between layers/components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ONAP should define 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well-described and consistent NB-APIs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at </a:t>
            </a:r>
            <a:r>
              <a:rPr lang="en-US" altLang="zh-CN" dirty="0" smtClean="0">
                <a:ea typeface="Arial Unicode MS" pitchFamily="34" charset="-122"/>
                <a:cs typeface="Arial Unicode MS" pitchFamily="34" charset="-122"/>
              </a:rPr>
              <a:t>all layers</a:t>
            </a:r>
            <a:endParaRPr lang="en-US" altLang="zh-CN" dirty="0">
              <a:ea typeface="Arial Unicode MS" pitchFamily="34" charset="-122"/>
              <a:cs typeface="Arial Unicode MS" pitchFamily="34" charset="-12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Keep flexible capability for commercial solution (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no vendor lock-in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)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Agree to </a:t>
            </a:r>
            <a:r>
              <a:rPr lang="en-US" altLang="zh-CN" b="1" dirty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unified </a:t>
            </a:r>
            <a:r>
              <a:rPr lang="en-US" altLang="zh-CN" b="1" dirty="0" smtClean="0">
                <a:solidFill>
                  <a:srgbClr val="0070C0"/>
                </a:solidFill>
                <a:ea typeface="Arial Unicode MS" pitchFamily="34" charset="-122"/>
                <a:cs typeface="Arial Unicode MS" pitchFamily="34" charset="-122"/>
              </a:rPr>
              <a:t>modeling </a:t>
            </a:r>
            <a:r>
              <a:rPr lang="en-US" altLang="zh-CN" dirty="0">
                <a:ea typeface="Arial Unicode MS" pitchFamily="34" charset="-122"/>
                <a:cs typeface="Arial Unicode MS" pitchFamily="34" charset="-122"/>
              </a:rPr>
              <a:t>for integration across all modules: VES in DCAE, Logging &amp; monitor inside ONAP and more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87512" y="4804570"/>
            <a:ext cx="1950299" cy="776362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Target Architecture for R2 and Beyond</a:t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Functional View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1090077" y="1571110"/>
            <a:ext cx="1615250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6" name="圆角矩形 26"/>
          <p:cNvSpPr/>
          <p:nvPr/>
        </p:nvSpPr>
        <p:spPr>
          <a:xfrm>
            <a:off x="625061" y="307362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Analytic Application Design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574417" y="3327662"/>
            <a:ext cx="3837974" cy="326275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/ PNF Onboarding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259351" y="5530477"/>
            <a:ext cx="3111367" cy="581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2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ONAP Optimization Framework</a:t>
            </a:r>
            <a:endParaRPr lang="en-US" sz="1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543237" y="2686334"/>
            <a:ext cx="2648100" cy="402691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327597" y="1552222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OA&amp;M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8644176" y="1968916"/>
            <a:ext cx="1608806" cy="96352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59855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10434" y="2669068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Application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Authorization</a:t>
            </a:r>
          </a:p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Framework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171864" y="193669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3654" y="3767590"/>
            <a:ext cx="1234440" cy="411124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>
                <a:ea typeface="微软雅黑" panose="020B0503020204020204" pitchFamily="34" charset="-122"/>
              </a:rPr>
              <a:t>Logging</a:t>
            </a:r>
          </a:p>
        </p:txBody>
      </p:sp>
      <p:sp>
        <p:nvSpPr>
          <p:cNvPr id="108" name="圆角矩形 31"/>
          <p:cNvSpPr/>
          <p:nvPr/>
        </p:nvSpPr>
        <p:spPr>
          <a:xfrm>
            <a:off x="3614663" y="1970997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696053" y="2138393"/>
            <a:ext cx="1256206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42352" y="2141185"/>
            <a:ext cx="1624729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4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Active &amp; Available Inventory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External Registry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3" name="圆角矩形 32"/>
          <p:cNvSpPr/>
          <p:nvPr/>
        </p:nvSpPr>
        <p:spPr>
          <a:xfrm>
            <a:off x="7388013" y="3670683"/>
            <a:ext cx="2640134" cy="123643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r>
              <a:rPr lang="en-US" sz="1400" b="1" dirty="0">
                <a:solidFill>
                  <a:srgbClr val="000000"/>
                </a:solidFill>
                <a:sym typeface="Calibri"/>
              </a:rPr>
              <a:t>Generic NF Controllers  (L4-L7)</a:t>
            </a:r>
            <a:endParaRPr lang="en-US" altLang="zh-CN" sz="1400" b="1" dirty="0">
              <a:solidFill>
                <a:schemeClr val="tx1"/>
              </a:solidFill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364654" y="3653241"/>
            <a:ext cx="1901244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376407" y="3640275"/>
            <a:ext cx="1895499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182931" y="2073280"/>
            <a:ext cx="1663667" cy="73866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Data Collection, Analytics, and Events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>
                <a:solidFill>
                  <a:srgbClr val="FFFFFF"/>
                </a:solidFill>
                <a:sym typeface="Calibri"/>
              </a:rPr>
              <a:t>Event Correlation</a:t>
            </a:r>
            <a:r>
              <a:rPr kumimoji="0" lang="en-US" sz="1400" b="1" i="0" u="none" strike="noStrike" cap="none" spc="0" normalizeH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10434" y="3225371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kern="1200" dirty="0">
                <a:ea typeface="微软雅黑" panose="020B0503020204020204" pitchFamily="34" charset="-122"/>
              </a:rPr>
              <a:t>ONAP Optimization Framework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475751" y="4043060"/>
            <a:ext cx="164740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>
                <a:ln>
                  <a:noFill/>
                </a:ln>
                <a:effectLst/>
                <a:uFillTx/>
                <a:sym typeface="Calibri"/>
              </a:rPr>
              <a:t>SDN Controller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>
                <a:sym typeface="Calibri"/>
              </a:rPr>
              <a:t>(L0-L3</a:t>
            </a:r>
            <a:r>
              <a:rPr lang="en-US" sz="1400" b="1" baseline="0" dirty="0" smtClean="0">
                <a:sym typeface="Calibri"/>
              </a:rPr>
              <a:t>)</a:t>
            </a:r>
          </a:p>
        </p:txBody>
      </p:sp>
      <p:sp>
        <p:nvSpPr>
          <p:cNvPr id="76" name="矩形 69"/>
          <p:cNvSpPr/>
          <p:nvPr/>
        </p:nvSpPr>
        <p:spPr bwMode="auto">
          <a:xfrm>
            <a:off x="3850868" y="5014915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Optional External </a:t>
            </a: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37812" y="5803091"/>
            <a:ext cx="6472622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921433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6993956" y="1927894"/>
            <a:ext cx="1550910" cy="103356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12810" y="2222401"/>
            <a:ext cx="1568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FF"/>
                </a:solidFill>
              </a:rPr>
              <a:t>Orchestration</a:t>
            </a:r>
          </a:p>
        </p:txBody>
      </p:sp>
      <p:sp>
        <p:nvSpPr>
          <p:cNvPr id="78" name="圆角矩形 47"/>
          <p:cNvSpPr/>
          <p:nvPr/>
        </p:nvSpPr>
        <p:spPr>
          <a:xfrm>
            <a:off x="3469983" y="3113503"/>
            <a:ext cx="6659391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Micro Services Bus / Data Movement (see Note 1)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5971022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867916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1935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331600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116937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583611" y="3521282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圆角矩形 26"/>
          <p:cNvSpPr/>
          <p:nvPr/>
        </p:nvSpPr>
        <p:spPr>
          <a:xfrm>
            <a:off x="625061" y="342285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Closed Loop Design</a:t>
            </a:r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Design</a:t>
            </a:r>
          </a:p>
        </p:txBody>
      </p:sp>
      <p:sp>
        <p:nvSpPr>
          <p:cNvPr id="97" name="Rectangle 96"/>
          <p:cNvSpPr/>
          <p:nvPr/>
        </p:nvSpPr>
        <p:spPr>
          <a:xfrm>
            <a:off x="7573782" y="4130501"/>
            <a:ext cx="2333316" cy="28188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7579029" y="4151578"/>
            <a:ext cx="2294546" cy="23570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algn="ctr" defTabSz="457200" hangingPunct="0"/>
            <a:r>
              <a:rPr kumimoji="0" lang="en-US" sz="12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2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Life Cycle Management &amp; </a:t>
            </a:r>
            <a:r>
              <a:rPr kumimoji="0" lang="en-US" sz="1200" b="1" i="0" u="none" strike="noStrike" cap="none" spc="0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Config</a:t>
            </a:r>
            <a:endParaRPr kumimoji="0" lang="en-US" sz="1200" b="1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5207480" y="1022496"/>
            <a:ext cx="122625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69799" y="995677"/>
            <a:ext cx="4054885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8820319" y="1010394"/>
            <a:ext cx="280933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278095" y="6139300"/>
            <a:ext cx="42611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Note 1 – Consistent APIs between </a:t>
            </a:r>
            <a:r>
              <a:rPr lang="en-US" sz="1100" dirty="0" smtClean="0"/>
              <a:t>Orchestration layer </a:t>
            </a:r>
            <a:r>
              <a:rPr lang="en-US" sz="1100" dirty="0"/>
              <a:t>and Controllers 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7452342" y="5062942"/>
            <a:ext cx="1647589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Specific VNF Manager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168323" y="5067378"/>
            <a:ext cx="210316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Element Management System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7" name="TextBox 106"/>
          <p:cNvSpPr txBox="1"/>
          <p:nvPr/>
        </p:nvSpPr>
        <p:spPr>
          <a:xfrm flipH="1">
            <a:off x="3505513" y="3983031"/>
            <a:ext cx="1647409" cy="9541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Multi-Cloud</a:t>
            </a:r>
            <a:endParaRPr kumimoji="0" lang="en-US" sz="14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baseline="0" dirty="0" smtClean="0">
                <a:sym typeface="Calibri"/>
              </a:rPr>
              <a:t>Adaptation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6725514" y="1012427"/>
            <a:ext cx="1803026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  <a:endParaRPr lang="en-US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51"/>
          <p:cNvSpPr/>
          <p:nvPr/>
        </p:nvSpPr>
        <p:spPr>
          <a:xfrm>
            <a:off x="10328323" y="4319047"/>
            <a:ext cx="1234440" cy="38487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Others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49223" y="4466258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  <p:sp>
        <p:nvSpPr>
          <p:cNvPr id="110" name="TextBox 109"/>
          <p:cNvSpPr txBox="1"/>
          <p:nvPr/>
        </p:nvSpPr>
        <p:spPr>
          <a:xfrm>
            <a:off x="5987362" y="4548481"/>
            <a:ext cx="8851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(see Note 1)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4360974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3342181" y="5409788"/>
            <a:ext cx="8399276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Arrow: U-Turn 160"/>
          <p:cNvSpPr/>
          <p:nvPr/>
        </p:nvSpPr>
        <p:spPr>
          <a:xfrm flipV="1">
            <a:off x="1839511" y="4744139"/>
            <a:ext cx="1964367" cy="1010850"/>
          </a:xfrm>
          <a:prstGeom prst="uturnArrow">
            <a:avLst/>
          </a:prstGeom>
          <a:solidFill>
            <a:srgbClr val="00B0F0"/>
          </a:solidFill>
          <a:ln w="3175" cap="flat">
            <a:solidFill>
              <a:srgbClr val="00B0F0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4150" y="49855"/>
            <a:ext cx="11454614" cy="954113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>ONAP </a:t>
            </a:r>
            <a:r>
              <a:rPr lang="en-US" altLang="zh-CN" sz="3200" b="1" dirty="0" smtClean="0">
                <a:solidFill>
                  <a:schemeClr val="bg1"/>
                </a:solidFill>
                <a:latin typeface="Arial" panose="020B0604020202020204"/>
              </a:rPr>
              <a:t>Beijing Architecture</a:t>
            </a:r>
            <a: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  <a:t/>
            </a:r>
            <a:br>
              <a:rPr lang="en-US" altLang="zh-CN" sz="3200" b="1" dirty="0">
                <a:solidFill>
                  <a:schemeClr val="bg1"/>
                </a:solidFill>
                <a:latin typeface="Arial" panose="020B0604020202020204"/>
              </a:rPr>
            </a:br>
            <a:r>
              <a:rPr lang="en-US" altLang="zh-CN" sz="1800" b="1" dirty="0">
                <a:solidFill>
                  <a:schemeClr val="bg1"/>
                </a:solidFill>
                <a:latin typeface="Arial" panose="020B0604020202020204"/>
              </a:rPr>
              <a:t>(High-Level </a:t>
            </a:r>
            <a:r>
              <a:rPr lang="en-US" altLang="zh-CN" sz="1800" b="1" dirty="0" smtClean="0">
                <a:solidFill>
                  <a:schemeClr val="bg1"/>
                </a:solidFill>
                <a:latin typeface="Arial" panose="020B0604020202020204"/>
              </a:rPr>
              <a:t>View with Projects) </a:t>
            </a:r>
            <a:endParaRPr lang="zh-CN" altLang="en-US" sz="18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8" name="圆角矩形 28"/>
          <p:cNvSpPr/>
          <p:nvPr/>
        </p:nvSpPr>
        <p:spPr>
          <a:xfrm>
            <a:off x="569799" y="1563080"/>
            <a:ext cx="2640627" cy="3782778"/>
          </a:xfrm>
          <a:prstGeom prst="roundRect">
            <a:avLst>
              <a:gd name="adj" fmla="val 6026"/>
            </a:avLst>
          </a:prstGeom>
          <a:solidFill>
            <a:srgbClr val="1C2754"/>
          </a:solidFill>
          <a:ln w="19050" cap="flat" cmpd="sng" algn="ctr">
            <a:solidFill>
              <a:srgbClr val="00647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771081" y="1571110"/>
            <a:ext cx="2253246" cy="400110"/>
          </a:xfrm>
          <a:prstGeom prst="rect">
            <a:avLst/>
          </a:prstGeom>
          <a:extLst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DESIGN-TIME (SDC)</a:t>
            </a:r>
            <a:endParaRPr lang="en-US" altLang="zh-CN" sz="2000" b="1" dirty="0">
              <a:solidFill>
                <a:srgbClr val="FF0000"/>
              </a:solidFill>
              <a:ea typeface="微软雅黑" panose="020B0503020204020204" pitchFamily="34" charset="-122"/>
            </a:endParaRPr>
          </a:p>
        </p:txBody>
      </p:sp>
      <p:sp>
        <p:nvSpPr>
          <p:cNvPr id="175" name="圆角矩形 25"/>
          <p:cNvSpPr/>
          <p:nvPr/>
        </p:nvSpPr>
        <p:spPr>
          <a:xfrm>
            <a:off x="625061" y="272438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</a:pPr>
            <a:r>
              <a:rPr lang="en-US" altLang="zh-CN" sz="1400" b="1" dirty="0">
                <a:latin typeface="+mn-lt"/>
                <a:ea typeface="微软雅黑" panose="020B0503020204020204" pitchFamily="34" charset="-122"/>
              </a:rPr>
              <a:t>Policy Creation &amp; Validation</a:t>
            </a:r>
          </a:p>
        </p:txBody>
      </p:sp>
      <p:sp>
        <p:nvSpPr>
          <p:cNvPr id="179" name="圆角矩形 29"/>
          <p:cNvSpPr/>
          <p:nvPr/>
        </p:nvSpPr>
        <p:spPr>
          <a:xfrm rot="16200000">
            <a:off x="-1661494" y="3213316"/>
            <a:ext cx="3951347" cy="425157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VNF SDK</a:t>
            </a:r>
            <a:endParaRPr lang="en-US" altLang="zh-CN" sz="16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219" name="圆角矩形 25"/>
          <p:cNvSpPr/>
          <p:nvPr/>
        </p:nvSpPr>
        <p:spPr>
          <a:xfrm>
            <a:off x="625061" y="2025917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Resource Onboarding</a:t>
            </a:r>
          </a:p>
        </p:txBody>
      </p:sp>
      <p:sp>
        <p:nvSpPr>
          <p:cNvPr id="220" name="圆角矩形 20"/>
          <p:cNvSpPr/>
          <p:nvPr/>
        </p:nvSpPr>
        <p:spPr>
          <a:xfrm>
            <a:off x="625061" y="237515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kern="1200" dirty="0">
                <a:solidFill>
                  <a:schemeClr val="tx1"/>
                </a:solidFill>
                <a:ea typeface="微软雅黑" panose="020B0503020204020204" pitchFamily="34" charset="-122"/>
              </a:rPr>
              <a:t>Service </a:t>
            </a:r>
            <a:r>
              <a:rPr lang="en-US" altLang="zh-CN" sz="1400" b="1" dirty="0">
                <a:ea typeface="微软雅黑" panose="020B0503020204020204" pitchFamily="34" charset="-122"/>
              </a:rPr>
              <a:t> </a:t>
            </a:r>
            <a:r>
              <a:rPr lang="en-US" altLang="zh-CN" sz="1400" b="1" dirty="0" smtClean="0">
                <a:ea typeface="微软雅黑" panose="020B0503020204020204" pitchFamily="34" charset="-122"/>
              </a:rPr>
              <a:t>&amp; Product </a:t>
            </a:r>
            <a:r>
              <a:rPr lang="en-US" altLang="zh-CN" sz="1400" b="1" kern="1200" dirty="0" smtClean="0">
                <a:solidFill>
                  <a:schemeClr val="tx1"/>
                </a:solidFill>
                <a:ea typeface="微软雅黑" panose="020B0503020204020204" pitchFamily="34" charset="-122"/>
              </a:rPr>
              <a:t>Design</a:t>
            </a:r>
            <a:endParaRPr lang="zh-CN" altLang="en-US" sz="1400" b="1" kern="1200" dirty="0">
              <a:solidFill>
                <a:schemeClr val="tx1"/>
              </a:solidFill>
              <a:ea typeface="微软雅黑" panose="020B0503020204020204" pitchFamily="34" charset="-122"/>
            </a:endParaRPr>
          </a:p>
        </p:txBody>
      </p:sp>
      <p:sp>
        <p:nvSpPr>
          <p:cNvPr id="3" name="Flowchart: Magnetic Disk 2"/>
          <p:cNvSpPr/>
          <p:nvPr/>
        </p:nvSpPr>
        <p:spPr>
          <a:xfrm>
            <a:off x="640108" y="4439224"/>
            <a:ext cx="2487305" cy="874746"/>
          </a:xfrm>
          <a:prstGeom prst="flowChartMagneticDisk">
            <a:avLst/>
          </a:prstGeom>
          <a:solidFill>
            <a:srgbClr val="FFFFFF"/>
          </a:solidFill>
          <a:ln w="9525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ea typeface="+mn-ea"/>
              <a:cs typeface="+mn-cs"/>
              <a:sym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25061" y="4810670"/>
            <a:ext cx="2502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1600" b="1" kern="1200" dirty="0">
                <a:ea typeface="微软雅黑" panose="020B0503020204020204" pitchFamily="34" charset="-122"/>
              </a:rPr>
              <a:t>Catalog</a:t>
            </a:r>
            <a:endParaRPr lang="zh-CN" altLang="en-US" b="1" kern="1200" dirty="0">
              <a:ea typeface="微软雅黑" panose="020B0503020204020204" pitchFamily="34" charset="-122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460824" y="5702961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Recipe/Eng Rules &amp; Policy </a:t>
            </a:r>
            <a:r>
              <a:rPr lang="en-US" sz="105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Distribution</a:t>
            </a:r>
            <a:endParaRPr lang="en-US" sz="105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7" name="圆角矩形 55"/>
          <p:cNvSpPr/>
          <p:nvPr/>
        </p:nvSpPr>
        <p:spPr>
          <a:xfrm rot="16200000">
            <a:off x="10644005" y="2587524"/>
            <a:ext cx="2476623" cy="445200"/>
          </a:xfrm>
          <a:prstGeom prst="roundRect">
            <a:avLst>
              <a:gd name="adj" fmla="val 1648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ONAP Operations Manager 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3239817" y="1442397"/>
            <a:ext cx="8302057" cy="342772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1828800" marR="0" lvl="0" indent="-2222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20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         </a:t>
            </a:r>
            <a:endParaRPr kumimoji="0" lang="en-US" altLang="zh-CN" sz="2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180" name="圆角矩形 30"/>
          <p:cNvSpPr/>
          <p:nvPr/>
        </p:nvSpPr>
        <p:spPr>
          <a:xfrm>
            <a:off x="3516372" y="1571814"/>
            <a:ext cx="1920536" cy="323164"/>
          </a:xfrm>
          <a:prstGeom prst="roundRect">
            <a:avLst>
              <a:gd name="adj" fmla="val 9045"/>
            </a:avLst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4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Dashboard </a:t>
            </a: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OA&amp;M (VID)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81" name="圆角矩形 31"/>
          <p:cNvSpPr/>
          <p:nvPr/>
        </p:nvSpPr>
        <p:spPr>
          <a:xfrm>
            <a:off x="8654157" y="1948806"/>
            <a:ext cx="1608806" cy="1007531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dirty="0">
              <a:solidFill>
                <a:prstClr val="white"/>
              </a:solidFill>
            </a:endParaRPr>
          </a:p>
        </p:txBody>
      </p:sp>
      <p:sp>
        <p:nvSpPr>
          <p:cNvPr id="192" name="圆角矩形 47"/>
          <p:cNvSpPr/>
          <p:nvPr/>
        </p:nvSpPr>
        <p:spPr>
          <a:xfrm>
            <a:off x="569799" y="1296898"/>
            <a:ext cx="11047552" cy="242407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ONAP External APIs </a:t>
            </a:r>
          </a:p>
        </p:txBody>
      </p:sp>
      <p:sp>
        <p:nvSpPr>
          <p:cNvPr id="194" name="圆角矩形 48"/>
          <p:cNvSpPr/>
          <p:nvPr/>
        </p:nvSpPr>
        <p:spPr>
          <a:xfrm>
            <a:off x="10298932" y="1953313"/>
            <a:ext cx="1283885" cy="2945165"/>
          </a:xfrm>
          <a:prstGeom prst="roundRect">
            <a:avLst/>
          </a:prstGeom>
          <a:solidFill>
            <a:srgbClr val="009788"/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Common</a:t>
            </a:r>
          </a:p>
          <a:p>
            <a:pPr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300" b="1" dirty="0">
                <a:solidFill>
                  <a:prstClr val="white"/>
                </a:solidFill>
                <a:ea typeface="微软雅黑" panose="020B0503020204020204" pitchFamily="34" charset="-122"/>
              </a:rPr>
              <a:t> Services</a:t>
            </a:r>
            <a:endParaRPr lang="zh-CN" altLang="en-US" sz="1300" b="1" dirty="0">
              <a:solidFill>
                <a:prstClr val="white"/>
              </a:solidFill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10328323" y="2589313"/>
            <a:ext cx="1234440" cy="51165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AAF</a:t>
            </a:r>
            <a:endParaRPr lang="en-US" altLang="zh-CN" sz="1100" b="1" kern="1200" dirty="0">
              <a:ea typeface="微软雅黑" panose="020B0503020204020204" pitchFamily="34" charset="-122"/>
            </a:endParaRPr>
          </a:p>
        </p:txBody>
      </p:sp>
      <p:sp>
        <p:nvSpPr>
          <p:cNvPr id="94" name="圆角矩形 31"/>
          <p:cNvSpPr/>
          <p:nvPr/>
        </p:nvSpPr>
        <p:spPr>
          <a:xfrm>
            <a:off x="5227267" y="1929821"/>
            <a:ext cx="1655880" cy="102741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5" name="圆角矩形 51"/>
          <p:cNvSpPr/>
          <p:nvPr/>
        </p:nvSpPr>
        <p:spPr>
          <a:xfrm>
            <a:off x="10328323" y="3653241"/>
            <a:ext cx="1234440" cy="30162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>
                <a:ea typeface="微软雅黑" panose="020B0503020204020204" pitchFamily="34" charset="-122"/>
              </a:rPr>
              <a:t>Logging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108" name="圆角矩形 31"/>
          <p:cNvSpPr/>
          <p:nvPr/>
        </p:nvSpPr>
        <p:spPr>
          <a:xfrm>
            <a:off x="3717563" y="1942003"/>
            <a:ext cx="1370831" cy="997731"/>
          </a:xfrm>
          <a:prstGeom prst="round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457200" hangingPunct="0"/>
            <a:endParaRPr lang="en-US" altLang="zh-CN" sz="1400" b="1" dirty="0">
              <a:solidFill>
                <a:prstClr val="white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 flipH="1">
            <a:off x="3760922" y="2174229"/>
            <a:ext cx="1256206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Policy Framework</a:t>
            </a:r>
          </a:p>
        </p:txBody>
      </p:sp>
      <p:sp>
        <p:nvSpPr>
          <p:cNvPr id="126" name="TextBox 125"/>
          <p:cNvSpPr txBox="1"/>
          <p:nvPr/>
        </p:nvSpPr>
        <p:spPr>
          <a:xfrm flipH="1">
            <a:off x="8605506" y="2355317"/>
            <a:ext cx="1624729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r>
              <a:rPr kumimoji="0" lang="en-US" sz="1600" b="1" i="0" u="none" strike="noStrike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A&amp;AI/ESR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44" name="圆角矩形 32"/>
          <p:cNvSpPr/>
          <p:nvPr/>
        </p:nvSpPr>
        <p:spPr>
          <a:xfrm>
            <a:off x="5671082" y="3653241"/>
            <a:ext cx="1594816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33" name="圆角矩形 32"/>
          <p:cNvSpPr/>
          <p:nvPr/>
        </p:nvSpPr>
        <p:spPr>
          <a:xfrm>
            <a:off x="3894802" y="3640275"/>
            <a:ext cx="1623845" cy="1236433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 flipH="1">
            <a:off x="5240926" y="1985905"/>
            <a:ext cx="1663667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DCAE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 smtClean="0">
                <a:solidFill>
                  <a:srgbClr val="FFFFFF"/>
                </a:solidFill>
                <a:sym typeface="Calibri"/>
              </a:rPr>
              <a:t>Correlation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Engine (Holmes)</a:t>
            </a:r>
            <a:r>
              <a:rPr kumimoji="0" lang="en-US" sz="1400" b="1" i="0" u="none" strike="noStrike" cap="none" spc="0" normalizeH="0" dirty="0" smtClean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 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25" name="圆角矩形 51"/>
          <p:cNvSpPr/>
          <p:nvPr/>
        </p:nvSpPr>
        <p:spPr>
          <a:xfrm>
            <a:off x="10328323" y="3132575"/>
            <a:ext cx="1234440" cy="472892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kern="1200" dirty="0" smtClean="0">
                <a:ea typeface="微软雅黑" panose="020B0503020204020204" pitchFamily="34" charset="-122"/>
              </a:rPr>
              <a:t>OOF</a:t>
            </a:r>
            <a:endParaRPr lang="en-US" altLang="zh-CN" sz="1050" b="1" kern="1200" dirty="0">
              <a:ea typeface="微软雅黑" panose="020B0503020204020204" pitchFamily="34" charset="-122"/>
            </a:endParaRPr>
          </a:p>
        </p:txBody>
      </p:sp>
      <p:sp>
        <p:nvSpPr>
          <p:cNvPr id="127" name="TextBox 126"/>
          <p:cNvSpPr txBox="1"/>
          <p:nvPr/>
        </p:nvSpPr>
        <p:spPr>
          <a:xfrm flipH="1">
            <a:off x="5632326" y="3929135"/>
            <a:ext cx="1647409" cy="8002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SDN-C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L0-L3 Controller)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76" name="矩形 69"/>
          <p:cNvSpPr/>
          <p:nvPr/>
        </p:nvSpPr>
        <p:spPr bwMode="auto">
          <a:xfrm>
            <a:off x="3850869" y="5014915"/>
            <a:ext cx="6448064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External Systems</a:t>
            </a:r>
          </a:p>
        </p:txBody>
      </p:sp>
      <p:sp>
        <p:nvSpPr>
          <p:cNvPr id="75" name="矩形 69"/>
          <p:cNvSpPr/>
          <p:nvPr/>
        </p:nvSpPr>
        <p:spPr bwMode="auto">
          <a:xfrm>
            <a:off x="3850868" y="5464890"/>
            <a:ext cx="7445829" cy="284327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Network Function Layer</a:t>
            </a:r>
          </a:p>
        </p:txBody>
      </p:sp>
      <p:sp>
        <p:nvSpPr>
          <p:cNvPr id="114" name="矩形 69"/>
          <p:cNvSpPr/>
          <p:nvPr/>
        </p:nvSpPr>
        <p:spPr bwMode="auto">
          <a:xfrm>
            <a:off x="3850868" y="5803091"/>
            <a:ext cx="6477456" cy="312141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cap="flat" cmpd="sng" algn="ctr">
            <a:solidFill>
              <a:schemeClr val="accent5">
                <a:lumMod val="7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400" b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Hypervisor / OS Layer</a:t>
            </a:r>
          </a:p>
        </p:txBody>
      </p:sp>
      <p:sp>
        <p:nvSpPr>
          <p:cNvPr id="120" name="圆角矩形 188"/>
          <p:cNvSpPr/>
          <p:nvPr/>
        </p:nvSpPr>
        <p:spPr bwMode="auto">
          <a:xfrm>
            <a:off x="5571342" y="5857165"/>
            <a:ext cx="902738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121" name="圆角矩形 65"/>
          <p:cNvSpPr/>
          <p:nvPr/>
        </p:nvSpPr>
        <p:spPr bwMode="auto">
          <a:xfrm>
            <a:off x="7669376" y="5857165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122" name="圆角矩形 66"/>
          <p:cNvSpPr/>
          <p:nvPr/>
        </p:nvSpPr>
        <p:spPr bwMode="auto">
          <a:xfrm>
            <a:off x="6633896" y="5849052"/>
            <a:ext cx="91133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137" name="圆角矩形 67"/>
          <p:cNvSpPr/>
          <p:nvPr/>
        </p:nvSpPr>
        <p:spPr bwMode="auto">
          <a:xfrm>
            <a:off x="9181372" y="5850284"/>
            <a:ext cx="1016942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336817" y="5327412"/>
            <a:ext cx="461406" cy="46166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…</a:t>
            </a:r>
          </a:p>
        </p:txBody>
      </p:sp>
      <p:sp>
        <p:nvSpPr>
          <p:cNvPr id="135" name="圆角矩形 188"/>
          <p:cNvSpPr/>
          <p:nvPr/>
        </p:nvSpPr>
        <p:spPr bwMode="auto">
          <a:xfrm>
            <a:off x="5551358" y="5066173"/>
            <a:ext cx="147678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3rd Party Controller</a:t>
            </a:r>
          </a:p>
        </p:txBody>
      </p:sp>
      <p:sp>
        <p:nvSpPr>
          <p:cNvPr id="145" name="圆角矩形 65"/>
          <p:cNvSpPr/>
          <p:nvPr/>
        </p:nvSpPr>
        <p:spPr bwMode="auto">
          <a:xfrm>
            <a:off x="8429247" y="5849052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AMZ</a:t>
            </a:r>
          </a:p>
        </p:txBody>
      </p:sp>
      <p:sp>
        <p:nvSpPr>
          <p:cNvPr id="149" name="圆角矩形 65"/>
          <p:cNvSpPr/>
          <p:nvPr/>
        </p:nvSpPr>
        <p:spPr bwMode="auto">
          <a:xfrm>
            <a:off x="8032248" y="5501567"/>
            <a:ext cx="670684" cy="247650"/>
          </a:xfrm>
          <a:prstGeom prst="roundRect">
            <a:avLst>
              <a:gd name="adj" fmla="val 12823"/>
            </a:avLst>
          </a:prstGeom>
          <a:solidFill>
            <a:srgbClr val="FFFFFF">
              <a:lumMod val="85000"/>
            </a:srgb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VNFs</a:t>
            </a:r>
          </a:p>
        </p:txBody>
      </p:sp>
      <p:sp>
        <p:nvSpPr>
          <p:cNvPr id="150" name="圆角矩形 65"/>
          <p:cNvSpPr/>
          <p:nvPr/>
        </p:nvSpPr>
        <p:spPr bwMode="auto">
          <a:xfrm>
            <a:off x="10391675" y="5486246"/>
            <a:ext cx="670684" cy="247650"/>
          </a:xfrm>
          <a:prstGeom prst="roundRect">
            <a:avLst>
              <a:gd name="adj" fmla="val 12823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buSzTx/>
              <a:buFontTx/>
              <a:buNone/>
              <a:tabLst/>
              <a:defRPr/>
            </a:pPr>
            <a:r>
              <a:rPr kumimoji="0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</a:rPr>
              <a:t>PNFs</a:t>
            </a:r>
          </a:p>
        </p:txBody>
      </p:sp>
      <p:grpSp>
        <p:nvGrpSpPr>
          <p:cNvPr id="138" name="Group 73"/>
          <p:cNvGrpSpPr/>
          <p:nvPr/>
        </p:nvGrpSpPr>
        <p:grpSpPr>
          <a:xfrm>
            <a:off x="4519533" y="6141556"/>
            <a:ext cx="5523621" cy="575678"/>
            <a:chOff x="2002173" y="5867539"/>
            <a:chExt cx="5523621" cy="575678"/>
          </a:xfrm>
        </p:grpSpPr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2173" y="5977908"/>
              <a:ext cx="905123" cy="410546"/>
            </a:xfrm>
            <a:prstGeom prst="rect">
              <a:avLst/>
            </a:prstGeom>
          </p:spPr>
        </p:pic>
        <p:sp>
          <p:nvSpPr>
            <p:cNvPr id="140" name="Isosceles Triangle 139"/>
            <p:cNvSpPr/>
            <p:nvPr/>
          </p:nvSpPr>
          <p:spPr>
            <a:xfrm flipV="1">
              <a:off x="2184146" y="5867539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41" name="Picture 14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5751" y="5991537"/>
              <a:ext cx="905123" cy="410546"/>
            </a:xfrm>
            <a:prstGeom prst="rect">
              <a:avLst/>
            </a:prstGeom>
          </p:spPr>
        </p:pic>
        <p:sp>
          <p:nvSpPr>
            <p:cNvPr id="146" name="Isosceles Triangle 145"/>
            <p:cNvSpPr/>
            <p:nvPr/>
          </p:nvSpPr>
          <p:spPr>
            <a:xfrm flipV="1">
              <a:off x="4587724" y="5870717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6931219" y="5880776"/>
              <a:ext cx="541175" cy="110369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 w="3175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no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9457" y="6011570"/>
              <a:ext cx="766337" cy="324807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55" name="Straight Connector 154"/>
            <p:cNvCxnSpPr/>
            <p:nvPr/>
          </p:nvCxnSpPr>
          <p:spPr>
            <a:xfrm>
              <a:off x="2888299" y="6227487"/>
              <a:ext cx="1498455" cy="13629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6" name="Straight Connector 155"/>
            <p:cNvCxnSpPr/>
            <p:nvPr/>
          </p:nvCxnSpPr>
          <p:spPr>
            <a:xfrm>
              <a:off x="5282534" y="6243163"/>
              <a:ext cx="1498455" cy="0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blurRad="38100" dist="20000" dir="5400000" rotWithShape="0">
                <a:srgbClr val="000000">
                  <a:alpha val="38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9" name="TextBox 158"/>
            <p:cNvSpPr txBox="1"/>
            <p:nvPr/>
          </p:nvSpPr>
          <p:spPr>
            <a:xfrm>
              <a:off x="6950470" y="6014793"/>
              <a:ext cx="420946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Public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107324" y="6034247"/>
              <a:ext cx="675824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Edge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551574" y="6043109"/>
              <a:ext cx="568423" cy="4001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Private</a:t>
              </a:r>
            </a:p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n-US" sz="1000" dirty="0"/>
                <a:t>DC Cloud</a:t>
              </a:r>
              <a:endParaRPr kumimoji="0" lang="en-US" sz="10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6015577" y="5952703"/>
              <a:ext cx="230189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IP</a:t>
              </a:r>
            </a:p>
          </p:txBody>
        </p:sp>
        <p:sp>
          <p:nvSpPr>
            <p:cNvPr id="169" name="TextBox 168"/>
            <p:cNvSpPr txBox="1"/>
            <p:nvPr/>
          </p:nvSpPr>
          <p:spPr>
            <a:xfrm>
              <a:off x="3404427" y="5953594"/>
              <a:ext cx="496288" cy="3077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MPLS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1203093" y="5409788"/>
            <a:ext cx="615553" cy="10907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70C0"/>
                </a:solidFill>
              </a:rPr>
              <a:t>Managed Environment</a:t>
            </a:r>
          </a:p>
        </p:txBody>
      </p:sp>
      <p:sp>
        <p:nvSpPr>
          <p:cNvPr id="158" name="圆角矩形 31"/>
          <p:cNvSpPr/>
          <p:nvPr/>
        </p:nvSpPr>
        <p:spPr>
          <a:xfrm>
            <a:off x="7005377" y="1932203"/>
            <a:ext cx="1521808" cy="1017341"/>
          </a:xfrm>
          <a:prstGeom prst="round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66" name="TextBox 165"/>
          <p:cNvSpPr txBox="1"/>
          <p:nvPr/>
        </p:nvSpPr>
        <p:spPr>
          <a:xfrm>
            <a:off x="7006733" y="1932204"/>
            <a:ext cx="1588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Service Orchestration</a:t>
            </a:r>
          </a:p>
          <a:p>
            <a:pPr algn="ctr"/>
            <a:r>
              <a:rPr lang="en-US" sz="1600" b="1" dirty="0" smtClean="0">
                <a:solidFill>
                  <a:srgbClr val="FFFFFF"/>
                </a:solidFill>
              </a:rPr>
              <a:t>Project</a:t>
            </a:r>
            <a:endParaRPr lang="en-US" sz="1600" b="1" dirty="0">
              <a:solidFill>
                <a:srgbClr val="FFFFFF"/>
              </a:solidFill>
            </a:endParaRPr>
          </a:p>
        </p:txBody>
      </p:sp>
      <p:sp>
        <p:nvSpPr>
          <p:cNvPr id="78" name="圆角矩形 47"/>
          <p:cNvSpPr/>
          <p:nvPr/>
        </p:nvSpPr>
        <p:spPr>
          <a:xfrm>
            <a:off x="3969542" y="3113503"/>
            <a:ext cx="6159832" cy="407779"/>
          </a:xfrm>
          <a:prstGeom prst="roundRect">
            <a:avLst/>
          </a:prstGeom>
          <a:solidFill>
            <a:srgbClr val="009788">
              <a:alpha val="25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solidFill>
                  <a:srgbClr val="000000"/>
                </a:solidFill>
                <a:latin typeface="Calibri"/>
                <a:ea typeface="微软雅黑" panose="020B0503020204020204" pitchFamily="34" charset="-122"/>
                <a:cs typeface="Arial" panose="020B0604020202020204" pitchFamily="34" charset="0"/>
              </a:rPr>
              <a:t>MSB/DMAAP</a:t>
            </a:r>
            <a:endParaRPr lang="en-US" altLang="zh-CN" sz="1000" dirty="0">
              <a:solidFill>
                <a:srgbClr val="000000"/>
              </a:solidFill>
              <a:latin typeface="Calibri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340018" y="293244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079877" y="293973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766318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9484672" y="2949544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701711" y="3499765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6436253" y="351720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/>
          <p:nvPr/>
        </p:nvCxnSpPr>
        <p:spPr>
          <a:xfrm>
            <a:off x="8138955" y="3483611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0219904" y="3231323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圆角矩形 51"/>
          <p:cNvSpPr/>
          <p:nvPr/>
        </p:nvSpPr>
        <p:spPr>
          <a:xfrm>
            <a:off x="10328323" y="4374809"/>
            <a:ext cx="1234440" cy="225189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100" b="1" dirty="0" smtClean="0">
                <a:ea typeface="微软雅黑" panose="020B0503020204020204" pitchFamily="34" charset="-122"/>
              </a:rPr>
              <a:t>…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9" name="圆角矩形 26"/>
          <p:cNvSpPr/>
          <p:nvPr/>
        </p:nvSpPr>
        <p:spPr>
          <a:xfrm>
            <a:off x="625061" y="4121330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 Test &amp; Certification</a:t>
            </a:r>
          </a:p>
        </p:txBody>
      </p:sp>
      <p:sp>
        <p:nvSpPr>
          <p:cNvPr id="100" name="圆角矩形 51"/>
          <p:cNvSpPr/>
          <p:nvPr/>
        </p:nvSpPr>
        <p:spPr>
          <a:xfrm>
            <a:off x="10328323" y="3984471"/>
            <a:ext cx="1234440" cy="358931"/>
          </a:xfrm>
          <a:prstGeom prst="roundRect">
            <a:avLst/>
          </a:prstGeom>
          <a:solidFill>
            <a:srgbClr val="FFFFFF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defTabSz="914400" fontAlgn="base" hangingPunct="1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600" b="1" dirty="0" smtClean="0">
                <a:ea typeface="微软雅黑" panose="020B0503020204020204" pitchFamily="34" charset="-122"/>
              </a:rPr>
              <a:t>CCSDK</a:t>
            </a:r>
            <a:endParaRPr lang="en-US" altLang="zh-CN" sz="1100" b="1" dirty="0"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9799" y="995677"/>
            <a:ext cx="3160399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External Gateway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7566212" y="995677"/>
            <a:ext cx="1107692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CLI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3837812" y="995677"/>
            <a:ext cx="3669650" cy="251280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cap="flat" cmpd="sng" algn="ctr">
            <a:noFill/>
            <a:prstDash val="sysDash"/>
            <a:round/>
            <a:headEnd type="none" w="med" len="med"/>
            <a:tailEnd type="none" w="med" len="med"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ea typeface="微软雅黑" panose="020B0503020204020204" pitchFamily="34" charset="-122"/>
              </a:rPr>
              <a:t>OSS / BSS</a:t>
            </a:r>
          </a:p>
        </p:txBody>
      </p:sp>
      <p:sp>
        <p:nvSpPr>
          <p:cNvPr id="92" name="Rectangle 91"/>
          <p:cNvSpPr/>
          <p:nvPr/>
        </p:nvSpPr>
        <p:spPr>
          <a:xfrm>
            <a:off x="9798223" y="1010394"/>
            <a:ext cx="1819128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ONAP Portal</a:t>
            </a:r>
          </a:p>
        </p:txBody>
      </p:sp>
      <p:sp>
        <p:nvSpPr>
          <p:cNvPr id="96" name="圆角矩形 188"/>
          <p:cNvSpPr/>
          <p:nvPr/>
        </p:nvSpPr>
        <p:spPr bwMode="auto">
          <a:xfrm>
            <a:off x="8856707" y="5047372"/>
            <a:ext cx="690972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err="1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sVNFM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4" name="圆角矩形 188"/>
          <p:cNvSpPr/>
          <p:nvPr/>
        </p:nvSpPr>
        <p:spPr bwMode="auto">
          <a:xfrm>
            <a:off x="9579429" y="5067378"/>
            <a:ext cx="529136" cy="204233"/>
          </a:xfrm>
          <a:prstGeom prst="roundRect">
            <a:avLst>
              <a:gd name="adj" fmla="val 12823"/>
            </a:avLst>
          </a:prstGeom>
          <a:solidFill>
            <a:srgbClr val="009788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b="1" dirty="0" smtClean="0">
                <a:solidFill>
                  <a:srgbClr val="44546A"/>
                </a:solidFill>
                <a:latin typeface="Calibri"/>
                <a:ea typeface="微软雅黑" panose="020B0503020204020204" pitchFamily="34" charset="-122"/>
              </a:rPr>
              <a:t>EMS</a:t>
            </a:r>
            <a:endParaRPr lang="en-US" altLang="zh-CN" sz="1200" b="1" dirty="0">
              <a:solidFill>
                <a:srgbClr val="44546A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6" name="Rectangle 105"/>
          <p:cNvSpPr/>
          <p:nvPr/>
        </p:nvSpPr>
        <p:spPr>
          <a:xfrm>
            <a:off x="7028140" y="1535861"/>
            <a:ext cx="12886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ea typeface="微软雅黑" panose="020B0503020204020204" pitchFamily="34" charset="-122"/>
              </a:rPr>
              <a:t>RUN</a:t>
            </a:r>
            <a:r>
              <a:rPr lang="en-US" altLang="zh-CN" sz="2000" b="1" dirty="0">
                <a:solidFill>
                  <a:srgbClr val="FF0000"/>
                </a:solidFill>
                <a:ea typeface="微软雅黑" panose="020B0503020204020204" pitchFamily="34" charset="-122"/>
              </a:rPr>
              <a:t>-TIME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458679" y="2036684"/>
            <a:ext cx="1058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Common Services </a:t>
            </a:r>
          </a:p>
        </p:txBody>
      </p:sp>
      <p:sp>
        <p:nvSpPr>
          <p:cNvPr id="103" name="TextBox 102"/>
          <p:cNvSpPr txBox="1"/>
          <p:nvPr/>
        </p:nvSpPr>
        <p:spPr>
          <a:xfrm flipH="1">
            <a:off x="3972464" y="3772092"/>
            <a:ext cx="1471228" cy="1169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Multi-VIM/Cloud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sym typeface="Calibri"/>
              </a:rPr>
              <a:t>Infrastructure Adaptation Layer</a:t>
            </a:r>
            <a:endParaRPr lang="en-US" sz="1400" b="1" baseline="0" dirty="0" smtClean="0"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07" name="圆角矩形 26"/>
          <p:cNvSpPr/>
          <p:nvPr/>
        </p:nvSpPr>
        <p:spPr>
          <a:xfrm>
            <a:off x="1453704" y="3197627"/>
            <a:ext cx="2467249" cy="351721"/>
          </a:xfrm>
          <a:prstGeom prst="roundRect">
            <a:avLst/>
          </a:prstGeom>
          <a:solidFill>
            <a:srgbClr val="009788"/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buClr>
                <a:srgbClr val="CC9900"/>
              </a:buClr>
              <a:defRPr/>
            </a:pPr>
            <a:r>
              <a:rPr lang="en-US" altLang="zh-CN" sz="1400" b="1" dirty="0" smtClean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CLAMP</a:t>
            </a:r>
            <a:endParaRPr lang="en-US" altLang="zh-CN" sz="1400" b="1" dirty="0">
              <a:solidFill>
                <a:prstClr val="white"/>
              </a:solidFill>
              <a:latin typeface="Calibri"/>
              <a:ea typeface="微软雅黑" panose="020B0503020204020204" pitchFamily="34" charset="-122"/>
            </a:endParaRPr>
          </a:p>
        </p:txBody>
      </p:sp>
      <p:sp>
        <p:nvSpPr>
          <p:cNvPr id="109" name="圆角矩形 32"/>
          <p:cNvSpPr/>
          <p:nvPr/>
        </p:nvSpPr>
        <p:spPr>
          <a:xfrm>
            <a:off x="8786660" y="3617451"/>
            <a:ext cx="1321906" cy="1247141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0" name="圆角矩形 32"/>
          <p:cNvSpPr/>
          <p:nvPr/>
        </p:nvSpPr>
        <p:spPr>
          <a:xfrm>
            <a:off x="7432170" y="3653306"/>
            <a:ext cx="1286187" cy="123238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endParaRPr lang="en-US" altLang="zh-CN" sz="1400" b="1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 flipH="1">
            <a:off x="7339384" y="3761634"/>
            <a:ext cx="1423742" cy="129266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Application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dirty="0">
                <a:sym typeface="Calibri"/>
              </a:rPr>
              <a:t>(</a:t>
            </a: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APPC)</a:t>
            </a:r>
            <a:endParaRPr kumimoji="0" lang="en-US" sz="1600" b="1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b="1" baseline="0" dirty="0">
                <a:sym typeface="Calibri"/>
              </a:rPr>
              <a:t>(</a:t>
            </a:r>
            <a:r>
              <a:rPr lang="en-US" sz="1600" b="1" baseline="0" dirty="0" smtClean="0">
                <a:sym typeface="Calibri"/>
              </a:rPr>
              <a:t>L4-L7)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lang="en-US" sz="1400" b="1" baseline="0" dirty="0" smtClean="0">
              <a:sym typeface="Calibri"/>
            </a:endParaRPr>
          </a:p>
        </p:txBody>
      </p:sp>
      <p:sp>
        <p:nvSpPr>
          <p:cNvPr id="112" name="TextBox 111"/>
          <p:cNvSpPr txBox="1"/>
          <p:nvPr/>
        </p:nvSpPr>
        <p:spPr>
          <a:xfrm flipH="1">
            <a:off x="8633538" y="3609844"/>
            <a:ext cx="1647409" cy="12387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    Virtual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Function Controller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(VF-C) </a:t>
            </a:r>
          </a:p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50" dirty="0" smtClean="0">
                <a:sym typeface="Calibri"/>
              </a:rPr>
              <a:t>(</a:t>
            </a:r>
            <a:r>
              <a:rPr kumimoji="0" lang="en-US" sz="1050" i="0" u="none" strike="noStrike" cap="none" spc="0" normalizeH="0" dirty="0" smtClean="0">
                <a:ln>
                  <a:noFill/>
                </a:ln>
                <a:effectLst/>
                <a:uFillTx/>
                <a:sym typeface="Calibri"/>
              </a:rPr>
              <a:t>Note 1)</a:t>
            </a:r>
            <a:endParaRPr kumimoji="0" lang="en-US" sz="1600" i="0" u="none" strike="noStrike" cap="none" spc="0" normalizeH="0" dirty="0">
              <a:ln>
                <a:noFill/>
              </a:ln>
              <a:effectLst/>
              <a:uFillTx/>
              <a:sym typeface="Calibri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8742436" y="995677"/>
            <a:ext cx="968010" cy="251280"/>
          </a:xfrm>
          <a:prstGeom prst="rect">
            <a:avLst/>
          </a:prstGeom>
          <a:solidFill>
            <a:srgbClr val="0064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sz="1600" b="1" dirty="0">
                <a:solidFill>
                  <a:prstClr val="white"/>
                </a:solidFill>
                <a:latin typeface="Calibri"/>
                <a:ea typeface="微软雅黑" panose="020B0503020204020204" pitchFamily="34" charset="-122"/>
              </a:rPr>
              <a:t>U-UI</a:t>
            </a:r>
          </a:p>
        </p:txBody>
      </p:sp>
      <p:sp>
        <p:nvSpPr>
          <p:cNvPr id="95" name="Rectangle 94"/>
          <p:cNvSpPr/>
          <p:nvPr/>
        </p:nvSpPr>
        <p:spPr>
          <a:xfrm>
            <a:off x="455462" y="5986479"/>
            <a:ext cx="2986718" cy="257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105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 1 - VF-C is ETSI-aligned.</a:t>
            </a:r>
            <a:endParaRPr lang="en-US" sz="10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9457242" y="3454469"/>
            <a:ext cx="0" cy="181060"/>
          </a:xfrm>
          <a:prstGeom prst="line">
            <a:avLst/>
          </a:prstGeom>
          <a:ln w="19050">
            <a:solidFill>
              <a:schemeClr val="accent6">
                <a:lumMod val="75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Box 112"/>
          <p:cNvSpPr txBox="1"/>
          <p:nvPr/>
        </p:nvSpPr>
        <p:spPr>
          <a:xfrm rot="20019651">
            <a:off x="-469700" y="3142012"/>
            <a:ext cx="12990873" cy="400110"/>
          </a:xfrm>
          <a:prstGeom prst="rect">
            <a:avLst/>
          </a:prstGeom>
          <a:solidFill>
            <a:srgbClr val="FF00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endParaRPr lang="en-US" sz="2000" dirty="0"/>
          </a:p>
        </p:txBody>
      </p:sp>
      <p:sp>
        <p:nvSpPr>
          <p:cNvPr id="115" name="TextBox 114"/>
          <p:cNvSpPr txBox="1"/>
          <p:nvPr/>
        </p:nvSpPr>
        <p:spPr>
          <a:xfrm rot="12492863">
            <a:off x="-353742" y="3271166"/>
            <a:ext cx="13055615" cy="400110"/>
          </a:xfrm>
          <a:prstGeom prst="rect">
            <a:avLst/>
          </a:prstGeom>
          <a:solidFill>
            <a:srgbClr val="FF00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endParaRPr lang="en-US" sz="2000" dirty="0"/>
          </a:p>
        </p:txBody>
      </p:sp>
      <p:sp>
        <p:nvSpPr>
          <p:cNvPr id="91" name="圆角矩形 26"/>
          <p:cNvSpPr/>
          <p:nvPr/>
        </p:nvSpPr>
        <p:spPr>
          <a:xfrm>
            <a:off x="625061" y="3772092"/>
            <a:ext cx="2514600" cy="301752"/>
          </a:xfrm>
          <a:prstGeom prst="round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400" hangingPunct="1">
              <a:buClr>
                <a:srgbClr val="CC9900"/>
              </a:buClr>
              <a:defRPr/>
            </a:pPr>
            <a:r>
              <a:rPr lang="en-US" altLang="zh-CN" sz="1400" b="1" dirty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Change Management </a:t>
            </a:r>
            <a:r>
              <a:rPr lang="en-US" altLang="zh-CN" sz="1400" b="1" dirty="0" smtClean="0">
                <a:solidFill>
                  <a:srgbClr val="000000"/>
                </a:solidFill>
                <a:latin typeface="+mn-lt"/>
                <a:ea typeface="微软雅黑" panose="020B0503020204020204" pitchFamily="34" charset="-122"/>
              </a:rPr>
              <a:t>Design</a:t>
            </a:r>
            <a:endParaRPr lang="en-US" altLang="zh-CN" sz="1400" b="1" dirty="0">
              <a:solidFill>
                <a:srgbClr val="000000"/>
              </a:solidFill>
              <a:latin typeface="+mn-lt"/>
              <a:ea typeface="微软雅黑" panose="020B0503020204020204" pitchFamily="34" charset="-122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408748" y="2205407"/>
            <a:ext cx="11409897" cy="2677656"/>
          </a:xfrm>
          <a:prstGeom prst="rect">
            <a:avLst/>
          </a:prstGeom>
          <a:solidFill>
            <a:srgbClr val="FFFF00">
              <a:alpha val="89804"/>
            </a:srgb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lvl="3"/>
            <a:r>
              <a:rPr lang="en-US" sz="2400" dirty="0" smtClean="0"/>
              <a:t>Tiger team agreed to take the following steps to create the project view for the Beijing Release based on the target functional architecture (see slide 7):</a:t>
            </a:r>
          </a:p>
          <a:p>
            <a:pPr marL="285750" lvl="3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Create </a:t>
            </a:r>
            <a:r>
              <a:rPr lang="en-US" sz="2000" dirty="0"/>
              <a:t>a small team from SO, VF-C, </a:t>
            </a:r>
            <a:r>
              <a:rPr lang="en-US" sz="2000" dirty="0" smtClean="0"/>
              <a:t>APPC </a:t>
            </a:r>
            <a:r>
              <a:rPr lang="en-US" sz="2000" dirty="0"/>
              <a:t>and CCSDK </a:t>
            </a:r>
            <a:r>
              <a:rPr lang="en-US" sz="2000" dirty="0" smtClean="0"/>
              <a:t>teams to identify</a:t>
            </a:r>
          </a:p>
          <a:p>
            <a:pPr marL="800100" lvl="4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project </a:t>
            </a:r>
            <a:r>
              <a:rPr lang="en-US" sz="2000" dirty="0"/>
              <a:t>impact to realize target orchestration and controllers implementation in </a:t>
            </a:r>
            <a:r>
              <a:rPr lang="en-US" sz="2000" dirty="0" smtClean="0"/>
              <a:t>R2 as well as the</a:t>
            </a:r>
            <a:endParaRPr lang="en-US" sz="2000" dirty="0"/>
          </a:p>
          <a:p>
            <a:pPr marL="800100" lvl="4" indent="-342900">
              <a:buFont typeface="Courier New" panose="02070309020205020404" pitchFamily="49" charset="0"/>
              <a:buChar char="o"/>
            </a:pPr>
            <a:r>
              <a:rPr lang="en-US" sz="2000" dirty="0" smtClean="0"/>
              <a:t>phased </a:t>
            </a:r>
            <a:r>
              <a:rPr lang="en-US" sz="2000" dirty="0"/>
              <a:t>approach to </a:t>
            </a:r>
            <a:r>
              <a:rPr lang="en-US" sz="2000" dirty="0" smtClean="0"/>
              <a:t>achieve </a:t>
            </a:r>
            <a:r>
              <a:rPr lang="en-US" sz="2000" dirty="0"/>
              <a:t>controller alignment in ONAP </a:t>
            </a:r>
            <a:r>
              <a:rPr lang="en-US" sz="2000" dirty="0" smtClean="0"/>
              <a:t>Platform.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US" sz="2000" dirty="0"/>
              <a:t>P</a:t>
            </a:r>
            <a:r>
              <a:rPr lang="en-US" sz="2000" dirty="0" smtClean="0"/>
              <a:t>rovide recommendations </a:t>
            </a:r>
            <a:r>
              <a:rPr lang="en-US" sz="2000" dirty="0"/>
              <a:t>as to what subset might be reasonable in Beijing, given current resources and other “carrier grade” </a:t>
            </a:r>
            <a:r>
              <a:rPr lang="en-US" sz="2000" dirty="0" smtClean="0"/>
              <a:t>priorities.</a:t>
            </a:r>
          </a:p>
          <a:p>
            <a:pPr marL="342900" lvl="3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The deadline to make the final architecture deck ready for the ARC Subcommittee is </a:t>
            </a:r>
            <a:r>
              <a:rPr lang="en-US" sz="2000" b="1" dirty="0" smtClean="0">
                <a:solidFill>
                  <a:srgbClr val="7030A0"/>
                </a:solidFill>
              </a:rPr>
              <a:t>Jan. 5</a:t>
            </a:r>
            <a:r>
              <a:rPr lang="en-US" sz="2000" b="1" baseline="30000" dirty="0" smtClean="0">
                <a:solidFill>
                  <a:srgbClr val="7030A0"/>
                </a:solidFill>
              </a:rPr>
              <a:t>th</a:t>
            </a:r>
            <a:r>
              <a:rPr lang="en-US" sz="2000" b="1" dirty="0" smtClean="0">
                <a:solidFill>
                  <a:srgbClr val="7030A0"/>
                </a:solidFill>
              </a:rPr>
              <a:t>, 2018</a:t>
            </a:r>
            <a:r>
              <a:rPr lang="en-US" sz="2000" dirty="0" smtClean="0"/>
              <a:t>. </a:t>
            </a:r>
            <a:r>
              <a:rPr lang="en-US" sz="2000" dirty="0"/>
              <a:t>  </a:t>
            </a:r>
          </a:p>
        </p:txBody>
      </p:sp>
    </p:spTree>
    <p:extLst>
      <p:ext uri="{BB962C8B-B14F-4D97-AF65-F5344CB8AC3E}">
        <p14:creationId xmlns:p14="http://schemas.microsoft.com/office/powerpoint/2010/main" val="148694832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89386" y="4001841"/>
            <a:ext cx="11318033" cy="228381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ONAP Orchestration Alignment</a:t>
            </a:r>
            <a:r>
              <a:rPr lang="en-US" sz="2000" b="1" dirty="0">
                <a:solidFill>
                  <a:schemeClr val="tx1"/>
                </a:solidFill>
              </a:rPr>
              <a:t>:</a:t>
            </a:r>
            <a:endParaRPr lang="en-US" sz="1200" b="1" dirty="0">
              <a:solidFill>
                <a:srgbClr val="FF0000"/>
              </a:solidFill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701226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53245</TotalTime>
  <Words>2033</Words>
  <Application>Microsoft Office PowerPoint</Application>
  <PresentationFormat>Widescreen</PresentationFormat>
  <Paragraphs>380</Paragraphs>
  <Slides>17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1" baseType="lpstr">
      <vt:lpstr>Arial Unicode MS</vt:lpstr>
      <vt:lpstr>微软雅黑</vt:lpstr>
      <vt:lpstr>MS PGothic</vt:lpstr>
      <vt:lpstr>宋体</vt:lpstr>
      <vt:lpstr>.AppleSystemUIFont</vt:lpstr>
      <vt:lpstr>Arial</vt:lpstr>
      <vt:lpstr>Calibri</vt:lpstr>
      <vt:lpstr>Courier New</vt:lpstr>
      <vt:lpstr>DengXian</vt:lpstr>
      <vt:lpstr>Open Sans Light</vt:lpstr>
      <vt:lpstr>Times New Roman</vt:lpstr>
      <vt:lpstr>Wingdings</vt:lpstr>
      <vt:lpstr>Office Theme</vt:lpstr>
      <vt:lpstr>1_Office Theme</vt:lpstr>
      <vt:lpstr> ONAP Reference Architecture for R2 and Beyond  Tiger Team Presentation   Parviz Yegani – Futurewei Technologies  Contributors: Vimal Begwani (AT&amp;T), Jamil Chawki (Orange), Andrew Mayer (AT&amp;T), Alex Vul (Intel), Ramki Krishnan (VMware), Maopeng Zhang (ZTE), Stephen Terrill (Ericsson), &lt;more contributors to be added&gt;  Dec. 14, 2017  </vt:lpstr>
      <vt:lpstr>ONAP High-Level Architecture for R1 (Amsterdam)</vt:lpstr>
      <vt:lpstr>Progress from the Architecture Subcommittee</vt:lpstr>
      <vt:lpstr>ONAP Amsterdam Architecture</vt:lpstr>
      <vt:lpstr>ONAP Reference Architecture for R2 and Beyond </vt:lpstr>
      <vt:lpstr>Architecture Design Considerations</vt:lpstr>
      <vt:lpstr>ONAP Target Architecture for R2 and Beyond (High-Level Functional View)</vt:lpstr>
      <vt:lpstr>ONAP Beijing Architecture (High-Level View with Projects) </vt:lpstr>
      <vt:lpstr>ONAP Orchestration Alignment:</vt:lpstr>
      <vt:lpstr>ONAP Orchestrator Functions</vt:lpstr>
      <vt:lpstr>Examples of Orchestration Requests</vt:lpstr>
      <vt:lpstr>PowerPoint Presentation</vt:lpstr>
      <vt:lpstr>Nested / Compound Services:</vt:lpstr>
      <vt:lpstr>Conclusions</vt:lpstr>
      <vt:lpstr>APPC &amp; VF-C Convergence  Note – A major goal of the ONAP platform (R2 or a later release) is to specify a common set of functions to unify the APP-C and VF-C functionalities.</vt:lpstr>
      <vt:lpstr>Role Of Controllers in ONAP</vt:lpstr>
      <vt:lpstr>Next Steps – Solidify Beijing Architecture with Projects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577</cp:revision>
  <cp:lastPrinted>2017-08-07T21:14:23Z</cp:lastPrinted>
  <dcterms:created xsi:type="dcterms:W3CDTF">2017-02-27T16:23:08Z</dcterms:created>
  <dcterms:modified xsi:type="dcterms:W3CDTF">2017-12-18T10:15:05Z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1513583470</vt:lpwstr>
  </property>
</Properties>
</file>