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59" r:id="rId2"/>
  </p:sldMasterIdLst>
  <p:notesMasterIdLst>
    <p:notesMasterId r:id="rId20"/>
  </p:notesMasterIdLst>
  <p:sldIdLst>
    <p:sldId id="313" r:id="rId3"/>
    <p:sldId id="278" r:id="rId4"/>
    <p:sldId id="263" r:id="rId5"/>
    <p:sldId id="339" r:id="rId6"/>
    <p:sldId id="279" r:id="rId7"/>
    <p:sldId id="264" r:id="rId8"/>
    <p:sldId id="335" r:id="rId9"/>
    <p:sldId id="341" r:id="rId10"/>
    <p:sldId id="288" r:id="rId11"/>
    <p:sldId id="336" r:id="rId12"/>
    <p:sldId id="337" r:id="rId13"/>
    <p:sldId id="292" r:id="rId14"/>
    <p:sldId id="293" r:id="rId15"/>
    <p:sldId id="338" r:id="rId16"/>
    <p:sldId id="281" r:id="rId17"/>
    <p:sldId id="300" r:id="rId18"/>
    <p:sldId id="306" r:id="rId1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CC"/>
    <a:srgbClr val="FF7C80"/>
    <a:srgbClr val="DBF9EE"/>
    <a:srgbClr val="009893"/>
    <a:srgbClr val="B9F0FF"/>
    <a:srgbClr val="006F8D"/>
    <a:srgbClr val="BCE4F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251" autoAdjust="0"/>
    <p:restoredTop sz="96096" autoAdjust="0"/>
  </p:normalViewPr>
  <p:slideViewPr>
    <p:cSldViewPr snapToGrid="0" snapToObjects="1">
      <p:cViewPr varScale="1">
        <p:scale>
          <a:sx n="116" d="100"/>
          <a:sy n="116" d="100"/>
        </p:scale>
        <p:origin x="456" y="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4" Type="http://schemas.microsoft.com/office/2015/10/relationships/revisionInfo" Target="revisionInfo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707B98-E963-C74F-848A-16ED563603C7}" type="datetimeFigureOut">
              <a:rPr lang="en-US" smtClean="0"/>
              <a:pPr/>
              <a:t>12/22/2017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08789E-1FC9-CE4B-B453-2AA144D753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99120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08789E-1FC9-CE4B-B453-2AA144D753F5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61423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Key points:</a:t>
            </a:r>
          </a:p>
          <a:p>
            <a:r>
              <a:rPr lang="en-US" dirty="0" smtClean="0"/>
              <a:t>Unified framework for design-time &amp; run-time</a:t>
            </a:r>
          </a:p>
          <a:p>
            <a:pPr lvl="1"/>
            <a:r>
              <a:rPr lang="en-US" dirty="0" smtClean="0"/>
              <a:t>Common platform for service design and </a:t>
            </a:r>
            <a:r>
              <a:rPr lang="en-US" dirty="0" err="1" smtClean="0"/>
              <a:t>netops</a:t>
            </a:r>
            <a:r>
              <a:rPr lang="en-US" dirty="0" smtClean="0"/>
              <a:t> to drive collaboration</a:t>
            </a:r>
          </a:p>
          <a:p>
            <a:r>
              <a:rPr lang="en-US" dirty="0" smtClean="0"/>
              <a:t>Simultaneous orchestration of physical and virtual networks</a:t>
            </a:r>
          </a:p>
          <a:p>
            <a:pPr lvl="1"/>
            <a:r>
              <a:rPr lang="en-US" dirty="0" smtClean="0"/>
              <a:t>Vendor-agnostic orchestration can only happen in open source context</a:t>
            </a:r>
          </a:p>
          <a:p>
            <a:r>
              <a:rPr lang="en-US" dirty="0" smtClean="0"/>
              <a:t>Real-time analytics and closed-loop automation</a:t>
            </a:r>
          </a:p>
          <a:p>
            <a:pPr lvl="1"/>
            <a:r>
              <a:rPr lang="en-US" dirty="0" smtClean="0"/>
              <a:t>Easy re-use of service concepts</a:t>
            </a:r>
          </a:p>
          <a:p>
            <a:pPr lvl="1"/>
            <a:r>
              <a:rPr lang="en-US" dirty="0" smtClean="0"/>
              <a:t>Iterative service improvements based on network feedback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08789E-1FC9-CE4B-B453-2AA144D753F5}" type="slidenum">
              <a:rPr lang="en-US" smtClean="0">
                <a:solidFill>
                  <a:prstClr val="black"/>
                </a:solidFill>
              </a:rPr>
              <a:pPr/>
              <a:t>4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151780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>
              <a:latin typeface="Arial" panose="020B0604020202020204"/>
              <a:ea typeface="微软雅黑" panose="020B0503020204020204" pitchFamily="34" charset="-122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6EA4813-B4EB-4FA7-9E48-875C670093E2}" type="slidenum">
              <a:rPr lang="en-US" smtClean="0">
                <a:latin typeface="Arial" panose="020B0604020202020204"/>
              </a:rPr>
              <a:pPr>
                <a:defRPr/>
              </a:pPr>
              <a:t>7</a:t>
            </a:fld>
            <a:endParaRPr lang="en-US" dirty="0">
              <a:latin typeface="Arial" panose="020B0604020202020204"/>
            </a:endParaRPr>
          </a:p>
        </p:txBody>
      </p:sp>
    </p:spTree>
    <p:extLst>
      <p:ext uri="{BB962C8B-B14F-4D97-AF65-F5344CB8AC3E}">
        <p14:creationId xmlns:p14="http://schemas.microsoft.com/office/powerpoint/2010/main" val="428606683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>
              <a:latin typeface="Arial" panose="020B0604020202020204"/>
              <a:ea typeface="微软雅黑" panose="020B0503020204020204" pitchFamily="34" charset="-122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6EA4813-B4EB-4FA7-9E48-875C670093E2}" type="slidenum">
              <a:rPr lang="en-US" smtClean="0">
                <a:latin typeface="Arial" panose="020B0604020202020204"/>
              </a:rPr>
              <a:pPr>
                <a:defRPr/>
              </a:pPr>
              <a:t>8</a:t>
            </a:fld>
            <a:endParaRPr lang="en-US" dirty="0">
              <a:latin typeface="Arial" panose="020B0604020202020204"/>
            </a:endParaRPr>
          </a:p>
        </p:txBody>
      </p:sp>
    </p:spTree>
    <p:extLst>
      <p:ext uri="{BB962C8B-B14F-4D97-AF65-F5344CB8AC3E}">
        <p14:creationId xmlns:p14="http://schemas.microsoft.com/office/powerpoint/2010/main" val="31629967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898" y="-9138"/>
            <a:ext cx="12198370" cy="6867137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-26898" y="-9137"/>
            <a:ext cx="12208243" cy="18648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366522" y="2823498"/>
            <a:ext cx="11332718" cy="151482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366522" y="4554181"/>
            <a:ext cx="4008788" cy="53418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522" y="499222"/>
            <a:ext cx="3748642" cy="780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7279208"/>
      </p:ext>
    </p:extLst>
  </p:cSld>
  <p:clrMapOvr>
    <a:masterClrMapping/>
  </p:clrMapOvr>
  <p:transition>
    <p:wipe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2_Two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Shape 125"/>
          <p:cNvSpPr>
            <a:spLocks noGrp="1"/>
          </p:cNvSpPr>
          <p:nvPr>
            <p:ph type="pic" sz="half" idx="13"/>
          </p:nvPr>
        </p:nvSpPr>
        <p:spPr>
          <a:xfrm>
            <a:off x="954156" y="1801878"/>
            <a:ext cx="4916559" cy="3777286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26" name="Shape 126"/>
          <p:cNvSpPr>
            <a:spLocks noGrp="1"/>
          </p:cNvSpPr>
          <p:nvPr>
            <p:ph type="pic" sz="half" idx="14"/>
          </p:nvPr>
        </p:nvSpPr>
        <p:spPr>
          <a:xfrm>
            <a:off x="6407425" y="1801878"/>
            <a:ext cx="4916559" cy="3777286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27" name="Shape 127"/>
          <p:cNvSpPr>
            <a:spLocks noGrp="1"/>
          </p:cNvSpPr>
          <p:nvPr>
            <p:ph type="title"/>
          </p:nvPr>
        </p:nvSpPr>
        <p:spPr>
          <a:xfrm>
            <a:off x="838200" y="401845"/>
            <a:ext cx="10515600" cy="642041"/>
          </a:xfrm>
          <a:prstGeom prst="rect">
            <a:avLst/>
          </a:prstGeom>
        </p:spPr>
        <p:txBody>
          <a:bodyPr lIns="45719" tIns="45719" rIns="45719" bIns="45719"/>
          <a:lstStyle>
            <a:lvl1pPr algn="ctr">
              <a:defRPr sz="2800" b="0">
                <a:solidFill>
                  <a:srgbClr val="272727"/>
                </a:solidFill>
                <a:latin typeface="+mn-lt"/>
                <a:ea typeface="+mn-ea"/>
                <a:cs typeface="+mn-cs"/>
                <a:sym typeface="Calibri"/>
              </a:defRPr>
            </a:lvl1pPr>
          </a:lstStyle>
          <a:p>
            <a:r>
              <a:t>Title Text</a:t>
            </a:r>
          </a:p>
        </p:txBody>
      </p:sp>
      <p:sp>
        <p:nvSpPr>
          <p:cNvPr id="128" name="Shape 128"/>
          <p:cNvSpPr>
            <a:spLocks noGrp="1"/>
          </p:cNvSpPr>
          <p:nvPr>
            <p:ph type="body" sz="quarter" idx="1"/>
          </p:nvPr>
        </p:nvSpPr>
        <p:spPr>
          <a:xfrm>
            <a:off x="838200" y="867189"/>
            <a:ext cx="10515600" cy="406401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86000"/>
              </a:lnSpc>
              <a:spcBef>
                <a:spcPts val="0"/>
              </a:spcBef>
              <a:buSzTx/>
              <a:buFontTx/>
              <a:buNone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1pPr>
            <a:lvl2pPr marL="609600" indent="-152400" algn="ctr">
              <a:lnSpc>
                <a:spcPct val="86000"/>
              </a:lnSpc>
              <a:spcBef>
                <a:spcPts val="0"/>
              </a:spcBef>
              <a:buSzPct val="80000"/>
              <a:buFontTx/>
              <a:buChar char="▪"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2pPr>
            <a:lvl3pPr marL="1036319" indent="-121919" algn="ctr">
              <a:lnSpc>
                <a:spcPct val="86000"/>
              </a:lnSpc>
              <a:spcBef>
                <a:spcPts val="0"/>
              </a:spcBef>
              <a:buFontTx/>
              <a:buChar char="▪"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3pPr>
            <a:lvl4pPr marL="1493519" indent="-121919" algn="ctr">
              <a:lnSpc>
                <a:spcPct val="86000"/>
              </a:lnSpc>
              <a:spcBef>
                <a:spcPts val="0"/>
              </a:spcBef>
              <a:buFontTx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4pPr>
            <a:lvl5pPr marL="1950720" indent="-121920" algn="ctr">
              <a:lnSpc>
                <a:spcPct val="86000"/>
              </a:lnSpc>
              <a:spcBef>
                <a:spcPts val="0"/>
              </a:spcBef>
              <a:buFontTx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29" name="Shape 129"/>
          <p:cNvSpPr>
            <a:spLocks noGrp="1"/>
          </p:cNvSpPr>
          <p:nvPr>
            <p:ph type="sldNum" sz="quarter" idx="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</p:spPr>
        <p:txBody>
          <a:bodyPr lIns="45719" tIns="45719" rIns="45719" bIns="45719"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89251411"/>
      </p:ext>
    </p:extLst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4_six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Shape 136"/>
          <p:cNvSpPr>
            <a:spLocks noGrp="1"/>
          </p:cNvSpPr>
          <p:nvPr>
            <p:ph type="pic" sz="quarter" idx="13"/>
          </p:nvPr>
        </p:nvSpPr>
        <p:spPr>
          <a:xfrm>
            <a:off x="838200" y="1775654"/>
            <a:ext cx="3362739" cy="1550642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37" name="Shape 137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42041"/>
          </a:xfrm>
          <a:prstGeom prst="rect">
            <a:avLst/>
          </a:prstGeom>
        </p:spPr>
        <p:txBody>
          <a:bodyPr lIns="45719" tIns="45719" rIns="45719" bIns="45719"/>
          <a:lstStyle>
            <a:lvl1pPr algn="ctr">
              <a:defRPr b="0">
                <a:solidFill>
                  <a:srgbClr val="272727"/>
                </a:solidFill>
                <a:latin typeface="+mn-lt"/>
                <a:ea typeface="+mn-ea"/>
                <a:cs typeface="+mn-cs"/>
                <a:sym typeface="Calibri"/>
              </a:defRPr>
            </a:lvl1pPr>
          </a:lstStyle>
          <a:p>
            <a:r>
              <a:t>Title Text</a:t>
            </a:r>
          </a:p>
        </p:txBody>
      </p:sp>
      <p:sp>
        <p:nvSpPr>
          <p:cNvPr id="138" name="Shape 138"/>
          <p:cNvSpPr>
            <a:spLocks noGrp="1"/>
          </p:cNvSpPr>
          <p:nvPr>
            <p:ph type="body" sz="quarter" idx="1"/>
          </p:nvPr>
        </p:nvSpPr>
        <p:spPr>
          <a:xfrm>
            <a:off x="838200" y="893693"/>
            <a:ext cx="10515600" cy="406401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86000"/>
              </a:lnSpc>
              <a:spcBef>
                <a:spcPts val="0"/>
              </a:spcBef>
              <a:buSzTx/>
              <a:buFontTx/>
              <a:buNone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1pPr>
            <a:lvl2pPr marL="609600" indent="-152400" algn="ctr">
              <a:lnSpc>
                <a:spcPct val="86000"/>
              </a:lnSpc>
              <a:spcBef>
                <a:spcPts val="0"/>
              </a:spcBef>
              <a:buSzPct val="80000"/>
              <a:buFontTx/>
              <a:buChar char="▪"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2pPr>
            <a:lvl3pPr marL="1036319" indent="-121919" algn="ctr">
              <a:lnSpc>
                <a:spcPct val="86000"/>
              </a:lnSpc>
              <a:spcBef>
                <a:spcPts val="0"/>
              </a:spcBef>
              <a:buFontTx/>
              <a:buChar char="▪"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3pPr>
            <a:lvl4pPr marL="1493519" indent="-121919" algn="ctr">
              <a:lnSpc>
                <a:spcPct val="86000"/>
              </a:lnSpc>
              <a:spcBef>
                <a:spcPts val="0"/>
              </a:spcBef>
              <a:buFontTx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4pPr>
            <a:lvl5pPr marL="1950720" indent="-121920" algn="ctr">
              <a:lnSpc>
                <a:spcPct val="86000"/>
              </a:lnSpc>
              <a:spcBef>
                <a:spcPts val="0"/>
              </a:spcBef>
              <a:buFontTx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9" name="Shape 139"/>
          <p:cNvSpPr>
            <a:spLocks noGrp="1"/>
          </p:cNvSpPr>
          <p:nvPr>
            <p:ph type="pic" sz="quarter" idx="14"/>
          </p:nvPr>
        </p:nvSpPr>
        <p:spPr>
          <a:xfrm>
            <a:off x="4414630" y="1775654"/>
            <a:ext cx="3362740" cy="1550642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40" name="Shape 140"/>
          <p:cNvSpPr>
            <a:spLocks noGrp="1"/>
          </p:cNvSpPr>
          <p:nvPr>
            <p:ph type="pic" sz="quarter" idx="15"/>
          </p:nvPr>
        </p:nvSpPr>
        <p:spPr>
          <a:xfrm>
            <a:off x="7991061" y="1775654"/>
            <a:ext cx="3362739" cy="1550642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41" name="Shape 141"/>
          <p:cNvSpPr>
            <a:spLocks noGrp="1"/>
          </p:cNvSpPr>
          <p:nvPr>
            <p:ph type="pic" sz="quarter" idx="16"/>
          </p:nvPr>
        </p:nvSpPr>
        <p:spPr>
          <a:xfrm>
            <a:off x="838200" y="4061655"/>
            <a:ext cx="3362739" cy="1550642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42" name="Shape 142"/>
          <p:cNvSpPr>
            <a:spLocks noGrp="1"/>
          </p:cNvSpPr>
          <p:nvPr>
            <p:ph type="pic" sz="quarter" idx="17"/>
          </p:nvPr>
        </p:nvSpPr>
        <p:spPr>
          <a:xfrm>
            <a:off x="4414630" y="4061654"/>
            <a:ext cx="3362740" cy="1550642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43" name="Shape 143"/>
          <p:cNvSpPr>
            <a:spLocks noGrp="1"/>
          </p:cNvSpPr>
          <p:nvPr>
            <p:ph type="pic" sz="quarter" idx="18"/>
          </p:nvPr>
        </p:nvSpPr>
        <p:spPr>
          <a:xfrm>
            <a:off x="7991061" y="4061654"/>
            <a:ext cx="3362739" cy="1550642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44" name="Shape 144"/>
          <p:cNvSpPr>
            <a:spLocks noGrp="1"/>
          </p:cNvSpPr>
          <p:nvPr>
            <p:ph type="sldNum" sz="quarter" idx="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</p:spPr>
        <p:txBody>
          <a:bodyPr lIns="45719" tIns="45719" rIns="45719" bIns="45719"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332622056"/>
      </p:ext>
    </p:extLst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5_six Column sma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Shape 151"/>
          <p:cNvSpPr>
            <a:spLocks noGrp="1"/>
          </p:cNvSpPr>
          <p:nvPr>
            <p:ph type="pic" sz="quarter" idx="13"/>
          </p:nvPr>
        </p:nvSpPr>
        <p:spPr>
          <a:xfrm>
            <a:off x="838200" y="1775654"/>
            <a:ext cx="1414672" cy="1550642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52" name="Shape 152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42041"/>
          </a:xfrm>
          <a:prstGeom prst="rect">
            <a:avLst/>
          </a:prstGeom>
        </p:spPr>
        <p:txBody>
          <a:bodyPr lIns="45719" tIns="45719" rIns="45719" bIns="45719"/>
          <a:lstStyle>
            <a:lvl1pPr algn="ctr">
              <a:defRPr b="0">
                <a:solidFill>
                  <a:srgbClr val="272727"/>
                </a:solidFill>
                <a:latin typeface="+mn-lt"/>
                <a:ea typeface="+mn-ea"/>
                <a:cs typeface="+mn-cs"/>
                <a:sym typeface="Calibri"/>
              </a:defRPr>
            </a:lvl1pPr>
          </a:lstStyle>
          <a:p>
            <a:r>
              <a:t>Title Text</a:t>
            </a:r>
          </a:p>
        </p:txBody>
      </p:sp>
      <p:sp>
        <p:nvSpPr>
          <p:cNvPr id="153" name="Shape 153"/>
          <p:cNvSpPr>
            <a:spLocks noGrp="1"/>
          </p:cNvSpPr>
          <p:nvPr>
            <p:ph type="body" sz="quarter" idx="1"/>
          </p:nvPr>
        </p:nvSpPr>
        <p:spPr>
          <a:xfrm>
            <a:off x="838200" y="893693"/>
            <a:ext cx="10515600" cy="406401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86000"/>
              </a:lnSpc>
              <a:spcBef>
                <a:spcPts val="0"/>
              </a:spcBef>
              <a:buSzTx/>
              <a:buFontTx/>
              <a:buNone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1pPr>
            <a:lvl2pPr marL="609600" indent="-152400" algn="ctr">
              <a:lnSpc>
                <a:spcPct val="86000"/>
              </a:lnSpc>
              <a:spcBef>
                <a:spcPts val="0"/>
              </a:spcBef>
              <a:buSzPct val="80000"/>
              <a:buFontTx/>
              <a:buChar char="▪"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2pPr>
            <a:lvl3pPr marL="1036319" indent="-121919" algn="ctr">
              <a:lnSpc>
                <a:spcPct val="86000"/>
              </a:lnSpc>
              <a:spcBef>
                <a:spcPts val="0"/>
              </a:spcBef>
              <a:buFontTx/>
              <a:buChar char="▪"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3pPr>
            <a:lvl4pPr marL="1493519" indent="-121919" algn="ctr">
              <a:lnSpc>
                <a:spcPct val="86000"/>
              </a:lnSpc>
              <a:spcBef>
                <a:spcPts val="0"/>
              </a:spcBef>
              <a:buFontTx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4pPr>
            <a:lvl5pPr marL="1950720" indent="-121920" algn="ctr">
              <a:lnSpc>
                <a:spcPct val="86000"/>
              </a:lnSpc>
              <a:spcBef>
                <a:spcPts val="0"/>
              </a:spcBef>
              <a:buFontTx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54" name="Shape 154"/>
          <p:cNvSpPr>
            <a:spLocks noGrp="1"/>
          </p:cNvSpPr>
          <p:nvPr>
            <p:ph type="pic" sz="quarter" idx="14"/>
          </p:nvPr>
        </p:nvSpPr>
        <p:spPr>
          <a:xfrm>
            <a:off x="4414630" y="1775654"/>
            <a:ext cx="1414671" cy="1550642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55" name="Shape 155"/>
          <p:cNvSpPr>
            <a:spLocks noGrp="1"/>
          </p:cNvSpPr>
          <p:nvPr>
            <p:ph type="pic" sz="quarter" idx="15"/>
          </p:nvPr>
        </p:nvSpPr>
        <p:spPr>
          <a:xfrm>
            <a:off x="7991061" y="1775654"/>
            <a:ext cx="1414671" cy="1550642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56" name="Shape 156"/>
          <p:cNvSpPr>
            <a:spLocks noGrp="1"/>
          </p:cNvSpPr>
          <p:nvPr>
            <p:ph type="pic" sz="quarter" idx="16"/>
          </p:nvPr>
        </p:nvSpPr>
        <p:spPr>
          <a:xfrm>
            <a:off x="838200" y="4061655"/>
            <a:ext cx="1414672" cy="1550642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57" name="Shape 157"/>
          <p:cNvSpPr>
            <a:spLocks noGrp="1"/>
          </p:cNvSpPr>
          <p:nvPr>
            <p:ph type="pic" sz="quarter" idx="17"/>
          </p:nvPr>
        </p:nvSpPr>
        <p:spPr>
          <a:xfrm>
            <a:off x="4414630" y="4061654"/>
            <a:ext cx="1414671" cy="1550642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58" name="Shape 158"/>
          <p:cNvSpPr>
            <a:spLocks noGrp="1"/>
          </p:cNvSpPr>
          <p:nvPr>
            <p:ph type="pic" sz="quarter" idx="18"/>
          </p:nvPr>
        </p:nvSpPr>
        <p:spPr>
          <a:xfrm>
            <a:off x="7991061" y="4061654"/>
            <a:ext cx="1414671" cy="1550642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59" name="Shape 159"/>
          <p:cNvSpPr>
            <a:spLocks noGrp="1"/>
          </p:cNvSpPr>
          <p:nvPr>
            <p:ph type="sldNum" sz="quarter" idx="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</p:spPr>
        <p:txBody>
          <a:bodyPr lIns="45719" tIns="45719" rIns="45719" bIns="45719"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190473079"/>
      </p:ext>
    </p:extLst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5_24 images Full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Shape 166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2048256" cy="1728217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67" name="Shape 167"/>
          <p:cNvSpPr>
            <a:spLocks noGrp="1"/>
          </p:cNvSpPr>
          <p:nvPr>
            <p:ph type="pic" sz="quarter" idx="14"/>
          </p:nvPr>
        </p:nvSpPr>
        <p:spPr>
          <a:xfrm>
            <a:off x="2028749" y="0"/>
            <a:ext cx="2048257" cy="1728217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68" name="Shape 168"/>
          <p:cNvSpPr>
            <a:spLocks noGrp="1"/>
          </p:cNvSpPr>
          <p:nvPr>
            <p:ph type="pic" sz="quarter" idx="15"/>
          </p:nvPr>
        </p:nvSpPr>
        <p:spPr>
          <a:xfrm>
            <a:off x="4057498" y="0"/>
            <a:ext cx="2048257" cy="1728217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69" name="Shape 169"/>
          <p:cNvSpPr>
            <a:spLocks noGrp="1"/>
          </p:cNvSpPr>
          <p:nvPr>
            <p:ph type="pic" sz="quarter" idx="16"/>
          </p:nvPr>
        </p:nvSpPr>
        <p:spPr>
          <a:xfrm>
            <a:off x="6086247" y="0"/>
            <a:ext cx="2048257" cy="1728217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70" name="Shape 170"/>
          <p:cNvSpPr>
            <a:spLocks noGrp="1"/>
          </p:cNvSpPr>
          <p:nvPr>
            <p:ph type="pic" sz="quarter" idx="17"/>
          </p:nvPr>
        </p:nvSpPr>
        <p:spPr>
          <a:xfrm>
            <a:off x="10143743" y="0"/>
            <a:ext cx="2048257" cy="1728217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71" name="Shape 171"/>
          <p:cNvSpPr>
            <a:spLocks noGrp="1"/>
          </p:cNvSpPr>
          <p:nvPr>
            <p:ph type="pic" sz="quarter" idx="18"/>
          </p:nvPr>
        </p:nvSpPr>
        <p:spPr>
          <a:xfrm>
            <a:off x="8114996" y="0"/>
            <a:ext cx="2048257" cy="1728217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72" name="Shape 172"/>
          <p:cNvSpPr>
            <a:spLocks noGrp="1"/>
          </p:cNvSpPr>
          <p:nvPr>
            <p:ph type="pic" sz="quarter" idx="19"/>
          </p:nvPr>
        </p:nvSpPr>
        <p:spPr>
          <a:xfrm>
            <a:off x="0" y="1709927"/>
            <a:ext cx="2048256" cy="1728218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73" name="Shape 173"/>
          <p:cNvSpPr>
            <a:spLocks noGrp="1"/>
          </p:cNvSpPr>
          <p:nvPr>
            <p:ph type="pic" sz="quarter" idx="20"/>
          </p:nvPr>
        </p:nvSpPr>
        <p:spPr>
          <a:xfrm>
            <a:off x="2028749" y="1709927"/>
            <a:ext cx="2048257" cy="1728218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74" name="Shape 174"/>
          <p:cNvSpPr>
            <a:spLocks noGrp="1"/>
          </p:cNvSpPr>
          <p:nvPr>
            <p:ph type="pic" sz="quarter" idx="21"/>
          </p:nvPr>
        </p:nvSpPr>
        <p:spPr>
          <a:xfrm>
            <a:off x="4057498" y="1709927"/>
            <a:ext cx="2048257" cy="1728218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75" name="Shape 175"/>
          <p:cNvSpPr>
            <a:spLocks noGrp="1"/>
          </p:cNvSpPr>
          <p:nvPr>
            <p:ph type="pic" sz="quarter" idx="22"/>
          </p:nvPr>
        </p:nvSpPr>
        <p:spPr>
          <a:xfrm>
            <a:off x="6086247" y="1709927"/>
            <a:ext cx="2048257" cy="1728218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76" name="Shape 176"/>
          <p:cNvSpPr>
            <a:spLocks noGrp="1"/>
          </p:cNvSpPr>
          <p:nvPr>
            <p:ph type="pic" sz="quarter" idx="23"/>
          </p:nvPr>
        </p:nvSpPr>
        <p:spPr>
          <a:xfrm>
            <a:off x="10143743" y="1709927"/>
            <a:ext cx="2048257" cy="1728218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77" name="Shape 177"/>
          <p:cNvSpPr>
            <a:spLocks noGrp="1"/>
          </p:cNvSpPr>
          <p:nvPr>
            <p:ph type="pic" sz="quarter" idx="24"/>
          </p:nvPr>
        </p:nvSpPr>
        <p:spPr>
          <a:xfrm>
            <a:off x="8114996" y="1709927"/>
            <a:ext cx="2048257" cy="1728218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78" name="Shape 178"/>
          <p:cNvSpPr>
            <a:spLocks noGrp="1"/>
          </p:cNvSpPr>
          <p:nvPr>
            <p:ph type="pic" sz="quarter" idx="25"/>
          </p:nvPr>
        </p:nvSpPr>
        <p:spPr>
          <a:xfrm>
            <a:off x="0" y="3419855"/>
            <a:ext cx="2048256" cy="1728218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79" name="Shape 179"/>
          <p:cNvSpPr>
            <a:spLocks noGrp="1"/>
          </p:cNvSpPr>
          <p:nvPr>
            <p:ph type="pic" sz="quarter" idx="26"/>
          </p:nvPr>
        </p:nvSpPr>
        <p:spPr>
          <a:xfrm>
            <a:off x="2028749" y="3419855"/>
            <a:ext cx="2048257" cy="1728218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80" name="Shape 180"/>
          <p:cNvSpPr>
            <a:spLocks noGrp="1"/>
          </p:cNvSpPr>
          <p:nvPr>
            <p:ph type="pic" sz="quarter" idx="27"/>
          </p:nvPr>
        </p:nvSpPr>
        <p:spPr>
          <a:xfrm>
            <a:off x="4057498" y="3419855"/>
            <a:ext cx="2048257" cy="1728218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81" name="Shape 181"/>
          <p:cNvSpPr>
            <a:spLocks noGrp="1"/>
          </p:cNvSpPr>
          <p:nvPr>
            <p:ph type="pic" sz="quarter" idx="28"/>
          </p:nvPr>
        </p:nvSpPr>
        <p:spPr>
          <a:xfrm>
            <a:off x="6086247" y="3419855"/>
            <a:ext cx="2048257" cy="1728218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82" name="Shape 182"/>
          <p:cNvSpPr>
            <a:spLocks noGrp="1"/>
          </p:cNvSpPr>
          <p:nvPr>
            <p:ph type="pic" sz="quarter" idx="29"/>
          </p:nvPr>
        </p:nvSpPr>
        <p:spPr>
          <a:xfrm>
            <a:off x="10143743" y="3419855"/>
            <a:ext cx="2048257" cy="1728218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83" name="Shape 183"/>
          <p:cNvSpPr>
            <a:spLocks noGrp="1"/>
          </p:cNvSpPr>
          <p:nvPr>
            <p:ph type="pic" sz="quarter" idx="30"/>
          </p:nvPr>
        </p:nvSpPr>
        <p:spPr>
          <a:xfrm>
            <a:off x="8114996" y="3419855"/>
            <a:ext cx="2048257" cy="1728218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84" name="Shape 184"/>
          <p:cNvSpPr>
            <a:spLocks noGrp="1"/>
          </p:cNvSpPr>
          <p:nvPr>
            <p:ph type="pic" sz="quarter" idx="31"/>
          </p:nvPr>
        </p:nvSpPr>
        <p:spPr>
          <a:xfrm>
            <a:off x="0" y="5129784"/>
            <a:ext cx="2048256" cy="1728217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85" name="Shape 185"/>
          <p:cNvSpPr>
            <a:spLocks noGrp="1"/>
          </p:cNvSpPr>
          <p:nvPr>
            <p:ph type="pic" sz="quarter" idx="32"/>
          </p:nvPr>
        </p:nvSpPr>
        <p:spPr>
          <a:xfrm>
            <a:off x="2028749" y="5129784"/>
            <a:ext cx="2048257" cy="1728217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86" name="Shape 186"/>
          <p:cNvSpPr>
            <a:spLocks noGrp="1"/>
          </p:cNvSpPr>
          <p:nvPr>
            <p:ph type="pic" sz="quarter" idx="33"/>
          </p:nvPr>
        </p:nvSpPr>
        <p:spPr>
          <a:xfrm>
            <a:off x="4057498" y="5129784"/>
            <a:ext cx="2048257" cy="1728217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87" name="Shape 187"/>
          <p:cNvSpPr>
            <a:spLocks noGrp="1"/>
          </p:cNvSpPr>
          <p:nvPr>
            <p:ph type="pic" sz="quarter" idx="34"/>
          </p:nvPr>
        </p:nvSpPr>
        <p:spPr>
          <a:xfrm>
            <a:off x="6086247" y="5129784"/>
            <a:ext cx="2048257" cy="1728217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88" name="Shape 188"/>
          <p:cNvSpPr>
            <a:spLocks noGrp="1"/>
          </p:cNvSpPr>
          <p:nvPr>
            <p:ph type="pic" sz="quarter" idx="35"/>
          </p:nvPr>
        </p:nvSpPr>
        <p:spPr>
          <a:xfrm>
            <a:off x="10143743" y="5129784"/>
            <a:ext cx="2048257" cy="1728217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89" name="Shape 189"/>
          <p:cNvSpPr>
            <a:spLocks noGrp="1"/>
          </p:cNvSpPr>
          <p:nvPr>
            <p:ph type="pic" sz="quarter" idx="36"/>
          </p:nvPr>
        </p:nvSpPr>
        <p:spPr>
          <a:xfrm>
            <a:off x="8114996" y="5129784"/>
            <a:ext cx="2048257" cy="1728217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90" name="Shape 190"/>
          <p:cNvSpPr>
            <a:spLocks noGrp="1"/>
          </p:cNvSpPr>
          <p:nvPr>
            <p:ph type="sldNum" sz="quarter" idx="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</p:spPr>
        <p:txBody>
          <a:bodyPr lIns="45719" tIns="45719" rIns="45719" bIns="45719"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616560567"/>
      </p:ext>
    </p:extLst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8_Circ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Shape 197"/>
          <p:cNvSpPr>
            <a:spLocks noGrp="1"/>
          </p:cNvSpPr>
          <p:nvPr>
            <p:ph type="pic" sz="quarter" idx="13"/>
          </p:nvPr>
        </p:nvSpPr>
        <p:spPr>
          <a:xfrm>
            <a:off x="829850" y="1588416"/>
            <a:ext cx="2160000" cy="2160001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98" name="Shape 198"/>
          <p:cNvSpPr>
            <a:spLocks noGrp="1"/>
          </p:cNvSpPr>
          <p:nvPr>
            <p:ph type="pic" sz="quarter" idx="14"/>
          </p:nvPr>
        </p:nvSpPr>
        <p:spPr>
          <a:xfrm>
            <a:off x="3632684" y="1588416"/>
            <a:ext cx="2160001" cy="2160001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99" name="Shape 199"/>
          <p:cNvSpPr>
            <a:spLocks noGrp="1"/>
          </p:cNvSpPr>
          <p:nvPr>
            <p:ph type="pic" sz="quarter" idx="15"/>
          </p:nvPr>
        </p:nvSpPr>
        <p:spPr>
          <a:xfrm>
            <a:off x="6435519" y="1588416"/>
            <a:ext cx="2160001" cy="2160001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200" name="Shape 200"/>
          <p:cNvSpPr>
            <a:spLocks noGrp="1"/>
          </p:cNvSpPr>
          <p:nvPr>
            <p:ph type="pic" sz="quarter" idx="16"/>
          </p:nvPr>
        </p:nvSpPr>
        <p:spPr>
          <a:xfrm>
            <a:off x="9238354" y="1588416"/>
            <a:ext cx="2160001" cy="2160001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201" name="Shape 201"/>
          <p:cNvSpPr>
            <a:spLocks noGrp="1"/>
          </p:cNvSpPr>
          <p:nvPr>
            <p:ph type="pic" sz="quarter" idx="17"/>
          </p:nvPr>
        </p:nvSpPr>
        <p:spPr>
          <a:xfrm>
            <a:off x="785295" y="3994918"/>
            <a:ext cx="2160000" cy="2160001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202" name="Shape 202"/>
          <p:cNvSpPr>
            <a:spLocks noGrp="1"/>
          </p:cNvSpPr>
          <p:nvPr>
            <p:ph type="pic" sz="quarter" idx="18"/>
          </p:nvPr>
        </p:nvSpPr>
        <p:spPr>
          <a:xfrm>
            <a:off x="3588129" y="3994918"/>
            <a:ext cx="2160001" cy="2160001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203" name="Shape 203"/>
          <p:cNvSpPr>
            <a:spLocks noGrp="1"/>
          </p:cNvSpPr>
          <p:nvPr>
            <p:ph type="pic" sz="quarter" idx="19"/>
          </p:nvPr>
        </p:nvSpPr>
        <p:spPr>
          <a:xfrm>
            <a:off x="6390964" y="3994918"/>
            <a:ext cx="2160001" cy="2160001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204" name="Shape 204"/>
          <p:cNvSpPr>
            <a:spLocks noGrp="1"/>
          </p:cNvSpPr>
          <p:nvPr>
            <p:ph type="pic" sz="quarter" idx="20"/>
          </p:nvPr>
        </p:nvSpPr>
        <p:spPr>
          <a:xfrm>
            <a:off x="9193800" y="3994918"/>
            <a:ext cx="2160000" cy="2160001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205" name="Shape 205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206" name="Shape 206"/>
          <p:cNvSpPr>
            <a:spLocks noGrp="1"/>
          </p:cNvSpPr>
          <p:nvPr>
            <p:ph type="sldNum" sz="quarter" idx="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</p:spPr>
        <p:txBody>
          <a:bodyPr lIns="45719" tIns="45719" rIns="45719" bIns="45719"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010075977"/>
      </p:ext>
    </p:extLst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9_4 round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Shape 213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42041"/>
          </a:xfrm>
          <a:prstGeom prst="rect">
            <a:avLst/>
          </a:prstGeom>
        </p:spPr>
        <p:txBody>
          <a:bodyPr lIns="45719" tIns="45719" rIns="45719" bIns="45719"/>
          <a:lstStyle>
            <a:lvl1pPr algn="ctr">
              <a:defRPr b="0">
                <a:solidFill>
                  <a:srgbClr val="272727"/>
                </a:solidFill>
                <a:latin typeface="+mn-lt"/>
                <a:ea typeface="+mn-ea"/>
                <a:cs typeface="+mn-cs"/>
                <a:sym typeface="Calibri"/>
              </a:defRPr>
            </a:lvl1pPr>
          </a:lstStyle>
          <a:p>
            <a:r>
              <a:t>Title Text</a:t>
            </a:r>
          </a:p>
        </p:txBody>
      </p:sp>
      <p:sp>
        <p:nvSpPr>
          <p:cNvPr id="214" name="Shape 214"/>
          <p:cNvSpPr>
            <a:spLocks noGrp="1"/>
          </p:cNvSpPr>
          <p:nvPr>
            <p:ph type="body" sz="quarter" idx="1"/>
          </p:nvPr>
        </p:nvSpPr>
        <p:spPr>
          <a:xfrm>
            <a:off x="838200" y="893693"/>
            <a:ext cx="10515600" cy="406401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86000"/>
              </a:lnSpc>
              <a:spcBef>
                <a:spcPts val="0"/>
              </a:spcBef>
              <a:buSzTx/>
              <a:buFontTx/>
              <a:buNone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1pPr>
            <a:lvl2pPr marL="609600" indent="-152400" algn="ctr">
              <a:lnSpc>
                <a:spcPct val="86000"/>
              </a:lnSpc>
              <a:spcBef>
                <a:spcPts val="0"/>
              </a:spcBef>
              <a:buSzPct val="80000"/>
              <a:buFontTx/>
              <a:buChar char="▪"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2pPr>
            <a:lvl3pPr marL="1036319" indent="-121919" algn="ctr">
              <a:lnSpc>
                <a:spcPct val="86000"/>
              </a:lnSpc>
              <a:spcBef>
                <a:spcPts val="0"/>
              </a:spcBef>
              <a:buFontTx/>
              <a:buChar char="▪"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3pPr>
            <a:lvl4pPr marL="1493519" indent="-121919" algn="ctr">
              <a:lnSpc>
                <a:spcPct val="86000"/>
              </a:lnSpc>
              <a:spcBef>
                <a:spcPts val="0"/>
              </a:spcBef>
              <a:buFontTx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4pPr>
            <a:lvl5pPr marL="1950720" indent="-121920" algn="ctr">
              <a:lnSpc>
                <a:spcPct val="86000"/>
              </a:lnSpc>
              <a:spcBef>
                <a:spcPts val="0"/>
              </a:spcBef>
              <a:buFontTx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15" name="Shape 215"/>
          <p:cNvSpPr>
            <a:spLocks noGrp="1"/>
          </p:cNvSpPr>
          <p:nvPr>
            <p:ph type="pic" sz="quarter" idx="13"/>
          </p:nvPr>
        </p:nvSpPr>
        <p:spPr>
          <a:xfrm>
            <a:off x="4678364" y="2027444"/>
            <a:ext cx="1377881" cy="1550643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216" name="Shape 216"/>
          <p:cNvSpPr>
            <a:spLocks noGrp="1"/>
          </p:cNvSpPr>
          <p:nvPr>
            <p:ph type="pic" sz="quarter" idx="14"/>
          </p:nvPr>
        </p:nvSpPr>
        <p:spPr>
          <a:xfrm>
            <a:off x="4678364" y="3768654"/>
            <a:ext cx="1377881" cy="1550643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217" name="Shape 217"/>
          <p:cNvSpPr>
            <a:spLocks noGrp="1"/>
          </p:cNvSpPr>
          <p:nvPr>
            <p:ph type="pic" sz="quarter" idx="15"/>
          </p:nvPr>
        </p:nvSpPr>
        <p:spPr>
          <a:xfrm>
            <a:off x="6222241" y="2027444"/>
            <a:ext cx="1377881" cy="1550643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218" name="Shape 218"/>
          <p:cNvSpPr>
            <a:spLocks noGrp="1"/>
          </p:cNvSpPr>
          <p:nvPr>
            <p:ph type="pic" sz="quarter" idx="16"/>
          </p:nvPr>
        </p:nvSpPr>
        <p:spPr>
          <a:xfrm>
            <a:off x="6222241" y="3768654"/>
            <a:ext cx="1377881" cy="1550643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219" name="Shape 219"/>
          <p:cNvSpPr>
            <a:spLocks noGrp="1"/>
          </p:cNvSpPr>
          <p:nvPr>
            <p:ph type="sldNum" sz="quarter" idx="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</p:spPr>
        <p:txBody>
          <a:bodyPr lIns="45719" tIns="45719" rIns="45719" bIns="45719"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503874845"/>
      </p:ext>
    </p:extLst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9_image box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Shape 226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42041"/>
          </a:xfrm>
          <a:prstGeom prst="rect">
            <a:avLst/>
          </a:prstGeom>
        </p:spPr>
        <p:txBody>
          <a:bodyPr lIns="45719" tIns="45719" rIns="45719" bIns="45719"/>
          <a:lstStyle>
            <a:lvl1pPr algn="ctr">
              <a:defRPr b="0">
                <a:solidFill>
                  <a:srgbClr val="272727"/>
                </a:solidFill>
                <a:latin typeface="+mn-lt"/>
                <a:ea typeface="+mn-ea"/>
                <a:cs typeface="+mn-cs"/>
                <a:sym typeface="Calibri"/>
              </a:defRPr>
            </a:lvl1pPr>
          </a:lstStyle>
          <a:p>
            <a:r>
              <a:t>Title Text</a:t>
            </a:r>
          </a:p>
        </p:txBody>
      </p:sp>
      <p:sp>
        <p:nvSpPr>
          <p:cNvPr id="227" name="Shape 227"/>
          <p:cNvSpPr>
            <a:spLocks noGrp="1"/>
          </p:cNvSpPr>
          <p:nvPr>
            <p:ph type="body" sz="quarter" idx="1"/>
          </p:nvPr>
        </p:nvSpPr>
        <p:spPr>
          <a:xfrm>
            <a:off x="838200" y="893693"/>
            <a:ext cx="10515600" cy="406401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86000"/>
              </a:lnSpc>
              <a:spcBef>
                <a:spcPts val="0"/>
              </a:spcBef>
              <a:buSzTx/>
              <a:buFontTx/>
              <a:buNone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1pPr>
            <a:lvl2pPr marL="609600" indent="-152400" algn="ctr">
              <a:lnSpc>
                <a:spcPct val="86000"/>
              </a:lnSpc>
              <a:spcBef>
                <a:spcPts val="0"/>
              </a:spcBef>
              <a:buSzPct val="80000"/>
              <a:buFontTx/>
              <a:buChar char="▪"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2pPr>
            <a:lvl3pPr marL="1036319" indent="-121919" algn="ctr">
              <a:lnSpc>
                <a:spcPct val="86000"/>
              </a:lnSpc>
              <a:spcBef>
                <a:spcPts val="0"/>
              </a:spcBef>
              <a:buFontTx/>
              <a:buChar char="▪"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3pPr>
            <a:lvl4pPr marL="1493519" indent="-121919" algn="ctr">
              <a:lnSpc>
                <a:spcPct val="86000"/>
              </a:lnSpc>
              <a:spcBef>
                <a:spcPts val="0"/>
              </a:spcBef>
              <a:buFontTx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4pPr>
            <a:lvl5pPr marL="1950720" indent="-121920" algn="ctr">
              <a:lnSpc>
                <a:spcPct val="86000"/>
              </a:lnSpc>
              <a:spcBef>
                <a:spcPts val="0"/>
              </a:spcBef>
              <a:buFontTx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28" name="Shape 228"/>
          <p:cNvSpPr>
            <a:spLocks noGrp="1"/>
          </p:cNvSpPr>
          <p:nvPr>
            <p:ph type="pic" sz="quarter" idx="13"/>
          </p:nvPr>
        </p:nvSpPr>
        <p:spPr>
          <a:xfrm>
            <a:off x="914400" y="1722646"/>
            <a:ext cx="2441450" cy="1193592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229" name="Shape 229"/>
          <p:cNvSpPr>
            <a:spLocks noGrp="1"/>
          </p:cNvSpPr>
          <p:nvPr>
            <p:ph type="pic" sz="quarter" idx="14"/>
          </p:nvPr>
        </p:nvSpPr>
        <p:spPr>
          <a:xfrm>
            <a:off x="3554984" y="1722646"/>
            <a:ext cx="2441449" cy="1193592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230" name="Shape 230"/>
          <p:cNvSpPr>
            <a:spLocks noGrp="1"/>
          </p:cNvSpPr>
          <p:nvPr>
            <p:ph type="pic" sz="quarter" idx="15"/>
          </p:nvPr>
        </p:nvSpPr>
        <p:spPr>
          <a:xfrm>
            <a:off x="6195567" y="1722646"/>
            <a:ext cx="2441450" cy="1193592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231" name="Shape 231"/>
          <p:cNvSpPr>
            <a:spLocks noGrp="1"/>
          </p:cNvSpPr>
          <p:nvPr>
            <p:ph type="pic" sz="quarter" idx="16"/>
          </p:nvPr>
        </p:nvSpPr>
        <p:spPr>
          <a:xfrm>
            <a:off x="8836152" y="1722646"/>
            <a:ext cx="2441449" cy="1193592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232" name="Shape 232"/>
          <p:cNvSpPr>
            <a:spLocks noGrp="1"/>
          </p:cNvSpPr>
          <p:nvPr>
            <p:ph type="sldNum" sz="quarter" idx="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</p:spPr>
        <p:txBody>
          <a:bodyPr lIns="45719" tIns="45719" rIns="45719" bIns="45719"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20944589"/>
      </p:ext>
    </p:extLst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，文本与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23699" y="341788"/>
            <a:ext cx="10844563" cy="615553"/>
          </a:xfrm>
        </p:spPr>
        <p:txBody>
          <a:bodyPr tIns="0" rIns="0" bIns="0"/>
          <a:lstStyle>
            <a:lvl1pPr>
              <a:defRPr lang="zh-CN" altLang="en-US" sz="3999" b="0" kern="1200" dirty="0">
                <a:solidFill>
                  <a:srgbClr val="004D8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defRPr>
            </a:lvl1pPr>
          </a:lstStyle>
          <a:p>
            <a:pPr lvl="0"/>
            <a:r>
              <a:rPr lang="zh-CN" altLang="en-US" dirty="0"/>
              <a:t>单击此处编辑母版标题样式</a:t>
            </a:r>
          </a:p>
        </p:txBody>
      </p:sp>
      <p:sp>
        <p:nvSpPr>
          <p:cNvPr id="4" name="Rectangle 10"/>
          <p:cNvSpPr>
            <a:spLocks noChangeArrowheads="1"/>
          </p:cNvSpPr>
          <p:nvPr userDrawn="1"/>
        </p:nvSpPr>
        <p:spPr bwMode="auto">
          <a:xfrm>
            <a:off x="823699" y="6489701"/>
            <a:ext cx="2096541" cy="455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defTabSz="801130" eaLnBrk="0" hangingPunct="0">
              <a:lnSpc>
                <a:spcPct val="85000"/>
              </a:lnSpc>
            </a:pPr>
            <a:fld id="{6E2B6D97-5D44-430E-A027-85C3264F843E}" type="slidenum">
              <a:rPr lang="de-DE" altLang="zh-CN" sz="1000" smtClean="0"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pPr defTabSz="801130" eaLnBrk="0" hangingPunct="0">
                <a:lnSpc>
                  <a:spcPct val="85000"/>
                </a:lnSpc>
              </a:pPr>
              <a:t>‹#›</a:t>
            </a:fld>
            <a:endParaRPr lang="en-GB" altLang="zh-CN" sz="1000" dirty="0">
              <a:latin typeface="Arial" panose="020B0604020202020204" pitchFamily="34" charset="0"/>
              <a:ea typeface="MS PGothic" panose="020B060007020508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56563872"/>
      </p:ext>
    </p:extLst>
  </p:cSld>
  <p:clrMapOvr>
    <a:masterClrMapping/>
  </p:clrMapOvr>
  <p:transition spd="med" advClick="0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Title Slide">
    <p:bg>
      <p:bgPr>
        <a:solidFill>
          <a:srgbClr val="0C9AD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>
            <a:spLocks noGrp="1"/>
          </p:cNvSpPr>
          <p:nvPr>
            <p:ph type="title"/>
          </p:nvPr>
        </p:nvSpPr>
        <p:spPr>
          <a:xfrm>
            <a:off x="5088466" y="1707093"/>
            <a:ext cx="6563284" cy="2392730"/>
          </a:xfrm>
          <a:prstGeom prst="rect">
            <a:avLst/>
          </a:prstGeom>
        </p:spPr>
        <p:txBody>
          <a:bodyPr lIns="45719" tIns="45719" rIns="45719" bIns="45719"/>
          <a:lstStyle>
            <a:lvl1pPr>
              <a:defRPr sz="4400" b="0">
                <a:solidFill>
                  <a:srgbClr val="FFFFFF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15" name="Shape 15"/>
          <p:cNvSpPr>
            <a:spLocks noGrp="1"/>
          </p:cNvSpPr>
          <p:nvPr>
            <p:ph type="body" sz="quarter" idx="1"/>
          </p:nvPr>
        </p:nvSpPr>
        <p:spPr>
          <a:xfrm>
            <a:off x="5089175" y="4125223"/>
            <a:ext cx="6562574" cy="1115645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500"/>
              </a:spcBef>
              <a:buSzTx/>
              <a:buFontTx/>
              <a:buNone/>
              <a:defRPr sz="2400">
                <a:solidFill>
                  <a:srgbClr val="FFFFFF"/>
                </a:solidFill>
              </a:defRPr>
            </a:lvl1pPr>
            <a:lvl2pPr marL="0" indent="457200">
              <a:spcBef>
                <a:spcPts val="500"/>
              </a:spcBef>
              <a:buSzTx/>
              <a:buFontTx/>
              <a:buNone/>
              <a:defRPr sz="2400">
                <a:solidFill>
                  <a:srgbClr val="FFFFFF"/>
                </a:solidFill>
              </a:defRPr>
            </a:lvl2pPr>
            <a:lvl3pPr marL="0" indent="914400">
              <a:spcBef>
                <a:spcPts val="500"/>
              </a:spcBef>
              <a:buSzTx/>
              <a:buFontTx/>
              <a:buNone/>
              <a:defRPr sz="2400">
                <a:solidFill>
                  <a:srgbClr val="FFFFFF"/>
                </a:solidFill>
              </a:defRPr>
            </a:lvl3pPr>
            <a:lvl4pPr marL="0" indent="1371600">
              <a:spcBef>
                <a:spcPts val="500"/>
              </a:spcBef>
              <a:buSzTx/>
              <a:buFontTx/>
              <a:buNone/>
              <a:defRPr sz="2400">
                <a:solidFill>
                  <a:srgbClr val="FFFFFF"/>
                </a:solidFill>
              </a:defRPr>
            </a:lvl4pPr>
            <a:lvl5pPr marL="0" indent="1828800">
              <a:spcBef>
                <a:spcPts val="500"/>
              </a:spcBef>
              <a:buSzTx/>
              <a:buFontTx/>
              <a:buNone/>
              <a:defRPr sz="2400">
                <a:solidFill>
                  <a:srgbClr val="FFFFFF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pic>
        <p:nvPicPr>
          <p:cNvPr id="16" name="image1.pn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1584" y="2243563"/>
            <a:ext cx="4014225" cy="1319788"/>
          </a:xfrm>
          <a:prstGeom prst="rect">
            <a:avLst/>
          </a:prstGeom>
          <a:ln w="12700">
            <a:miter lim="400000"/>
          </a:ln>
        </p:spPr>
      </p:pic>
      <p:sp>
        <p:nvSpPr>
          <p:cNvPr id="17" name="Shape 17"/>
          <p:cNvSpPr>
            <a:spLocks noGrp="1"/>
          </p:cNvSpPr>
          <p:nvPr>
            <p:ph type="sldNum" sz="quarter" idx="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</p:spPr>
        <p:txBody>
          <a:bodyPr lIns="45719" tIns="45719" rIns="45719" bIns="45719"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805922227"/>
      </p:ext>
    </p:extLst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lank slide gray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00" r="1487" b="2284"/>
          <a:stretch/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3">
                <a:solidFill>
                  <a:srgbClr val="666666"/>
                </a:solidFill>
              </a:defRPr>
            </a:lvl1pPr>
          </a:lstStyle>
          <a:p>
            <a:r>
              <a:rPr lang="en-US"/>
              <a:t>AT&amp;T Proprietary (Restricted)</a:t>
            </a:r>
            <a:endParaRPr lang="en-US" dirty="0"/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3" b="1">
                <a:solidFill>
                  <a:srgbClr val="666666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1" name="Title 3"/>
          <p:cNvSpPr>
            <a:spLocks noGrp="1"/>
          </p:cNvSpPr>
          <p:nvPr>
            <p:ph type="title"/>
          </p:nvPr>
        </p:nvSpPr>
        <p:spPr>
          <a:xfrm>
            <a:off x="751423" y="517525"/>
            <a:ext cx="10672234" cy="7684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85326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-1"/>
            <a:ext cx="12192000" cy="954741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314325" y="1138238"/>
            <a:ext cx="11506200" cy="51704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732658620"/>
      </p:ext>
    </p:extLst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11480" y="1301190"/>
            <a:ext cx="560832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301190"/>
            <a:ext cx="567436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le 1"/>
          <p:cNvSpPr txBox="1">
            <a:spLocks/>
          </p:cNvSpPr>
          <p:nvPr userDrawn="1"/>
        </p:nvSpPr>
        <p:spPr>
          <a:xfrm>
            <a:off x="411480" y="189286"/>
            <a:ext cx="10922149" cy="58961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0" i="0" dirty="0">
                <a:latin typeface="Arial" panose="020B0604020202020204" pitchFamily="34" charset="0"/>
                <a:cs typeface="Arial" panose="020B0604020202020204" pitchFamily="34" charset="0"/>
              </a:rPr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377184672"/>
      </p:ext>
    </p:extLst>
  </p:cSld>
  <p:clrMapOvr>
    <a:masterClrMapping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4" y="-9138"/>
            <a:ext cx="12198370" cy="6867137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>
          <a:xfrm>
            <a:off x="-2" y="1062318"/>
            <a:ext cx="5495774" cy="150495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</a:t>
            </a: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300" y="1423410"/>
            <a:ext cx="3810368" cy="793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0477553"/>
      </p:ext>
    </p:extLst>
  </p:cSld>
  <p:clrMapOvr>
    <a:masterClrMapping/>
  </p:clrMapOvr>
  <p:transition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，文本与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23701" y="341793"/>
            <a:ext cx="10844563" cy="615553"/>
          </a:xfrm>
        </p:spPr>
        <p:txBody>
          <a:bodyPr tIns="0" rIns="0" bIns="0"/>
          <a:lstStyle>
            <a:lvl1pPr>
              <a:defRPr lang="zh-CN" altLang="en-US" sz="5332" b="0" kern="1200" dirty="0">
                <a:solidFill>
                  <a:srgbClr val="004D8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defRPr>
            </a:lvl1pPr>
          </a:lstStyle>
          <a:p>
            <a:pPr lvl="0"/>
            <a:r>
              <a:rPr lang="zh-CN" altLang="en-US" dirty="0"/>
              <a:t>单击此处编辑母版标题样式</a:t>
            </a:r>
          </a:p>
        </p:txBody>
      </p:sp>
      <p:sp>
        <p:nvSpPr>
          <p:cNvPr id="4" name="Rectangle 10"/>
          <p:cNvSpPr>
            <a:spLocks noChangeArrowheads="1"/>
          </p:cNvSpPr>
          <p:nvPr userDrawn="1"/>
        </p:nvSpPr>
        <p:spPr bwMode="auto">
          <a:xfrm>
            <a:off x="823700" y="6489704"/>
            <a:ext cx="2096541" cy="455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defTabSz="1068147" eaLnBrk="0" hangingPunct="0">
              <a:lnSpc>
                <a:spcPct val="85000"/>
              </a:lnSpc>
            </a:pPr>
            <a:fld id="{6E2B6D97-5D44-430E-A027-85C3264F843E}" type="slidenum">
              <a:rPr lang="de-DE" altLang="zh-CN" sz="1333" smtClean="0"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pPr defTabSz="1068147" eaLnBrk="0" hangingPunct="0">
                <a:lnSpc>
                  <a:spcPct val="85000"/>
                </a:lnSpc>
              </a:pPr>
              <a:t>‹#›</a:t>
            </a:fld>
            <a:endParaRPr lang="en-GB" altLang="zh-CN" sz="1333" dirty="0">
              <a:latin typeface="Arial" panose="020B0604020202020204" pitchFamily="34" charset="0"/>
              <a:ea typeface="MS PGothic" panose="020B060007020508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9835882"/>
      </p:ext>
    </p:extLst>
  </p:cSld>
  <p:clrMapOvr>
    <a:masterClrMapping/>
  </p:clrMapOvr>
  <p:transition spd="med" advClick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Shape 88"/>
          <p:cNvSpPr>
            <a:spLocks noGrp="1"/>
          </p:cNvSpPr>
          <p:nvPr>
            <p:ph type="body" idx="1"/>
          </p:nvPr>
        </p:nvSpPr>
        <p:spPr>
          <a:xfrm>
            <a:off x="935037" y="1600200"/>
            <a:ext cx="10647363" cy="4346575"/>
          </a:xfrm>
          <a:prstGeom prst="rect">
            <a:avLst/>
          </a:prstGeom>
        </p:spPr>
        <p:txBody>
          <a:bodyPr/>
          <a:lstStyle>
            <a:lvl1pPr marL="342900" indent="-342900">
              <a:spcBef>
                <a:spcPts val="700"/>
              </a:spcBef>
              <a:defRPr sz="3000"/>
            </a:lvl1pPr>
            <a:lvl2pPr marL="742950" indent="-285750">
              <a:spcBef>
                <a:spcPts val="700"/>
              </a:spcBef>
              <a:buSzPct val="80000"/>
              <a:buChar char="▪"/>
              <a:defRPr sz="3000"/>
            </a:lvl2pPr>
            <a:lvl3pPr marL="1143000" indent="-228600">
              <a:spcBef>
                <a:spcPts val="700"/>
              </a:spcBef>
              <a:buChar char="▪"/>
              <a:defRPr sz="3000"/>
            </a:lvl3pPr>
            <a:lvl4pPr marL="1600200" indent="-228600">
              <a:spcBef>
                <a:spcPts val="700"/>
              </a:spcBef>
              <a:defRPr sz="3000"/>
            </a:lvl4pPr>
            <a:lvl5pPr marL="2057400" indent="-228600">
              <a:spcBef>
                <a:spcPts val="700"/>
              </a:spcBef>
              <a:defRPr sz="30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89" name="Shape 89"/>
          <p:cNvSpPr>
            <a:spLocks noGrp="1"/>
          </p:cNvSpPr>
          <p:nvPr>
            <p:ph type="title"/>
          </p:nvPr>
        </p:nvSpPr>
        <p:spPr>
          <a:xfrm>
            <a:off x="935037" y="274638"/>
            <a:ext cx="10647363" cy="1143001"/>
          </a:xfrm>
          <a:prstGeom prst="rect">
            <a:avLst/>
          </a:prstGeom>
        </p:spPr>
        <p:txBody>
          <a:bodyPr lIns="45719" tIns="45719" rIns="45719" bIns="45719"/>
          <a:lstStyle>
            <a:lvl1pPr algn="ctr">
              <a:defRPr sz="4400" b="0">
                <a:solidFill>
                  <a:srgbClr val="000000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90" name="Shape 90"/>
          <p:cNvSpPr>
            <a:spLocks noGrp="1"/>
          </p:cNvSpPr>
          <p:nvPr>
            <p:ph type="sldNum" sz="quarter" idx="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</p:spPr>
        <p:txBody>
          <a:bodyPr lIns="45719" tIns="45719" rIns="45719" bIns="45719"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125786211"/>
      </p:ext>
    </p:extLst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2_Cover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Shape 97"/>
          <p:cNvSpPr>
            <a:spLocks noGrp="1"/>
          </p:cNvSpPr>
          <p:nvPr>
            <p:ph type="pic" idx="13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98" name="Shape 98"/>
          <p:cNvSpPr>
            <a:spLocks noGrp="1"/>
          </p:cNvSpPr>
          <p:nvPr>
            <p:ph type="sldNum" sz="quarter" idx="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</p:spPr>
        <p:txBody>
          <a:bodyPr lIns="45719" tIns="45719" rIns="45719" bIns="45719"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761861617"/>
      </p:ext>
    </p:extLst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2_Title Slide with half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Shape 105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42041"/>
          </a:xfrm>
          <a:prstGeom prst="rect">
            <a:avLst/>
          </a:prstGeom>
        </p:spPr>
        <p:txBody>
          <a:bodyPr lIns="45719" tIns="45719" rIns="45719" bIns="45719"/>
          <a:lstStyle>
            <a:lvl1pPr algn="ctr">
              <a:defRPr b="0">
                <a:solidFill>
                  <a:srgbClr val="272727"/>
                </a:solidFill>
                <a:latin typeface="+mn-lt"/>
                <a:ea typeface="+mn-ea"/>
                <a:cs typeface="+mn-cs"/>
                <a:sym typeface="Calibri"/>
              </a:defRPr>
            </a:lvl1pPr>
          </a:lstStyle>
          <a:p>
            <a:r>
              <a:t>Title Text</a:t>
            </a:r>
          </a:p>
        </p:txBody>
      </p:sp>
      <p:sp>
        <p:nvSpPr>
          <p:cNvPr id="106" name="Shape 106"/>
          <p:cNvSpPr>
            <a:spLocks noGrp="1"/>
          </p:cNvSpPr>
          <p:nvPr>
            <p:ph type="body" sz="quarter" idx="1"/>
          </p:nvPr>
        </p:nvSpPr>
        <p:spPr>
          <a:xfrm>
            <a:off x="838200" y="867189"/>
            <a:ext cx="10515600" cy="406401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86000"/>
              </a:lnSpc>
              <a:spcBef>
                <a:spcPts val="0"/>
              </a:spcBef>
              <a:buSzTx/>
              <a:buFontTx/>
              <a:buNone/>
              <a:defRPr sz="1600"/>
            </a:lvl1pPr>
            <a:lvl2pPr marL="609600" indent="-152400" algn="ctr">
              <a:lnSpc>
                <a:spcPct val="86000"/>
              </a:lnSpc>
              <a:spcBef>
                <a:spcPts val="0"/>
              </a:spcBef>
              <a:buSzPct val="80000"/>
              <a:buFontTx/>
              <a:buChar char="▪"/>
              <a:defRPr sz="1600"/>
            </a:lvl2pPr>
            <a:lvl3pPr marL="1036319" indent="-121919" algn="ctr">
              <a:lnSpc>
                <a:spcPct val="86000"/>
              </a:lnSpc>
              <a:spcBef>
                <a:spcPts val="0"/>
              </a:spcBef>
              <a:buFontTx/>
              <a:buChar char="▪"/>
              <a:defRPr sz="1600"/>
            </a:lvl3pPr>
            <a:lvl4pPr marL="1493519" indent="-121919" algn="ctr">
              <a:lnSpc>
                <a:spcPct val="86000"/>
              </a:lnSpc>
              <a:spcBef>
                <a:spcPts val="0"/>
              </a:spcBef>
              <a:buFontTx/>
              <a:defRPr sz="1600"/>
            </a:lvl4pPr>
            <a:lvl5pPr marL="1950720" indent="-121920" algn="ctr">
              <a:lnSpc>
                <a:spcPct val="86000"/>
              </a:lnSpc>
              <a:spcBef>
                <a:spcPts val="0"/>
              </a:spcBef>
              <a:buFontTx/>
              <a:defRPr sz="16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07" name="Shape 107"/>
          <p:cNvSpPr>
            <a:spLocks noGrp="1"/>
          </p:cNvSpPr>
          <p:nvPr>
            <p:ph type="pic" idx="13"/>
          </p:nvPr>
        </p:nvSpPr>
        <p:spPr>
          <a:xfrm>
            <a:off x="0" y="2173355"/>
            <a:ext cx="12192000" cy="3273978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08" name="Shape 108"/>
          <p:cNvSpPr>
            <a:spLocks noGrp="1"/>
          </p:cNvSpPr>
          <p:nvPr>
            <p:ph type="sldNum" sz="quarter" idx="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</p:spPr>
        <p:txBody>
          <a:bodyPr lIns="45719" tIns="45719" rIns="45719" bIns="45719"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918754190"/>
      </p:ext>
    </p:extLst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01_On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Shape 115"/>
          <p:cNvSpPr>
            <a:spLocks noGrp="1"/>
          </p:cNvSpPr>
          <p:nvPr>
            <p:ph type="pic" idx="13"/>
          </p:nvPr>
        </p:nvSpPr>
        <p:spPr>
          <a:xfrm>
            <a:off x="0" y="2080175"/>
            <a:ext cx="12192000" cy="3114676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16" name="Shape 116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42041"/>
          </a:xfrm>
          <a:prstGeom prst="rect">
            <a:avLst/>
          </a:prstGeom>
        </p:spPr>
        <p:txBody>
          <a:bodyPr lIns="45719" tIns="45719" rIns="45719" bIns="45719"/>
          <a:lstStyle>
            <a:lvl1pPr algn="ctr">
              <a:defRPr b="0">
                <a:solidFill>
                  <a:srgbClr val="272727"/>
                </a:solidFill>
                <a:latin typeface="+mn-lt"/>
                <a:ea typeface="+mn-ea"/>
                <a:cs typeface="+mn-cs"/>
                <a:sym typeface="Calibri"/>
              </a:defRPr>
            </a:lvl1pPr>
          </a:lstStyle>
          <a:p>
            <a:r>
              <a:t>Title Text</a:t>
            </a:r>
          </a:p>
        </p:txBody>
      </p:sp>
      <p:sp>
        <p:nvSpPr>
          <p:cNvPr id="117" name="Shape 117"/>
          <p:cNvSpPr>
            <a:spLocks noGrp="1"/>
          </p:cNvSpPr>
          <p:nvPr>
            <p:ph type="body" sz="quarter" idx="1"/>
          </p:nvPr>
        </p:nvSpPr>
        <p:spPr>
          <a:xfrm>
            <a:off x="838200" y="893693"/>
            <a:ext cx="10515600" cy="406401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86000"/>
              </a:lnSpc>
              <a:spcBef>
                <a:spcPts val="0"/>
              </a:spcBef>
              <a:buSzTx/>
              <a:buFontTx/>
              <a:buNone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1pPr>
            <a:lvl2pPr marL="609600" indent="-152400" algn="ctr">
              <a:lnSpc>
                <a:spcPct val="86000"/>
              </a:lnSpc>
              <a:spcBef>
                <a:spcPts val="0"/>
              </a:spcBef>
              <a:buSzPct val="80000"/>
              <a:buFontTx/>
              <a:buChar char="▪"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2pPr>
            <a:lvl3pPr marL="1036319" indent="-121919" algn="ctr">
              <a:lnSpc>
                <a:spcPct val="86000"/>
              </a:lnSpc>
              <a:spcBef>
                <a:spcPts val="0"/>
              </a:spcBef>
              <a:buFontTx/>
              <a:buChar char="▪"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3pPr>
            <a:lvl4pPr marL="1493519" indent="-121919" algn="ctr">
              <a:lnSpc>
                <a:spcPct val="86000"/>
              </a:lnSpc>
              <a:spcBef>
                <a:spcPts val="0"/>
              </a:spcBef>
              <a:buFontTx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4pPr>
            <a:lvl5pPr marL="1950720" indent="-121920" algn="ctr">
              <a:lnSpc>
                <a:spcPct val="86000"/>
              </a:lnSpc>
              <a:spcBef>
                <a:spcPts val="0"/>
              </a:spcBef>
              <a:buFontTx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18" name="Shape 118"/>
          <p:cNvSpPr>
            <a:spLocks noGrp="1"/>
          </p:cNvSpPr>
          <p:nvPr>
            <p:ph type="sldNum" sz="quarter" idx="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</p:spPr>
        <p:txBody>
          <a:bodyPr lIns="45719" tIns="45719" rIns="45719" bIns="45719"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589120394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emf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3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.xml"/><Relationship Id="rId13" Type="http://schemas.openxmlformats.org/officeDocument/2006/relationships/slideLayout" Target="../slideLayouts/slideLayout18.xml"/><Relationship Id="rId3" Type="http://schemas.openxmlformats.org/officeDocument/2006/relationships/slideLayout" Target="../slideLayouts/slideLayout8.xml"/><Relationship Id="rId7" Type="http://schemas.openxmlformats.org/officeDocument/2006/relationships/slideLayout" Target="../slideLayouts/slideLayout12.xml"/><Relationship Id="rId12" Type="http://schemas.openxmlformats.org/officeDocument/2006/relationships/slideLayout" Target="../slideLayouts/slideLayout17.xml"/><Relationship Id="rId17" Type="http://schemas.openxmlformats.org/officeDocument/2006/relationships/image" Target="../media/image6.png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5.jpeg"/><Relationship Id="rId1" Type="http://schemas.openxmlformats.org/officeDocument/2006/relationships/slideLayout" Target="../slideLayouts/slideLayout6.xml"/><Relationship Id="rId6" Type="http://schemas.openxmlformats.org/officeDocument/2006/relationships/slideLayout" Target="../slideLayouts/slideLayout11.xml"/><Relationship Id="rId11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0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15.xml"/><Relationship Id="rId4" Type="http://schemas.openxmlformats.org/officeDocument/2006/relationships/slideLayout" Target="../slideLayouts/slideLayout9.xml"/><Relationship Id="rId9" Type="http://schemas.openxmlformats.org/officeDocument/2006/relationships/slideLayout" Target="../slideLayouts/slideLayout14.xml"/><Relationship Id="rId14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-20171" y="0"/>
            <a:ext cx="12192000" cy="968188"/>
          </a:xfrm>
          <a:prstGeom prst="rect">
            <a:avLst/>
          </a:prstGeom>
          <a:blipFill>
            <a:blip r:embed="rId7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 userDrawn="1"/>
        </p:nvSpPr>
        <p:spPr>
          <a:xfrm>
            <a:off x="1" y="6479195"/>
            <a:ext cx="12212170" cy="39629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 </a:t>
            </a:r>
          </a:p>
        </p:txBody>
      </p:sp>
      <p:sp>
        <p:nvSpPr>
          <p:cNvPr id="19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1638997" cy="365125"/>
          </a:xfrm>
          <a:prstGeom prst="rect">
            <a:avLst/>
          </a:prstGeom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2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7522" y="6521843"/>
            <a:ext cx="1494864" cy="31131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4961" y="1300480"/>
            <a:ext cx="11506200" cy="48764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10" name="Shape 72"/>
          <p:cNvPicPr preferRelativeResize="0"/>
          <p:nvPr userDrawn="1"/>
        </p:nvPicPr>
        <p:blipFill rotWithShape="1">
          <a:blip r:embed="rId9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4961" y="6604615"/>
            <a:ext cx="2595599" cy="154799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2062480" y="6521843"/>
            <a:ext cx="734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3805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4" r:id="rId4"/>
    <p:sldLayoutId id="2147483655" r:id="rId5"/>
  </p:sldLayoutIdLst>
  <p:transition>
    <p:wipe dir="r"/>
  </p:transition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0" i="0" kern="1200">
          <a:solidFill>
            <a:schemeClr val="bg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charset="0"/>
        <a:buChar char="•"/>
        <a:defRPr sz="2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.AppleSystemUIFont" charset="-120"/>
        <a:buChar char="-"/>
        <a:defRPr sz="24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20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4.jpeg"/>
          <p:cNvPicPr>
            <a:picLocks noChangeAspect="1"/>
          </p:cNvPicPr>
          <p:nvPr/>
        </p:nvPicPr>
        <p:blipFill>
          <a:blip r:embed="rId16">
            <a:extLst/>
          </a:blip>
          <a:stretch>
            <a:fillRect/>
          </a:stretch>
        </p:blipFill>
        <p:spPr>
          <a:xfrm>
            <a:off x="0" y="11575"/>
            <a:ext cx="12192000" cy="6858000"/>
          </a:xfrm>
          <a:prstGeom prst="rect">
            <a:avLst/>
          </a:prstGeom>
          <a:ln w="12700">
            <a:miter lim="400000"/>
          </a:ln>
        </p:spPr>
      </p:pic>
      <p:sp>
        <p:nvSpPr>
          <p:cNvPr id="3" name="Shape 3"/>
          <p:cNvSpPr/>
          <p:nvPr/>
        </p:nvSpPr>
        <p:spPr>
          <a:xfrm>
            <a:off x="719135" y="6213473"/>
            <a:ext cx="2774802" cy="18720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4" name="Shape 4"/>
          <p:cNvSpPr>
            <a:spLocks noGrp="1"/>
          </p:cNvSpPr>
          <p:nvPr>
            <p:ph type="title"/>
          </p:nvPr>
        </p:nvSpPr>
        <p:spPr>
          <a:xfrm>
            <a:off x="935037" y="274636"/>
            <a:ext cx="10647199" cy="1143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91424" tIns="91424" rIns="91424" bIns="91424" anchor="ctr">
            <a:normAutofit/>
          </a:bodyPr>
          <a:lstStyle/>
          <a:p>
            <a:r>
              <a:t>Title Text</a:t>
            </a:r>
          </a:p>
        </p:txBody>
      </p:sp>
      <p:pic>
        <p:nvPicPr>
          <p:cNvPr id="5" name="image5.png"/>
          <p:cNvPicPr>
            <a:picLocks noChangeAspect="1"/>
          </p:cNvPicPr>
          <p:nvPr/>
        </p:nvPicPr>
        <p:blipFill>
          <a:blip r:embed="rId1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7699" y="6245764"/>
            <a:ext cx="2595599" cy="154800"/>
          </a:xfrm>
          <a:prstGeom prst="rect">
            <a:avLst/>
          </a:prstGeom>
          <a:ln w="12700">
            <a:miter lim="400000"/>
          </a:ln>
        </p:spPr>
      </p:pic>
      <p:sp>
        <p:nvSpPr>
          <p:cNvPr id="6" name="Shape 6"/>
          <p:cNvSpPr>
            <a:spLocks noGrp="1"/>
          </p:cNvSpPr>
          <p:nvPr>
            <p:ph type="body" idx="1"/>
          </p:nvPr>
        </p:nvSpPr>
        <p:spPr>
          <a:xfrm>
            <a:off x="914400" y="1600200"/>
            <a:ext cx="10668000" cy="42672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" name="Shape 7"/>
          <p:cNvSpPr>
            <a:spLocks noGrp="1"/>
          </p:cNvSpPr>
          <p:nvPr>
            <p:ph type="sldNum" sz="quarter" idx="2"/>
          </p:nvPr>
        </p:nvSpPr>
        <p:spPr>
          <a:xfrm>
            <a:off x="11446447" y="6196793"/>
            <a:ext cx="250767" cy="241366"/>
          </a:xfrm>
          <a:prstGeom prst="rect">
            <a:avLst/>
          </a:prstGeom>
          <a:ln w="12700">
            <a:miter lim="400000"/>
          </a:ln>
        </p:spPr>
        <p:txBody>
          <a:bodyPr wrap="none" lIns="34275" tIns="34275" rIns="34275" bIns="34275" anchor="ctr">
            <a:spAutoFit/>
          </a:bodyPr>
          <a:lstStyle>
            <a:lvl1pPr algn="r">
              <a:defRPr sz="12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0007965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  <p:sldLayoutId id="2147483672" r:id="rId13"/>
    <p:sldLayoutId id="2147483673" r:id="rId14"/>
  </p:sldLayoutIdLst>
  <p:transition spd="med"/>
  <p:txStyles>
    <p:titleStyle>
      <a:lvl1pPr marL="0" marR="0" indent="0" algn="l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none" spc="0" baseline="0">
          <a:ln>
            <a:noFill/>
          </a:ln>
          <a:solidFill>
            <a:schemeClr val="accent1"/>
          </a:solidFill>
          <a:uFillTx/>
          <a:latin typeface="Arial"/>
          <a:ea typeface="Arial"/>
          <a:cs typeface="Arial"/>
          <a:sym typeface="Arial"/>
        </a:defRPr>
      </a:lvl1pPr>
      <a:lvl2pPr marL="0" marR="0" indent="0" algn="l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none" spc="0" baseline="0">
          <a:ln>
            <a:noFill/>
          </a:ln>
          <a:solidFill>
            <a:schemeClr val="accent1"/>
          </a:solidFill>
          <a:uFillTx/>
          <a:latin typeface="Arial"/>
          <a:ea typeface="Arial"/>
          <a:cs typeface="Arial"/>
          <a:sym typeface="Arial"/>
        </a:defRPr>
      </a:lvl2pPr>
      <a:lvl3pPr marL="0" marR="0" indent="0" algn="l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none" spc="0" baseline="0">
          <a:ln>
            <a:noFill/>
          </a:ln>
          <a:solidFill>
            <a:schemeClr val="accent1"/>
          </a:solidFill>
          <a:uFillTx/>
          <a:latin typeface="Arial"/>
          <a:ea typeface="Arial"/>
          <a:cs typeface="Arial"/>
          <a:sym typeface="Arial"/>
        </a:defRPr>
      </a:lvl3pPr>
      <a:lvl4pPr marL="0" marR="0" indent="0" algn="l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none" spc="0" baseline="0">
          <a:ln>
            <a:noFill/>
          </a:ln>
          <a:solidFill>
            <a:schemeClr val="accent1"/>
          </a:solidFill>
          <a:uFillTx/>
          <a:latin typeface="Arial"/>
          <a:ea typeface="Arial"/>
          <a:cs typeface="Arial"/>
          <a:sym typeface="Arial"/>
        </a:defRPr>
      </a:lvl4pPr>
      <a:lvl5pPr marL="0" marR="0" indent="0" algn="l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none" spc="0" baseline="0">
          <a:ln>
            <a:noFill/>
          </a:ln>
          <a:solidFill>
            <a:schemeClr val="accent1"/>
          </a:solidFill>
          <a:uFillTx/>
          <a:latin typeface="Arial"/>
          <a:ea typeface="Arial"/>
          <a:cs typeface="Arial"/>
          <a:sym typeface="Arial"/>
        </a:defRPr>
      </a:lvl5pPr>
      <a:lvl6pPr marL="0" marR="0" indent="457189" algn="l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none" spc="0" baseline="0">
          <a:ln>
            <a:noFill/>
          </a:ln>
          <a:solidFill>
            <a:schemeClr val="accent1"/>
          </a:solidFill>
          <a:uFillTx/>
          <a:latin typeface="Arial"/>
          <a:ea typeface="Arial"/>
          <a:cs typeface="Arial"/>
          <a:sym typeface="Arial"/>
        </a:defRPr>
      </a:lvl6pPr>
      <a:lvl7pPr marL="0" marR="0" indent="914377" algn="l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none" spc="0" baseline="0">
          <a:ln>
            <a:noFill/>
          </a:ln>
          <a:solidFill>
            <a:schemeClr val="accent1"/>
          </a:solidFill>
          <a:uFillTx/>
          <a:latin typeface="Arial"/>
          <a:ea typeface="Arial"/>
          <a:cs typeface="Arial"/>
          <a:sym typeface="Arial"/>
        </a:defRPr>
      </a:lvl7pPr>
      <a:lvl8pPr marL="0" marR="0" indent="1371565" algn="l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none" spc="0" baseline="0">
          <a:ln>
            <a:noFill/>
          </a:ln>
          <a:solidFill>
            <a:schemeClr val="accent1"/>
          </a:solidFill>
          <a:uFillTx/>
          <a:latin typeface="Arial"/>
          <a:ea typeface="Arial"/>
          <a:cs typeface="Arial"/>
          <a:sym typeface="Arial"/>
        </a:defRPr>
      </a:lvl8pPr>
      <a:lvl9pPr marL="0" marR="0" indent="1828754" algn="l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none" spc="0" baseline="0">
          <a:ln>
            <a:noFill/>
          </a:ln>
          <a:solidFill>
            <a:schemeClr val="accent1"/>
          </a:solidFill>
          <a:uFillTx/>
          <a:latin typeface="Arial"/>
          <a:ea typeface="Arial"/>
          <a:cs typeface="Arial"/>
          <a:sym typeface="Arial"/>
        </a:defRPr>
      </a:lvl9pPr>
    </p:titleStyle>
    <p:bodyStyle>
      <a:lvl1pPr marL="150279" marR="0" indent="-150279" algn="l" defTabSz="457200" rtl="0" latinLnBrk="0">
        <a:lnSpc>
          <a:spcPct val="100000"/>
        </a:lnSpc>
        <a:spcBef>
          <a:spcPts val="1300"/>
        </a:spcBef>
        <a:spcAft>
          <a:spcPts val="0"/>
        </a:spcAft>
        <a:buClrTx/>
        <a:buSzPct val="80000"/>
        <a:buFont typeface="Wingdings"/>
        <a:buChar char="▪"/>
        <a:tabLst/>
        <a:defRPr sz="26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1pPr>
      <a:lvl2pPr marL="538325" marR="0" indent="-146751" algn="l" defTabSz="457200" rtl="0" latinLnBrk="0">
        <a:lnSpc>
          <a:spcPct val="100000"/>
        </a:lnSpc>
        <a:spcBef>
          <a:spcPts val="1300"/>
        </a:spcBef>
        <a:spcAft>
          <a:spcPts val="0"/>
        </a:spcAft>
        <a:buClrTx/>
        <a:buSzPct val="100000"/>
        <a:buFont typeface="Wingdings"/>
        <a:buChar char="˗"/>
        <a:tabLst/>
        <a:defRPr sz="26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2pPr>
      <a:lvl3pPr marL="859446" marR="0" indent="-99581" algn="l" defTabSz="457200" rtl="0" latinLnBrk="0">
        <a:lnSpc>
          <a:spcPct val="100000"/>
        </a:lnSpc>
        <a:spcBef>
          <a:spcPts val="1300"/>
        </a:spcBef>
        <a:spcAft>
          <a:spcPts val="0"/>
        </a:spcAft>
        <a:buClrTx/>
        <a:buSzPct val="80000"/>
        <a:buFont typeface="Wingdings"/>
        <a:buChar char="˗"/>
        <a:tabLst/>
        <a:defRPr sz="26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3pPr>
      <a:lvl4pPr marL="1285961" marR="0" indent="-217071" algn="l" defTabSz="457200" rtl="0" latinLnBrk="0">
        <a:lnSpc>
          <a:spcPct val="100000"/>
        </a:lnSpc>
        <a:spcBef>
          <a:spcPts val="1300"/>
        </a:spcBef>
        <a:spcAft>
          <a:spcPts val="0"/>
        </a:spcAft>
        <a:buClrTx/>
        <a:buSzPct val="80000"/>
        <a:buFont typeface="Wingdings"/>
        <a:buChar char="▪"/>
        <a:tabLst/>
        <a:defRPr sz="26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4pPr>
      <a:lvl5pPr marL="1601806" marR="0" indent="-232357" algn="l" defTabSz="457200" rtl="0" latinLnBrk="0">
        <a:lnSpc>
          <a:spcPct val="100000"/>
        </a:lnSpc>
        <a:spcBef>
          <a:spcPts val="1300"/>
        </a:spcBef>
        <a:spcAft>
          <a:spcPts val="0"/>
        </a:spcAft>
        <a:buClrTx/>
        <a:buSzPct val="80000"/>
        <a:buFont typeface="Wingdings"/>
        <a:buChar char="▪"/>
        <a:tabLst/>
        <a:defRPr sz="26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5pPr>
      <a:lvl6pPr marL="2583179" marR="0" indent="-297179" algn="l" defTabSz="457200" rtl="0" latinLnBrk="0">
        <a:lnSpc>
          <a:spcPct val="100000"/>
        </a:lnSpc>
        <a:spcBef>
          <a:spcPts val="1300"/>
        </a:spcBef>
        <a:spcAft>
          <a:spcPts val="0"/>
        </a:spcAft>
        <a:buClrTx/>
        <a:buSzPct val="100000"/>
        <a:buFont typeface="Wingdings"/>
        <a:buChar char="•"/>
        <a:tabLst/>
        <a:defRPr sz="26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6pPr>
      <a:lvl7pPr marL="3040379" marR="0" indent="-297179" algn="l" defTabSz="457200" rtl="0" latinLnBrk="0">
        <a:lnSpc>
          <a:spcPct val="100000"/>
        </a:lnSpc>
        <a:spcBef>
          <a:spcPts val="1300"/>
        </a:spcBef>
        <a:spcAft>
          <a:spcPts val="0"/>
        </a:spcAft>
        <a:buClrTx/>
        <a:buSzPct val="100000"/>
        <a:buFont typeface="Wingdings"/>
        <a:buChar char="•"/>
        <a:tabLst/>
        <a:defRPr sz="26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7pPr>
      <a:lvl8pPr marL="3497579" marR="0" indent="-297179" algn="l" defTabSz="457200" rtl="0" latinLnBrk="0">
        <a:lnSpc>
          <a:spcPct val="100000"/>
        </a:lnSpc>
        <a:spcBef>
          <a:spcPts val="1300"/>
        </a:spcBef>
        <a:spcAft>
          <a:spcPts val="0"/>
        </a:spcAft>
        <a:buClrTx/>
        <a:buSzPct val="100000"/>
        <a:buFont typeface="Wingdings"/>
        <a:buChar char="•"/>
        <a:tabLst/>
        <a:defRPr sz="26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8pPr>
      <a:lvl9pPr marL="3954779" marR="0" indent="-297179" algn="l" defTabSz="457200" rtl="0" latinLnBrk="0">
        <a:lnSpc>
          <a:spcPct val="100000"/>
        </a:lnSpc>
        <a:spcBef>
          <a:spcPts val="1300"/>
        </a:spcBef>
        <a:spcAft>
          <a:spcPts val="0"/>
        </a:spcAft>
        <a:buClrTx/>
        <a:buSzPct val="100000"/>
        <a:buFont typeface="Wingdings"/>
        <a:buChar char="•"/>
        <a:tabLst/>
        <a:defRPr sz="26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9pPr>
    </p:bodyStyle>
    <p:otherStyle>
      <a:lvl1pPr marL="0" marR="0" indent="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1pPr>
      <a:lvl2pPr marL="0" marR="0" indent="45720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2pPr>
      <a:lvl3pPr marL="0" marR="0" indent="91440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3pPr>
      <a:lvl4pPr marL="0" marR="0" indent="137160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4pPr>
      <a:lvl5pPr marL="0" marR="0" indent="182880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5pPr>
      <a:lvl6pPr marL="0" marR="0" indent="228600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6pPr>
      <a:lvl7pPr marL="0" marR="0" indent="274320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7pPr>
      <a:lvl8pPr marL="0" marR="0" indent="320040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8pPr>
      <a:lvl9pPr marL="0" marR="0" indent="365760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tif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tiff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tif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tiff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s://wiki.onap.org/display/DW/Contributions?preview=/8225716/8232492/Architectural%20principles_v3.docx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tif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Shape 242"/>
          <p:cNvSpPr>
            <a:spLocks noGrp="1"/>
          </p:cNvSpPr>
          <p:nvPr>
            <p:ph type="ctrTitle"/>
          </p:nvPr>
        </p:nvSpPr>
        <p:spPr>
          <a:xfrm>
            <a:off x="653143" y="3828035"/>
            <a:ext cx="11318033" cy="2819255"/>
          </a:xfrm>
          <a:prstGeom prst="rect">
            <a:avLst/>
          </a:prstGeom>
        </p:spPr>
        <p:txBody>
          <a:bodyPr>
            <a:noAutofit/>
          </a:bodyPr>
          <a:lstStyle/>
          <a:p>
            <a:r>
              <a:rPr lang="en-US" sz="3200" b="1" dirty="0">
                <a:solidFill>
                  <a:schemeClr val="tx1"/>
                </a:solidFill>
              </a:rPr>
              <a:t/>
            </a:r>
            <a:br>
              <a:rPr lang="en-US" sz="3200" b="1" dirty="0">
                <a:solidFill>
                  <a:schemeClr val="tx1"/>
                </a:solidFill>
              </a:rPr>
            </a:br>
            <a:r>
              <a:rPr lang="en-US" sz="3200" b="1" dirty="0">
                <a:solidFill>
                  <a:schemeClr val="tx1"/>
                </a:solidFill>
              </a:rPr>
              <a:t>ONAP Reference Architecture for R2 and Beyond</a:t>
            </a:r>
            <a:br>
              <a:rPr lang="en-US" sz="3200" b="1" dirty="0">
                <a:solidFill>
                  <a:schemeClr val="tx1"/>
                </a:solidFill>
              </a:rPr>
            </a:br>
            <a:r>
              <a:rPr lang="en-US" sz="3200" b="1" dirty="0">
                <a:solidFill>
                  <a:schemeClr val="tx1"/>
                </a:solidFill>
              </a:rPr>
              <a:t/>
            </a:r>
            <a:br>
              <a:rPr lang="en-US" sz="3200" b="1" dirty="0">
                <a:solidFill>
                  <a:schemeClr val="tx1"/>
                </a:solidFill>
              </a:rPr>
            </a:br>
            <a:r>
              <a:rPr lang="en-US" sz="2400" b="1" dirty="0">
                <a:solidFill>
                  <a:schemeClr val="tx1"/>
                </a:solidFill>
              </a:rPr>
              <a:t>Tiger Team Presentation</a:t>
            </a:r>
            <a:r>
              <a:rPr lang="en-US" sz="1600" b="1" dirty="0">
                <a:solidFill>
                  <a:schemeClr val="tx1"/>
                </a:solidFill>
              </a:rPr>
              <a:t/>
            </a:r>
            <a:br>
              <a:rPr lang="en-US" sz="1600" b="1" dirty="0">
                <a:solidFill>
                  <a:schemeClr val="tx1"/>
                </a:solidFill>
              </a:rPr>
            </a:br>
            <a:r>
              <a:rPr lang="en-US" sz="1100" b="1" dirty="0">
                <a:solidFill>
                  <a:schemeClr val="tx1"/>
                </a:solidFill>
              </a:rPr>
              <a:t/>
            </a:r>
            <a:br>
              <a:rPr lang="en-US" sz="1100" b="1" dirty="0">
                <a:solidFill>
                  <a:schemeClr val="tx1"/>
                </a:solidFill>
              </a:rPr>
            </a:br>
            <a:r>
              <a:rPr lang="en-US" sz="1200" b="1" dirty="0">
                <a:solidFill>
                  <a:schemeClr val="tx1"/>
                </a:solidFill>
              </a:rPr>
              <a:t/>
            </a:r>
            <a:br>
              <a:rPr lang="en-US" sz="1200" b="1" dirty="0">
                <a:solidFill>
                  <a:schemeClr val="tx1"/>
                </a:solidFill>
              </a:rPr>
            </a:br>
            <a:r>
              <a:rPr lang="en-US" sz="1200" dirty="0">
                <a:solidFill>
                  <a:schemeClr val="tx1"/>
                </a:solidFill>
              </a:rPr>
              <a:t>Parviz Yegani – </a:t>
            </a:r>
            <a:r>
              <a:rPr lang="en-US" sz="1200" dirty="0" err="1">
                <a:solidFill>
                  <a:schemeClr val="tx1"/>
                </a:solidFill>
              </a:rPr>
              <a:t>Futurewei</a:t>
            </a:r>
            <a:r>
              <a:rPr lang="en-US" sz="1200" dirty="0">
                <a:solidFill>
                  <a:schemeClr val="tx1"/>
                </a:solidFill>
              </a:rPr>
              <a:t> Technologies</a:t>
            </a:r>
            <a:r>
              <a:rPr lang="en-US" sz="1200" b="1" dirty="0">
                <a:solidFill>
                  <a:schemeClr val="tx1"/>
                </a:solidFill>
              </a:rPr>
              <a:t/>
            </a:r>
            <a:br>
              <a:rPr lang="en-US" sz="1200" b="1" dirty="0">
                <a:solidFill>
                  <a:schemeClr val="tx1"/>
                </a:solidFill>
              </a:rPr>
            </a:br>
            <a:r>
              <a:rPr lang="en-US" sz="1200" b="1" dirty="0">
                <a:solidFill>
                  <a:schemeClr val="tx1"/>
                </a:solidFill>
              </a:rPr>
              <a:t/>
            </a:r>
            <a:br>
              <a:rPr lang="en-US" sz="1200" b="1" dirty="0">
                <a:solidFill>
                  <a:schemeClr val="tx1"/>
                </a:solidFill>
              </a:rPr>
            </a:br>
            <a:r>
              <a:rPr lang="en-US" sz="1200" b="1" dirty="0">
                <a:solidFill>
                  <a:schemeClr val="tx1"/>
                </a:solidFill>
              </a:rPr>
              <a:t>Contributors: </a:t>
            </a:r>
            <a:r>
              <a:rPr lang="en-US" sz="1200" dirty="0">
                <a:solidFill>
                  <a:schemeClr val="tx1"/>
                </a:solidFill>
              </a:rPr>
              <a:t>Vimal Begwani (AT&amp;T), Jamil </a:t>
            </a:r>
            <a:r>
              <a:rPr lang="en-US" sz="1200" dirty="0" err="1">
                <a:solidFill>
                  <a:schemeClr val="tx1"/>
                </a:solidFill>
              </a:rPr>
              <a:t>Chawki</a:t>
            </a:r>
            <a:r>
              <a:rPr lang="en-US" sz="1200" dirty="0">
                <a:solidFill>
                  <a:schemeClr val="tx1"/>
                </a:solidFill>
              </a:rPr>
              <a:t> (Orange), Andrew Mayer (AT&amp;T), </a:t>
            </a:r>
            <a:r>
              <a:rPr lang="en-US" sz="1200" dirty="0" smtClean="0">
                <a:solidFill>
                  <a:schemeClr val="tx1"/>
                </a:solidFill>
              </a:rPr>
              <a:t>Alex Vul (Intel), Ramki </a:t>
            </a:r>
            <a:r>
              <a:rPr lang="en-US" sz="1200" dirty="0">
                <a:solidFill>
                  <a:schemeClr val="tx1"/>
                </a:solidFill>
              </a:rPr>
              <a:t>Krishnan (VMware), Maopeng Zhang (ZTE</a:t>
            </a:r>
            <a:r>
              <a:rPr lang="en-US" sz="1200" dirty="0" smtClean="0">
                <a:solidFill>
                  <a:schemeClr val="tx1"/>
                </a:solidFill>
              </a:rPr>
              <a:t>), Stephen Terrill (Ericsson), </a:t>
            </a:r>
            <a:r>
              <a:rPr lang="en-US" sz="1200" dirty="0" smtClean="0">
                <a:solidFill>
                  <a:srgbClr val="FF0000"/>
                </a:solidFill>
              </a:rPr>
              <a:t>&lt;more contributors to be added&gt;</a:t>
            </a:r>
            <a:r>
              <a:rPr lang="en-US" sz="1200" b="1" dirty="0">
                <a:solidFill>
                  <a:srgbClr val="FF0000"/>
                </a:solidFill>
              </a:rPr>
              <a:t/>
            </a:r>
            <a:br>
              <a:rPr lang="en-US" sz="1200" b="1" dirty="0">
                <a:solidFill>
                  <a:srgbClr val="FF0000"/>
                </a:solidFill>
              </a:rPr>
            </a:br>
            <a:r>
              <a:rPr lang="en-US" sz="1200" b="1" dirty="0">
                <a:solidFill>
                  <a:schemeClr val="tx1"/>
                </a:solidFill>
              </a:rPr>
              <a:t/>
            </a:r>
            <a:br>
              <a:rPr lang="en-US" sz="1200" b="1" dirty="0">
                <a:solidFill>
                  <a:schemeClr val="tx1"/>
                </a:solidFill>
              </a:rPr>
            </a:br>
            <a:r>
              <a:rPr lang="en-US" sz="1200" b="1" dirty="0" smtClean="0">
                <a:solidFill>
                  <a:schemeClr val="tx1"/>
                </a:solidFill>
              </a:rPr>
              <a:t>Dec. </a:t>
            </a:r>
            <a:r>
              <a:rPr lang="en-US" sz="1200" b="1" smtClean="0">
                <a:solidFill>
                  <a:schemeClr val="tx1"/>
                </a:solidFill>
              </a:rPr>
              <a:t>18, </a:t>
            </a:r>
            <a:r>
              <a:rPr lang="en-US" sz="1200" b="1" dirty="0">
                <a:solidFill>
                  <a:schemeClr val="tx1"/>
                </a:solidFill>
              </a:rPr>
              <a:t>2017  </a:t>
            </a:r>
            <a:endParaRPr lang="en-US" sz="1200" b="1" dirty="0">
              <a:solidFill>
                <a:srgbClr val="FF0000"/>
              </a:solidFill>
            </a:endParaRPr>
          </a:p>
        </p:txBody>
      </p:sp>
      <p:grpSp>
        <p:nvGrpSpPr>
          <p:cNvPr id="2" name="Group 7"/>
          <p:cNvGrpSpPr/>
          <p:nvPr/>
        </p:nvGrpSpPr>
        <p:grpSpPr>
          <a:xfrm>
            <a:off x="5838393" y="2206080"/>
            <a:ext cx="5627960" cy="1621955"/>
            <a:chOff x="5838393" y="2206080"/>
            <a:chExt cx="5627960" cy="1621955"/>
          </a:xfrm>
        </p:grpSpPr>
        <p:sp>
          <p:nvSpPr>
            <p:cNvPr id="7" name="Rectangle 6"/>
            <p:cNvSpPr/>
            <p:nvPr/>
          </p:nvSpPr>
          <p:spPr>
            <a:xfrm>
              <a:off x="5838393" y="2206080"/>
              <a:ext cx="5627960" cy="1621955"/>
            </a:xfrm>
            <a:prstGeom prst="rect">
              <a:avLst/>
            </a:prstGeom>
            <a:solidFill>
              <a:schemeClr val="bg1"/>
            </a:solidFill>
            <a:ln w="25400" cap="flat">
              <a:noFill/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6094525" y="2470318"/>
              <a:ext cx="5115697" cy="109348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844618375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7127" y="155309"/>
            <a:ext cx="10844563" cy="423189"/>
          </a:xfrm>
        </p:spPr>
        <p:txBody>
          <a:bodyPr>
            <a:noAutofit/>
          </a:bodyPr>
          <a:lstStyle/>
          <a:p>
            <a:pPr lvl="0" hangingPunct="0">
              <a:spcAft>
                <a:spcPts val="600"/>
              </a:spcAft>
              <a:defRPr/>
            </a:pPr>
            <a:r>
              <a:rPr lang="en-US" sz="3600" b="1" kern="0" dirty="0">
                <a:solidFill>
                  <a:srgbClr val="067AB4">
                    <a:lumMod val="75000"/>
                  </a:srgbClr>
                </a:solidFill>
                <a:latin typeface="Calibri"/>
                <a:sym typeface="Calibri"/>
              </a:rPr>
              <a:t>ONAP Orchestrator Functions</a:t>
            </a:r>
          </a:p>
        </p:txBody>
      </p:sp>
      <p:sp>
        <p:nvSpPr>
          <p:cNvPr id="3" name="Rectangle 2"/>
          <p:cNvSpPr/>
          <p:nvPr/>
        </p:nvSpPr>
        <p:spPr>
          <a:xfrm>
            <a:off x="497127" y="660399"/>
            <a:ext cx="11433206" cy="5520267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pPr marL="168782" indent="-168782" defTabSz="457200" hangingPunct="0">
              <a:spcBef>
                <a:spcPts val="60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altLang="zh-CN" b="1" kern="0" dirty="0">
                <a:solidFill>
                  <a:srgbClr val="067AB4">
                    <a:lumMod val="75000"/>
                  </a:srgbClr>
                </a:solidFill>
                <a:latin typeface="Calibri"/>
                <a:sym typeface="Calibri"/>
              </a:rPr>
              <a:t>Orchestrate Network Functions (VNF/PNF), and Network Services (</a:t>
            </a:r>
            <a:r>
              <a:rPr lang="en-US" altLang="zh-CN" b="1" kern="0" dirty="0" err="1">
                <a:solidFill>
                  <a:srgbClr val="067AB4">
                    <a:lumMod val="75000"/>
                  </a:srgbClr>
                </a:solidFill>
                <a:latin typeface="Calibri"/>
                <a:sym typeface="Calibri"/>
              </a:rPr>
              <a:t>NSes</a:t>
            </a:r>
            <a:r>
              <a:rPr lang="en-US" altLang="zh-CN" b="1" kern="0" dirty="0">
                <a:solidFill>
                  <a:srgbClr val="067AB4">
                    <a:lumMod val="75000"/>
                  </a:srgbClr>
                </a:solidFill>
                <a:latin typeface="Calibri"/>
                <a:sym typeface="Calibri"/>
              </a:rPr>
              <a:t>), and services provided by the managed environment</a:t>
            </a:r>
          </a:p>
          <a:p>
            <a:pPr marL="168782" indent="-168782" defTabSz="457200" hangingPunct="0">
              <a:spcBef>
                <a:spcPts val="60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altLang="zh-CN" b="1" kern="0" dirty="0">
                <a:solidFill>
                  <a:srgbClr val="067AB4">
                    <a:lumMod val="75000"/>
                  </a:srgbClr>
                </a:solidFill>
                <a:latin typeface="Calibri"/>
                <a:sym typeface="Calibri"/>
              </a:rPr>
              <a:t> Coordinate cross-controller activities driven by orders and events to</a:t>
            </a:r>
          </a:p>
          <a:p>
            <a:pPr marL="347041" lvl="1" indent="-170367" defTabSz="457200" hangingPunct="0">
              <a:buFont typeface="Calibri" panose="020F0502020204030204" pitchFamily="34" charset="0"/>
              <a:buChar char="‒"/>
              <a:defRPr/>
            </a:pPr>
            <a:r>
              <a:rPr lang="en-US" sz="1100" b="1" kern="0" dirty="0">
                <a:solidFill>
                  <a:srgbClr val="000000"/>
                </a:solidFill>
                <a:latin typeface="Calibri"/>
                <a:sym typeface="Calibri"/>
              </a:rPr>
              <a:t>LCM (instantiate/modify/upgrade/configure/remove) VNFs/PNFs, </a:t>
            </a:r>
            <a:r>
              <a:rPr lang="en-US" sz="1100" b="1" kern="0" dirty="0" err="1">
                <a:solidFill>
                  <a:srgbClr val="000000"/>
                </a:solidFill>
                <a:latin typeface="Calibri"/>
                <a:sym typeface="Calibri"/>
              </a:rPr>
              <a:t>Nses</a:t>
            </a:r>
            <a:r>
              <a:rPr lang="en-US" sz="1100" b="1" kern="0" dirty="0">
                <a:solidFill>
                  <a:srgbClr val="000000"/>
                </a:solidFill>
                <a:latin typeface="Calibri"/>
                <a:sym typeface="Calibri"/>
              </a:rPr>
              <a:t>, and services from the managed environment</a:t>
            </a:r>
          </a:p>
          <a:p>
            <a:pPr marL="347041" lvl="1" indent="-170367" defTabSz="457200" hangingPunct="0">
              <a:buFont typeface="Calibri" panose="020F0502020204030204" pitchFamily="34" charset="0"/>
              <a:buChar char="‒"/>
              <a:defRPr/>
            </a:pPr>
            <a:r>
              <a:rPr lang="en-US" sz="1100" b="1" kern="0" dirty="0">
                <a:solidFill>
                  <a:srgbClr val="000000"/>
                </a:solidFill>
                <a:latin typeface="Calibri"/>
                <a:sym typeface="Calibri"/>
              </a:rPr>
              <a:t>perform multi-control layer remedy actions.  </a:t>
            </a:r>
          </a:p>
          <a:p>
            <a:pPr marL="168782" indent="-168782" defTabSz="457200" hangingPunct="0">
              <a:spcBef>
                <a:spcPts val="600"/>
              </a:spcBef>
              <a:spcAft>
                <a:spcPts val="300"/>
              </a:spcAft>
              <a:defRPr/>
            </a:pPr>
            <a:r>
              <a:rPr lang="en-US" b="1" kern="0" dirty="0">
                <a:latin typeface="Calibri"/>
                <a:sym typeface="Calibri"/>
              </a:rPr>
              <a:t>Key Attributes of Orchestrator:</a:t>
            </a:r>
            <a:endParaRPr lang="en-US" sz="1600" b="1" kern="0" dirty="0">
              <a:latin typeface="Calibri"/>
              <a:sym typeface="Calibri"/>
            </a:endParaRPr>
          </a:p>
          <a:p>
            <a:pPr marL="168782" marR="0" lvl="0" indent="-168782" algn="l" defTabSz="457200" rtl="0" eaLnBrk="1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67AB4">
                    <a:lumMod val="75000"/>
                  </a:srgbClr>
                </a:solidFill>
                <a:effectLst/>
                <a:uLnTx/>
                <a:uFillTx/>
                <a:latin typeface="Calibri"/>
                <a:sym typeface="Calibri"/>
              </a:rPr>
              <a:t>Model Driven Orchestration</a:t>
            </a:r>
          </a:p>
          <a:p>
            <a:pPr marL="347041" marR="0" lvl="1" indent="-170367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alibri" panose="020F0502020204030204" pitchFamily="34" charset="0"/>
              <a:buChar char="‒"/>
              <a:tabLst/>
              <a:defRPr/>
            </a:pPr>
            <a:r>
              <a:rPr kumimoji="0" lang="en-US" sz="11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"/>
              </a:rPr>
              <a:t>Process behavior driven by resource / service model designed in SDC</a:t>
            </a:r>
          </a:p>
          <a:p>
            <a:pPr marL="347041" marR="0" lvl="1" indent="-170367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alibri" panose="020F0502020204030204" pitchFamily="34" charset="0"/>
              <a:buChar char="‒"/>
              <a:tabLst/>
              <a:defRPr/>
            </a:pPr>
            <a:r>
              <a:rPr kumimoji="0" lang="en-US" sz="11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"/>
              </a:rPr>
              <a:t>Orchestrates network functions and service LCM (Instantiations, ..) , </a:t>
            </a:r>
            <a:r>
              <a:rPr kumimoji="0" lang="en-US" sz="1100" b="1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"/>
              </a:rPr>
              <a:t>including compound / nested services</a:t>
            </a:r>
            <a:r>
              <a:rPr kumimoji="0" lang="en-US" sz="11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"/>
              </a:rPr>
              <a:t> (parts</a:t>
            </a:r>
            <a:r>
              <a:rPr kumimoji="0" lang="en-US" sz="1100" b="1" i="0" u="none" strike="noStrike" kern="0" cap="none" spc="0" normalizeH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"/>
              </a:rPr>
              <a:t> already in R1)</a:t>
            </a:r>
          </a:p>
          <a:p>
            <a:pPr marL="919624" lvl="2" indent="-285750" defTabSz="457200" hangingPunct="0">
              <a:buFont typeface="Courier New" panose="02070309020205020404" pitchFamily="49" charset="0"/>
              <a:buChar char="o"/>
              <a:defRPr/>
            </a:pPr>
            <a:r>
              <a:rPr lang="en-US" sz="1100" kern="0" baseline="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/>
                <a:sym typeface="Calibri"/>
              </a:rPr>
              <a:t>Nesting</a:t>
            </a:r>
            <a:r>
              <a:rPr lang="en-US" sz="11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/>
                <a:sym typeface="Calibri"/>
              </a:rPr>
              <a:t> may be domain-specific orchestrator (does not require SO clone)</a:t>
            </a:r>
            <a:endParaRPr kumimoji="0" lang="en-US" sz="110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Calibri"/>
              <a:sym typeface="Calibri"/>
            </a:endParaRPr>
          </a:p>
          <a:p>
            <a:pPr marL="347041" marR="0" lvl="1" indent="-170367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alibri" panose="020F0502020204030204" pitchFamily="34" charset="0"/>
              <a:buChar char="‒"/>
              <a:tabLst/>
              <a:defRPr/>
            </a:pPr>
            <a:r>
              <a:rPr kumimoji="0" lang="en-US" sz="11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"/>
              </a:rPr>
              <a:t>Support software upgrade and planned change management </a:t>
            </a:r>
          </a:p>
          <a:p>
            <a:pPr marL="347041" marR="0" lvl="1" indent="-170367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alibri" panose="020F0502020204030204" pitchFamily="34" charset="0"/>
              <a:buChar char="‒"/>
              <a:tabLst/>
              <a:defRPr/>
            </a:pPr>
            <a:r>
              <a:rPr kumimoji="0" lang="en-US" sz="11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"/>
              </a:rPr>
              <a:t>Support open &amp; closed-loop control actions initiated by DCAE /Policy or external API (e.g.  OSS for Open Loop)</a:t>
            </a:r>
          </a:p>
          <a:p>
            <a:pPr marL="347041" marR="0" lvl="1" indent="-170367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alibri" panose="020F0502020204030204" pitchFamily="34" charset="0"/>
              <a:buChar char="‒"/>
              <a:tabLst/>
              <a:defRPr/>
            </a:pPr>
            <a:r>
              <a:rPr kumimoji="0" lang="en-US" sz="11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"/>
              </a:rPr>
              <a:t>Tracks orchestrated activity for the life of the request but doesn’t control state of orchestrated components</a:t>
            </a:r>
          </a:p>
          <a:p>
            <a:pPr marL="168782" marR="0" lvl="0" indent="-168782" algn="l" defTabSz="457200" rtl="0" eaLnBrk="1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45C87"/>
                </a:solidFill>
                <a:effectLst/>
                <a:uLnTx/>
                <a:uFillTx/>
                <a:latin typeface="Calibri"/>
                <a:sym typeface="Calibri"/>
              </a:rPr>
              <a:t>Interfaces to External OSS / BSS Systems</a:t>
            </a:r>
            <a:endParaRPr kumimoji="0" lang="en-US" sz="1600" b="1" i="0" u="none" strike="noStrike" kern="0" cap="none" spc="0" normalizeH="0" baseline="0" noProof="0" dirty="0">
              <a:ln>
                <a:noFill/>
              </a:ln>
              <a:solidFill>
                <a:srgbClr val="067AB4">
                  <a:lumMod val="75000"/>
                </a:srgbClr>
              </a:solidFill>
              <a:effectLst/>
              <a:uLnTx/>
              <a:uFillTx/>
              <a:latin typeface="Calibri"/>
              <a:sym typeface="Calibri"/>
            </a:endParaRPr>
          </a:p>
          <a:p>
            <a:pPr marL="287338" marR="0" lvl="1" indent="-168275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alibri" panose="020F0502020204030204" pitchFamily="34" charset="0"/>
              <a:buChar char="‒"/>
              <a:tabLst/>
              <a:defRPr/>
            </a:pPr>
            <a:r>
              <a:rPr kumimoji="0" lang="en-US" sz="11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"/>
              </a:rPr>
              <a:t>Standard APIs exposed northbound to create, modify or remove services and resources</a:t>
            </a:r>
          </a:p>
          <a:p>
            <a:pPr marL="287338" marR="0" lvl="1" indent="-168275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alibri" panose="020F0502020204030204" pitchFamily="34" charset="0"/>
              <a:buChar char="‒"/>
              <a:tabLst/>
              <a:defRPr/>
            </a:pPr>
            <a:r>
              <a:rPr kumimoji="0" lang="en-US" sz="11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"/>
              </a:rPr>
              <a:t>Request decomposition of service request into service / network function components</a:t>
            </a:r>
          </a:p>
          <a:p>
            <a:pPr marL="287338" marR="0" lvl="1" indent="-168275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alibri" panose="020F0502020204030204" pitchFamily="34" charset="0"/>
              <a:buChar char="‒"/>
              <a:tabLst/>
              <a:defRPr/>
            </a:pPr>
            <a:r>
              <a:rPr kumimoji="0" lang="en-US" sz="11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"/>
              </a:rPr>
              <a:t>Selects model / recipe that supports the request and maps order data to recipe / model</a:t>
            </a:r>
          </a:p>
          <a:p>
            <a:pPr marL="168782" marR="0" lvl="0" indent="-168782" algn="l" defTabSz="457200" rtl="0" eaLnBrk="1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67AB4">
                    <a:lumMod val="75000"/>
                  </a:srgbClr>
                </a:solidFill>
                <a:effectLst/>
                <a:uLnTx/>
                <a:uFillTx/>
                <a:latin typeface="Calibri"/>
                <a:sym typeface="Calibri"/>
              </a:rPr>
              <a:t>Coordinating Activities Across Various ONAP Controllers</a:t>
            </a:r>
          </a:p>
          <a:p>
            <a:pPr marL="287338" marR="0" lvl="1" indent="-168275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alibri" panose="020F0502020204030204" pitchFamily="34" charset="0"/>
              <a:buChar char="‒"/>
              <a:tabLst/>
              <a:defRPr/>
            </a:pPr>
            <a:r>
              <a:rPr kumimoji="0" lang="en-US" sz="11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"/>
              </a:rPr>
              <a:t>Coordinates activities across Multi-Cloud (infrastructure) / SDN-C / </a:t>
            </a:r>
            <a:r>
              <a:rPr lang="en-US" sz="1100" b="1" kern="0" dirty="0">
                <a:solidFill>
                  <a:srgbClr val="000000"/>
                </a:solidFill>
                <a:latin typeface="Calibri"/>
                <a:sym typeface="Calibri"/>
              </a:rPr>
              <a:t>APP</a:t>
            </a:r>
            <a:r>
              <a:rPr kumimoji="0" lang="en-US" sz="11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"/>
              </a:rPr>
              <a:t>C / VF-C controllers</a:t>
            </a:r>
          </a:p>
          <a:p>
            <a:pPr marL="287338" marR="0" lvl="1" indent="-168275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alibri" panose="020F0502020204030204" pitchFamily="34" charset="0"/>
              <a:buChar char="‒"/>
              <a:tabLst/>
              <a:defRPr/>
            </a:pPr>
            <a:r>
              <a:rPr kumimoji="0" lang="en-US" sz="11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"/>
              </a:rPr>
              <a:t>Manage recording of service configurations</a:t>
            </a:r>
            <a:endParaRPr kumimoji="0" lang="en-US" sz="1200" b="1" i="0" u="none" strike="noStrike" kern="0" cap="none" spc="0" normalizeH="0" baseline="0" noProof="0" dirty="0">
              <a:ln>
                <a:noFill/>
              </a:ln>
              <a:solidFill>
                <a:srgbClr val="067AB4">
                  <a:lumMod val="75000"/>
                </a:srgbClr>
              </a:solidFill>
              <a:effectLst/>
              <a:uLnTx/>
              <a:uFillTx/>
              <a:latin typeface="Calibri"/>
              <a:sym typeface="Calibri"/>
            </a:endParaRPr>
          </a:p>
          <a:p>
            <a:pPr marL="168782" marR="0" lvl="0" indent="-168782" algn="l" defTabSz="457200" rtl="0" eaLnBrk="1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67AB4">
                    <a:lumMod val="75000"/>
                  </a:srgbClr>
                </a:solidFill>
                <a:effectLst/>
                <a:uLnTx/>
                <a:uFillTx/>
                <a:latin typeface="Calibri"/>
                <a:sym typeface="Calibri"/>
              </a:rPr>
              <a:t>Orchestrator Performs Following Additional Services</a:t>
            </a:r>
          </a:p>
          <a:p>
            <a:pPr marL="287338" marR="0" lvl="1" indent="-168275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alibri" panose="020F0502020204030204" pitchFamily="34" charset="0"/>
              <a:buChar char="‒"/>
              <a:tabLst/>
              <a:defRPr/>
            </a:pPr>
            <a:r>
              <a:rPr kumimoji="0" lang="en-US" sz="11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"/>
              </a:rPr>
              <a:t>Coordinates current inventories and placement/optimization recommendations</a:t>
            </a:r>
          </a:p>
          <a:p>
            <a:pPr marL="287338" marR="0" lvl="1" indent="-168275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alibri" panose="020F0502020204030204" pitchFamily="34" charset="0"/>
              <a:buChar char="‒"/>
              <a:tabLst/>
              <a:defRPr/>
            </a:pPr>
            <a:r>
              <a:rPr kumimoji="0" lang="en-US" sz="11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"/>
              </a:rPr>
              <a:t>Enforces business &amp; technical policies</a:t>
            </a:r>
          </a:p>
          <a:p>
            <a:pPr marL="287338" marR="0" lvl="1" indent="-168275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alibri" panose="020F0502020204030204" pitchFamily="34" charset="0"/>
              <a:buChar char="‒"/>
              <a:tabLst/>
              <a:defRPr/>
            </a:pPr>
            <a:r>
              <a:rPr kumimoji="0" lang="en-US" sz="11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"/>
              </a:rPr>
              <a:t>Support standards-based workflows</a:t>
            </a:r>
          </a:p>
          <a:p>
            <a:pPr marL="287338" marR="0" lvl="1" indent="-168275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alibri" panose="020F0502020204030204" pitchFamily="34" charset="0"/>
              <a:buChar char="‒"/>
              <a:tabLst/>
              <a:defRPr/>
            </a:pPr>
            <a:r>
              <a:rPr kumimoji="0" lang="en-US" sz="11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"/>
              </a:rPr>
              <a:t>Validates and records network functions / service implementations</a:t>
            </a:r>
          </a:p>
        </p:txBody>
      </p:sp>
    </p:spTree>
    <p:extLst>
      <p:ext uri="{BB962C8B-B14F-4D97-AF65-F5344CB8AC3E}">
        <p14:creationId xmlns:p14="http://schemas.microsoft.com/office/powerpoint/2010/main" val="148030826"/>
      </p:ext>
    </p:extLst>
  </p:cSld>
  <p:clrMapOvr>
    <a:masterClrMapping/>
  </p:clrMapOvr>
  <p:transition spd="med" advClick="0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7127" y="155309"/>
            <a:ext cx="10844563" cy="423189"/>
          </a:xfrm>
        </p:spPr>
        <p:txBody>
          <a:bodyPr>
            <a:noAutofit/>
          </a:bodyPr>
          <a:lstStyle/>
          <a:p>
            <a:r>
              <a:rPr lang="en-US" sz="3600" dirty="0"/>
              <a:t>Examples of Orchestration Requests</a:t>
            </a:r>
          </a:p>
        </p:txBody>
      </p:sp>
      <p:sp>
        <p:nvSpPr>
          <p:cNvPr id="3" name="Rectangle 2"/>
          <p:cNvSpPr/>
          <p:nvPr/>
        </p:nvSpPr>
        <p:spPr>
          <a:xfrm>
            <a:off x="497127" y="709126"/>
            <a:ext cx="11616496" cy="5601239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pPr marL="168782" marR="0" lvl="0" indent="-168782" algn="l" defTabSz="457200" rtl="0" eaLnBrk="1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67AB4">
                    <a:lumMod val="75000"/>
                  </a:srgbClr>
                </a:solidFill>
                <a:effectLst/>
                <a:uLnTx/>
                <a:uFillTx/>
                <a:latin typeface="Calibri"/>
                <a:sym typeface="Calibri"/>
              </a:rPr>
              <a:t>Install/Configure a single network function (VNF or PNF) – e.g. Deploy a new virtual PE / P router</a:t>
            </a:r>
            <a:endParaRPr kumimoji="0" lang="en-US" sz="1400" b="1" i="0" u="none" strike="noStrike" kern="0" cap="none" spc="0" normalizeH="0" baseline="0" noProof="0" dirty="0">
              <a:ln>
                <a:noFill/>
              </a:ln>
              <a:solidFill>
                <a:srgbClr val="067AB4">
                  <a:lumMod val="75000"/>
                </a:srgbClr>
              </a:solidFill>
              <a:effectLst/>
              <a:uLnTx/>
              <a:uFillTx/>
              <a:latin typeface="Calibri"/>
              <a:sym typeface="Calibri"/>
            </a:endParaRPr>
          </a:p>
          <a:p>
            <a:pPr marL="347041" lvl="1" indent="-170367" defTabSz="457200" hangingPunct="0">
              <a:buFont typeface="Calibri" panose="020F0502020204030204" pitchFamily="34" charset="0"/>
              <a:buChar char="‒"/>
              <a:defRPr/>
            </a:pPr>
            <a:r>
              <a:rPr lang="en-US" sz="1400" b="1" kern="0" dirty="0">
                <a:solidFill>
                  <a:srgbClr val="000000"/>
                </a:solidFill>
                <a:latin typeface="Calibri"/>
                <a:sym typeface="Calibri"/>
              </a:rPr>
              <a:t>A virtual network element might have one or more components (</a:t>
            </a:r>
            <a:r>
              <a:rPr lang="en-US" sz="1400" b="1" kern="0" dirty="0" err="1">
                <a:solidFill>
                  <a:srgbClr val="000000"/>
                </a:solidFill>
                <a:latin typeface="Calibri"/>
                <a:sym typeface="Calibri"/>
              </a:rPr>
              <a:t>e.g</a:t>
            </a:r>
            <a:r>
              <a:rPr lang="en-US" sz="1400" b="1" kern="0" dirty="0">
                <a:solidFill>
                  <a:srgbClr val="000000"/>
                </a:solidFill>
                <a:latin typeface="Calibri"/>
                <a:sym typeface="Calibri"/>
              </a:rPr>
              <a:t> VNFCs or VDUs)</a:t>
            </a:r>
          </a:p>
          <a:p>
            <a:pPr marL="168782" marR="0" lvl="0" indent="-168782" algn="l" defTabSz="457200" rtl="0" eaLnBrk="1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67AB4">
                    <a:lumMod val="75000"/>
                  </a:srgbClr>
                </a:solidFill>
                <a:effectLst/>
                <a:uLnTx/>
                <a:uFillTx/>
                <a:latin typeface="Calibri"/>
                <a:sym typeface="Calibri"/>
              </a:rPr>
              <a:t>Install multiple copies of network functions in one or more data centers – e.g. Deploy new virtual PE / P routers across multiple locations</a:t>
            </a:r>
          </a:p>
          <a:p>
            <a:pPr marL="168782" marR="0" lvl="0" indent="-168782" algn="l" defTabSz="457200" rtl="0" eaLnBrk="1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67AB4">
                    <a:lumMod val="75000"/>
                  </a:srgbClr>
                </a:solidFill>
                <a:effectLst/>
                <a:uLnTx/>
                <a:uFillTx/>
                <a:latin typeface="Calibri"/>
                <a:sym typeface="Calibri"/>
              </a:rPr>
              <a:t>Deploy one or  more instances of network services – e.g. RAN at Multiple sites, one or more sites of EPC, etc.</a:t>
            </a:r>
          </a:p>
          <a:p>
            <a:pPr marL="168782" marR="0" lvl="0" indent="-168782" algn="l" defTabSz="457200" rtl="0" eaLnBrk="1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1600" b="1" kern="0" dirty="0">
                <a:solidFill>
                  <a:srgbClr val="067AB4">
                    <a:lumMod val="75000"/>
                  </a:srgbClr>
                </a:solidFill>
                <a:latin typeface="Calibri"/>
                <a:sym typeface="Calibri"/>
              </a:rPr>
              <a:t>Deploy E2E network services (e.g. RAN + EPC + IMS) and services from the managed </a:t>
            </a:r>
            <a:r>
              <a:rPr lang="en-US" sz="1600" b="1" kern="0" dirty="0" smtClean="0">
                <a:solidFill>
                  <a:srgbClr val="067AB4">
                    <a:lumMod val="75000"/>
                  </a:srgbClr>
                </a:solidFill>
                <a:latin typeface="Calibri"/>
                <a:sym typeface="Calibri"/>
              </a:rPr>
              <a:t>environment</a:t>
            </a:r>
            <a:endParaRPr kumimoji="0" lang="en-US" sz="1600" b="1" i="0" u="none" strike="noStrike" kern="0" cap="none" spc="0" normalizeH="0" baseline="0" noProof="0" dirty="0">
              <a:ln>
                <a:noFill/>
              </a:ln>
              <a:solidFill>
                <a:srgbClr val="067AB4">
                  <a:lumMod val="75000"/>
                </a:srgbClr>
              </a:solidFill>
              <a:effectLst/>
              <a:uLnTx/>
              <a:uFillTx/>
              <a:latin typeface="Calibri"/>
              <a:sym typeface="Calibri"/>
            </a:endParaRPr>
          </a:p>
          <a:p>
            <a:pPr marL="168782" marR="0" lvl="0" indent="-168782" algn="l" defTabSz="457200" rtl="0" eaLnBrk="1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67AB4">
                    <a:lumMod val="75000"/>
                  </a:srgbClr>
                </a:solidFill>
                <a:effectLst/>
                <a:uLnTx/>
                <a:uFillTx/>
                <a:latin typeface="Calibri"/>
                <a:sym typeface="Calibri"/>
              </a:rPr>
              <a:t>Instantiate and LCM a customer services – e.g. multi-site VPN or IP SEC</a:t>
            </a:r>
          </a:p>
          <a:p>
            <a:pPr marL="347041" marR="0" lvl="1" indent="-170367" defTabSz="45720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alibri" panose="020F0502020204030204" pitchFamily="34" charset="0"/>
              <a:buChar char="‒"/>
              <a:tabLst/>
              <a:defRPr/>
            </a:pPr>
            <a:r>
              <a:rPr lang="en-US" sz="1400" b="1" kern="0" dirty="0">
                <a:solidFill>
                  <a:srgbClr val="000000"/>
                </a:solidFill>
                <a:latin typeface="Calibri"/>
                <a:sym typeface="Calibri"/>
              </a:rPr>
              <a:t>Could require deploying new instances of network elements (e.g. </a:t>
            </a:r>
            <a:r>
              <a:rPr lang="en-US" sz="1400" b="1" kern="0" dirty="0" err="1">
                <a:solidFill>
                  <a:srgbClr val="000000"/>
                </a:solidFill>
                <a:latin typeface="Calibri"/>
                <a:sym typeface="Calibri"/>
              </a:rPr>
              <a:t>vCE</a:t>
            </a:r>
            <a:r>
              <a:rPr lang="en-US" sz="1400" b="1" kern="0" dirty="0">
                <a:solidFill>
                  <a:srgbClr val="000000"/>
                </a:solidFill>
                <a:latin typeface="Calibri"/>
                <a:sym typeface="Calibri"/>
              </a:rPr>
              <a:t>) and using existing elements (e.g. </a:t>
            </a:r>
            <a:r>
              <a:rPr lang="en-US" sz="1400" b="1" kern="0" dirty="0" err="1">
                <a:solidFill>
                  <a:srgbClr val="000000"/>
                </a:solidFill>
                <a:latin typeface="Calibri"/>
                <a:sym typeface="Calibri"/>
              </a:rPr>
              <a:t>vPE</a:t>
            </a:r>
            <a:r>
              <a:rPr lang="en-US" sz="1400" b="1" kern="0" dirty="0">
                <a:solidFill>
                  <a:srgbClr val="000000"/>
                </a:solidFill>
                <a:latin typeface="Calibri"/>
                <a:sym typeface="Calibri"/>
              </a:rPr>
              <a:t>)</a:t>
            </a:r>
          </a:p>
          <a:p>
            <a:pPr marL="347041" marR="0" lvl="1" indent="-170367" defTabSz="45720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alibri" panose="020F0502020204030204" pitchFamily="34" charset="0"/>
              <a:buChar char="‒"/>
              <a:tabLst/>
              <a:defRPr/>
            </a:pPr>
            <a:r>
              <a:rPr lang="en-US" sz="1400" b="1" kern="0" dirty="0">
                <a:solidFill>
                  <a:srgbClr val="000000"/>
                </a:solidFill>
                <a:latin typeface="Calibri"/>
                <a:sym typeface="Calibri"/>
              </a:rPr>
              <a:t>Could be using existing elements without any new VNF / PNF being deployed (e.g. “Allocated Resources” – configuring a service to existing components)</a:t>
            </a:r>
          </a:p>
          <a:p>
            <a:pPr marL="168782" lvl="0" indent="-168782" defTabSz="457200" hangingPunct="0">
              <a:spcBef>
                <a:spcPts val="60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400" b="1" kern="0" dirty="0">
                <a:solidFill>
                  <a:srgbClr val="067AB4">
                    <a:lumMod val="75000"/>
                  </a:srgbClr>
                </a:solidFill>
                <a:sym typeface="Calibri"/>
              </a:rPr>
              <a:t>Create a new instance of a network slice segment</a:t>
            </a:r>
          </a:p>
          <a:p>
            <a:pPr marL="347041" lvl="1" indent="-170367" defTabSz="457200" hangingPunct="0">
              <a:buFont typeface="Calibri" panose="020F0502020204030204" pitchFamily="34" charset="0"/>
              <a:buChar char="‒"/>
              <a:defRPr/>
            </a:pPr>
            <a:r>
              <a:rPr lang="en-US" sz="1400" b="1" kern="0" dirty="0">
                <a:solidFill>
                  <a:srgbClr val="000000"/>
                </a:solidFill>
                <a:latin typeface="Calibri"/>
                <a:sym typeface="Calibri"/>
              </a:rPr>
              <a:t>Could be leveraging existing network services (RAN, </a:t>
            </a:r>
            <a:r>
              <a:rPr lang="en-US" sz="1400" b="1" kern="0" dirty="0" err="1">
                <a:solidFill>
                  <a:srgbClr val="000000"/>
                </a:solidFill>
                <a:latin typeface="Calibri"/>
                <a:sym typeface="Calibri"/>
              </a:rPr>
              <a:t>vEPC</a:t>
            </a:r>
            <a:r>
              <a:rPr lang="en-US" sz="1400" b="1" kern="0" dirty="0">
                <a:solidFill>
                  <a:srgbClr val="000000"/>
                </a:solidFill>
                <a:latin typeface="Calibri"/>
                <a:sym typeface="Calibri"/>
              </a:rPr>
              <a:t>, etc.)</a:t>
            </a:r>
          </a:p>
          <a:p>
            <a:pPr marL="168782" lvl="0" indent="-168782" defTabSz="457200" hangingPunct="0">
              <a:spcBef>
                <a:spcPts val="60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400" b="1" kern="0" dirty="0">
                <a:solidFill>
                  <a:srgbClr val="067AB4">
                    <a:lumMod val="75000"/>
                  </a:srgbClr>
                </a:solidFill>
                <a:sym typeface="Calibri"/>
              </a:rPr>
              <a:t>Create </a:t>
            </a:r>
            <a:r>
              <a:rPr kumimoji="0" 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067AB4">
                    <a:lumMod val="75000"/>
                  </a:srgbClr>
                </a:solidFill>
                <a:effectLst/>
                <a:uLnTx/>
                <a:uFillTx/>
                <a:latin typeface="Calibri"/>
                <a:sym typeface="Calibri"/>
              </a:rPr>
              <a:t>a new instance of a network service slice – e.g. </a:t>
            </a:r>
            <a:r>
              <a:rPr kumimoji="0" lang="en-US" sz="1400" b="1" i="0" u="none" strike="noStrike" kern="0" cap="none" spc="0" normalizeH="0" baseline="0" noProof="0" dirty="0" err="1">
                <a:ln>
                  <a:noFill/>
                </a:ln>
                <a:solidFill>
                  <a:srgbClr val="067AB4">
                    <a:lumMod val="75000"/>
                  </a:srgbClr>
                </a:solidFill>
                <a:effectLst/>
                <a:uLnTx/>
                <a:uFillTx/>
                <a:latin typeface="Calibri"/>
                <a:sym typeface="Calibri"/>
              </a:rPr>
              <a:t>IoT</a:t>
            </a:r>
            <a:r>
              <a:rPr kumimoji="0" 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067AB4">
                    <a:lumMod val="75000"/>
                  </a:srgbClr>
                </a:solidFill>
                <a:effectLst/>
                <a:uLnTx/>
                <a:uFillTx/>
                <a:latin typeface="Calibri"/>
                <a:sym typeface="Calibri"/>
              </a:rPr>
              <a:t> or </a:t>
            </a:r>
            <a:r>
              <a:rPr kumimoji="0" lang="en-US" sz="1400" b="1" i="0" u="none" strike="noStrike" kern="0" cap="none" spc="0" normalizeH="0" baseline="0" noProof="0" dirty="0" err="1">
                <a:ln>
                  <a:noFill/>
                </a:ln>
                <a:solidFill>
                  <a:srgbClr val="067AB4">
                    <a:lumMod val="75000"/>
                  </a:srgbClr>
                </a:solidFill>
                <a:effectLst/>
                <a:uLnTx/>
                <a:uFillTx/>
                <a:latin typeface="Calibri"/>
                <a:sym typeface="Calibri"/>
              </a:rPr>
              <a:t>eMBB</a:t>
            </a:r>
            <a:r>
              <a:rPr kumimoji="0" 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067AB4">
                    <a:lumMod val="75000"/>
                  </a:srgbClr>
                </a:solidFill>
                <a:effectLst/>
                <a:uLnTx/>
                <a:uFillTx/>
                <a:latin typeface="Calibri"/>
                <a:sym typeface="Calibri"/>
              </a:rPr>
              <a:t> slice</a:t>
            </a:r>
          </a:p>
          <a:p>
            <a:pPr marL="347041" marR="0" lvl="1" indent="-170367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alibri" panose="020F0502020204030204" pitchFamily="34" charset="0"/>
              <a:buChar char="‒"/>
              <a:tabLst/>
              <a:defRPr/>
            </a:pPr>
            <a:r>
              <a:rPr lang="en-US" sz="1400" b="1" kern="0" dirty="0">
                <a:solidFill>
                  <a:srgbClr val="000000"/>
                </a:solidFill>
                <a:latin typeface="Calibri"/>
                <a:sym typeface="Calibri"/>
              </a:rPr>
              <a:t>Could be leveraging previously created network slice segments</a:t>
            </a:r>
          </a:p>
          <a:p>
            <a:pPr marL="168782" marR="0" lvl="0" indent="-168782" algn="l" defTabSz="457200" rtl="0" eaLnBrk="1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067AB4">
                    <a:lumMod val="75000"/>
                  </a:srgbClr>
                </a:solidFill>
                <a:effectLst/>
                <a:uLnTx/>
                <a:uFillTx/>
                <a:latin typeface="Calibri"/>
                <a:sym typeface="Calibri"/>
              </a:rPr>
              <a:t>Implement a software upgrade / change management </a:t>
            </a:r>
          </a:p>
          <a:p>
            <a:pPr marL="287338" marR="0" lvl="1" indent="-168275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alibri" panose="020F0502020204030204" pitchFamily="34" charset="0"/>
              <a:buChar char="‒"/>
              <a:tabLst/>
              <a:defRPr/>
            </a:pPr>
            <a:r>
              <a:rPr lang="en-US" sz="1400" b="1" kern="0" dirty="0">
                <a:solidFill>
                  <a:srgbClr val="000000"/>
                </a:solidFill>
                <a:latin typeface="Calibri"/>
                <a:sym typeface="Calibri"/>
              </a:rPr>
              <a:t>Could require Coordination of activities across Multi-VIM (infrastructure)/SDN-C/app-C/VF-C controllers</a:t>
            </a:r>
          </a:p>
          <a:p>
            <a:pPr marL="168782" marR="0" lvl="0" indent="-168782" algn="l" defTabSz="457200" rtl="0" eaLnBrk="1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067AB4">
                    <a:lumMod val="75000"/>
                  </a:srgbClr>
                </a:solidFill>
                <a:effectLst/>
                <a:uLnTx/>
                <a:uFillTx/>
                <a:latin typeface="Calibri"/>
                <a:sym typeface="Calibri"/>
              </a:rPr>
              <a:t>Orchestrate remedial actions requested as part of Closed or open loop action</a:t>
            </a:r>
          </a:p>
          <a:p>
            <a:pPr marL="287338" marR="0" lvl="1" indent="-168275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alibri" panose="020F0502020204030204" pitchFamily="34" charset="0"/>
              <a:buChar char="‒"/>
              <a:tabLst/>
              <a:defRPr/>
            </a:pPr>
            <a:r>
              <a:rPr lang="en-US" sz="1400" b="1" kern="0" dirty="0">
                <a:solidFill>
                  <a:srgbClr val="000000"/>
                </a:solidFill>
                <a:latin typeface="Calibri"/>
                <a:sym typeface="Calibri"/>
              </a:rPr>
              <a:t>Could require adding new compute / network resource to the existing functional elements (i.e. VNF)</a:t>
            </a:r>
          </a:p>
          <a:p>
            <a:pPr marL="287338" marR="0" lvl="1" indent="-168275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alibri" panose="020F0502020204030204" pitchFamily="34" charset="0"/>
              <a:buChar char="‒"/>
              <a:tabLst/>
              <a:defRPr/>
            </a:pPr>
            <a:r>
              <a:rPr lang="en-US" sz="1400" b="1" kern="0" dirty="0">
                <a:solidFill>
                  <a:srgbClr val="000000"/>
                </a:solidFill>
                <a:latin typeface="Calibri"/>
                <a:sym typeface="Calibri"/>
              </a:rPr>
              <a:t>Create a new instance of VNF and migrate traffic</a:t>
            </a:r>
          </a:p>
          <a:p>
            <a:pPr marL="287338" marR="0" lvl="1" indent="-168275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alibri" panose="020F0502020204030204" pitchFamily="34" charset="0"/>
              <a:buChar char="‒"/>
              <a:tabLst/>
              <a:defRPr/>
            </a:pPr>
            <a:r>
              <a:rPr lang="en-US" sz="1400" b="1" kern="0" dirty="0">
                <a:solidFill>
                  <a:srgbClr val="000000"/>
                </a:solidFill>
                <a:latin typeface="Calibri"/>
                <a:sym typeface="Calibri"/>
              </a:rPr>
              <a:t>Could require Coordination of activities across Multi-Cloud (infrastructure)/SDN-C/App-C/VF-C controllers)</a:t>
            </a:r>
          </a:p>
        </p:txBody>
      </p:sp>
    </p:spTree>
    <p:extLst>
      <p:ext uri="{BB962C8B-B14F-4D97-AF65-F5344CB8AC3E}">
        <p14:creationId xmlns:p14="http://schemas.microsoft.com/office/powerpoint/2010/main" val="1000958124"/>
      </p:ext>
    </p:extLst>
  </p:cSld>
  <p:clrMapOvr>
    <a:masterClrMapping/>
  </p:clrMapOvr>
  <p:transition spd="med" advClick="0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/>
          <p:cNvSpPr/>
          <p:nvPr/>
        </p:nvSpPr>
        <p:spPr>
          <a:xfrm>
            <a:off x="5964072" y="3410956"/>
            <a:ext cx="6032310" cy="3058082"/>
          </a:xfrm>
          <a:prstGeom prst="roundRect">
            <a:avLst/>
          </a:prstGeom>
          <a:solidFill>
            <a:srgbClr val="FFECDD"/>
          </a:solidFill>
          <a:ln w="25400" cap="flat">
            <a:noFill/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lvl="0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+mn-ea"/>
              <a:cs typeface="+mn-cs"/>
              <a:sym typeface="Calibri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736431" y="2153078"/>
            <a:ext cx="1906419" cy="1600438"/>
          </a:xfrm>
          <a:prstGeom prst="rect">
            <a:avLst/>
          </a:prstGeom>
          <a:solidFill>
            <a:srgbClr val="44C8F5">
              <a:lumMod val="20000"/>
              <a:lumOff val="80000"/>
            </a:srgbClr>
          </a:solidFill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sym typeface="Calibri"/>
              </a:rPr>
              <a:t>Service X: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sym typeface="Calibri"/>
              </a:rPr>
              <a:t>topology_template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sym typeface="Calibri"/>
              </a:rPr>
              <a:t>:  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sym typeface="Calibri"/>
              </a:rPr>
              <a:t>      </a:t>
            </a:r>
            <a:r>
              <a:rPr kumimoji="0" 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sym typeface="Calibri"/>
              </a:rPr>
              <a:t>node_templates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sym typeface="Calibri"/>
              </a:rPr>
              <a:t>: 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sym typeface="Calibri"/>
              </a:rPr>
              <a:t>          PNF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sym typeface="Calibri"/>
              </a:rPr>
              <a:t>          Network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sym typeface="Calibri"/>
              </a:rPr>
              <a:t>          VNF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50000"/>
                    <a:lumOff val="50000"/>
                  </a:schemeClr>
                </a:solidFill>
                <a:effectLst/>
                <a:uLnTx/>
                <a:uFillTx/>
                <a:latin typeface="Calibri"/>
                <a:sym typeface="Calibri"/>
              </a:rPr>
              <a:t>          Allotted Resource</a:t>
            </a:r>
          </a:p>
        </p:txBody>
      </p:sp>
      <p:sp>
        <p:nvSpPr>
          <p:cNvPr id="25" name="Rectangle 24"/>
          <p:cNvSpPr/>
          <p:nvPr/>
        </p:nvSpPr>
        <p:spPr>
          <a:xfrm>
            <a:off x="4070803" y="1869882"/>
            <a:ext cx="474810" cy="307777"/>
          </a:xfrm>
          <a:prstGeom prst="rect">
            <a:avLst/>
          </a:prstGeom>
          <a:solidFill>
            <a:srgbClr val="44C8F5">
              <a:lumMod val="20000"/>
              <a:lumOff val="80000"/>
            </a:srgbClr>
          </a:solidFill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sym typeface="Calibri"/>
              </a:rPr>
              <a:t>PNF</a:t>
            </a:r>
          </a:p>
        </p:txBody>
      </p:sp>
      <p:sp>
        <p:nvSpPr>
          <p:cNvPr id="28" name="标题 1"/>
          <p:cNvSpPr txBox="1">
            <a:spLocks/>
          </p:cNvSpPr>
          <p:nvPr/>
        </p:nvSpPr>
        <p:spPr>
          <a:xfrm>
            <a:off x="502053" y="49856"/>
            <a:ext cx="6239941" cy="50016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91424" tIns="0" rIns="0" bIns="0" anchor="ctr">
            <a:normAutofit fontScale="97500"/>
          </a:bodyPr>
          <a:lstStyle>
            <a:lvl1pPr marL="0" marR="0" indent="0" algn="l" defTabSz="457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zh-CN" altLang="en-US" sz="3999" b="0" i="0" u="none" strike="noStrike" kern="1200" cap="none" spc="0" baseline="0" dirty="0">
                <a:ln>
                  <a:noFill/>
                </a:ln>
                <a:solidFill>
                  <a:srgbClr val="004D86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  <a:sym typeface="Arial"/>
              </a:defRPr>
            </a:lvl1pPr>
            <a:lvl2pPr marL="0" marR="0" indent="0" algn="l" defTabSz="457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1" i="0" u="none" strike="noStrike" cap="none" spc="0" baseline="0">
                <a:ln>
                  <a:noFill/>
                </a:ln>
                <a:solidFill>
                  <a:schemeClr val="accent1"/>
                </a:solidFill>
                <a:uFillTx/>
                <a:latin typeface="Arial"/>
                <a:ea typeface="Arial"/>
                <a:cs typeface="Arial"/>
                <a:sym typeface="Arial"/>
              </a:defRPr>
            </a:lvl2pPr>
            <a:lvl3pPr marL="0" marR="0" indent="0" algn="l" defTabSz="457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1" i="0" u="none" strike="noStrike" cap="none" spc="0" baseline="0">
                <a:ln>
                  <a:noFill/>
                </a:ln>
                <a:solidFill>
                  <a:schemeClr val="accent1"/>
                </a:solidFill>
                <a:uFillTx/>
                <a:latin typeface="Arial"/>
                <a:ea typeface="Arial"/>
                <a:cs typeface="Arial"/>
                <a:sym typeface="Arial"/>
              </a:defRPr>
            </a:lvl3pPr>
            <a:lvl4pPr marL="0" marR="0" indent="0" algn="l" defTabSz="457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1" i="0" u="none" strike="noStrike" cap="none" spc="0" baseline="0">
                <a:ln>
                  <a:noFill/>
                </a:ln>
                <a:solidFill>
                  <a:schemeClr val="accent1"/>
                </a:solidFill>
                <a:uFillTx/>
                <a:latin typeface="Arial"/>
                <a:ea typeface="Arial"/>
                <a:cs typeface="Arial"/>
                <a:sym typeface="Arial"/>
              </a:defRPr>
            </a:lvl4pPr>
            <a:lvl5pPr marL="0" marR="0" indent="0" algn="l" defTabSz="457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1" i="0" u="none" strike="noStrike" cap="none" spc="0" baseline="0">
                <a:ln>
                  <a:noFill/>
                </a:ln>
                <a:solidFill>
                  <a:schemeClr val="accent1"/>
                </a:solidFill>
                <a:uFillTx/>
                <a:latin typeface="Arial"/>
                <a:ea typeface="Arial"/>
                <a:cs typeface="Arial"/>
                <a:sym typeface="Arial"/>
              </a:defRPr>
            </a:lvl5pPr>
            <a:lvl6pPr marL="0" marR="0" indent="457189" algn="l" defTabSz="457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1" i="0" u="none" strike="noStrike" cap="none" spc="0" baseline="0">
                <a:ln>
                  <a:noFill/>
                </a:ln>
                <a:solidFill>
                  <a:schemeClr val="accent1"/>
                </a:solidFill>
                <a:uFillTx/>
                <a:latin typeface="Arial"/>
                <a:ea typeface="Arial"/>
                <a:cs typeface="Arial"/>
                <a:sym typeface="Arial"/>
              </a:defRPr>
            </a:lvl6pPr>
            <a:lvl7pPr marL="0" marR="0" indent="914377" algn="l" defTabSz="457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1" i="0" u="none" strike="noStrike" cap="none" spc="0" baseline="0">
                <a:ln>
                  <a:noFill/>
                </a:ln>
                <a:solidFill>
                  <a:schemeClr val="accent1"/>
                </a:solidFill>
                <a:uFillTx/>
                <a:latin typeface="Arial"/>
                <a:ea typeface="Arial"/>
                <a:cs typeface="Arial"/>
                <a:sym typeface="Arial"/>
              </a:defRPr>
            </a:lvl7pPr>
            <a:lvl8pPr marL="0" marR="0" indent="1371565" algn="l" defTabSz="457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1" i="0" u="none" strike="noStrike" cap="none" spc="0" baseline="0">
                <a:ln>
                  <a:noFill/>
                </a:ln>
                <a:solidFill>
                  <a:schemeClr val="accent1"/>
                </a:solidFill>
                <a:uFillTx/>
                <a:latin typeface="Arial"/>
                <a:ea typeface="Arial"/>
                <a:cs typeface="Arial"/>
                <a:sym typeface="Arial"/>
              </a:defRPr>
            </a:lvl8pPr>
            <a:lvl9pPr marL="0" marR="0" indent="1828754" algn="l" defTabSz="457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1" i="0" u="none" strike="noStrike" cap="none" spc="0" baseline="0">
                <a:ln>
                  <a:noFill/>
                </a:ln>
                <a:solidFill>
                  <a:schemeClr val="accent1"/>
                </a:solidFill>
                <a:uFillTx/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srgbClr val="004D86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Arial" panose="020B0604020202020204" pitchFamily="34" charset="0"/>
                <a:sym typeface="Arial"/>
              </a:rPr>
              <a:t>Model-Driven Orchestration (</a:t>
            </a: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Arial" panose="020B0604020202020204" pitchFamily="34" charset="0"/>
                <a:sym typeface="Arial"/>
              </a:rPr>
              <a:t>Recursive Structure</a:t>
            </a: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srgbClr val="004D86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Arial" panose="020B0604020202020204" pitchFamily="34" charset="0"/>
                <a:sym typeface="Arial"/>
              </a:rPr>
              <a:t>)</a:t>
            </a:r>
            <a:endParaRPr kumimoji="0" lang="en-US" altLang="en-US" sz="2000" b="1" i="0" u="none" strike="noStrike" kern="1200" cap="none" spc="0" normalizeH="0" baseline="0" noProof="0" dirty="0">
              <a:ln>
                <a:noFill/>
              </a:ln>
              <a:solidFill>
                <a:srgbClr val="004D86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Arial" panose="020B0604020202020204" pitchFamily="34" charset="0"/>
              <a:sym typeface="Arial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632764" y="1134313"/>
            <a:ext cx="149861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"/>
              </a:rPr>
              <a:t>Service Orchestration</a:t>
            </a:r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78516" y="1164240"/>
            <a:ext cx="790265" cy="624564"/>
          </a:xfrm>
          <a:prstGeom prst="rect">
            <a:avLst/>
          </a:prstGeom>
        </p:spPr>
      </p:pic>
      <p:sp>
        <p:nvSpPr>
          <p:cNvPr id="68" name="Rectangle 67"/>
          <p:cNvSpPr/>
          <p:nvPr/>
        </p:nvSpPr>
        <p:spPr>
          <a:xfrm>
            <a:off x="4070803" y="2510307"/>
            <a:ext cx="815223" cy="307777"/>
          </a:xfrm>
          <a:prstGeom prst="rect">
            <a:avLst/>
          </a:prstGeom>
          <a:solidFill>
            <a:srgbClr val="44C8F5">
              <a:lumMod val="20000"/>
              <a:lumOff val="80000"/>
            </a:srgbClr>
          </a:solidFill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sym typeface="Calibri"/>
              </a:rPr>
              <a:t>Network</a:t>
            </a:r>
          </a:p>
        </p:txBody>
      </p:sp>
      <p:sp>
        <p:nvSpPr>
          <p:cNvPr id="69" name="Rectangle 68"/>
          <p:cNvSpPr/>
          <p:nvPr/>
        </p:nvSpPr>
        <p:spPr>
          <a:xfrm>
            <a:off x="4070803" y="3171419"/>
            <a:ext cx="484428" cy="307777"/>
          </a:xfrm>
          <a:prstGeom prst="rect">
            <a:avLst/>
          </a:prstGeom>
          <a:solidFill>
            <a:srgbClr val="44C8F5">
              <a:lumMod val="20000"/>
              <a:lumOff val="80000"/>
            </a:srgbClr>
          </a:solidFill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sym typeface="Calibri"/>
              </a:rPr>
              <a:t>VNF</a:t>
            </a:r>
          </a:p>
        </p:txBody>
      </p:sp>
      <p:sp>
        <p:nvSpPr>
          <p:cNvPr id="70" name="Rectangle 69"/>
          <p:cNvSpPr/>
          <p:nvPr/>
        </p:nvSpPr>
        <p:spPr>
          <a:xfrm>
            <a:off x="4114533" y="3791158"/>
            <a:ext cx="1505669" cy="523220"/>
          </a:xfrm>
          <a:prstGeom prst="rect">
            <a:avLst/>
          </a:prstGeom>
          <a:solidFill>
            <a:srgbClr val="44C8F5">
              <a:lumMod val="20000"/>
              <a:lumOff val="80000"/>
            </a:srgbClr>
          </a:solidFill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50000"/>
                    <a:lumOff val="50000"/>
                  </a:schemeClr>
                </a:solidFill>
                <a:effectLst/>
                <a:uLnTx/>
                <a:uFillTx/>
                <a:latin typeface="Calibri"/>
                <a:sym typeface="Calibri"/>
              </a:rPr>
              <a:t>Allotted Resource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sym typeface="Calibri"/>
              </a:rPr>
              <a:t> requirement: A</a:t>
            </a:r>
          </a:p>
        </p:txBody>
      </p:sp>
      <p:sp>
        <p:nvSpPr>
          <p:cNvPr id="31" name="Freeform 30"/>
          <p:cNvSpPr/>
          <p:nvPr/>
        </p:nvSpPr>
        <p:spPr>
          <a:xfrm>
            <a:off x="1732820" y="2080898"/>
            <a:ext cx="2281170" cy="893212"/>
          </a:xfrm>
          <a:custGeom>
            <a:avLst/>
            <a:gdLst>
              <a:gd name="connsiteX0" fmla="*/ 0 w 2232837"/>
              <a:gd name="connsiteY0" fmla="*/ 999460 h 999460"/>
              <a:gd name="connsiteX1" fmla="*/ 935665 w 2232837"/>
              <a:gd name="connsiteY1" fmla="*/ 978195 h 999460"/>
              <a:gd name="connsiteX2" fmla="*/ 1265274 w 2232837"/>
              <a:gd name="connsiteY2" fmla="*/ 882502 h 999460"/>
              <a:gd name="connsiteX3" fmla="*/ 1446027 w 2232837"/>
              <a:gd name="connsiteY3" fmla="*/ 574158 h 999460"/>
              <a:gd name="connsiteX4" fmla="*/ 1584251 w 2232837"/>
              <a:gd name="connsiteY4" fmla="*/ 233916 h 999460"/>
              <a:gd name="connsiteX5" fmla="*/ 1722474 w 2232837"/>
              <a:gd name="connsiteY5" fmla="*/ 95693 h 999460"/>
              <a:gd name="connsiteX6" fmla="*/ 1881962 w 2232837"/>
              <a:gd name="connsiteY6" fmla="*/ 21265 h 999460"/>
              <a:gd name="connsiteX7" fmla="*/ 2232837 w 2232837"/>
              <a:gd name="connsiteY7" fmla="*/ 0 h 9994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232837" h="999460">
                <a:moveTo>
                  <a:pt x="0" y="999460"/>
                </a:moveTo>
                <a:cubicBezTo>
                  <a:pt x="362393" y="998574"/>
                  <a:pt x="724786" y="997688"/>
                  <a:pt x="935665" y="978195"/>
                </a:cubicBezTo>
                <a:cubicBezTo>
                  <a:pt x="1146544" y="958702"/>
                  <a:pt x="1180214" y="949841"/>
                  <a:pt x="1265274" y="882502"/>
                </a:cubicBezTo>
                <a:cubicBezTo>
                  <a:pt x="1350334" y="815163"/>
                  <a:pt x="1392864" y="682255"/>
                  <a:pt x="1446027" y="574158"/>
                </a:cubicBezTo>
                <a:cubicBezTo>
                  <a:pt x="1499190" y="466061"/>
                  <a:pt x="1538177" y="313660"/>
                  <a:pt x="1584251" y="233916"/>
                </a:cubicBezTo>
                <a:cubicBezTo>
                  <a:pt x="1630325" y="154172"/>
                  <a:pt x="1672856" y="131135"/>
                  <a:pt x="1722474" y="95693"/>
                </a:cubicBezTo>
                <a:cubicBezTo>
                  <a:pt x="1772092" y="60251"/>
                  <a:pt x="1796902" y="37214"/>
                  <a:pt x="1881962" y="21265"/>
                </a:cubicBezTo>
                <a:cubicBezTo>
                  <a:pt x="1967022" y="5316"/>
                  <a:pt x="2232837" y="0"/>
                  <a:pt x="2232837" y="0"/>
                </a:cubicBezTo>
              </a:path>
            </a:pathLst>
          </a:custGeom>
          <a:noFill/>
          <a:ln w="25400" cap="flat">
            <a:solidFill>
              <a:schemeClr val="accent1"/>
            </a:solidFill>
            <a:prstDash val="sysDash"/>
            <a:round/>
            <a:tailEnd type="arrow" w="lg" len="lg"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9" tIns="45719" rIns="91439" bIns="45719" numCol="1" spcCol="38100" rtlCol="0" anchor="t">
            <a:noAutofit/>
          </a:bodyPr>
          <a:lstStyle/>
          <a:p>
            <a:pPr marL="0" marR="0" lvl="0" indent="0" algn="l" defTabSz="914400" rtl="0" eaLnBrk="1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sym typeface="Calibri"/>
            </a:endParaRPr>
          </a:p>
        </p:txBody>
      </p:sp>
      <p:sp>
        <p:nvSpPr>
          <p:cNvPr id="71" name="Freeform 70"/>
          <p:cNvSpPr/>
          <p:nvPr/>
        </p:nvSpPr>
        <p:spPr>
          <a:xfrm flipV="1">
            <a:off x="2614830" y="3590514"/>
            <a:ext cx="1455973" cy="399190"/>
          </a:xfrm>
          <a:custGeom>
            <a:avLst/>
            <a:gdLst>
              <a:gd name="connsiteX0" fmla="*/ 0 w 2232837"/>
              <a:gd name="connsiteY0" fmla="*/ 999460 h 999460"/>
              <a:gd name="connsiteX1" fmla="*/ 935665 w 2232837"/>
              <a:gd name="connsiteY1" fmla="*/ 978195 h 999460"/>
              <a:gd name="connsiteX2" fmla="*/ 1265274 w 2232837"/>
              <a:gd name="connsiteY2" fmla="*/ 882502 h 999460"/>
              <a:gd name="connsiteX3" fmla="*/ 1446027 w 2232837"/>
              <a:gd name="connsiteY3" fmla="*/ 574158 h 999460"/>
              <a:gd name="connsiteX4" fmla="*/ 1584251 w 2232837"/>
              <a:gd name="connsiteY4" fmla="*/ 233916 h 999460"/>
              <a:gd name="connsiteX5" fmla="*/ 1722474 w 2232837"/>
              <a:gd name="connsiteY5" fmla="*/ 95693 h 999460"/>
              <a:gd name="connsiteX6" fmla="*/ 1881962 w 2232837"/>
              <a:gd name="connsiteY6" fmla="*/ 21265 h 999460"/>
              <a:gd name="connsiteX7" fmla="*/ 2232837 w 2232837"/>
              <a:gd name="connsiteY7" fmla="*/ 0 h 9994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232837" h="999460">
                <a:moveTo>
                  <a:pt x="0" y="999460"/>
                </a:moveTo>
                <a:cubicBezTo>
                  <a:pt x="362393" y="998574"/>
                  <a:pt x="724786" y="997688"/>
                  <a:pt x="935665" y="978195"/>
                </a:cubicBezTo>
                <a:cubicBezTo>
                  <a:pt x="1146544" y="958702"/>
                  <a:pt x="1180214" y="949841"/>
                  <a:pt x="1265274" y="882502"/>
                </a:cubicBezTo>
                <a:cubicBezTo>
                  <a:pt x="1350334" y="815163"/>
                  <a:pt x="1392864" y="682255"/>
                  <a:pt x="1446027" y="574158"/>
                </a:cubicBezTo>
                <a:cubicBezTo>
                  <a:pt x="1499190" y="466061"/>
                  <a:pt x="1538177" y="313660"/>
                  <a:pt x="1584251" y="233916"/>
                </a:cubicBezTo>
                <a:cubicBezTo>
                  <a:pt x="1630325" y="154172"/>
                  <a:pt x="1672856" y="131135"/>
                  <a:pt x="1722474" y="95693"/>
                </a:cubicBezTo>
                <a:cubicBezTo>
                  <a:pt x="1772092" y="60251"/>
                  <a:pt x="1796902" y="37214"/>
                  <a:pt x="1881962" y="21265"/>
                </a:cubicBezTo>
                <a:cubicBezTo>
                  <a:pt x="1967022" y="5316"/>
                  <a:pt x="2232837" y="0"/>
                  <a:pt x="2232837" y="0"/>
                </a:cubicBezTo>
              </a:path>
            </a:pathLst>
          </a:custGeom>
          <a:noFill/>
          <a:ln w="25400" cap="flat">
            <a:solidFill>
              <a:srgbClr val="FF0000"/>
            </a:solidFill>
            <a:prstDash val="sysDash"/>
            <a:round/>
            <a:tailEnd type="arrow" w="lg" len="lg"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9" tIns="45719" rIns="91439" bIns="45719" numCol="1" spcCol="38100" rtlCol="0" anchor="t">
            <a:noAutofit/>
          </a:bodyPr>
          <a:lstStyle/>
          <a:p>
            <a:pPr marL="0" marR="0" lvl="0" indent="0" algn="l" defTabSz="914400" rtl="0" eaLnBrk="1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sym typeface="Calibri"/>
            </a:endParaRPr>
          </a:p>
        </p:txBody>
      </p:sp>
      <p:sp>
        <p:nvSpPr>
          <p:cNvPr id="72" name="Freeform 71"/>
          <p:cNvSpPr/>
          <p:nvPr/>
        </p:nvSpPr>
        <p:spPr>
          <a:xfrm>
            <a:off x="1958980" y="2697302"/>
            <a:ext cx="2055010" cy="460964"/>
          </a:xfrm>
          <a:custGeom>
            <a:avLst/>
            <a:gdLst>
              <a:gd name="connsiteX0" fmla="*/ 0 w 2232837"/>
              <a:gd name="connsiteY0" fmla="*/ 999460 h 999460"/>
              <a:gd name="connsiteX1" fmla="*/ 935665 w 2232837"/>
              <a:gd name="connsiteY1" fmla="*/ 978195 h 999460"/>
              <a:gd name="connsiteX2" fmla="*/ 1265274 w 2232837"/>
              <a:gd name="connsiteY2" fmla="*/ 882502 h 999460"/>
              <a:gd name="connsiteX3" fmla="*/ 1446027 w 2232837"/>
              <a:gd name="connsiteY3" fmla="*/ 574158 h 999460"/>
              <a:gd name="connsiteX4" fmla="*/ 1584251 w 2232837"/>
              <a:gd name="connsiteY4" fmla="*/ 233916 h 999460"/>
              <a:gd name="connsiteX5" fmla="*/ 1722474 w 2232837"/>
              <a:gd name="connsiteY5" fmla="*/ 95693 h 999460"/>
              <a:gd name="connsiteX6" fmla="*/ 1881962 w 2232837"/>
              <a:gd name="connsiteY6" fmla="*/ 21265 h 999460"/>
              <a:gd name="connsiteX7" fmla="*/ 2232837 w 2232837"/>
              <a:gd name="connsiteY7" fmla="*/ 0 h 9994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232837" h="999460">
                <a:moveTo>
                  <a:pt x="0" y="999460"/>
                </a:moveTo>
                <a:cubicBezTo>
                  <a:pt x="362393" y="998574"/>
                  <a:pt x="724786" y="997688"/>
                  <a:pt x="935665" y="978195"/>
                </a:cubicBezTo>
                <a:cubicBezTo>
                  <a:pt x="1146544" y="958702"/>
                  <a:pt x="1180214" y="949841"/>
                  <a:pt x="1265274" y="882502"/>
                </a:cubicBezTo>
                <a:cubicBezTo>
                  <a:pt x="1350334" y="815163"/>
                  <a:pt x="1392864" y="682255"/>
                  <a:pt x="1446027" y="574158"/>
                </a:cubicBezTo>
                <a:cubicBezTo>
                  <a:pt x="1499190" y="466061"/>
                  <a:pt x="1538177" y="313660"/>
                  <a:pt x="1584251" y="233916"/>
                </a:cubicBezTo>
                <a:cubicBezTo>
                  <a:pt x="1630325" y="154172"/>
                  <a:pt x="1672856" y="131135"/>
                  <a:pt x="1722474" y="95693"/>
                </a:cubicBezTo>
                <a:cubicBezTo>
                  <a:pt x="1772092" y="60251"/>
                  <a:pt x="1796902" y="37214"/>
                  <a:pt x="1881962" y="21265"/>
                </a:cubicBezTo>
                <a:cubicBezTo>
                  <a:pt x="1967022" y="5316"/>
                  <a:pt x="2232837" y="0"/>
                  <a:pt x="2232837" y="0"/>
                </a:cubicBezTo>
              </a:path>
            </a:pathLst>
          </a:custGeom>
          <a:noFill/>
          <a:ln w="25400" cap="flat">
            <a:solidFill>
              <a:schemeClr val="accent1"/>
            </a:solidFill>
            <a:prstDash val="sysDash"/>
            <a:round/>
            <a:tailEnd type="arrow" w="lg" len="lg"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9" tIns="45719" rIns="91439" bIns="45719" numCol="1" spcCol="38100" rtlCol="0" anchor="t">
            <a:noAutofit/>
          </a:bodyPr>
          <a:lstStyle/>
          <a:p>
            <a:pPr marL="0" marR="0" lvl="0" indent="0" algn="l" defTabSz="914400" rtl="0" eaLnBrk="1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sym typeface="Calibri"/>
            </a:endParaRPr>
          </a:p>
        </p:txBody>
      </p:sp>
      <p:sp>
        <p:nvSpPr>
          <p:cNvPr id="73" name="Freeform 72"/>
          <p:cNvSpPr/>
          <p:nvPr/>
        </p:nvSpPr>
        <p:spPr>
          <a:xfrm>
            <a:off x="1675631" y="3306758"/>
            <a:ext cx="2338359" cy="99600"/>
          </a:xfrm>
          <a:custGeom>
            <a:avLst/>
            <a:gdLst>
              <a:gd name="connsiteX0" fmla="*/ 0 w 2232837"/>
              <a:gd name="connsiteY0" fmla="*/ 999460 h 999460"/>
              <a:gd name="connsiteX1" fmla="*/ 935665 w 2232837"/>
              <a:gd name="connsiteY1" fmla="*/ 978195 h 999460"/>
              <a:gd name="connsiteX2" fmla="*/ 1265274 w 2232837"/>
              <a:gd name="connsiteY2" fmla="*/ 882502 h 999460"/>
              <a:gd name="connsiteX3" fmla="*/ 1446027 w 2232837"/>
              <a:gd name="connsiteY3" fmla="*/ 574158 h 999460"/>
              <a:gd name="connsiteX4" fmla="*/ 1584251 w 2232837"/>
              <a:gd name="connsiteY4" fmla="*/ 233916 h 999460"/>
              <a:gd name="connsiteX5" fmla="*/ 1722474 w 2232837"/>
              <a:gd name="connsiteY5" fmla="*/ 95693 h 999460"/>
              <a:gd name="connsiteX6" fmla="*/ 1881962 w 2232837"/>
              <a:gd name="connsiteY6" fmla="*/ 21265 h 999460"/>
              <a:gd name="connsiteX7" fmla="*/ 2232837 w 2232837"/>
              <a:gd name="connsiteY7" fmla="*/ 0 h 9994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232837" h="999460">
                <a:moveTo>
                  <a:pt x="0" y="999460"/>
                </a:moveTo>
                <a:cubicBezTo>
                  <a:pt x="362393" y="998574"/>
                  <a:pt x="724786" y="997688"/>
                  <a:pt x="935665" y="978195"/>
                </a:cubicBezTo>
                <a:cubicBezTo>
                  <a:pt x="1146544" y="958702"/>
                  <a:pt x="1180214" y="949841"/>
                  <a:pt x="1265274" y="882502"/>
                </a:cubicBezTo>
                <a:cubicBezTo>
                  <a:pt x="1350334" y="815163"/>
                  <a:pt x="1392864" y="682255"/>
                  <a:pt x="1446027" y="574158"/>
                </a:cubicBezTo>
                <a:cubicBezTo>
                  <a:pt x="1499190" y="466061"/>
                  <a:pt x="1538177" y="313660"/>
                  <a:pt x="1584251" y="233916"/>
                </a:cubicBezTo>
                <a:cubicBezTo>
                  <a:pt x="1630325" y="154172"/>
                  <a:pt x="1672856" y="131135"/>
                  <a:pt x="1722474" y="95693"/>
                </a:cubicBezTo>
                <a:cubicBezTo>
                  <a:pt x="1772092" y="60251"/>
                  <a:pt x="1796902" y="37214"/>
                  <a:pt x="1881962" y="21265"/>
                </a:cubicBezTo>
                <a:cubicBezTo>
                  <a:pt x="1967022" y="5316"/>
                  <a:pt x="2232837" y="0"/>
                  <a:pt x="2232837" y="0"/>
                </a:cubicBezTo>
              </a:path>
            </a:pathLst>
          </a:custGeom>
          <a:noFill/>
          <a:ln w="25400" cap="flat">
            <a:solidFill>
              <a:schemeClr val="accent1"/>
            </a:solidFill>
            <a:prstDash val="sysDash"/>
            <a:round/>
            <a:tailEnd type="arrow" w="lg" len="lg"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9" tIns="45719" rIns="91439" bIns="45719" numCol="1" spcCol="38100" rtlCol="0" anchor="t">
            <a:noAutofit/>
          </a:bodyPr>
          <a:lstStyle/>
          <a:p>
            <a:pPr marL="0" marR="0" lvl="0" indent="0" algn="l" defTabSz="914400" rtl="0" eaLnBrk="1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sym typeface="Calibri"/>
            </a:endParaRPr>
          </a:p>
        </p:txBody>
      </p:sp>
      <p:sp>
        <p:nvSpPr>
          <p:cNvPr id="74" name="Rectangle 73"/>
          <p:cNvSpPr/>
          <p:nvPr/>
        </p:nvSpPr>
        <p:spPr>
          <a:xfrm>
            <a:off x="7839962" y="2500088"/>
            <a:ext cx="978153" cy="307777"/>
          </a:xfrm>
          <a:prstGeom prst="rect">
            <a:avLst/>
          </a:prstGeom>
          <a:solidFill>
            <a:srgbClr val="44C8F5">
              <a:lumMod val="20000"/>
              <a:lumOff val="80000"/>
            </a:srgbClr>
          </a:solidFill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sym typeface="Calibri"/>
              </a:rPr>
              <a:t>VF Module</a:t>
            </a:r>
          </a:p>
        </p:txBody>
      </p:sp>
      <p:sp>
        <p:nvSpPr>
          <p:cNvPr id="75" name="Rectangle 74"/>
          <p:cNvSpPr/>
          <p:nvPr/>
        </p:nvSpPr>
        <p:spPr>
          <a:xfrm>
            <a:off x="6252396" y="4466482"/>
            <a:ext cx="1906419" cy="1815882"/>
          </a:xfrm>
          <a:prstGeom prst="rect">
            <a:avLst/>
          </a:prstGeom>
          <a:solidFill>
            <a:srgbClr val="44C8F5">
              <a:lumMod val="20000"/>
              <a:lumOff val="80000"/>
            </a:srgbClr>
          </a:solidFill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sym typeface="Calibri"/>
              </a:rPr>
              <a:t>Service Y: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sym typeface="Calibri"/>
              </a:rPr>
              <a:t>topology_template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sym typeface="Calibri"/>
              </a:rPr>
              <a:t>:  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sym typeface="Calibri"/>
              </a:rPr>
              <a:t>      </a:t>
            </a:r>
            <a:r>
              <a:rPr kumimoji="0" 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sym typeface="Calibri"/>
              </a:rPr>
              <a:t>node_templates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sym typeface="Calibri"/>
              </a:rPr>
              <a:t>: 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sym typeface="Calibri"/>
              </a:rPr>
              <a:t>          PNF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sym typeface="Calibri"/>
              </a:rPr>
              <a:t>          Network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sym typeface="Calibri"/>
              </a:rPr>
              <a:t>          VNF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sym typeface="Calibri"/>
              </a:rPr>
              <a:t>          </a:t>
            </a: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50000"/>
                    <a:lumOff val="50000"/>
                  </a:schemeClr>
                </a:solidFill>
                <a:effectLst/>
                <a:uLnTx/>
                <a:uFillTx/>
                <a:latin typeface="Calibri"/>
                <a:sym typeface="Calibri"/>
              </a:rPr>
              <a:t>Allotted Resource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sym typeface="Calibri"/>
              </a:rPr>
              <a:t>  capability: A</a:t>
            </a:r>
          </a:p>
        </p:txBody>
      </p:sp>
      <p:sp>
        <p:nvSpPr>
          <p:cNvPr id="76" name="Rectangle 75"/>
          <p:cNvSpPr/>
          <p:nvPr/>
        </p:nvSpPr>
        <p:spPr>
          <a:xfrm>
            <a:off x="9554372" y="4176703"/>
            <a:ext cx="474810" cy="307777"/>
          </a:xfrm>
          <a:prstGeom prst="rect">
            <a:avLst/>
          </a:prstGeom>
          <a:solidFill>
            <a:srgbClr val="44C8F5">
              <a:lumMod val="20000"/>
              <a:lumOff val="80000"/>
            </a:srgbClr>
          </a:solidFill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sym typeface="Calibri"/>
              </a:rPr>
              <a:t>PNF</a:t>
            </a:r>
          </a:p>
        </p:txBody>
      </p:sp>
      <p:sp>
        <p:nvSpPr>
          <p:cNvPr id="77" name="Rectangle 76"/>
          <p:cNvSpPr/>
          <p:nvPr/>
        </p:nvSpPr>
        <p:spPr>
          <a:xfrm>
            <a:off x="6102072" y="3507675"/>
            <a:ext cx="149861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"/>
              </a:rPr>
              <a:t>Service Orchestration</a:t>
            </a:r>
          </a:p>
        </p:txBody>
      </p:sp>
      <p:pic>
        <p:nvPicPr>
          <p:cNvPr id="78" name="Picture 7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47824" y="3537602"/>
            <a:ext cx="790265" cy="624564"/>
          </a:xfrm>
          <a:prstGeom prst="rect">
            <a:avLst/>
          </a:prstGeom>
        </p:spPr>
      </p:pic>
      <p:sp>
        <p:nvSpPr>
          <p:cNvPr id="79" name="Rectangle 78"/>
          <p:cNvSpPr/>
          <p:nvPr/>
        </p:nvSpPr>
        <p:spPr>
          <a:xfrm>
            <a:off x="9554372" y="4817128"/>
            <a:ext cx="815223" cy="307777"/>
          </a:xfrm>
          <a:prstGeom prst="rect">
            <a:avLst/>
          </a:prstGeom>
          <a:solidFill>
            <a:srgbClr val="44C8F5">
              <a:lumMod val="20000"/>
              <a:lumOff val="80000"/>
            </a:srgbClr>
          </a:solidFill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sym typeface="Calibri"/>
              </a:rPr>
              <a:t>Network</a:t>
            </a:r>
          </a:p>
        </p:txBody>
      </p:sp>
      <p:sp>
        <p:nvSpPr>
          <p:cNvPr id="80" name="Rectangle 79"/>
          <p:cNvSpPr/>
          <p:nvPr/>
        </p:nvSpPr>
        <p:spPr>
          <a:xfrm>
            <a:off x="9554372" y="5478240"/>
            <a:ext cx="484428" cy="307777"/>
          </a:xfrm>
          <a:prstGeom prst="rect">
            <a:avLst/>
          </a:prstGeom>
          <a:solidFill>
            <a:srgbClr val="44C8F5">
              <a:lumMod val="20000"/>
              <a:lumOff val="80000"/>
            </a:srgbClr>
          </a:solidFill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sym typeface="Calibri"/>
              </a:rPr>
              <a:t>VNF</a:t>
            </a:r>
          </a:p>
        </p:txBody>
      </p:sp>
      <p:sp>
        <p:nvSpPr>
          <p:cNvPr id="81" name="Rectangle 80"/>
          <p:cNvSpPr/>
          <p:nvPr/>
        </p:nvSpPr>
        <p:spPr>
          <a:xfrm>
            <a:off x="9598102" y="6097979"/>
            <a:ext cx="1505669" cy="307777"/>
          </a:xfrm>
          <a:prstGeom prst="rect">
            <a:avLst/>
          </a:prstGeom>
          <a:solidFill>
            <a:srgbClr val="44C8F5">
              <a:lumMod val="20000"/>
              <a:lumOff val="80000"/>
            </a:srgbClr>
          </a:solidFill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50000"/>
                    <a:lumOff val="50000"/>
                  </a:schemeClr>
                </a:solidFill>
                <a:effectLst/>
                <a:uLnTx/>
                <a:uFillTx/>
                <a:latin typeface="Calibri"/>
                <a:sym typeface="Calibri"/>
              </a:rPr>
              <a:t>Allotted Resource</a:t>
            </a:r>
          </a:p>
        </p:txBody>
      </p:sp>
      <p:sp>
        <p:nvSpPr>
          <p:cNvPr id="82" name="Freeform 81"/>
          <p:cNvSpPr/>
          <p:nvPr/>
        </p:nvSpPr>
        <p:spPr>
          <a:xfrm>
            <a:off x="7216389" y="4387719"/>
            <a:ext cx="2281170" cy="893212"/>
          </a:xfrm>
          <a:custGeom>
            <a:avLst/>
            <a:gdLst>
              <a:gd name="connsiteX0" fmla="*/ 0 w 2232837"/>
              <a:gd name="connsiteY0" fmla="*/ 999460 h 999460"/>
              <a:gd name="connsiteX1" fmla="*/ 935665 w 2232837"/>
              <a:gd name="connsiteY1" fmla="*/ 978195 h 999460"/>
              <a:gd name="connsiteX2" fmla="*/ 1265274 w 2232837"/>
              <a:gd name="connsiteY2" fmla="*/ 882502 h 999460"/>
              <a:gd name="connsiteX3" fmla="*/ 1446027 w 2232837"/>
              <a:gd name="connsiteY3" fmla="*/ 574158 h 999460"/>
              <a:gd name="connsiteX4" fmla="*/ 1584251 w 2232837"/>
              <a:gd name="connsiteY4" fmla="*/ 233916 h 999460"/>
              <a:gd name="connsiteX5" fmla="*/ 1722474 w 2232837"/>
              <a:gd name="connsiteY5" fmla="*/ 95693 h 999460"/>
              <a:gd name="connsiteX6" fmla="*/ 1881962 w 2232837"/>
              <a:gd name="connsiteY6" fmla="*/ 21265 h 999460"/>
              <a:gd name="connsiteX7" fmla="*/ 2232837 w 2232837"/>
              <a:gd name="connsiteY7" fmla="*/ 0 h 9994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232837" h="999460">
                <a:moveTo>
                  <a:pt x="0" y="999460"/>
                </a:moveTo>
                <a:cubicBezTo>
                  <a:pt x="362393" y="998574"/>
                  <a:pt x="724786" y="997688"/>
                  <a:pt x="935665" y="978195"/>
                </a:cubicBezTo>
                <a:cubicBezTo>
                  <a:pt x="1146544" y="958702"/>
                  <a:pt x="1180214" y="949841"/>
                  <a:pt x="1265274" y="882502"/>
                </a:cubicBezTo>
                <a:cubicBezTo>
                  <a:pt x="1350334" y="815163"/>
                  <a:pt x="1392864" y="682255"/>
                  <a:pt x="1446027" y="574158"/>
                </a:cubicBezTo>
                <a:cubicBezTo>
                  <a:pt x="1499190" y="466061"/>
                  <a:pt x="1538177" y="313660"/>
                  <a:pt x="1584251" y="233916"/>
                </a:cubicBezTo>
                <a:cubicBezTo>
                  <a:pt x="1630325" y="154172"/>
                  <a:pt x="1672856" y="131135"/>
                  <a:pt x="1722474" y="95693"/>
                </a:cubicBezTo>
                <a:cubicBezTo>
                  <a:pt x="1772092" y="60251"/>
                  <a:pt x="1796902" y="37214"/>
                  <a:pt x="1881962" y="21265"/>
                </a:cubicBezTo>
                <a:cubicBezTo>
                  <a:pt x="1967022" y="5316"/>
                  <a:pt x="2232837" y="0"/>
                  <a:pt x="2232837" y="0"/>
                </a:cubicBezTo>
              </a:path>
            </a:pathLst>
          </a:custGeom>
          <a:noFill/>
          <a:ln w="25400" cap="flat">
            <a:solidFill>
              <a:schemeClr val="accent1"/>
            </a:solidFill>
            <a:prstDash val="sysDash"/>
            <a:round/>
            <a:tailEnd type="arrow" w="lg" len="lg"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9" tIns="45719" rIns="91439" bIns="45719" numCol="1" spcCol="38100" rtlCol="0" anchor="t">
            <a:noAutofit/>
          </a:bodyPr>
          <a:lstStyle/>
          <a:p>
            <a:pPr marL="0" marR="0" lvl="0" indent="0" algn="l" defTabSz="914400" rtl="0" eaLnBrk="1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sym typeface="Calibri"/>
            </a:endParaRPr>
          </a:p>
        </p:txBody>
      </p:sp>
      <p:sp>
        <p:nvSpPr>
          <p:cNvPr id="83" name="Freeform 82"/>
          <p:cNvSpPr/>
          <p:nvPr/>
        </p:nvSpPr>
        <p:spPr>
          <a:xfrm flipV="1">
            <a:off x="8098399" y="5897335"/>
            <a:ext cx="1455973" cy="399190"/>
          </a:xfrm>
          <a:custGeom>
            <a:avLst/>
            <a:gdLst>
              <a:gd name="connsiteX0" fmla="*/ 0 w 2232837"/>
              <a:gd name="connsiteY0" fmla="*/ 999460 h 999460"/>
              <a:gd name="connsiteX1" fmla="*/ 935665 w 2232837"/>
              <a:gd name="connsiteY1" fmla="*/ 978195 h 999460"/>
              <a:gd name="connsiteX2" fmla="*/ 1265274 w 2232837"/>
              <a:gd name="connsiteY2" fmla="*/ 882502 h 999460"/>
              <a:gd name="connsiteX3" fmla="*/ 1446027 w 2232837"/>
              <a:gd name="connsiteY3" fmla="*/ 574158 h 999460"/>
              <a:gd name="connsiteX4" fmla="*/ 1584251 w 2232837"/>
              <a:gd name="connsiteY4" fmla="*/ 233916 h 999460"/>
              <a:gd name="connsiteX5" fmla="*/ 1722474 w 2232837"/>
              <a:gd name="connsiteY5" fmla="*/ 95693 h 999460"/>
              <a:gd name="connsiteX6" fmla="*/ 1881962 w 2232837"/>
              <a:gd name="connsiteY6" fmla="*/ 21265 h 999460"/>
              <a:gd name="connsiteX7" fmla="*/ 2232837 w 2232837"/>
              <a:gd name="connsiteY7" fmla="*/ 0 h 9994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232837" h="999460">
                <a:moveTo>
                  <a:pt x="0" y="999460"/>
                </a:moveTo>
                <a:cubicBezTo>
                  <a:pt x="362393" y="998574"/>
                  <a:pt x="724786" y="997688"/>
                  <a:pt x="935665" y="978195"/>
                </a:cubicBezTo>
                <a:cubicBezTo>
                  <a:pt x="1146544" y="958702"/>
                  <a:pt x="1180214" y="949841"/>
                  <a:pt x="1265274" y="882502"/>
                </a:cubicBezTo>
                <a:cubicBezTo>
                  <a:pt x="1350334" y="815163"/>
                  <a:pt x="1392864" y="682255"/>
                  <a:pt x="1446027" y="574158"/>
                </a:cubicBezTo>
                <a:cubicBezTo>
                  <a:pt x="1499190" y="466061"/>
                  <a:pt x="1538177" y="313660"/>
                  <a:pt x="1584251" y="233916"/>
                </a:cubicBezTo>
                <a:cubicBezTo>
                  <a:pt x="1630325" y="154172"/>
                  <a:pt x="1672856" y="131135"/>
                  <a:pt x="1722474" y="95693"/>
                </a:cubicBezTo>
                <a:cubicBezTo>
                  <a:pt x="1772092" y="60251"/>
                  <a:pt x="1796902" y="37214"/>
                  <a:pt x="1881962" y="21265"/>
                </a:cubicBezTo>
                <a:cubicBezTo>
                  <a:pt x="1967022" y="5316"/>
                  <a:pt x="2232837" y="0"/>
                  <a:pt x="2232837" y="0"/>
                </a:cubicBezTo>
              </a:path>
            </a:pathLst>
          </a:custGeom>
          <a:noFill/>
          <a:ln w="25400" cap="flat">
            <a:solidFill>
              <a:srgbClr val="FF0000"/>
            </a:solidFill>
            <a:prstDash val="sysDash"/>
            <a:round/>
            <a:tailEnd type="arrow" w="lg" len="lg"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9" tIns="45719" rIns="91439" bIns="45719" numCol="1" spcCol="38100" rtlCol="0" anchor="t">
            <a:noAutofit/>
          </a:bodyPr>
          <a:lstStyle/>
          <a:p>
            <a:pPr marL="0" marR="0" lvl="0" indent="0" algn="l" defTabSz="914400" rtl="0" eaLnBrk="1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sym typeface="Calibri"/>
            </a:endParaRPr>
          </a:p>
        </p:txBody>
      </p:sp>
      <p:sp>
        <p:nvSpPr>
          <p:cNvPr id="84" name="Freeform 83"/>
          <p:cNvSpPr/>
          <p:nvPr/>
        </p:nvSpPr>
        <p:spPr>
          <a:xfrm>
            <a:off x="7442549" y="5004123"/>
            <a:ext cx="2055010" cy="460964"/>
          </a:xfrm>
          <a:custGeom>
            <a:avLst/>
            <a:gdLst>
              <a:gd name="connsiteX0" fmla="*/ 0 w 2232837"/>
              <a:gd name="connsiteY0" fmla="*/ 999460 h 999460"/>
              <a:gd name="connsiteX1" fmla="*/ 935665 w 2232837"/>
              <a:gd name="connsiteY1" fmla="*/ 978195 h 999460"/>
              <a:gd name="connsiteX2" fmla="*/ 1265274 w 2232837"/>
              <a:gd name="connsiteY2" fmla="*/ 882502 h 999460"/>
              <a:gd name="connsiteX3" fmla="*/ 1446027 w 2232837"/>
              <a:gd name="connsiteY3" fmla="*/ 574158 h 999460"/>
              <a:gd name="connsiteX4" fmla="*/ 1584251 w 2232837"/>
              <a:gd name="connsiteY4" fmla="*/ 233916 h 999460"/>
              <a:gd name="connsiteX5" fmla="*/ 1722474 w 2232837"/>
              <a:gd name="connsiteY5" fmla="*/ 95693 h 999460"/>
              <a:gd name="connsiteX6" fmla="*/ 1881962 w 2232837"/>
              <a:gd name="connsiteY6" fmla="*/ 21265 h 999460"/>
              <a:gd name="connsiteX7" fmla="*/ 2232837 w 2232837"/>
              <a:gd name="connsiteY7" fmla="*/ 0 h 9994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232837" h="999460">
                <a:moveTo>
                  <a:pt x="0" y="999460"/>
                </a:moveTo>
                <a:cubicBezTo>
                  <a:pt x="362393" y="998574"/>
                  <a:pt x="724786" y="997688"/>
                  <a:pt x="935665" y="978195"/>
                </a:cubicBezTo>
                <a:cubicBezTo>
                  <a:pt x="1146544" y="958702"/>
                  <a:pt x="1180214" y="949841"/>
                  <a:pt x="1265274" y="882502"/>
                </a:cubicBezTo>
                <a:cubicBezTo>
                  <a:pt x="1350334" y="815163"/>
                  <a:pt x="1392864" y="682255"/>
                  <a:pt x="1446027" y="574158"/>
                </a:cubicBezTo>
                <a:cubicBezTo>
                  <a:pt x="1499190" y="466061"/>
                  <a:pt x="1538177" y="313660"/>
                  <a:pt x="1584251" y="233916"/>
                </a:cubicBezTo>
                <a:cubicBezTo>
                  <a:pt x="1630325" y="154172"/>
                  <a:pt x="1672856" y="131135"/>
                  <a:pt x="1722474" y="95693"/>
                </a:cubicBezTo>
                <a:cubicBezTo>
                  <a:pt x="1772092" y="60251"/>
                  <a:pt x="1796902" y="37214"/>
                  <a:pt x="1881962" y="21265"/>
                </a:cubicBezTo>
                <a:cubicBezTo>
                  <a:pt x="1967022" y="5316"/>
                  <a:pt x="2232837" y="0"/>
                  <a:pt x="2232837" y="0"/>
                </a:cubicBezTo>
              </a:path>
            </a:pathLst>
          </a:custGeom>
          <a:noFill/>
          <a:ln w="25400" cap="flat">
            <a:solidFill>
              <a:schemeClr val="accent1"/>
            </a:solidFill>
            <a:prstDash val="sysDash"/>
            <a:round/>
            <a:tailEnd type="arrow" w="lg" len="lg"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9" tIns="45719" rIns="91439" bIns="45719" numCol="1" spcCol="38100" rtlCol="0" anchor="t">
            <a:noAutofit/>
          </a:bodyPr>
          <a:lstStyle/>
          <a:p>
            <a:pPr marL="0" marR="0" lvl="0" indent="0" algn="l" defTabSz="914400" rtl="0" eaLnBrk="1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sym typeface="Calibri"/>
            </a:endParaRPr>
          </a:p>
        </p:txBody>
      </p:sp>
      <p:sp>
        <p:nvSpPr>
          <p:cNvPr id="85" name="Freeform 84"/>
          <p:cNvSpPr/>
          <p:nvPr/>
        </p:nvSpPr>
        <p:spPr>
          <a:xfrm>
            <a:off x="7159200" y="5613579"/>
            <a:ext cx="2338359" cy="99600"/>
          </a:xfrm>
          <a:custGeom>
            <a:avLst/>
            <a:gdLst>
              <a:gd name="connsiteX0" fmla="*/ 0 w 2232837"/>
              <a:gd name="connsiteY0" fmla="*/ 999460 h 999460"/>
              <a:gd name="connsiteX1" fmla="*/ 935665 w 2232837"/>
              <a:gd name="connsiteY1" fmla="*/ 978195 h 999460"/>
              <a:gd name="connsiteX2" fmla="*/ 1265274 w 2232837"/>
              <a:gd name="connsiteY2" fmla="*/ 882502 h 999460"/>
              <a:gd name="connsiteX3" fmla="*/ 1446027 w 2232837"/>
              <a:gd name="connsiteY3" fmla="*/ 574158 h 999460"/>
              <a:gd name="connsiteX4" fmla="*/ 1584251 w 2232837"/>
              <a:gd name="connsiteY4" fmla="*/ 233916 h 999460"/>
              <a:gd name="connsiteX5" fmla="*/ 1722474 w 2232837"/>
              <a:gd name="connsiteY5" fmla="*/ 95693 h 999460"/>
              <a:gd name="connsiteX6" fmla="*/ 1881962 w 2232837"/>
              <a:gd name="connsiteY6" fmla="*/ 21265 h 999460"/>
              <a:gd name="connsiteX7" fmla="*/ 2232837 w 2232837"/>
              <a:gd name="connsiteY7" fmla="*/ 0 h 9994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232837" h="999460">
                <a:moveTo>
                  <a:pt x="0" y="999460"/>
                </a:moveTo>
                <a:cubicBezTo>
                  <a:pt x="362393" y="998574"/>
                  <a:pt x="724786" y="997688"/>
                  <a:pt x="935665" y="978195"/>
                </a:cubicBezTo>
                <a:cubicBezTo>
                  <a:pt x="1146544" y="958702"/>
                  <a:pt x="1180214" y="949841"/>
                  <a:pt x="1265274" y="882502"/>
                </a:cubicBezTo>
                <a:cubicBezTo>
                  <a:pt x="1350334" y="815163"/>
                  <a:pt x="1392864" y="682255"/>
                  <a:pt x="1446027" y="574158"/>
                </a:cubicBezTo>
                <a:cubicBezTo>
                  <a:pt x="1499190" y="466061"/>
                  <a:pt x="1538177" y="313660"/>
                  <a:pt x="1584251" y="233916"/>
                </a:cubicBezTo>
                <a:cubicBezTo>
                  <a:pt x="1630325" y="154172"/>
                  <a:pt x="1672856" y="131135"/>
                  <a:pt x="1722474" y="95693"/>
                </a:cubicBezTo>
                <a:cubicBezTo>
                  <a:pt x="1772092" y="60251"/>
                  <a:pt x="1796902" y="37214"/>
                  <a:pt x="1881962" y="21265"/>
                </a:cubicBezTo>
                <a:cubicBezTo>
                  <a:pt x="1967022" y="5316"/>
                  <a:pt x="2232837" y="0"/>
                  <a:pt x="2232837" y="0"/>
                </a:cubicBezTo>
              </a:path>
            </a:pathLst>
          </a:custGeom>
          <a:noFill/>
          <a:ln w="25400" cap="flat">
            <a:solidFill>
              <a:schemeClr val="accent1"/>
            </a:solidFill>
            <a:prstDash val="sysDash"/>
            <a:round/>
            <a:tailEnd type="arrow" w="lg" len="lg"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9" tIns="45719" rIns="91439" bIns="45719" numCol="1" spcCol="38100" rtlCol="0" anchor="t">
            <a:noAutofit/>
          </a:bodyPr>
          <a:lstStyle/>
          <a:p>
            <a:pPr marL="0" marR="0" lvl="0" indent="0" algn="l" defTabSz="914400" rtl="0" eaLnBrk="1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sym typeface="Calibri"/>
            </a:endParaRPr>
          </a:p>
        </p:txBody>
      </p:sp>
      <p:sp>
        <p:nvSpPr>
          <p:cNvPr id="86" name="Rectangle 85"/>
          <p:cNvSpPr/>
          <p:nvPr/>
        </p:nvSpPr>
        <p:spPr>
          <a:xfrm>
            <a:off x="3716827" y="1078039"/>
            <a:ext cx="149861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"/>
              </a:rPr>
              <a:t>Resource Orchestration</a:t>
            </a:r>
          </a:p>
        </p:txBody>
      </p:sp>
      <p:pic>
        <p:nvPicPr>
          <p:cNvPr id="87" name="Picture 8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62579" y="1107966"/>
            <a:ext cx="790265" cy="624564"/>
          </a:xfrm>
          <a:prstGeom prst="rect">
            <a:avLst/>
          </a:prstGeom>
        </p:spPr>
      </p:pic>
      <p:sp>
        <p:nvSpPr>
          <p:cNvPr id="88" name="Rectangle 87"/>
          <p:cNvSpPr/>
          <p:nvPr/>
        </p:nvSpPr>
        <p:spPr>
          <a:xfrm>
            <a:off x="6970652" y="1536970"/>
            <a:ext cx="168723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"/>
              </a:rPr>
              <a:t>Cloud Resource Orchestration</a:t>
            </a:r>
          </a:p>
        </p:txBody>
      </p:sp>
      <p:pic>
        <p:nvPicPr>
          <p:cNvPr id="89" name="Picture 8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19488" y="1566897"/>
            <a:ext cx="790265" cy="624564"/>
          </a:xfrm>
          <a:prstGeom prst="rect">
            <a:avLst/>
          </a:prstGeom>
        </p:spPr>
      </p:pic>
      <p:sp>
        <p:nvSpPr>
          <p:cNvPr id="90" name="Freeform 89"/>
          <p:cNvSpPr/>
          <p:nvPr/>
        </p:nvSpPr>
        <p:spPr>
          <a:xfrm>
            <a:off x="4874453" y="4369919"/>
            <a:ext cx="1310341" cy="1080109"/>
          </a:xfrm>
          <a:custGeom>
            <a:avLst/>
            <a:gdLst>
              <a:gd name="connsiteX0" fmla="*/ 0 w 1297172"/>
              <a:gd name="connsiteY0" fmla="*/ 0 h 1105786"/>
              <a:gd name="connsiteX1" fmla="*/ 329609 w 1297172"/>
              <a:gd name="connsiteY1" fmla="*/ 829339 h 1105786"/>
              <a:gd name="connsiteX2" fmla="*/ 1297172 w 1297172"/>
              <a:gd name="connsiteY2" fmla="*/ 1105786 h 11057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297172" h="1105786">
                <a:moveTo>
                  <a:pt x="0" y="0"/>
                </a:moveTo>
                <a:cubicBezTo>
                  <a:pt x="56707" y="322520"/>
                  <a:pt x="113414" y="645041"/>
                  <a:pt x="329609" y="829339"/>
                </a:cubicBezTo>
                <a:cubicBezTo>
                  <a:pt x="545804" y="1013637"/>
                  <a:pt x="921488" y="1059711"/>
                  <a:pt x="1297172" y="1105786"/>
                </a:cubicBezTo>
              </a:path>
            </a:pathLst>
          </a:custGeom>
          <a:noFill/>
          <a:ln w="25400" cap="flat">
            <a:solidFill>
              <a:srgbClr val="FF0000"/>
            </a:solidFill>
            <a:prstDash val="sysDash"/>
            <a:round/>
            <a:tailEnd type="arrow" w="lg" len="lg"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9" tIns="45719" rIns="91439" bIns="45719" numCol="1" spcCol="38100" rtlCol="0" anchor="t">
            <a:noAutofit/>
          </a:bodyPr>
          <a:lstStyle/>
          <a:p>
            <a:pPr marL="0" marR="0" lvl="0" indent="0" algn="l" defTabSz="914400" rtl="0" eaLnBrk="1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sym typeface="Calibri"/>
            </a:endParaRPr>
          </a:p>
        </p:txBody>
      </p:sp>
      <p:sp>
        <p:nvSpPr>
          <p:cNvPr id="91" name="Freeform 90"/>
          <p:cNvSpPr/>
          <p:nvPr/>
        </p:nvSpPr>
        <p:spPr>
          <a:xfrm>
            <a:off x="4640105" y="2697302"/>
            <a:ext cx="3119632" cy="630308"/>
          </a:xfrm>
          <a:custGeom>
            <a:avLst/>
            <a:gdLst>
              <a:gd name="connsiteX0" fmla="*/ 0 w 2232837"/>
              <a:gd name="connsiteY0" fmla="*/ 999460 h 999460"/>
              <a:gd name="connsiteX1" fmla="*/ 935665 w 2232837"/>
              <a:gd name="connsiteY1" fmla="*/ 978195 h 999460"/>
              <a:gd name="connsiteX2" fmla="*/ 1265274 w 2232837"/>
              <a:gd name="connsiteY2" fmla="*/ 882502 h 999460"/>
              <a:gd name="connsiteX3" fmla="*/ 1446027 w 2232837"/>
              <a:gd name="connsiteY3" fmla="*/ 574158 h 999460"/>
              <a:gd name="connsiteX4" fmla="*/ 1584251 w 2232837"/>
              <a:gd name="connsiteY4" fmla="*/ 233916 h 999460"/>
              <a:gd name="connsiteX5" fmla="*/ 1722474 w 2232837"/>
              <a:gd name="connsiteY5" fmla="*/ 95693 h 999460"/>
              <a:gd name="connsiteX6" fmla="*/ 1881962 w 2232837"/>
              <a:gd name="connsiteY6" fmla="*/ 21265 h 999460"/>
              <a:gd name="connsiteX7" fmla="*/ 2232837 w 2232837"/>
              <a:gd name="connsiteY7" fmla="*/ 0 h 9994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232837" h="999460">
                <a:moveTo>
                  <a:pt x="0" y="999460"/>
                </a:moveTo>
                <a:cubicBezTo>
                  <a:pt x="362393" y="998574"/>
                  <a:pt x="724786" y="997688"/>
                  <a:pt x="935665" y="978195"/>
                </a:cubicBezTo>
                <a:cubicBezTo>
                  <a:pt x="1146544" y="958702"/>
                  <a:pt x="1180214" y="949841"/>
                  <a:pt x="1265274" y="882502"/>
                </a:cubicBezTo>
                <a:cubicBezTo>
                  <a:pt x="1350334" y="815163"/>
                  <a:pt x="1392864" y="682255"/>
                  <a:pt x="1446027" y="574158"/>
                </a:cubicBezTo>
                <a:cubicBezTo>
                  <a:pt x="1499190" y="466061"/>
                  <a:pt x="1538177" y="313660"/>
                  <a:pt x="1584251" y="233916"/>
                </a:cubicBezTo>
                <a:cubicBezTo>
                  <a:pt x="1630325" y="154172"/>
                  <a:pt x="1672856" y="131135"/>
                  <a:pt x="1722474" y="95693"/>
                </a:cubicBezTo>
                <a:cubicBezTo>
                  <a:pt x="1772092" y="60251"/>
                  <a:pt x="1796902" y="37214"/>
                  <a:pt x="1881962" y="21265"/>
                </a:cubicBezTo>
                <a:cubicBezTo>
                  <a:pt x="1967022" y="5316"/>
                  <a:pt x="2232837" y="0"/>
                  <a:pt x="2232837" y="0"/>
                </a:cubicBezTo>
              </a:path>
            </a:pathLst>
          </a:custGeom>
          <a:noFill/>
          <a:ln w="25400" cap="flat">
            <a:solidFill>
              <a:schemeClr val="accent1"/>
            </a:solidFill>
            <a:prstDash val="sysDash"/>
            <a:round/>
            <a:tailEnd type="arrow" w="lg" len="lg"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9" tIns="45719" rIns="91439" bIns="45719" numCol="1" spcCol="38100" rtlCol="0" anchor="t">
            <a:noAutofit/>
          </a:bodyPr>
          <a:lstStyle/>
          <a:p>
            <a:pPr marL="0" marR="0" lvl="0" indent="0" algn="l" defTabSz="914400" rtl="0" eaLnBrk="1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sym typeface="Calibri"/>
            </a:endParaRPr>
          </a:p>
        </p:txBody>
      </p:sp>
      <p:sp>
        <p:nvSpPr>
          <p:cNvPr id="92" name="Rectangle 91"/>
          <p:cNvSpPr/>
          <p:nvPr/>
        </p:nvSpPr>
        <p:spPr>
          <a:xfrm>
            <a:off x="9039715" y="3506791"/>
            <a:ext cx="149861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"/>
              </a:rPr>
              <a:t>Resource Orchestration</a:t>
            </a:r>
          </a:p>
        </p:txBody>
      </p:sp>
      <p:pic>
        <p:nvPicPr>
          <p:cNvPr id="93" name="Picture 9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85467" y="3536718"/>
            <a:ext cx="790265" cy="624564"/>
          </a:xfrm>
          <a:prstGeom prst="rect">
            <a:avLst/>
          </a:prstGeom>
        </p:spPr>
      </p:pic>
      <p:grpSp>
        <p:nvGrpSpPr>
          <p:cNvPr id="97" name="Group 96"/>
          <p:cNvGrpSpPr/>
          <p:nvPr/>
        </p:nvGrpSpPr>
        <p:grpSpPr>
          <a:xfrm>
            <a:off x="11217130" y="5139499"/>
            <a:ext cx="396240" cy="91440"/>
            <a:chOff x="9894627" y="1611463"/>
            <a:chExt cx="396240" cy="91440"/>
          </a:xfrm>
        </p:grpSpPr>
        <p:sp>
          <p:nvSpPr>
            <p:cNvPr id="94" name="Oval 93"/>
            <p:cNvSpPr/>
            <p:nvPr/>
          </p:nvSpPr>
          <p:spPr>
            <a:xfrm>
              <a:off x="9894627" y="1611463"/>
              <a:ext cx="91440" cy="91440"/>
            </a:xfrm>
            <a:prstGeom prst="ellipse">
              <a:avLst/>
            </a:prstGeom>
            <a:solidFill>
              <a:schemeClr val="tx1"/>
            </a:solidFill>
            <a:ln w="25400" cap="flat">
              <a:solidFill>
                <a:schemeClr val="accent1"/>
              </a:solidFill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lvl="0" indent="0" algn="l" defTabSz="4572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95" name="Oval 94"/>
            <p:cNvSpPr/>
            <p:nvPr/>
          </p:nvSpPr>
          <p:spPr>
            <a:xfrm>
              <a:off x="10047027" y="1611463"/>
              <a:ext cx="91440" cy="91440"/>
            </a:xfrm>
            <a:prstGeom prst="ellipse">
              <a:avLst/>
            </a:prstGeom>
            <a:solidFill>
              <a:schemeClr val="tx1"/>
            </a:solidFill>
            <a:ln w="25400" cap="flat">
              <a:solidFill>
                <a:schemeClr val="accent1"/>
              </a:solidFill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lvl="0" indent="0" algn="l" defTabSz="4572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96" name="Oval 95"/>
            <p:cNvSpPr/>
            <p:nvPr/>
          </p:nvSpPr>
          <p:spPr>
            <a:xfrm>
              <a:off x="10199427" y="1611463"/>
              <a:ext cx="91440" cy="91440"/>
            </a:xfrm>
            <a:prstGeom prst="ellipse">
              <a:avLst/>
            </a:prstGeom>
            <a:solidFill>
              <a:schemeClr val="tx1"/>
            </a:solidFill>
            <a:ln w="25400" cap="flat">
              <a:solidFill>
                <a:schemeClr val="accent1"/>
              </a:solidFill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lvl="0" indent="0" algn="l" defTabSz="4572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Calibri"/>
              </a:endParaRPr>
            </a:p>
          </p:txBody>
        </p:sp>
      </p:grpSp>
      <p:sp>
        <p:nvSpPr>
          <p:cNvPr id="116" name="Rectangular Callout 115"/>
          <p:cNvSpPr/>
          <p:nvPr/>
        </p:nvSpPr>
        <p:spPr>
          <a:xfrm>
            <a:off x="555092" y="4498429"/>
            <a:ext cx="2787724" cy="1115150"/>
          </a:xfrm>
          <a:prstGeom prst="wedgeRectCallout">
            <a:avLst>
              <a:gd name="adj1" fmla="val 51248"/>
              <a:gd name="adj2" fmla="val -125121"/>
            </a:avLst>
          </a:prstGeom>
          <a:solidFill>
            <a:srgbClr val="FFFF00"/>
          </a:solidFill>
          <a:ln w="6350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alibri"/>
                <a:sym typeface="Calibri"/>
              </a:rPr>
              <a:t>An Allotted Resource can be homed to an existing “underlying” network function or Service Instance, or homing could determine that a new network function Service Instance is needed.  This would result in a </a:t>
            </a:r>
            <a:r>
              <a:rPr kumimoji="0" lang="en-US" sz="11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sym typeface="Calibri"/>
              </a:rPr>
              <a:t>2</a:t>
            </a:r>
            <a:r>
              <a:rPr kumimoji="0" lang="en-US" sz="1100" b="1" i="0" u="none" strike="noStrike" kern="0" cap="none" spc="0" normalizeH="0" baseline="3000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sym typeface="Calibri"/>
              </a:rPr>
              <a:t>nd</a:t>
            </a:r>
            <a:r>
              <a:rPr kumimoji="0" lang="en-US" sz="11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sym typeface="Calibri"/>
              </a:rPr>
              <a:t> level of Service Orchestration.</a:t>
            </a:r>
          </a:p>
        </p:txBody>
      </p:sp>
      <p:sp>
        <p:nvSpPr>
          <p:cNvPr id="117" name="Rectangular Callout 116"/>
          <p:cNvSpPr/>
          <p:nvPr/>
        </p:nvSpPr>
        <p:spPr>
          <a:xfrm>
            <a:off x="6716909" y="556226"/>
            <a:ext cx="2989956" cy="655835"/>
          </a:xfrm>
          <a:prstGeom prst="wedgeRectCallout">
            <a:avLst>
              <a:gd name="adj1" fmla="val -76502"/>
              <a:gd name="adj2" fmla="val 69010"/>
            </a:avLst>
          </a:prstGeom>
          <a:solidFill>
            <a:srgbClr val="FFFF00"/>
          </a:solidFill>
          <a:ln w="6350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alibri"/>
                <a:sym typeface="Calibri"/>
              </a:rPr>
              <a:t>Each Resource Type has its own “Generic” model-driven flow.  There currently exist such flows for “VNF” and “Network” Resource Types.</a:t>
            </a:r>
          </a:p>
        </p:txBody>
      </p:sp>
      <p:sp>
        <p:nvSpPr>
          <p:cNvPr id="119" name="Rectangular Callout 118"/>
          <p:cNvSpPr/>
          <p:nvPr/>
        </p:nvSpPr>
        <p:spPr>
          <a:xfrm>
            <a:off x="2373648" y="572482"/>
            <a:ext cx="3259182" cy="223130"/>
          </a:xfrm>
          <a:prstGeom prst="wedgeRectCallout">
            <a:avLst>
              <a:gd name="adj1" fmla="val -40755"/>
              <a:gd name="adj2" fmla="val 186636"/>
            </a:avLst>
          </a:prstGeom>
          <a:solidFill>
            <a:srgbClr val="FFFF00"/>
          </a:solidFill>
          <a:ln w="6350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alibri"/>
                <a:sym typeface="Calibri"/>
              </a:rPr>
              <a:t>“Generic” model-driven Service flow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9585601" y="2492777"/>
            <a:ext cx="1490150" cy="369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lvl="0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Calibri"/>
              </a:rPr>
              <a:t>Note recursion</a:t>
            </a:r>
          </a:p>
        </p:txBody>
      </p:sp>
      <p:sp>
        <p:nvSpPr>
          <p:cNvPr id="6" name="Down Arrow 5"/>
          <p:cNvSpPr/>
          <p:nvPr/>
        </p:nvSpPr>
        <p:spPr>
          <a:xfrm rot="2113504">
            <a:off x="9665355" y="2877691"/>
            <a:ext cx="571084" cy="566130"/>
          </a:xfrm>
          <a:prstGeom prst="downArrow">
            <a:avLst/>
          </a:prstGeom>
          <a:solidFill>
            <a:srgbClr val="FFFFFF"/>
          </a:solidFill>
          <a:ln w="25400" cap="flat">
            <a:solidFill>
              <a:srgbClr val="C00000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lvl="0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+mn-ea"/>
              <a:cs typeface="+mn-cs"/>
              <a:sym typeface="Calibri"/>
            </a:endParaRPr>
          </a:p>
        </p:txBody>
      </p:sp>
      <p:sp>
        <p:nvSpPr>
          <p:cNvPr id="51" name="Rectangular Callout 50"/>
          <p:cNvSpPr/>
          <p:nvPr/>
        </p:nvSpPr>
        <p:spPr>
          <a:xfrm>
            <a:off x="3540926" y="5474890"/>
            <a:ext cx="1718726" cy="575615"/>
          </a:xfrm>
          <a:prstGeom prst="wedgeRectCallout">
            <a:avLst>
              <a:gd name="adj1" fmla="val 40113"/>
              <a:gd name="adj2" fmla="val -104802"/>
            </a:avLst>
          </a:prstGeom>
          <a:solidFill>
            <a:srgbClr val="FFFF00"/>
          </a:solidFill>
          <a:ln w="6350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sym typeface="Calibri"/>
              </a:rPr>
              <a:t>Service Y is being treated as a “Resource” from the perspective of Service X.</a:t>
            </a:r>
          </a:p>
        </p:txBody>
      </p:sp>
    </p:spTree>
    <p:extLst>
      <p:ext uri="{BB962C8B-B14F-4D97-AF65-F5344CB8AC3E}">
        <p14:creationId xmlns:p14="http://schemas.microsoft.com/office/powerpoint/2010/main" val="3354307461"/>
      </p:ext>
    </p:extLst>
  </p:cSld>
  <p:clrMapOvr>
    <a:masterClrMapping/>
  </p:clrMapOvr>
  <p:transition spd="med" advClick="0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>
              <a:lnSpc>
                <a:spcPct val="90000"/>
              </a:lnSpc>
            </a:pPr>
            <a:r>
              <a:rPr lang="en-US" altLang="en-US" sz="3500" b="1" dirty="0">
                <a:latin typeface="Arial" panose="020B0604020202020204"/>
              </a:rPr>
              <a:t>Nested / Compound Services:</a:t>
            </a:r>
          </a:p>
        </p:txBody>
      </p:sp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08833" y="3541899"/>
            <a:ext cx="8167999" cy="2605981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1017715" y="1319582"/>
            <a:ext cx="1749966" cy="1231106"/>
          </a:xfrm>
          <a:prstGeom prst="rect">
            <a:avLst/>
          </a:prstGeom>
          <a:solidFill>
            <a:srgbClr val="44C8F5">
              <a:lumMod val="20000"/>
              <a:lumOff val="80000"/>
            </a:srgbClr>
          </a:solidFill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1" i="0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50000"/>
                    <a:lumOff val="50000"/>
                  </a:schemeClr>
                </a:solidFill>
                <a:effectLst/>
                <a:uLnTx/>
                <a:uFillTx/>
              </a:rPr>
              <a:t>Service W: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topology_template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: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     </a:t>
            </a:r>
            <a:r>
              <a:rPr kumimoji="0" 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node_templates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: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kern="1200" dirty="0">
                <a:solidFill>
                  <a:sysClr val="windowText" lastClr="000000"/>
                </a:solidFill>
              </a:rPr>
              <a:t>          VNF_W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         </a:t>
            </a:r>
            <a:r>
              <a:rPr kumimoji="0" lang="en-US" sz="1400" b="0" i="0" u="none" strike="noStrike" kern="1200" cap="none" spc="0" normalizeH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Service_X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569101" y="1399093"/>
            <a:ext cx="1749966" cy="1231106"/>
          </a:xfrm>
          <a:prstGeom prst="rect">
            <a:avLst/>
          </a:prstGeom>
          <a:solidFill>
            <a:srgbClr val="44C8F5">
              <a:lumMod val="20000"/>
              <a:lumOff val="80000"/>
            </a:srgbClr>
          </a:solidFill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b="1" dirty="0">
                <a:solidFill>
                  <a:schemeClr val="accent1">
                    <a:lumMod val="50000"/>
                    <a:lumOff val="50000"/>
                  </a:schemeClr>
                </a:solidFill>
              </a:rPr>
              <a:t>Service X: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topology_template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: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     </a:t>
            </a:r>
            <a:r>
              <a:rPr kumimoji="0" 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node_templates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: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kern="1200" dirty="0">
                <a:solidFill>
                  <a:sysClr val="windowText" lastClr="000000"/>
                </a:solidFill>
              </a:rPr>
              <a:t>          VNF_X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         </a:t>
            </a:r>
            <a:r>
              <a:rPr kumimoji="0" lang="en-US" sz="1400" b="0" i="0" u="none" strike="noStrike" kern="1200" cap="none" spc="0" normalizeH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Service_Y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9" name="Freeform: Shape 8"/>
          <p:cNvSpPr/>
          <p:nvPr/>
        </p:nvSpPr>
        <p:spPr>
          <a:xfrm>
            <a:off x="2273992" y="1399094"/>
            <a:ext cx="1338469" cy="1169551"/>
          </a:xfrm>
          <a:custGeom>
            <a:avLst/>
            <a:gdLst>
              <a:gd name="connsiteX0" fmla="*/ 0 w 1338469"/>
              <a:gd name="connsiteY0" fmla="*/ 954157 h 1152939"/>
              <a:gd name="connsiteX1" fmla="*/ 1338469 w 1338469"/>
              <a:gd name="connsiteY1" fmla="*/ 0 h 1152939"/>
              <a:gd name="connsiteX2" fmla="*/ 1325217 w 1338469"/>
              <a:gd name="connsiteY2" fmla="*/ 1152939 h 1152939"/>
              <a:gd name="connsiteX3" fmla="*/ 0 w 1338469"/>
              <a:gd name="connsiteY3" fmla="*/ 954157 h 11529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38469" h="1152939">
                <a:moveTo>
                  <a:pt x="0" y="954157"/>
                </a:moveTo>
                <a:lnTo>
                  <a:pt x="1338469" y="0"/>
                </a:lnTo>
                <a:lnTo>
                  <a:pt x="1325217" y="1152939"/>
                </a:lnTo>
                <a:lnTo>
                  <a:pt x="0" y="954157"/>
                </a:lnTo>
                <a:close/>
              </a:path>
            </a:pathLst>
          </a:custGeom>
          <a:solidFill>
            <a:sysClr val="window" lastClr="FFFFFF">
              <a:lumMod val="50000"/>
              <a:alpha val="24000"/>
            </a:sys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14400" hangingPunct="1"/>
            <a:endParaRPr lang="en-US" kern="120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0" name="Freeform: Shape 9"/>
          <p:cNvSpPr/>
          <p:nvPr/>
        </p:nvSpPr>
        <p:spPr>
          <a:xfrm>
            <a:off x="4851462" y="1495544"/>
            <a:ext cx="1338469" cy="1073101"/>
          </a:xfrm>
          <a:custGeom>
            <a:avLst/>
            <a:gdLst>
              <a:gd name="connsiteX0" fmla="*/ 0 w 1338469"/>
              <a:gd name="connsiteY0" fmla="*/ 954157 h 1152939"/>
              <a:gd name="connsiteX1" fmla="*/ 1338469 w 1338469"/>
              <a:gd name="connsiteY1" fmla="*/ 0 h 1152939"/>
              <a:gd name="connsiteX2" fmla="*/ 1325217 w 1338469"/>
              <a:gd name="connsiteY2" fmla="*/ 1152939 h 1152939"/>
              <a:gd name="connsiteX3" fmla="*/ 0 w 1338469"/>
              <a:gd name="connsiteY3" fmla="*/ 954157 h 11529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38469" h="1152939">
                <a:moveTo>
                  <a:pt x="0" y="954157"/>
                </a:moveTo>
                <a:lnTo>
                  <a:pt x="1338469" y="0"/>
                </a:lnTo>
                <a:lnTo>
                  <a:pt x="1325217" y="1152939"/>
                </a:lnTo>
                <a:lnTo>
                  <a:pt x="0" y="954157"/>
                </a:lnTo>
                <a:close/>
              </a:path>
            </a:pathLst>
          </a:custGeom>
          <a:solidFill>
            <a:sysClr val="window" lastClr="FFFFFF">
              <a:lumMod val="50000"/>
              <a:alpha val="24000"/>
            </a:sys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14400" hangingPunct="1"/>
            <a:endParaRPr lang="en-US" kern="120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6125536" y="1505110"/>
            <a:ext cx="1749966" cy="1231106"/>
          </a:xfrm>
          <a:prstGeom prst="rect">
            <a:avLst/>
          </a:prstGeom>
          <a:solidFill>
            <a:srgbClr val="44C8F5">
              <a:lumMod val="20000"/>
              <a:lumOff val="80000"/>
            </a:srgbClr>
          </a:solidFill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pPr marR="0" lvl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="1" dirty="0">
                <a:solidFill>
                  <a:schemeClr val="accent1">
                    <a:lumMod val="50000"/>
                    <a:lumOff val="50000"/>
                  </a:schemeClr>
                </a:solidFill>
              </a:rPr>
              <a:t>Service Y: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topology_template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: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     </a:t>
            </a:r>
            <a:r>
              <a:rPr kumimoji="0" 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node_templates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: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kern="1200" dirty="0">
                <a:solidFill>
                  <a:sysClr val="windowText" lastClr="000000"/>
                </a:solidFill>
              </a:rPr>
              <a:t>          VNF_Y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         </a:t>
            </a:r>
            <a:r>
              <a:rPr kumimoji="0" lang="en-US" sz="1400" b="0" i="0" u="none" strike="noStrike" kern="1200" cap="none" spc="0" normalizeH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Service_Z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2" name="Freeform: Shape 11"/>
          <p:cNvSpPr/>
          <p:nvPr/>
        </p:nvSpPr>
        <p:spPr>
          <a:xfrm>
            <a:off x="7407580" y="1720080"/>
            <a:ext cx="1338469" cy="1015798"/>
          </a:xfrm>
          <a:custGeom>
            <a:avLst/>
            <a:gdLst>
              <a:gd name="connsiteX0" fmla="*/ 0 w 1338469"/>
              <a:gd name="connsiteY0" fmla="*/ 954157 h 1152939"/>
              <a:gd name="connsiteX1" fmla="*/ 1338469 w 1338469"/>
              <a:gd name="connsiteY1" fmla="*/ 0 h 1152939"/>
              <a:gd name="connsiteX2" fmla="*/ 1325217 w 1338469"/>
              <a:gd name="connsiteY2" fmla="*/ 1152939 h 1152939"/>
              <a:gd name="connsiteX3" fmla="*/ 0 w 1338469"/>
              <a:gd name="connsiteY3" fmla="*/ 954157 h 11529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38469" h="1152939">
                <a:moveTo>
                  <a:pt x="0" y="954157"/>
                </a:moveTo>
                <a:lnTo>
                  <a:pt x="1338469" y="0"/>
                </a:lnTo>
                <a:lnTo>
                  <a:pt x="1325217" y="1152939"/>
                </a:lnTo>
                <a:lnTo>
                  <a:pt x="0" y="954157"/>
                </a:lnTo>
                <a:close/>
              </a:path>
            </a:pathLst>
          </a:custGeom>
          <a:solidFill>
            <a:sysClr val="window" lastClr="FFFFFF">
              <a:lumMod val="50000"/>
              <a:alpha val="24000"/>
            </a:sys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14400" hangingPunct="1"/>
            <a:endParaRPr lang="en-US" kern="120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8681971" y="1746584"/>
            <a:ext cx="1749966" cy="1015663"/>
          </a:xfrm>
          <a:prstGeom prst="rect">
            <a:avLst/>
          </a:prstGeom>
          <a:solidFill>
            <a:srgbClr val="44C8F5">
              <a:lumMod val="20000"/>
              <a:lumOff val="80000"/>
            </a:srgbClr>
          </a:solidFill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b="1" dirty="0">
                <a:solidFill>
                  <a:schemeClr val="accent1">
                    <a:lumMod val="50000"/>
                    <a:lumOff val="50000"/>
                  </a:schemeClr>
                </a:solidFill>
              </a:rPr>
              <a:t>Service Z: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topology_template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: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     </a:t>
            </a:r>
            <a:r>
              <a:rPr kumimoji="0" 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node_templates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: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kern="1200" dirty="0">
                <a:solidFill>
                  <a:sysClr val="windowText" lastClr="000000"/>
                </a:solidFill>
              </a:rPr>
              <a:t>          VNF_Z</a:t>
            </a:r>
          </a:p>
        </p:txBody>
      </p:sp>
      <p:cxnSp>
        <p:nvCxnSpPr>
          <p:cNvPr id="15" name="Straight Connector 14"/>
          <p:cNvCxnSpPr/>
          <p:nvPr/>
        </p:nvCxnSpPr>
        <p:spPr>
          <a:xfrm>
            <a:off x="710119" y="3142034"/>
            <a:ext cx="10972800" cy="0"/>
          </a:xfrm>
          <a:prstGeom prst="line">
            <a:avLst/>
          </a:prstGeom>
          <a:noFill/>
          <a:ln w="25400" cap="flat">
            <a:solidFill>
              <a:schemeClr val="accent1"/>
            </a:solidFill>
            <a:prstDash val="solid"/>
            <a:round/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6" name="Elbow Connector 15"/>
          <p:cNvCxnSpPr/>
          <p:nvPr/>
        </p:nvCxnSpPr>
        <p:spPr>
          <a:xfrm flipV="1">
            <a:off x="2562330" y="1505110"/>
            <a:ext cx="1006771" cy="806011"/>
          </a:xfrm>
          <a:prstGeom prst="bentConnector3">
            <a:avLst>
              <a:gd name="adj1" fmla="val 50000"/>
            </a:avLst>
          </a:prstGeom>
          <a:noFill/>
          <a:ln w="25400" cap="flat">
            <a:solidFill>
              <a:schemeClr val="accent4">
                <a:lumMod val="60000"/>
                <a:lumOff val="40000"/>
              </a:schemeClr>
            </a:solidFill>
            <a:prstDash val="solid"/>
            <a:round/>
            <a:tailEnd type="arrow"/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8" name="Elbow Connector 17"/>
          <p:cNvCxnSpPr/>
          <p:nvPr/>
        </p:nvCxnSpPr>
        <p:spPr>
          <a:xfrm flipV="1">
            <a:off x="4994031" y="1720080"/>
            <a:ext cx="1131505" cy="769053"/>
          </a:xfrm>
          <a:prstGeom prst="bentConnector3">
            <a:avLst>
              <a:gd name="adj1" fmla="val 48224"/>
            </a:avLst>
          </a:prstGeom>
          <a:noFill/>
          <a:ln w="25400" cap="flat">
            <a:solidFill>
              <a:schemeClr val="accent4">
                <a:lumMod val="60000"/>
                <a:lumOff val="40000"/>
              </a:schemeClr>
            </a:solidFill>
            <a:prstDash val="solid"/>
            <a:round/>
            <a:tailEnd type="arrow"/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21" name="Elbow Connector 20"/>
          <p:cNvCxnSpPr/>
          <p:nvPr/>
        </p:nvCxnSpPr>
        <p:spPr>
          <a:xfrm flipV="1">
            <a:off x="7636747" y="1919235"/>
            <a:ext cx="1045224" cy="569898"/>
          </a:xfrm>
          <a:prstGeom prst="bentConnector3">
            <a:avLst>
              <a:gd name="adj1" fmla="val 50000"/>
            </a:avLst>
          </a:prstGeom>
          <a:noFill/>
          <a:ln w="25400" cap="flat">
            <a:solidFill>
              <a:schemeClr val="accent4">
                <a:lumMod val="60000"/>
                <a:lumOff val="40000"/>
              </a:schemeClr>
            </a:solidFill>
            <a:prstDash val="solid"/>
            <a:round/>
            <a:tailEnd type="arrow"/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</p:spTree>
    <p:extLst>
      <p:ext uri="{BB962C8B-B14F-4D97-AF65-F5344CB8AC3E}">
        <p14:creationId xmlns:p14="http://schemas.microsoft.com/office/powerpoint/2010/main" val="2373880040"/>
      </p:ext>
    </p:extLst>
  </p:cSld>
  <p:clrMapOvr>
    <a:masterClrMapping/>
  </p:clrMapOvr>
  <p:transition spd="med" advClick="0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9849" y="155176"/>
            <a:ext cx="10844563" cy="615553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altLang="en-US" sz="3500" b="1" dirty="0">
                <a:latin typeface="Arial" panose="020B0604020202020204"/>
              </a:rPr>
              <a:t>Conclusions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856810" y="851040"/>
            <a:ext cx="11210631" cy="553001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noAutofit/>
          </a:bodyPr>
          <a:lstStyle/>
          <a:p>
            <a:pPr marL="285750" marR="0" lvl="0" indent="-28575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"/>
              </a:rPr>
              <a:t>Service Providers require the ability to define Services that can be leveraged by </a:t>
            </a:r>
            <a:r>
              <a:rPr kumimoji="0" lang="en-US" b="1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/>
                <a:sym typeface="Calibri"/>
              </a:rPr>
              <a:t>higher order Services </a:t>
            </a:r>
            <a:r>
              <a:rPr kumimoji="0" lang="en-US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"/>
              </a:rPr>
              <a:t>and other compounded services / segments / slices.</a:t>
            </a:r>
          </a:p>
          <a:p>
            <a:pPr marL="0" marR="0" lvl="0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sym typeface="Calibri"/>
            </a:endParaRPr>
          </a:p>
          <a:p>
            <a:pPr marL="285750" marR="0" lvl="0" indent="-28575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b="1" i="0" u="none" strike="noStrike" kern="0" cap="none" spc="0" normalizeH="0" baseline="0" noProof="0" dirty="0">
                <a:ln>
                  <a:noFill/>
                </a:ln>
                <a:solidFill>
                  <a:schemeClr val="accent1">
                    <a:lumMod val="50000"/>
                    <a:lumOff val="50000"/>
                  </a:schemeClr>
                </a:solidFill>
                <a:effectLst/>
                <a:uLnTx/>
                <a:uFillTx/>
                <a:latin typeface="Calibri"/>
                <a:sym typeface="Calibri"/>
              </a:rPr>
              <a:t>Consistent with ETSI MANO, ONAP should </a:t>
            </a:r>
            <a:r>
              <a:rPr kumimoji="0" lang="en-US" b="1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/>
                <a:sym typeface="Calibri"/>
              </a:rPr>
              <a:t>NOT</a:t>
            </a:r>
            <a:r>
              <a:rPr kumimoji="0" lang="en-US" b="1" i="0" u="none" strike="noStrike" kern="0" cap="none" spc="0" normalizeH="0" baseline="0" noProof="0" dirty="0">
                <a:ln>
                  <a:noFill/>
                </a:ln>
                <a:solidFill>
                  <a:schemeClr val="accent1">
                    <a:lumMod val="50000"/>
                    <a:lumOff val="50000"/>
                  </a:schemeClr>
                </a:solidFill>
                <a:effectLst/>
                <a:uLnTx/>
                <a:uFillTx/>
                <a:latin typeface="Calibri"/>
                <a:sym typeface="Calibri"/>
              </a:rPr>
              <a:t> separate Service Orchestration and Resource Orchestration into two separate named components, because each Resource can be exposed as a Service</a:t>
            </a:r>
          </a:p>
          <a:p>
            <a:pPr marL="976313" marR="0" lvl="3" indent="-28575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ourier New" panose="02070309020205020404" pitchFamily="49" charset="0"/>
              <a:buChar char="o"/>
              <a:tabLst>
                <a:tab pos="3148013" algn="l"/>
              </a:tabLst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"/>
              </a:rPr>
              <a:t>What appears as a “Resource” from one Service’s perspective, may actually be a Service from another perspective</a:t>
            </a:r>
          </a:p>
          <a:p>
            <a:pPr marL="0" marR="0" lvl="3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7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sym typeface="Calibri"/>
            </a:endParaRPr>
          </a:p>
          <a:p>
            <a:pPr marL="285750" marR="0" lvl="3" indent="-28575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"/>
              </a:rPr>
              <a:t>In Addition, ONAP scope is much broader than ETSI MANO (MANO limited to Cloud infrastructure</a:t>
            </a:r>
            <a:r>
              <a:rPr kumimoji="0" lang="en-US" b="0" i="0" u="none" strike="noStrike" kern="0" cap="none" spc="0" normalizeH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"/>
              </a:rPr>
              <a:t> services and management of VNF as a basic resource (ignoring the application of the VNF)), therefore SO should support full orchestration scope of ONAP</a:t>
            </a:r>
            <a:endParaRPr kumimoji="0" lang="en-US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sym typeface="Calibri"/>
            </a:endParaRPr>
          </a:p>
          <a:p>
            <a:pPr marL="285750" lvl="3" indent="-285750" defTabSz="457200" hangingPunct="0">
              <a:buFont typeface="Arial" panose="020B0604020202020204" pitchFamily="34" charset="0"/>
              <a:buChar char="•"/>
              <a:defRPr/>
            </a:pPr>
            <a:r>
              <a:rPr lang="en-US" kern="0" dirty="0">
                <a:solidFill>
                  <a:srgbClr val="000000"/>
                </a:solidFill>
                <a:sym typeface="Calibri"/>
              </a:rPr>
              <a:t>To achieve alignment with MANO for common functionality, </a:t>
            </a:r>
            <a:r>
              <a:rPr lang="en-US" b="1" kern="0" dirty="0">
                <a:solidFill>
                  <a:schemeClr val="accent1">
                    <a:lumMod val="50000"/>
                    <a:lumOff val="50000"/>
                  </a:schemeClr>
                </a:solidFill>
                <a:sym typeface="Calibri"/>
              </a:rPr>
              <a:t>SO should expose APIs for basic resource onboarding/LCM (VNF) .  </a:t>
            </a:r>
            <a:r>
              <a:rPr lang="en-US" b="1" kern="0" dirty="0">
                <a:solidFill>
                  <a:srgbClr val="FF0000"/>
                </a:solidFill>
                <a:sym typeface="Calibri"/>
              </a:rPr>
              <a:t>This is SOL-001, SOL-004 and SOL-005</a:t>
            </a:r>
            <a:r>
              <a:rPr lang="en-US" b="1" kern="0" dirty="0" smtClean="0">
                <a:solidFill>
                  <a:srgbClr val="FF0000"/>
                </a:solidFill>
                <a:sym typeface="Calibri"/>
              </a:rPr>
              <a:t>.</a:t>
            </a:r>
          </a:p>
          <a:p>
            <a:pPr marL="285750" lvl="3" indent="-285750" defTabSz="457200" hangingPunct="0">
              <a:buFont typeface="Arial" panose="020B0604020202020204" pitchFamily="34" charset="0"/>
              <a:buChar char="•"/>
              <a:defRPr/>
            </a:pPr>
            <a:r>
              <a:rPr lang="en-US" b="1" kern="0" dirty="0" smtClean="0">
                <a:solidFill>
                  <a:schemeClr val="accent1">
                    <a:lumMod val="50000"/>
                    <a:lumOff val="50000"/>
                  </a:schemeClr>
                </a:solidFill>
                <a:sym typeface="Calibri"/>
              </a:rPr>
              <a:t>or </a:t>
            </a:r>
            <a:r>
              <a:rPr lang="en-US" b="1" kern="0" dirty="0">
                <a:solidFill>
                  <a:schemeClr val="accent1">
                    <a:lumMod val="50000"/>
                    <a:lumOff val="50000"/>
                  </a:schemeClr>
                </a:solidFill>
                <a:sym typeface="Calibri"/>
              </a:rPr>
              <a:t>simple network </a:t>
            </a:r>
            <a:r>
              <a:rPr lang="en-US" b="1" kern="0" dirty="0" smtClean="0">
                <a:solidFill>
                  <a:schemeClr val="accent1">
                    <a:lumMod val="50000"/>
                    <a:lumOff val="50000"/>
                  </a:schemeClr>
                </a:solidFill>
                <a:sym typeface="Calibri"/>
              </a:rPr>
              <a:t>service onboarding/LCM </a:t>
            </a:r>
            <a:r>
              <a:rPr lang="en-US" b="1" kern="0" dirty="0">
                <a:solidFill>
                  <a:schemeClr val="accent1">
                    <a:lumMod val="50000"/>
                    <a:lumOff val="50000"/>
                  </a:schemeClr>
                </a:solidFill>
                <a:sym typeface="Calibri"/>
              </a:rPr>
              <a:t>(composed of one or more VNFs) and related </a:t>
            </a:r>
            <a:r>
              <a:rPr lang="en-US" b="1" kern="0" dirty="0" smtClean="0">
                <a:solidFill>
                  <a:schemeClr val="accent1">
                    <a:lumMod val="50000"/>
                    <a:lumOff val="50000"/>
                  </a:schemeClr>
                </a:solidFill>
                <a:sym typeface="Calibri"/>
              </a:rPr>
              <a:t>models</a:t>
            </a:r>
            <a:r>
              <a:rPr kumimoji="0" lang="en-US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"/>
              </a:rPr>
              <a:t>In </a:t>
            </a:r>
            <a:r>
              <a:rPr kumimoji="0" lang="en-US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"/>
              </a:rPr>
              <a:t>addition, ONAP SO should </a:t>
            </a:r>
            <a:r>
              <a:rPr lang="en-US" kern="0" dirty="0">
                <a:solidFill>
                  <a:srgbClr val="000000"/>
                </a:solidFill>
                <a:sym typeface="Calibri"/>
              </a:rPr>
              <a:t>Support</a:t>
            </a:r>
            <a:r>
              <a:rPr lang="en-US" kern="0" dirty="0">
                <a:solidFill>
                  <a:srgbClr val="0070C0"/>
                </a:solidFill>
                <a:latin typeface="Calibri"/>
                <a:sym typeface="Calibri"/>
              </a:rPr>
              <a:t> </a:t>
            </a:r>
            <a:r>
              <a:rPr kumimoji="0" lang="en-US" b="1" i="0" u="none" strike="noStrike" kern="0" cap="none" spc="0" normalizeH="0" baseline="0" noProof="0" dirty="0">
                <a:ln>
                  <a:noFill/>
                </a:ln>
                <a:solidFill>
                  <a:schemeClr val="accent1">
                    <a:lumMod val="50000"/>
                    <a:lumOff val="50000"/>
                  </a:schemeClr>
                </a:solidFill>
                <a:effectLst/>
                <a:uLnTx/>
                <a:uFillTx/>
                <a:latin typeface="Calibri"/>
                <a:sym typeface="Calibri"/>
              </a:rPr>
              <a:t>“Service reuse” </a:t>
            </a:r>
            <a:r>
              <a:rPr kumimoji="0" lang="en-US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"/>
              </a:rPr>
              <a:t>to drive model driven run-time behavior for complex services:</a:t>
            </a:r>
          </a:p>
          <a:p>
            <a:pPr marL="742950" lvl="4" indent="-285750" defTabSz="457200" hangingPunct="0">
              <a:buFont typeface="Arial" panose="020B0604020202020204" pitchFamily="34" charset="0"/>
              <a:buChar char="•"/>
              <a:defRPr/>
            </a:pPr>
            <a:r>
              <a:rPr lang="en-US" sz="1400" kern="0" dirty="0">
                <a:solidFill>
                  <a:srgbClr val="000000"/>
                </a:solidFill>
                <a:sym typeface="Calibri"/>
              </a:rPr>
              <a:t>Compounded Services (e.g. Residential </a:t>
            </a:r>
            <a:r>
              <a:rPr lang="en-US" sz="1400" kern="0" dirty="0" err="1">
                <a:solidFill>
                  <a:srgbClr val="000000"/>
                </a:solidFill>
                <a:sym typeface="Calibri"/>
              </a:rPr>
              <a:t>vCPE</a:t>
            </a:r>
            <a:r>
              <a:rPr lang="en-US" sz="1400" kern="0" dirty="0">
                <a:solidFill>
                  <a:srgbClr val="000000"/>
                </a:solidFill>
                <a:sym typeface="Calibri"/>
              </a:rPr>
              <a:t>, Network Slicing Segments, etc.)</a:t>
            </a:r>
          </a:p>
          <a:p>
            <a:pPr marL="742950" lvl="4" indent="-285750" defTabSz="457200" hangingPunct="0">
              <a:buFont typeface="Arial" panose="020B0604020202020204" pitchFamily="34" charset="0"/>
              <a:buChar char="•"/>
              <a:defRPr/>
            </a:pPr>
            <a:r>
              <a:rPr lang="en-US" sz="1400" kern="0" dirty="0">
                <a:solidFill>
                  <a:srgbClr val="000000"/>
                </a:solidFill>
                <a:latin typeface="Calibri"/>
                <a:sym typeface="Calibri"/>
              </a:rPr>
              <a:t>Nested Services (e.g. E2E Slice)</a:t>
            </a:r>
          </a:p>
          <a:p>
            <a:pPr marL="285750" marR="0" lvl="3" indent="-28575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"/>
              </a:rPr>
              <a:t>ONAP should provide Service Providers deployment flexibility to address scalability, </a:t>
            </a:r>
            <a:r>
              <a:rPr kumimoji="0" lang="en-US" b="1" i="0" u="none" strike="noStrike" kern="0" cap="none" spc="0" normalizeH="0" baseline="0" noProof="0" dirty="0">
                <a:ln>
                  <a:noFill/>
                </a:ln>
                <a:solidFill>
                  <a:schemeClr val="accent1">
                    <a:lumMod val="50000"/>
                    <a:lumOff val="50000"/>
                  </a:schemeClr>
                </a:solidFill>
                <a:effectLst/>
                <a:uLnTx/>
                <a:uFillTx/>
                <a:latin typeface="Calibri"/>
                <a:sym typeface="Calibri"/>
              </a:rPr>
              <a:t>geographic distribution and redundancy / resiliency</a:t>
            </a:r>
          </a:p>
          <a:p>
            <a:pPr marL="976313" marR="0" lvl="3" indent="-28575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ourier New" panose="02070309020205020404" pitchFamily="49" charset="0"/>
              <a:buChar char="o"/>
              <a:tabLst>
                <a:tab pos="3148013" algn="l"/>
              </a:tabLst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"/>
              </a:rPr>
              <a:t>But </a:t>
            </a:r>
            <a:r>
              <a:rPr kumimoji="0" 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/>
                <a:sym typeface="Calibri"/>
              </a:rPr>
              <a:t>should not impose extra complexity </a:t>
            </a: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"/>
              </a:rPr>
              <a:t>and cost on service providers by separating service / resource orchestration that provides little known benefit</a:t>
            </a:r>
          </a:p>
        </p:txBody>
      </p:sp>
    </p:spTree>
    <p:extLst>
      <p:ext uri="{BB962C8B-B14F-4D97-AF65-F5344CB8AC3E}">
        <p14:creationId xmlns:p14="http://schemas.microsoft.com/office/powerpoint/2010/main" val="3934741271"/>
      </p:ext>
    </p:extLst>
  </p:cSld>
  <p:clrMapOvr>
    <a:masterClrMapping/>
  </p:clrMapOvr>
  <p:transition spd="med" advClick="0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Shape 242"/>
          <p:cNvSpPr>
            <a:spLocks noGrp="1"/>
          </p:cNvSpPr>
          <p:nvPr>
            <p:ph type="ctrTitle"/>
          </p:nvPr>
        </p:nvSpPr>
        <p:spPr>
          <a:xfrm>
            <a:off x="989182" y="3563798"/>
            <a:ext cx="11318033" cy="2283814"/>
          </a:xfrm>
          <a:prstGeom prst="rect">
            <a:avLst/>
          </a:prstGeom>
        </p:spPr>
        <p:txBody>
          <a:bodyPr>
            <a:noAutofit/>
          </a:bodyPr>
          <a:lstStyle/>
          <a:p>
            <a:r>
              <a:rPr lang="en-US" sz="3200" b="1" dirty="0">
                <a:solidFill>
                  <a:schemeClr val="tx1"/>
                </a:solidFill>
              </a:rPr>
              <a:t>APPC &amp; VF-C Convergence</a:t>
            </a:r>
            <a:r>
              <a:rPr lang="en-US" sz="3200" b="1" dirty="0">
                <a:solidFill>
                  <a:srgbClr val="C00000"/>
                </a:solidFill>
              </a:rPr>
              <a:t/>
            </a:r>
            <a:br>
              <a:rPr lang="en-US" sz="3200" b="1" dirty="0">
                <a:solidFill>
                  <a:srgbClr val="C00000"/>
                </a:solidFill>
              </a:rPr>
            </a:br>
            <a:r>
              <a:rPr lang="en-US" sz="3200" b="1" dirty="0">
                <a:solidFill>
                  <a:srgbClr val="C00000"/>
                </a:solidFill>
              </a:rPr>
              <a:t/>
            </a:r>
            <a:br>
              <a:rPr lang="en-US" sz="3200" b="1" dirty="0">
                <a:solidFill>
                  <a:srgbClr val="C00000"/>
                </a:solidFill>
              </a:rPr>
            </a:br>
            <a:r>
              <a:rPr lang="en-US" sz="2000" b="1" dirty="0">
                <a:solidFill>
                  <a:schemeClr val="tx1"/>
                </a:solidFill>
              </a:rPr>
              <a:t>Note – A major goal of the ONAP platform (R2 or a later release) is to specify a common set of functions to unify the APP-C and VF-C functionalities.</a:t>
            </a:r>
            <a:endParaRPr lang="en-US" sz="1200" b="1" dirty="0">
              <a:solidFill>
                <a:srgbClr val="FF0000"/>
              </a:solidFill>
            </a:endParaRPr>
          </a:p>
        </p:txBody>
      </p:sp>
      <p:grpSp>
        <p:nvGrpSpPr>
          <p:cNvPr id="2" name="Group 7"/>
          <p:cNvGrpSpPr/>
          <p:nvPr/>
        </p:nvGrpSpPr>
        <p:grpSpPr>
          <a:xfrm>
            <a:off x="5838393" y="2206080"/>
            <a:ext cx="5627960" cy="1621955"/>
            <a:chOff x="5838393" y="2206080"/>
            <a:chExt cx="5627960" cy="1621955"/>
          </a:xfrm>
        </p:grpSpPr>
        <p:sp>
          <p:nvSpPr>
            <p:cNvPr id="7" name="Rectangle 6"/>
            <p:cNvSpPr/>
            <p:nvPr/>
          </p:nvSpPr>
          <p:spPr>
            <a:xfrm>
              <a:off x="5838393" y="2206080"/>
              <a:ext cx="5627960" cy="1621955"/>
            </a:xfrm>
            <a:prstGeom prst="rect">
              <a:avLst/>
            </a:prstGeom>
            <a:solidFill>
              <a:schemeClr val="bg1"/>
            </a:solidFill>
            <a:ln w="25400" cap="flat">
              <a:noFill/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6094525" y="2470318"/>
              <a:ext cx="5115697" cy="109348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713274644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7127" y="155309"/>
            <a:ext cx="10844563" cy="788120"/>
          </a:xfrm>
        </p:spPr>
        <p:txBody>
          <a:bodyPr>
            <a:noAutofit/>
          </a:bodyPr>
          <a:lstStyle/>
          <a:p>
            <a:r>
              <a:rPr lang="en-US" sz="3600" b="1" dirty="0">
                <a:solidFill>
                  <a:schemeClr val="bg1">
                    <a:lumMod val="95000"/>
                  </a:schemeClr>
                </a:solidFill>
              </a:rPr>
              <a:t>Role Of Controllers in ONAP</a:t>
            </a:r>
          </a:p>
        </p:txBody>
      </p:sp>
      <p:sp>
        <p:nvSpPr>
          <p:cNvPr id="3" name="Rectangle 2"/>
          <p:cNvSpPr/>
          <p:nvPr/>
        </p:nvSpPr>
        <p:spPr>
          <a:xfrm>
            <a:off x="0" y="1011677"/>
            <a:ext cx="12192000" cy="5428034"/>
          </a:xfrm>
          <a:prstGeom prst="rect">
            <a:avLst/>
          </a:prstGeom>
        </p:spPr>
        <p:txBody>
          <a:bodyPr wrap="square" bIns="0">
            <a:noAutofit/>
          </a:bodyPr>
          <a:lstStyle/>
          <a:p>
            <a:pPr>
              <a:spcAft>
                <a:spcPts val="600"/>
              </a:spcAft>
            </a:pPr>
            <a:r>
              <a:rPr lang="en-US" sz="2400" b="1" dirty="0">
                <a:solidFill>
                  <a:srgbClr val="067AB4">
                    <a:lumMod val="75000"/>
                  </a:srgbClr>
                </a:solidFill>
              </a:rPr>
              <a:t>ONAP Controllers configure and maintain the health of network functional elements and services throughout their lifecycle.</a:t>
            </a:r>
          </a:p>
          <a:p>
            <a:pPr marL="168782" indent="-168782">
              <a:spcBef>
                <a:spcPts val="6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rgbClr val="045C87"/>
                </a:solidFill>
              </a:rPr>
              <a:t>Programmable network application management platform</a:t>
            </a:r>
            <a:endParaRPr lang="en-US" sz="2000" b="1" dirty="0">
              <a:solidFill>
                <a:srgbClr val="067AB4">
                  <a:lumMod val="75000"/>
                </a:srgbClr>
              </a:solidFill>
            </a:endParaRPr>
          </a:p>
          <a:p>
            <a:pPr marL="347041" lvl="1" indent="-170367">
              <a:buFont typeface="Calibri" panose="020F0502020204030204" pitchFamily="34" charset="0"/>
              <a:buChar char="‒"/>
            </a:pPr>
            <a:r>
              <a:rPr lang="en-US" dirty="0"/>
              <a:t>Behavior patterns programmed via models and policies</a:t>
            </a:r>
          </a:p>
          <a:p>
            <a:pPr marL="347041" lvl="1" indent="-170367">
              <a:buFont typeface="Calibri" panose="020F0502020204030204" pitchFamily="34" charset="0"/>
              <a:buChar char="‒"/>
            </a:pPr>
            <a:r>
              <a:rPr lang="en-US" dirty="0"/>
              <a:t>Standards based models &amp; protocols for multi-vendor implementation</a:t>
            </a:r>
          </a:p>
          <a:p>
            <a:pPr marL="347041" lvl="1" indent="-170367">
              <a:buFont typeface="Calibri" panose="020F0502020204030204" pitchFamily="34" charset="0"/>
              <a:buChar char="‒"/>
            </a:pPr>
            <a:r>
              <a:rPr lang="en-US" dirty="0"/>
              <a:t>Operational control, coordinated state changes across devices, etc.</a:t>
            </a:r>
          </a:p>
          <a:p>
            <a:pPr marL="168782" indent="-168782">
              <a:spcBef>
                <a:spcPts val="6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rgbClr val="067AB4">
                    <a:lumMod val="75000"/>
                  </a:srgbClr>
                </a:solidFill>
              </a:rPr>
              <a:t>Manages the health of the network services &amp; VNFs in its scope</a:t>
            </a:r>
          </a:p>
          <a:p>
            <a:pPr marL="347041" lvl="1" indent="-170367">
              <a:buFont typeface="Calibri" panose="020F0502020204030204" pitchFamily="34" charset="0"/>
              <a:buChar char="‒"/>
            </a:pPr>
            <a:r>
              <a:rPr lang="en-US" dirty="0"/>
              <a:t>Policy-based optimization to meet SLAs</a:t>
            </a:r>
          </a:p>
          <a:p>
            <a:pPr marL="347041" lvl="1" indent="-170367">
              <a:buFont typeface="Calibri" panose="020F0502020204030204" pitchFamily="34" charset="0"/>
              <a:buChar char="‒"/>
            </a:pPr>
            <a:r>
              <a:rPr lang="en-US" dirty="0"/>
              <a:t>Event-based control loop automation to solve local issues in near real-time</a:t>
            </a:r>
          </a:p>
          <a:p>
            <a:pPr marL="347041" lvl="1" indent="-170367">
              <a:buFont typeface="Calibri" panose="020F0502020204030204" pitchFamily="34" charset="0"/>
              <a:buChar char="‒"/>
            </a:pPr>
            <a:r>
              <a:rPr lang="en-US" dirty="0"/>
              <a:t>Executes action for outer control loop automation (Driven by DCAE, Policy, etc.)</a:t>
            </a:r>
          </a:p>
          <a:p>
            <a:pPr marL="168782" indent="-168782">
              <a:spcBef>
                <a:spcPts val="6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rgbClr val="067AB4">
                    <a:lumMod val="75000"/>
                  </a:srgbClr>
                </a:solidFill>
              </a:rPr>
              <a:t>Local source of truth</a:t>
            </a:r>
          </a:p>
          <a:p>
            <a:pPr marL="347041" lvl="1" indent="-170367">
              <a:buFont typeface="Calibri" panose="020F0502020204030204" pitchFamily="34" charset="0"/>
              <a:buChar char="‒"/>
            </a:pPr>
            <a:r>
              <a:rPr lang="en-US" dirty="0"/>
              <a:t>Manages inventory within its scope</a:t>
            </a:r>
          </a:p>
          <a:p>
            <a:pPr marL="347041" lvl="1" indent="-170367">
              <a:buFont typeface="Calibri" panose="020F0502020204030204" pitchFamily="34" charset="0"/>
              <a:buChar char="‒"/>
            </a:pPr>
            <a:r>
              <a:rPr lang="en-US" dirty="0"/>
              <a:t>All stages/states of lifecycle</a:t>
            </a:r>
          </a:p>
          <a:p>
            <a:pPr marL="347041" lvl="1" indent="-170367">
              <a:buFont typeface="Calibri" panose="020F0502020204030204" pitchFamily="34" charset="0"/>
              <a:buChar char="‒"/>
            </a:pPr>
            <a:r>
              <a:rPr lang="en-US" dirty="0"/>
              <a:t>Configuration audits</a:t>
            </a:r>
          </a:p>
          <a:p>
            <a:pPr marL="168782" lvl="1" indent="-168782">
              <a:spcBef>
                <a:spcPts val="6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rgbClr val="045C87"/>
                </a:solidFill>
              </a:rPr>
              <a:t>ONAP has a layered architecture, with the role of controller clearly defined </a:t>
            </a:r>
          </a:p>
          <a:p>
            <a:pPr marL="347041" lvl="1" indent="-170367">
              <a:spcBef>
                <a:spcPts val="600"/>
              </a:spcBef>
              <a:spcAft>
                <a:spcPts val="300"/>
              </a:spcAft>
              <a:buFont typeface="Calibri" panose="020F0502020204030204" pitchFamily="34" charset="0"/>
              <a:buChar char="‒"/>
            </a:pPr>
            <a:r>
              <a:rPr lang="en-US" sz="1700" dirty="0"/>
              <a:t>Need to avoid duplicating functions across layers within the controller layer (e.g. DCAE, Service/Resource Orchestration, etc.)</a:t>
            </a:r>
          </a:p>
        </p:txBody>
      </p:sp>
    </p:spTree>
    <p:extLst>
      <p:ext uri="{BB962C8B-B14F-4D97-AF65-F5344CB8AC3E}">
        <p14:creationId xmlns:p14="http://schemas.microsoft.com/office/powerpoint/2010/main" val="4044376852"/>
      </p:ext>
    </p:extLst>
  </p:cSld>
  <p:clrMapOvr>
    <a:masterClrMapping/>
  </p:clrMapOvr>
  <p:transition spd="med" advClick="0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9849" y="155176"/>
            <a:ext cx="10844563" cy="615553"/>
          </a:xfrm>
        </p:spPr>
        <p:txBody>
          <a:bodyPr>
            <a:normAutofit fontScale="90000"/>
          </a:bodyPr>
          <a:lstStyle/>
          <a:p>
            <a:pPr>
              <a:lnSpc>
                <a:spcPct val="90000"/>
              </a:lnSpc>
            </a:pPr>
            <a:r>
              <a:rPr lang="en-US" altLang="en-US" sz="3500" b="1" dirty="0">
                <a:solidFill>
                  <a:schemeClr val="bg1">
                    <a:lumMod val="95000"/>
                  </a:schemeClr>
                </a:solidFill>
                <a:latin typeface="Arial" panose="020B0604020202020204"/>
              </a:rPr>
              <a:t>Next </a:t>
            </a:r>
            <a:r>
              <a:rPr lang="en-US" altLang="en-US" sz="3500" b="1" dirty="0" smtClean="0">
                <a:solidFill>
                  <a:schemeClr val="bg1">
                    <a:lumMod val="95000"/>
                  </a:schemeClr>
                </a:solidFill>
                <a:latin typeface="Arial" panose="020B0604020202020204"/>
              </a:rPr>
              <a:t>Steps – Solidify Beijing Architecture </a:t>
            </a:r>
            <a:r>
              <a:rPr lang="en-US" altLang="en-US" sz="3500" b="1" smtClean="0">
                <a:solidFill>
                  <a:schemeClr val="bg1">
                    <a:lumMod val="95000"/>
                  </a:schemeClr>
                </a:solidFill>
                <a:latin typeface="Arial" panose="020B0604020202020204"/>
              </a:rPr>
              <a:t>with Projects</a:t>
            </a:r>
            <a:endParaRPr lang="en-US" altLang="en-US" sz="3500" b="1" dirty="0">
              <a:solidFill>
                <a:schemeClr val="bg1">
                  <a:lumMod val="95000"/>
                </a:schemeClr>
              </a:solidFill>
              <a:latin typeface="Arial" panose="020B0604020202020204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45916" y="1150108"/>
            <a:ext cx="11906654" cy="521952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no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Agree and approve the proposed </a:t>
            </a:r>
            <a:r>
              <a:rPr lang="en-US" sz="2400" dirty="0" smtClean="0"/>
              <a:t>target </a:t>
            </a:r>
            <a:r>
              <a:rPr lang="en-US" sz="2400" dirty="0"/>
              <a:t>architecture</a:t>
            </a:r>
          </a:p>
          <a:p>
            <a:pPr marL="285750" lvl="3" indent="-285750">
              <a:buFont typeface="Arial" panose="020B0604020202020204" pitchFamily="34" charset="0"/>
              <a:buChar char="•"/>
            </a:pPr>
            <a:r>
              <a:rPr lang="en-US" sz="2400" dirty="0"/>
              <a:t>Identify project impact to realize target orchestration </a:t>
            </a:r>
            <a:r>
              <a:rPr lang="en-US" sz="2400" dirty="0" smtClean="0"/>
              <a:t>and controllers implementation </a:t>
            </a:r>
            <a:r>
              <a:rPr lang="en-US" sz="2400" dirty="0"/>
              <a:t>in R2</a:t>
            </a:r>
          </a:p>
          <a:p>
            <a:pPr marL="285750" lvl="3" indent="-285750">
              <a:buFont typeface="Arial" panose="020B0604020202020204" pitchFamily="34" charset="0"/>
              <a:buChar char="•"/>
            </a:pPr>
            <a:r>
              <a:rPr lang="en-US" sz="2400" dirty="0"/>
              <a:t>Create a small team from </a:t>
            </a:r>
            <a:r>
              <a:rPr lang="en-US" sz="2400" dirty="0" smtClean="0"/>
              <a:t>SO, VF-C</a:t>
            </a:r>
            <a:r>
              <a:rPr lang="en-US" sz="2400" dirty="0"/>
              <a:t>, App-C and CCSDK teams to identify phased approach to achieve controller alignment in ONAP Platform</a:t>
            </a:r>
          </a:p>
        </p:txBody>
      </p:sp>
    </p:spTree>
    <p:extLst>
      <p:ext uri="{BB962C8B-B14F-4D97-AF65-F5344CB8AC3E}">
        <p14:creationId xmlns:p14="http://schemas.microsoft.com/office/powerpoint/2010/main" val="3395078811"/>
      </p:ext>
    </p:extLst>
  </p:cSld>
  <p:clrMapOvr>
    <a:masterClrMapping/>
  </p:clrMapOvr>
  <p:transition spd="med" advClick="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Shape 242"/>
          <p:cNvSpPr>
            <a:spLocks noGrp="1"/>
          </p:cNvSpPr>
          <p:nvPr>
            <p:ph type="ctrTitle"/>
          </p:nvPr>
        </p:nvSpPr>
        <p:spPr>
          <a:xfrm>
            <a:off x="653143" y="3828035"/>
            <a:ext cx="11318033" cy="2819255"/>
          </a:xfrm>
          <a:prstGeom prst="rect">
            <a:avLst/>
          </a:prstGeom>
        </p:spPr>
        <p:txBody>
          <a:bodyPr>
            <a:noAutofit/>
          </a:bodyPr>
          <a:lstStyle/>
          <a:p>
            <a:r>
              <a:rPr lang="en-US" sz="3200" b="1" dirty="0">
                <a:solidFill>
                  <a:schemeClr val="tx1"/>
                </a:solidFill>
              </a:rPr>
              <a:t>ONAP High-Level Architecture for R1 (Amsterdam)</a:t>
            </a:r>
            <a:endParaRPr lang="en-US" sz="1200" b="1" dirty="0">
              <a:solidFill>
                <a:srgbClr val="FF0000"/>
              </a:solidFill>
            </a:endParaRPr>
          </a:p>
        </p:txBody>
      </p:sp>
      <p:grpSp>
        <p:nvGrpSpPr>
          <p:cNvPr id="2" name="Group 7"/>
          <p:cNvGrpSpPr/>
          <p:nvPr/>
        </p:nvGrpSpPr>
        <p:grpSpPr>
          <a:xfrm>
            <a:off x="5838393" y="2206080"/>
            <a:ext cx="5627960" cy="1621955"/>
            <a:chOff x="5838393" y="2206080"/>
            <a:chExt cx="5627960" cy="1621955"/>
          </a:xfrm>
        </p:grpSpPr>
        <p:sp>
          <p:nvSpPr>
            <p:cNvPr id="7" name="Rectangle 6"/>
            <p:cNvSpPr/>
            <p:nvPr/>
          </p:nvSpPr>
          <p:spPr>
            <a:xfrm>
              <a:off x="5838393" y="2206080"/>
              <a:ext cx="5627960" cy="1621955"/>
            </a:xfrm>
            <a:prstGeom prst="rect">
              <a:avLst/>
            </a:prstGeom>
            <a:solidFill>
              <a:schemeClr val="bg1"/>
            </a:solidFill>
            <a:ln w="25400" cap="flat">
              <a:noFill/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6094525" y="2470318"/>
              <a:ext cx="5115697" cy="109348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713274644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b="1" dirty="0"/>
              <a:t>Progress from the Architecture Subcommittee</a:t>
            </a:r>
            <a:endParaRPr lang="en-US" sz="2800" b="1" dirty="0">
              <a:solidFill>
                <a:srgbClr val="FFFF00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rPr>
              <a:t>For Amsterdam (R1), the architecture was agreed, as discussed since ONS. </a:t>
            </a:r>
          </a:p>
          <a:p>
            <a:pPr lvl="1"/>
            <a:r>
              <a:rPr 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rPr>
              <a:t>This was to reduce risk of late changes to the project teams, who have built their plans based on the current baseline. </a:t>
            </a:r>
          </a:p>
          <a:p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rPr>
              <a:t>Starting with R2, there is consensus to resolve the following </a:t>
            </a:r>
            <a:r>
              <a:rPr lang="en-US" b="1" dirty="0">
                <a:solidFill>
                  <a:srgbClr val="FF0000"/>
                </a:solidFill>
                <a:latin typeface="+mn-lt"/>
              </a:rPr>
              <a:t>two architectural  inconsistencies</a:t>
            </a: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rPr>
              <a:t>:</a:t>
            </a:r>
          </a:p>
          <a:p>
            <a:pPr marL="914400" lvl="1" indent="-457200">
              <a:buFont typeface="+mj-lt"/>
              <a:buAutoNum type="arabicParenR"/>
            </a:pPr>
            <a:r>
              <a:rPr 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rPr>
              <a:t>Orchestration Architecture</a:t>
            </a:r>
          </a:p>
          <a:p>
            <a:pPr marL="1257300" lvl="2" indent="-342900">
              <a:buNone/>
            </a:pPr>
            <a:r>
              <a:rPr 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rPr>
              <a:t>- Architecture team agreed that </a:t>
            </a:r>
            <a:r>
              <a:rPr lang="en-US" sz="1600" b="1" dirty="0">
                <a:solidFill>
                  <a:srgbClr val="FF0000"/>
                </a:solidFill>
                <a:latin typeface="+mn-lt"/>
              </a:rPr>
              <a:t>Orchestration layer should be separate from Controller layer</a:t>
            </a:r>
          </a:p>
          <a:p>
            <a:pPr marL="914400" lvl="1" indent="-457200">
              <a:buFont typeface="+mj-lt"/>
              <a:buAutoNum type="arabicParenR"/>
            </a:pPr>
            <a:r>
              <a:rPr 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rPr>
              <a:t>Consistent Controller Layer Architecture and </a:t>
            </a:r>
            <a:r>
              <a:rPr lang="en-US" sz="2000" b="1" dirty="0">
                <a:solidFill>
                  <a:srgbClr val="FF0000"/>
                </a:solidFill>
                <a:latin typeface="+mn-lt"/>
              </a:rPr>
              <a:t>better alignment between App-C &amp; VF-C </a:t>
            </a:r>
          </a:p>
          <a:p>
            <a:pPr marL="914400" lvl="1" indent="-457200">
              <a:buNone/>
            </a:pPr>
            <a:endParaRPr lang="en-US" sz="2000" b="1" dirty="0">
              <a:solidFill>
                <a:srgbClr val="FF0000"/>
              </a:solidFill>
              <a:latin typeface="+mn-lt"/>
            </a:endParaRPr>
          </a:p>
          <a:p>
            <a:pPr marL="914400" lvl="1" indent="-457200">
              <a:buNone/>
            </a:pPr>
            <a:r>
              <a:rPr 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rPr>
              <a:t>Projects are drilling down to the next level of detail on interfaces and project alignment, and then the projects will review their R2 plans with the ARC. </a:t>
            </a:r>
          </a:p>
          <a:p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rPr>
              <a:t>The next slide illustrates high-level architecture</a:t>
            </a:r>
            <a:r>
              <a:rPr lang="en-US" strike="sngStrike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rPr>
              <a:t>s</a:t>
            </a: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rPr>
              <a:t> that was approved by TSC to meet R1 schedule.  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Connector 5"/>
          <p:cNvCxnSpPr/>
          <p:nvPr/>
        </p:nvCxnSpPr>
        <p:spPr>
          <a:xfrm>
            <a:off x="3740914" y="5341461"/>
            <a:ext cx="8142345" cy="0"/>
          </a:xfrm>
          <a:prstGeom prst="line">
            <a:avLst/>
          </a:prstGeom>
          <a:ln w="19050" cmpd="sng">
            <a:solidFill>
              <a:srgbClr val="1C275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" name="Arrow: U-Turn 160"/>
          <p:cNvSpPr/>
          <p:nvPr/>
        </p:nvSpPr>
        <p:spPr>
          <a:xfrm flipV="1">
            <a:off x="2075479" y="4798468"/>
            <a:ext cx="1950299" cy="776362"/>
          </a:xfrm>
          <a:prstGeom prst="uturnArrow">
            <a:avLst/>
          </a:prstGeom>
          <a:solidFill>
            <a:srgbClr val="2A5DD3"/>
          </a:solidFill>
          <a:ln w="3175" cap="flat">
            <a:noFill/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defTabSz="457200" hangingPunct="0"/>
            <a:endParaRPr lang="en-US">
              <a:solidFill>
                <a:srgbClr val="000000"/>
              </a:solidFill>
              <a:sym typeface="Calibri"/>
            </a:endParaRPr>
          </a:p>
        </p:txBody>
      </p:sp>
      <p:pic>
        <p:nvPicPr>
          <p:cNvPr id="64" name="Picture 6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32178" y="6158624"/>
            <a:ext cx="905123" cy="410546"/>
          </a:xfrm>
          <a:prstGeom prst="rect">
            <a:avLst/>
          </a:prstGeom>
          <a:noFill/>
        </p:spPr>
      </p:pic>
      <p:pic>
        <p:nvPicPr>
          <p:cNvPr id="66" name="Picture 6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95853" y="6158624"/>
            <a:ext cx="905123" cy="410546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</p:spPr>
        <p:txBody>
          <a:bodyPr/>
          <a:lstStyle/>
          <a:p>
            <a:fld id="{6C9CD605-947A-3C4E-98CB-B055F943FEBA}" type="slidenum">
              <a:rPr lang="en-US" smtClean="0">
                <a:solidFill>
                  <a:prstClr val="black">
                    <a:alpha val="50000"/>
                  </a:prstClr>
                </a:solidFill>
              </a:rPr>
              <a:pPr/>
              <a:t>4</a:t>
            </a:fld>
            <a:endParaRPr lang="en-US" dirty="0">
              <a:solidFill>
                <a:prstClr val="black">
                  <a:alpha val="50000"/>
                </a:prstClr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dirty="0" smtClean="0"/>
              <a:t>ONAP Amsterdam Architecture</a:t>
            </a:r>
            <a:endParaRPr lang="en-US" dirty="0"/>
          </a:p>
        </p:txBody>
      </p:sp>
      <p:sp>
        <p:nvSpPr>
          <p:cNvPr id="8" name="圆角矩形 28"/>
          <p:cNvSpPr/>
          <p:nvPr/>
        </p:nvSpPr>
        <p:spPr>
          <a:xfrm>
            <a:off x="871299" y="2092337"/>
            <a:ext cx="2514600" cy="3237616"/>
          </a:xfrm>
          <a:prstGeom prst="roundRect">
            <a:avLst>
              <a:gd name="adj" fmla="val 6026"/>
            </a:avLst>
          </a:prstGeom>
          <a:solidFill>
            <a:schemeClr val="accent1">
              <a:lumMod val="25000"/>
              <a:lumOff val="7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t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buClr>
                <a:srgbClr val="CC9900"/>
              </a:buClr>
              <a:defRPr/>
            </a:pPr>
            <a:endParaRPr lang="en-US" altLang="zh-CN" sz="1200" dirty="0">
              <a:solidFill>
                <a:srgbClr val="000000"/>
              </a:solidFill>
              <a:latin typeface="Calibri"/>
              <a:ea typeface="微软雅黑" panose="020B0503020204020204" pitchFamily="34" charset="-122"/>
            </a:endParaRPr>
          </a:p>
        </p:txBody>
      </p:sp>
      <p:sp>
        <p:nvSpPr>
          <p:cNvPr id="9" name="矩形 192"/>
          <p:cNvSpPr/>
          <p:nvPr/>
        </p:nvSpPr>
        <p:spPr bwMode="auto">
          <a:xfrm>
            <a:off x="242386" y="1646132"/>
            <a:ext cx="3200400" cy="3683822"/>
          </a:xfrm>
          <a:prstGeom prst="rect">
            <a:avLst/>
          </a:prstGeom>
          <a:solidFill>
            <a:srgbClr val="1C2754"/>
          </a:solidFill>
          <a:ln w="19050" cap="flat" cmpd="sng" algn="ctr">
            <a:solidFill>
              <a:srgbClr val="00647F"/>
            </a:solidFill>
            <a:prstDash val="dash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buClr>
                <a:srgbClr val="CC9900"/>
              </a:buClr>
              <a:defRPr/>
            </a:pPr>
            <a:endParaRPr lang="en-US" altLang="zh-CN" b="1" dirty="0">
              <a:solidFill>
                <a:prstClr val="white"/>
              </a:solidFill>
              <a:latin typeface="Calibri"/>
              <a:ea typeface="微软雅黑" panose="020B0503020204020204" pitchFamily="34" charset="-122"/>
            </a:endParaRPr>
          </a:p>
        </p:txBody>
      </p:sp>
      <p:sp>
        <p:nvSpPr>
          <p:cNvPr id="10" name="圆角矩形 25"/>
          <p:cNvSpPr/>
          <p:nvPr/>
        </p:nvSpPr>
        <p:spPr>
          <a:xfrm>
            <a:off x="942253" y="3085759"/>
            <a:ext cx="2420786" cy="415540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buClr>
                <a:srgbClr val="CC9900"/>
              </a:buClr>
            </a:pPr>
            <a:r>
              <a:rPr lang="en-US" altLang="zh-CN" sz="1400" b="1" dirty="0">
                <a:solidFill>
                  <a:srgbClr val="44546A"/>
                </a:solidFill>
                <a:latin typeface="Calibri"/>
                <a:ea typeface="微软雅黑" panose="020B0503020204020204" pitchFamily="34" charset="-122"/>
              </a:rPr>
              <a:t>Policy Creation &amp; Validation</a:t>
            </a:r>
          </a:p>
        </p:txBody>
      </p:sp>
      <p:sp>
        <p:nvSpPr>
          <p:cNvPr id="11" name="圆角矩形 29"/>
          <p:cNvSpPr/>
          <p:nvPr/>
        </p:nvSpPr>
        <p:spPr>
          <a:xfrm rot="16200000">
            <a:off x="-967710" y="3373319"/>
            <a:ext cx="3106199" cy="544236"/>
          </a:xfrm>
          <a:prstGeom prst="roundRect">
            <a:avLst/>
          </a:prstGeom>
          <a:solidFill>
            <a:srgbClr val="009788"/>
          </a:solidFill>
          <a:ln>
            <a:noFill/>
            <a:headEnd type="none" w="med" len="med"/>
            <a:tailEnd type="none" w="med" len="med"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buClr>
                <a:srgbClr val="CC9900"/>
              </a:buClr>
              <a:defRPr/>
            </a:pPr>
            <a:r>
              <a:rPr lang="en-US" altLang="zh-CN" sz="1600" b="1" dirty="0" smtClean="0">
                <a:solidFill>
                  <a:prstClr val="white"/>
                </a:solidFill>
                <a:latin typeface="Calibri"/>
                <a:ea typeface="微软雅黑" panose="020B0503020204020204" pitchFamily="34" charset="-122"/>
              </a:rPr>
              <a:t>VNF SDK</a:t>
            </a:r>
            <a:endParaRPr lang="en-US" altLang="zh-CN" sz="1600" b="1" dirty="0">
              <a:solidFill>
                <a:prstClr val="white"/>
              </a:solidFill>
              <a:latin typeface="Calibri"/>
              <a:ea typeface="微软雅黑" panose="020B0503020204020204" pitchFamily="34" charset="-122"/>
            </a:endParaRPr>
          </a:p>
        </p:txBody>
      </p:sp>
      <p:sp>
        <p:nvSpPr>
          <p:cNvPr id="12" name="圆角矩形 55"/>
          <p:cNvSpPr/>
          <p:nvPr/>
        </p:nvSpPr>
        <p:spPr>
          <a:xfrm>
            <a:off x="242386" y="1342281"/>
            <a:ext cx="3200400" cy="257001"/>
          </a:xfrm>
          <a:prstGeom prst="roundRect">
            <a:avLst>
              <a:gd name="adj" fmla="val 16483"/>
            </a:avLst>
          </a:prstGeom>
          <a:solidFill>
            <a:srgbClr val="00647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buClr>
                <a:srgbClr val="CC9900"/>
              </a:buClr>
              <a:defRPr/>
            </a:pPr>
            <a:r>
              <a:rPr lang="en-US" altLang="zh-CN" sz="1400" b="1" dirty="0">
                <a:solidFill>
                  <a:prstClr val="white"/>
                </a:solidFill>
                <a:latin typeface="Calibri"/>
                <a:ea typeface="微软雅黑" panose="020B0503020204020204" pitchFamily="34" charset="-122"/>
              </a:rPr>
              <a:t>Portal </a:t>
            </a:r>
            <a:r>
              <a:rPr lang="en-US" altLang="zh-CN" sz="1400" b="1" dirty="0" smtClean="0">
                <a:solidFill>
                  <a:prstClr val="white"/>
                </a:solidFill>
                <a:latin typeface="Calibri"/>
                <a:ea typeface="微软雅黑" panose="020B0503020204020204" pitchFamily="34" charset="-122"/>
              </a:rPr>
              <a:t>Framework, U-UI</a:t>
            </a:r>
            <a:r>
              <a:rPr lang="en-US" altLang="zh-CN" sz="1400" b="1" dirty="0">
                <a:solidFill>
                  <a:prstClr val="white"/>
                </a:solidFill>
                <a:latin typeface="Calibri"/>
                <a:ea typeface="微软雅黑" panose="020B0503020204020204" pitchFamily="34" charset="-122"/>
              </a:rPr>
              <a:t>, </a:t>
            </a:r>
            <a:r>
              <a:rPr lang="en-US" altLang="zh-CN" sz="1400" b="1" dirty="0" smtClean="0">
                <a:solidFill>
                  <a:prstClr val="white"/>
                </a:solidFill>
                <a:latin typeface="Calibri"/>
                <a:ea typeface="微软雅黑" panose="020B0503020204020204" pitchFamily="34" charset="-122"/>
              </a:rPr>
              <a:t>ONAP </a:t>
            </a:r>
            <a:r>
              <a:rPr lang="en-US" altLang="zh-CN" sz="1400" b="1" dirty="0">
                <a:solidFill>
                  <a:prstClr val="white"/>
                </a:solidFill>
                <a:latin typeface="Calibri"/>
                <a:ea typeface="微软雅黑" panose="020B0503020204020204" pitchFamily="34" charset="-122"/>
              </a:rPr>
              <a:t>CLI</a:t>
            </a:r>
          </a:p>
        </p:txBody>
      </p:sp>
      <p:sp>
        <p:nvSpPr>
          <p:cNvPr id="13" name="圆角矩形 25"/>
          <p:cNvSpPr/>
          <p:nvPr/>
        </p:nvSpPr>
        <p:spPr>
          <a:xfrm>
            <a:off x="942253" y="2096006"/>
            <a:ext cx="2420786" cy="411480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400" b="1" dirty="0">
                <a:solidFill>
                  <a:srgbClr val="44546A"/>
                </a:solidFill>
                <a:ea typeface="微软雅黑" panose="020B0503020204020204" pitchFamily="34" charset="-122"/>
              </a:rPr>
              <a:t>Resource Onboarding</a:t>
            </a:r>
          </a:p>
        </p:txBody>
      </p:sp>
      <p:sp>
        <p:nvSpPr>
          <p:cNvPr id="14" name="圆角矩形 20"/>
          <p:cNvSpPr/>
          <p:nvPr/>
        </p:nvSpPr>
        <p:spPr>
          <a:xfrm>
            <a:off x="942253" y="2590882"/>
            <a:ext cx="2420786" cy="411480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400" b="1" dirty="0">
                <a:solidFill>
                  <a:srgbClr val="44546A"/>
                </a:solidFill>
                <a:ea typeface="微软雅黑" panose="020B0503020204020204" pitchFamily="34" charset="-122"/>
              </a:rPr>
              <a:t>Service &amp; Product Design</a:t>
            </a:r>
            <a:endParaRPr lang="zh-CN" altLang="en-US" sz="1400" b="1" dirty="0">
              <a:solidFill>
                <a:srgbClr val="44546A"/>
              </a:solidFill>
              <a:ea typeface="微软雅黑" panose="020B0503020204020204" pitchFamily="34" charset="-122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251718" y="5578671"/>
            <a:ext cx="3191067" cy="3203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US" sz="1400" b="1" dirty="0">
                <a:solidFill>
                  <a:srgbClr val="44546A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Recipe/Eng Rules &amp; Policy </a:t>
            </a:r>
            <a:r>
              <a:rPr lang="en-US" sz="1400" b="1" dirty="0" smtClean="0">
                <a:solidFill>
                  <a:srgbClr val="44546A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Distribution</a:t>
            </a:r>
            <a:endParaRPr lang="en-US" sz="1400" b="1" dirty="0">
              <a:solidFill>
                <a:srgbClr val="44546A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8" name="圆角矩形 55"/>
          <p:cNvSpPr/>
          <p:nvPr/>
        </p:nvSpPr>
        <p:spPr>
          <a:xfrm>
            <a:off x="242386" y="1045148"/>
            <a:ext cx="11640873" cy="263929"/>
          </a:xfrm>
          <a:prstGeom prst="roundRect">
            <a:avLst>
              <a:gd name="adj" fmla="val 16483"/>
            </a:avLst>
          </a:prstGeom>
          <a:solidFill>
            <a:srgbClr val="009788">
              <a:alpha val="5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buClr>
                <a:srgbClr val="CC9900"/>
              </a:buClr>
              <a:defRPr/>
            </a:pPr>
            <a:r>
              <a:rPr lang="en-US" altLang="zh-CN" sz="1400" b="1" dirty="0">
                <a:solidFill>
                  <a:srgbClr val="44546A"/>
                </a:solidFill>
                <a:latin typeface="Calibri"/>
                <a:ea typeface="微软雅黑" panose="020B0503020204020204" pitchFamily="34" charset="-122"/>
              </a:rPr>
              <a:t>ONAP Operations Manager (OOM)</a:t>
            </a:r>
          </a:p>
        </p:txBody>
      </p:sp>
      <p:sp>
        <p:nvSpPr>
          <p:cNvPr id="20" name="矩形 54"/>
          <p:cNvSpPr/>
          <p:nvPr/>
        </p:nvSpPr>
        <p:spPr bwMode="auto">
          <a:xfrm>
            <a:off x="3622771" y="1351981"/>
            <a:ext cx="8260488" cy="3467555"/>
          </a:xfrm>
          <a:prstGeom prst="rect">
            <a:avLst/>
          </a:prstGeom>
          <a:solidFill>
            <a:srgbClr val="00647F">
              <a:alpha val="10000"/>
            </a:srgbClr>
          </a:solidFill>
          <a:ln w="19050" cap="flat" cmpd="sng" algn="ctr">
            <a:solidFill>
              <a:srgbClr val="1C2754"/>
            </a:solidFill>
            <a:prstDash val="dash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1828800" indent="-222250">
              <a:buClr>
                <a:srgbClr val="CC9900"/>
              </a:buClr>
              <a:defRPr/>
            </a:pPr>
            <a:endParaRPr lang="en-US" altLang="zh-CN" sz="1700" b="1" u="sng" dirty="0">
              <a:solidFill>
                <a:srgbClr val="1C2754"/>
              </a:solidFill>
              <a:latin typeface="Calibri"/>
              <a:ea typeface="微软雅黑" panose="020B0503020204020204" pitchFamily="34" charset="-122"/>
            </a:endParaRPr>
          </a:p>
        </p:txBody>
      </p:sp>
      <p:sp>
        <p:nvSpPr>
          <p:cNvPr id="21" name="圆角矩形 30"/>
          <p:cNvSpPr/>
          <p:nvPr/>
        </p:nvSpPr>
        <p:spPr>
          <a:xfrm>
            <a:off x="3740914" y="1590350"/>
            <a:ext cx="1920536" cy="392982"/>
          </a:xfrm>
          <a:prstGeom prst="roundRect">
            <a:avLst>
              <a:gd name="adj" fmla="val 9045"/>
            </a:avLst>
          </a:prstGeom>
          <a:solidFill>
            <a:srgbClr val="00647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lnSpc>
                <a:spcPct val="80000"/>
              </a:lnSpc>
              <a:buClr>
                <a:srgbClr val="CC9900"/>
              </a:buClr>
            </a:pPr>
            <a:r>
              <a:rPr lang="en-US" altLang="zh-CN" sz="1400" b="1" dirty="0">
                <a:solidFill>
                  <a:prstClr val="white"/>
                </a:solidFill>
                <a:latin typeface="Calibri"/>
                <a:ea typeface="微软雅黑" panose="020B0503020204020204" pitchFamily="34" charset="-122"/>
              </a:rPr>
              <a:t>Dashboard OA&amp;M (VID)</a:t>
            </a:r>
          </a:p>
        </p:txBody>
      </p:sp>
      <p:sp>
        <p:nvSpPr>
          <p:cNvPr id="22" name="圆角矩形 31"/>
          <p:cNvSpPr/>
          <p:nvPr/>
        </p:nvSpPr>
        <p:spPr>
          <a:xfrm>
            <a:off x="9886404" y="2275186"/>
            <a:ext cx="1892894" cy="766201"/>
          </a:xfrm>
          <a:prstGeom prst="roundRect">
            <a:avLst/>
          </a:prstGeom>
          <a:solidFill>
            <a:srgbClr val="009788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lIns="91440" tIns="45720" rIns="91440" bIns="45720" numCol="1" rtlCol="0" anchor="ctr" anchorCtr="0" compatLnSpc="1"/>
          <a:lstStyle/>
          <a:p>
            <a:pPr algn="ctr" defTabSz="457200" hangingPunct="0"/>
            <a:r>
              <a:rPr lang="en-US" sz="1400" dirty="0">
                <a:solidFill>
                  <a:prstClr val="white"/>
                </a:solidFill>
                <a:sym typeface="Calibri"/>
              </a:rPr>
              <a:t> </a:t>
            </a:r>
            <a:r>
              <a:rPr lang="en-US" sz="1400" b="1" dirty="0">
                <a:solidFill>
                  <a:prstClr val="white"/>
                </a:solidFill>
                <a:sym typeface="Calibri"/>
              </a:rPr>
              <a:t>A&amp;AI/ESR</a:t>
            </a:r>
          </a:p>
        </p:txBody>
      </p:sp>
      <p:sp>
        <p:nvSpPr>
          <p:cNvPr id="23" name="圆角矩形 47"/>
          <p:cNvSpPr/>
          <p:nvPr/>
        </p:nvSpPr>
        <p:spPr>
          <a:xfrm>
            <a:off x="7521202" y="1590350"/>
            <a:ext cx="4272278" cy="392982"/>
          </a:xfrm>
          <a:prstGeom prst="roundRect">
            <a:avLst/>
          </a:prstGeom>
          <a:solidFill>
            <a:srgbClr val="009788"/>
          </a:solidFill>
          <a:ln w="9525" cap="flat" cmpd="sng" algn="ctr">
            <a:noFill/>
            <a:prstDash val="sysDash"/>
            <a:round/>
            <a:headEnd type="none" w="med" len="med"/>
            <a:tailEnd type="none" w="med" len="med"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rtlCol="0" anchor="ctr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600" b="1" dirty="0" smtClean="0">
                <a:solidFill>
                  <a:prstClr val="white"/>
                </a:solidFill>
                <a:ea typeface="微软雅黑" panose="020B0503020204020204" pitchFamily="34" charset="-122"/>
              </a:rPr>
              <a:t>External API Framework</a:t>
            </a:r>
            <a:endParaRPr lang="en-US" altLang="zh-CN" sz="1600" b="1" dirty="0">
              <a:solidFill>
                <a:prstClr val="white"/>
              </a:solidFill>
              <a:ea typeface="微软雅黑" panose="020B0503020204020204" pitchFamily="34" charset="-122"/>
            </a:endParaRPr>
          </a:p>
        </p:txBody>
      </p:sp>
      <p:sp>
        <p:nvSpPr>
          <p:cNvPr id="24" name="圆角矩形 48"/>
          <p:cNvSpPr/>
          <p:nvPr/>
        </p:nvSpPr>
        <p:spPr>
          <a:xfrm>
            <a:off x="3726732" y="3192396"/>
            <a:ext cx="8052566" cy="449875"/>
          </a:xfrm>
          <a:prstGeom prst="roundRect">
            <a:avLst/>
          </a:prstGeom>
          <a:solidFill>
            <a:srgbClr val="009788">
              <a:alpha val="25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>
              <a:buClr>
                <a:srgbClr val="CC9900"/>
              </a:buClr>
              <a:defRPr/>
            </a:pPr>
            <a:endParaRPr lang="en-US" altLang="zh-CN" sz="1400" b="1" dirty="0">
              <a:solidFill>
                <a:srgbClr val="000000"/>
              </a:solidFill>
              <a:latin typeface="Calibri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5" name="圆角矩形 51"/>
          <p:cNvSpPr/>
          <p:nvPr/>
        </p:nvSpPr>
        <p:spPr>
          <a:xfrm>
            <a:off x="8024584" y="3285979"/>
            <a:ext cx="2038979" cy="262708"/>
          </a:xfrm>
          <a:prstGeom prst="roundRect">
            <a:avLst/>
          </a:prstGeom>
          <a:solidFill>
            <a:srgbClr val="FFFFFF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300" b="1" dirty="0">
                <a:solidFill>
                  <a:srgbClr val="44546A"/>
                </a:solidFill>
                <a:ea typeface="微软雅黑" panose="020B0503020204020204" pitchFamily="34" charset="-122"/>
              </a:rPr>
              <a:t>Micro Services </a:t>
            </a:r>
            <a:r>
              <a:rPr lang="en-US" altLang="zh-CN" sz="1300" b="1" dirty="0" smtClean="0">
                <a:solidFill>
                  <a:srgbClr val="44546A"/>
                </a:solidFill>
                <a:ea typeface="微软雅黑" panose="020B0503020204020204" pitchFamily="34" charset="-122"/>
              </a:rPr>
              <a:t>Bus (</a:t>
            </a:r>
            <a:r>
              <a:rPr lang="en-US" altLang="zh-CN" sz="1300" b="1" dirty="0">
                <a:solidFill>
                  <a:srgbClr val="44546A"/>
                </a:solidFill>
                <a:ea typeface="微软雅黑" panose="020B0503020204020204" pitchFamily="34" charset="-122"/>
              </a:rPr>
              <a:t>MSB)</a:t>
            </a:r>
          </a:p>
        </p:txBody>
      </p:sp>
      <p:sp>
        <p:nvSpPr>
          <p:cNvPr id="26" name="圆角矩形 51"/>
          <p:cNvSpPr/>
          <p:nvPr/>
        </p:nvSpPr>
        <p:spPr>
          <a:xfrm>
            <a:off x="5391771" y="3288399"/>
            <a:ext cx="774887" cy="257868"/>
          </a:xfrm>
          <a:prstGeom prst="roundRect">
            <a:avLst/>
          </a:prstGeom>
          <a:solidFill>
            <a:srgbClr val="FFFFFF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buClr>
                <a:srgbClr val="CC9900"/>
              </a:buClr>
              <a:defRPr/>
            </a:pPr>
            <a:r>
              <a:rPr lang="en-US" altLang="zh-CN" sz="1400" b="1" dirty="0">
                <a:solidFill>
                  <a:srgbClr val="44546A"/>
                </a:solidFill>
                <a:latin typeface="Calibri"/>
                <a:ea typeface="微软雅黑" panose="020B0503020204020204" pitchFamily="34" charset="-122"/>
              </a:rPr>
              <a:t>DMaaP</a:t>
            </a:r>
            <a:endParaRPr lang="en-US" altLang="zh-CN" sz="1200" b="1" dirty="0">
              <a:solidFill>
                <a:srgbClr val="44546A"/>
              </a:solidFill>
              <a:latin typeface="Calibri"/>
              <a:ea typeface="微软雅黑" panose="020B0503020204020204" pitchFamily="34" charset="-122"/>
            </a:endParaRPr>
          </a:p>
        </p:txBody>
      </p:sp>
      <p:sp>
        <p:nvSpPr>
          <p:cNvPr id="27" name="圆角矩形 51"/>
          <p:cNvSpPr/>
          <p:nvPr/>
        </p:nvSpPr>
        <p:spPr>
          <a:xfrm>
            <a:off x="10151234" y="3288177"/>
            <a:ext cx="755725" cy="258313"/>
          </a:xfrm>
          <a:prstGeom prst="roundRect">
            <a:avLst/>
          </a:prstGeom>
          <a:solidFill>
            <a:srgbClr val="FFFFFF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300" b="1" dirty="0">
                <a:solidFill>
                  <a:srgbClr val="44546A"/>
                </a:solidFill>
                <a:ea typeface="微软雅黑" panose="020B0503020204020204" pitchFamily="34" charset="-122"/>
              </a:rPr>
              <a:t>AAF</a:t>
            </a:r>
          </a:p>
        </p:txBody>
      </p:sp>
      <p:sp>
        <p:nvSpPr>
          <p:cNvPr id="28" name="圆角矩形 31"/>
          <p:cNvSpPr/>
          <p:nvPr/>
        </p:nvSpPr>
        <p:spPr>
          <a:xfrm>
            <a:off x="5362165" y="2257342"/>
            <a:ext cx="2185569" cy="768096"/>
          </a:xfrm>
          <a:prstGeom prst="roundRect">
            <a:avLst/>
          </a:prstGeom>
          <a:solidFill>
            <a:srgbClr val="00647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defTabSz="457200" fontAlgn="auto" hangingPunct="0">
              <a:spcBef>
                <a:spcPts val="0"/>
              </a:spcBef>
              <a:spcAft>
                <a:spcPts val="0"/>
              </a:spcAft>
            </a:pPr>
            <a:r>
              <a:rPr lang="en-US" sz="1400" b="1" dirty="0">
                <a:solidFill>
                  <a:prstClr val="white"/>
                </a:solidFill>
                <a:sym typeface="Calibri"/>
              </a:rPr>
              <a:t>DCAE</a:t>
            </a:r>
          </a:p>
          <a:p>
            <a:pPr algn="ctr" defTabSz="457200" fontAlgn="auto" hangingPunct="0">
              <a:spcBef>
                <a:spcPts val="0"/>
              </a:spcBef>
              <a:spcAft>
                <a:spcPts val="0"/>
              </a:spcAft>
            </a:pPr>
            <a:r>
              <a:rPr lang="en-US" sz="1400" b="1" dirty="0">
                <a:solidFill>
                  <a:prstClr val="white"/>
                </a:solidFill>
                <a:sym typeface="Calibri"/>
              </a:rPr>
              <a:t>Correlation Engine</a:t>
            </a:r>
          </a:p>
          <a:p>
            <a:pPr algn="ctr" defTabSz="457200" fontAlgn="auto" hangingPunct="0">
              <a:spcBef>
                <a:spcPts val="0"/>
              </a:spcBef>
              <a:spcAft>
                <a:spcPts val="0"/>
              </a:spcAft>
            </a:pPr>
            <a:r>
              <a:rPr lang="en-US" sz="1400" b="1" dirty="0">
                <a:solidFill>
                  <a:prstClr val="white"/>
                </a:solidFill>
                <a:sym typeface="Calibri"/>
              </a:rPr>
              <a:t>(Holmes)</a:t>
            </a:r>
          </a:p>
        </p:txBody>
      </p:sp>
      <p:sp>
        <p:nvSpPr>
          <p:cNvPr id="29" name="圆角矩形 51"/>
          <p:cNvSpPr/>
          <p:nvPr/>
        </p:nvSpPr>
        <p:spPr>
          <a:xfrm>
            <a:off x="7116887" y="3295226"/>
            <a:ext cx="820026" cy="244215"/>
          </a:xfrm>
          <a:prstGeom prst="roundRect">
            <a:avLst/>
          </a:prstGeom>
          <a:solidFill>
            <a:srgbClr val="FFFFFF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300" b="1" dirty="0">
                <a:solidFill>
                  <a:srgbClr val="44546A"/>
                </a:solidFill>
                <a:ea typeface="微软雅黑" panose="020B0503020204020204" pitchFamily="34" charset="-122"/>
              </a:rPr>
              <a:t>Logging</a:t>
            </a:r>
          </a:p>
        </p:txBody>
      </p:sp>
      <p:sp>
        <p:nvSpPr>
          <p:cNvPr id="30" name="圆角矩形 31"/>
          <p:cNvSpPr/>
          <p:nvPr/>
        </p:nvSpPr>
        <p:spPr>
          <a:xfrm>
            <a:off x="3726732" y="2253290"/>
            <a:ext cx="1370831" cy="768096"/>
          </a:xfrm>
          <a:prstGeom prst="roundRect">
            <a:avLst/>
          </a:prstGeom>
          <a:solidFill>
            <a:srgbClr val="1C2754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defTabSz="457200" fontAlgn="auto" hangingPunct="0">
              <a:spcBef>
                <a:spcPts val="0"/>
              </a:spcBef>
              <a:spcAft>
                <a:spcPts val="0"/>
              </a:spcAft>
            </a:pPr>
            <a:r>
              <a:rPr lang="en-US" sz="1400" b="1" dirty="0">
                <a:solidFill>
                  <a:prstClr val="white"/>
                </a:solidFill>
                <a:sym typeface="Calibri"/>
              </a:rPr>
              <a:t>Policy Framework</a:t>
            </a:r>
          </a:p>
        </p:txBody>
      </p:sp>
      <p:sp>
        <p:nvSpPr>
          <p:cNvPr id="33" name="圆角矩形 32"/>
          <p:cNvSpPr/>
          <p:nvPr/>
        </p:nvSpPr>
        <p:spPr>
          <a:xfrm>
            <a:off x="6376105" y="3786457"/>
            <a:ext cx="1923753" cy="902966"/>
          </a:xfrm>
          <a:prstGeom prst="roundRect">
            <a:avLst/>
          </a:prstGeom>
          <a:solidFill>
            <a:srgbClr val="D0CECE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ctr" anchorCtr="0">
            <a:noAutofit/>
          </a:bodyPr>
          <a:lstStyle/>
          <a:p>
            <a:pPr algn="ctr" defTabSz="457200" hangingPunct="0"/>
            <a:r>
              <a:rPr lang="en-US" sz="1400" b="1" dirty="0">
                <a:solidFill>
                  <a:srgbClr val="44546A"/>
                </a:solidFill>
                <a:sym typeface="Calibri"/>
              </a:rPr>
              <a:t>SDN-C</a:t>
            </a:r>
          </a:p>
          <a:p>
            <a:pPr algn="ctr" defTabSz="457200" hangingPunct="0"/>
            <a:r>
              <a:rPr lang="en-US" sz="1400" b="1" dirty="0">
                <a:solidFill>
                  <a:srgbClr val="44546A"/>
                </a:solidFill>
                <a:sym typeface="Calibri"/>
              </a:rPr>
              <a:t>(L0-L3 </a:t>
            </a:r>
            <a:r>
              <a:rPr lang="en-US" sz="1400" b="1" dirty="0" smtClean="0">
                <a:solidFill>
                  <a:srgbClr val="44546A"/>
                </a:solidFill>
                <a:sym typeface="Calibri"/>
              </a:rPr>
              <a:t>Controller)</a:t>
            </a:r>
            <a:endParaRPr lang="en-US" altLang="zh-CN" sz="1400" b="1" dirty="0">
              <a:solidFill>
                <a:srgbClr val="44546A"/>
              </a:solidFill>
            </a:endParaRPr>
          </a:p>
        </p:txBody>
      </p:sp>
      <p:sp>
        <p:nvSpPr>
          <p:cNvPr id="34" name="圆角矩形 32"/>
          <p:cNvSpPr/>
          <p:nvPr/>
        </p:nvSpPr>
        <p:spPr>
          <a:xfrm>
            <a:off x="4267817" y="3786457"/>
            <a:ext cx="2004711" cy="902966"/>
          </a:xfrm>
          <a:prstGeom prst="roundRect">
            <a:avLst/>
          </a:prstGeom>
          <a:solidFill>
            <a:srgbClr val="D0CECE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ctr" anchorCtr="0">
            <a:noAutofit/>
          </a:bodyPr>
          <a:lstStyle/>
          <a:p>
            <a:pPr algn="ctr" defTabSz="457200" hangingPunct="0"/>
            <a:r>
              <a:rPr lang="en-US" sz="1400" b="1" dirty="0" smtClean="0">
                <a:solidFill>
                  <a:srgbClr val="44546A"/>
                </a:solidFill>
                <a:ea typeface="微软雅黑" panose="020B0503020204020204" pitchFamily="34" charset="-122"/>
              </a:rPr>
              <a:t>Multi-VIM/Cloud</a:t>
            </a:r>
            <a:endParaRPr lang="en-US" sz="1400" b="1" dirty="0">
              <a:solidFill>
                <a:srgbClr val="44546A"/>
              </a:solidFill>
              <a:ea typeface="微软雅黑" panose="020B0503020204020204" pitchFamily="34" charset="-122"/>
            </a:endParaRPr>
          </a:p>
          <a:p>
            <a:pPr algn="ctr" defTabSz="457200" hangingPunct="0">
              <a:spcBef>
                <a:spcPts val="300"/>
              </a:spcBef>
            </a:pPr>
            <a:r>
              <a:rPr lang="en-US" sz="1400" b="1" dirty="0">
                <a:solidFill>
                  <a:srgbClr val="44546A"/>
                </a:solidFill>
                <a:ea typeface="微软雅黑" panose="020B0503020204020204" pitchFamily="34" charset="-122"/>
              </a:rPr>
              <a:t>Infrastructure Adaptation Layer</a:t>
            </a:r>
          </a:p>
        </p:txBody>
      </p:sp>
      <p:sp>
        <p:nvSpPr>
          <p:cNvPr id="37" name="圆角矩形 51"/>
          <p:cNvSpPr/>
          <p:nvPr/>
        </p:nvSpPr>
        <p:spPr>
          <a:xfrm>
            <a:off x="6254329" y="3288399"/>
            <a:ext cx="774887" cy="257868"/>
          </a:xfrm>
          <a:prstGeom prst="roundRect">
            <a:avLst/>
          </a:prstGeom>
          <a:solidFill>
            <a:srgbClr val="FFFFFF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buClr>
                <a:srgbClr val="CC9900"/>
              </a:buClr>
              <a:defRPr/>
            </a:pPr>
            <a:r>
              <a:rPr lang="en-US" altLang="zh-CN" sz="1300" b="1" dirty="0">
                <a:solidFill>
                  <a:srgbClr val="44546A"/>
                </a:solidFill>
                <a:latin typeface="Calibri"/>
                <a:ea typeface="微软雅黑" panose="020B0503020204020204" pitchFamily="34" charset="-122"/>
              </a:rPr>
              <a:t>CCSDK</a:t>
            </a:r>
          </a:p>
        </p:txBody>
      </p:sp>
      <p:sp>
        <p:nvSpPr>
          <p:cNvPr id="41" name="矩形 69"/>
          <p:cNvSpPr/>
          <p:nvPr/>
        </p:nvSpPr>
        <p:spPr bwMode="auto">
          <a:xfrm>
            <a:off x="4692640" y="4958522"/>
            <a:ext cx="7187522" cy="284327"/>
          </a:xfrm>
          <a:prstGeom prst="rect">
            <a:avLst/>
          </a:prstGeom>
          <a:noFill/>
          <a:ln w="9525" cap="flat" cmpd="sng" algn="ctr">
            <a:noFill/>
            <a:prstDash val="dash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>
              <a:buClr>
                <a:srgbClr val="CC9900"/>
              </a:buClr>
              <a:defRPr/>
            </a:pPr>
            <a:r>
              <a:rPr lang="en-US" altLang="zh-CN" sz="1400" b="1" dirty="0">
                <a:solidFill>
                  <a:srgbClr val="44546A"/>
                </a:solidFill>
                <a:latin typeface="Calibri"/>
                <a:ea typeface="微软雅黑" panose="020B0503020204020204" pitchFamily="34" charset="-122"/>
              </a:rPr>
              <a:t>External Systems</a:t>
            </a:r>
          </a:p>
        </p:txBody>
      </p:sp>
      <p:sp>
        <p:nvSpPr>
          <p:cNvPr id="42" name="矩形 69"/>
          <p:cNvSpPr/>
          <p:nvPr/>
        </p:nvSpPr>
        <p:spPr bwMode="auto">
          <a:xfrm>
            <a:off x="4158616" y="5415115"/>
            <a:ext cx="7360691" cy="284327"/>
          </a:xfrm>
          <a:prstGeom prst="rect">
            <a:avLst/>
          </a:prstGeom>
          <a:solidFill>
            <a:schemeClr val="bg2">
              <a:lumMod val="90000"/>
            </a:schemeClr>
          </a:solidFill>
          <a:ln w="9525" cap="flat" cmpd="sng" algn="ctr">
            <a:solidFill>
              <a:srgbClr val="1C2754"/>
            </a:solidFill>
            <a:prstDash val="dash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>
              <a:buClr>
                <a:srgbClr val="CC9900"/>
              </a:buClr>
              <a:defRPr/>
            </a:pPr>
            <a:r>
              <a:rPr lang="en-US" altLang="zh-CN" sz="1400" b="1" dirty="0">
                <a:solidFill>
                  <a:srgbClr val="44546A"/>
                </a:solidFill>
                <a:latin typeface="Calibri"/>
                <a:ea typeface="微软雅黑" panose="020B0503020204020204" pitchFamily="34" charset="-122"/>
              </a:rPr>
              <a:t>Network Function Layer</a:t>
            </a:r>
          </a:p>
        </p:txBody>
      </p:sp>
      <p:sp>
        <p:nvSpPr>
          <p:cNvPr id="43" name="矩形 69"/>
          <p:cNvSpPr/>
          <p:nvPr/>
        </p:nvSpPr>
        <p:spPr bwMode="auto">
          <a:xfrm>
            <a:off x="3649928" y="5702517"/>
            <a:ext cx="7105432" cy="312141"/>
          </a:xfrm>
          <a:prstGeom prst="rect">
            <a:avLst/>
          </a:prstGeom>
          <a:solidFill>
            <a:schemeClr val="bg2">
              <a:lumMod val="90000"/>
            </a:schemeClr>
          </a:solidFill>
          <a:ln w="9525" cap="flat" cmpd="sng" algn="ctr">
            <a:solidFill>
              <a:srgbClr val="1C2754"/>
            </a:solidFill>
            <a:prstDash val="dash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>
              <a:buClr>
                <a:srgbClr val="CC9900"/>
              </a:buClr>
              <a:defRPr/>
            </a:pPr>
            <a:r>
              <a:rPr lang="en-US" altLang="zh-CN" sz="1400" b="1" dirty="0">
                <a:solidFill>
                  <a:srgbClr val="44546A"/>
                </a:solidFill>
                <a:latin typeface="Calibri"/>
                <a:ea typeface="微软雅黑" panose="020B0503020204020204" pitchFamily="34" charset="-122"/>
              </a:rPr>
              <a:t>Hypervisor / OS Layer</a:t>
            </a:r>
          </a:p>
        </p:txBody>
      </p:sp>
      <p:sp>
        <p:nvSpPr>
          <p:cNvPr id="44" name="圆角矩形 188"/>
          <p:cNvSpPr/>
          <p:nvPr/>
        </p:nvSpPr>
        <p:spPr bwMode="auto">
          <a:xfrm>
            <a:off x="5421892" y="5741197"/>
            <a:ext cx="902738" cy="247650"/>
          </a:xfrm>
          <a:prstGeom prst="roundRect">
            <a:avLst>
              <a:gd name="adj" fmla="val 12823"/>
            </a:avLst>
          </a:prstGeom>
          <a:solidFill>
            <a:schemeClr val="bg1"/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buClr>
                <a:srgbClr val="CC9900"/>
              </a:buClr>
              <a:defRPr/>
            </a:pPr>
            <a:r>
              <a:rPr lang="en-US" altLang="zh-CN" sz="1200" b="1" dirty="0" err="1">
                <a:solidFill>
                  <a:srgbClr val="44546A"/>
                </a:solidFill>
                <a:latin typeface="Calibri"/>
                <a:ea typeface="微软雅黑" panose="020B0503020204020204" pitchFamily="34" charset="-122"/>
              </a:rPr>
              <a:t>OpenStack</a:t>
            </a:r>
          </a:p>
        </p:txBody>
      </p:sp>
      <p:sp>
        <p:nvSpPr>
          <p:cNvPr id="46" name="圆角矩形 66"/>
          <p:cNvSpPr/>
          <p:nvPr/>
        </p:nvSpPr>
        <p:spPr bwMode="auto">
          <a:xfrm>
            <a:off x="6867158" y="5752540"/>
            <a:ext cx="1378923" cy="228522"/>
          </a:xfrm>
          <a:prstGeom prst="roundRect">
            <a:avLst>
              <a:gd name="adj" fmla="val 12823"/>
            </a:avLst>
          </a:prstGeom>
          <a:solidFill>
            <a:schemeClr val="bg1"/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buClr>
                <a:srgbClr val="CC9900"/>
              </a:buClr>
              <a:defRPr/>
            </a:pPr>
            <a:r>
              <a:rPr lang="en-US" altLang="zh-CN" sz="1200" b="1" dirty="0" smtClean="0">
                <a:solidFill>
                  <a:srgbClr val="44546A"/>
                </a:solidFill>
                <a:latin typeface="Calibri"/>
                <a:ea typeface="微软雅黑" panose="020B0503020204020204" pitchFamily="34" charset="-122"/>
              </a:rPr>
              <a:t>Commercial VIM</a:t>
            </a:r>
            <a:endParaRPr lang="en-US" altLang="zh-CN" sz="1200" b="1" dirty="0">
              <a:solidFill>
                <a:srgbClr val="44546A"/>
              </a:solidFill>
              <a:latin typeface="Calibri"/>
              <a:ea typeface="微软雅黑" panose="020B0503020204020204" pitchFamily="34" charset="-122"/>
            </a:endParaRPr>
          </a:p>
        </p:txBody>
      </p:sp>
      <p:sp>
        <p:nvSpPr>
          <p:cNvPr id="47" name="圆角矩形 67"/>
          <p:cNvSpPr/>
          <p:nvPr/>
        </p:nvSpPr>
        <p:spPr bwMode="auto">
          <a:xfrm>
            <a:off x="9080559" y="5734316"/>
            <a:ext cx="1016942" cy="247650"/>
          </a:xfrm>
          <a:prstGeom prst="roundRect">
            <a:avLst>
              <a:gd name="adj" fmla="val 12823"/>
            </a:avLst>
          </a:prstGeom>
          <a:solidFill>
            <a:schemeClr val="bg1"/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buClr>
                <a:srgbClr val="CC9900"/>
              </a:buClr>
              <a:defRPr/>
            </a:pPr>
            <a:r>
              <a:rPr lang="en-US" altLang="zh-CN" sz="1200" b="1" dirty="0" smtClean="0">
                <a:solidFill>
                  <a:srgbClr val="44546A"/>
                </a:solidFill>
                <a:latin typeface="Calibri"/>
                <a:ea typeface="微软雅黑" panose="020B0503020204020204" pitchFamily="34" charset="-122"/>
              </a:rPr>
              <a:t>Public Cloud</a:t>
            </a:r>
            <a:endParaRPr lang="en-US" altLang="zh-CN" sz="1200" b="1" dirty="0">
              <a:solidFill>
                <a:srgbClr val="44546A"/>
              </a:solidFill>
              <a:latin typeface="Calibri"/>
              <a:ea typeface="微软雅黑" panose="020B0503020204020204" pitchFamily="34" charset="-122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9292325" y="5226838"/>
            <a:ext cx="305531" cy="46166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defTabSz="457200" hangingPunct="0"/>
            <a:r>
              <a:rPr lang="en-US" sz="2400" dirty="0">
                <a:solidFill>
                  <a:srgbClr val="44546A"/>
                </a:solidFill>
                <a:sym typeface="Calibri"/>
              </a:rPr>
              <a:t>…</a:t>
            </a:r>
          </a:p>
        </p:txBody>
      </p:sp>
      <p:sp>
        <p:nvSpPr>
          <p:cNvPr id="49" name="圆角矩形 188"/>
          <p:cNvSpPr/>
          <p:nvPr/>
        </p:nvSpPr>
        <p:spPr bwMode="auto">
          <a:xfrm>
            <a:off x="6124827" y="4940665"/>
            <a:ext cx="1476782" cy="320040"/>
          </a:xfrm>
          <a:prstGeom prst="roundRect">
            <a:avLst>
              <a:gd name="adj" fmla="val 12823"/>
            </a:avLst>
          </a:prstGeom>
          <a:solidFill>
            <a:srgbClr val="009788">
              <a:alpha val="5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buClr>
                <a:srgbClr val="CC9900"/>
              </a:buClr>
              <a:defRPr/>
            </a:pPr>
            <a:r>
              <a:rPr lang="en-US" altLang="zh-CN" sz="1200" b="1" dirty="0">
                <a:solidFill>
                  <a:srgbClr val="44546A"/>
                </a:solidFill>
                <a:latin typeface="Calibri"/>
                <a:ea typeface="微软雅黑" panose="020B0503020204020204" pitchFamily="34" charset="-122"/>
              </a:rPr>
              <a:t>3</a:t>
            </a:r>
            <a:r>
              <a:rPr lang="en-US" altLang="zh-CN" sz="1200" b="1" baseline="30000" dirty="0">
                <a:solidFill>
                  <a:srgbClr val="44546A"/>
                </a:solidFill>
                <a:latin typeface="Calibri"/>
                <a:ea typeface="微软雅黑" panose="020B0503020204020204" pitchFamily="34" charset="-122"/>
              </a:rPr>
              <a:t>rd</a:t>
            </a:r>
            <a:r>
              <a:rPr lang="en-US" altLang="zh-CN" sz="1200" b="1" dirty="0">
                <a:solidFill>
                  <a:srgbClr val="44546A"/>
                </a:solidFill>
                <a:latin typeface="Calibri"/>
                <a:ea typeface="微软雅黑" panose="020B0503020204020204" pitchFamily="34" charset="-122"/>
              </a:rPr>
              <a:t> Party Controller</a:t>
            </a:r>
          </a:p>
        </p:txBody>
      </p:sp>
      <p:sp>
        <p:nvSpPr>
          <p:cNvPr id="50" name="圆角矩形 66"/>
          <p:cNvSpPr/>
          <p:nvPr/>
        </p:nvSpPr>
        <p:spPr bwMode="auto">
          <a:xfrm>
            <a:off x="10290979" y="4940665"/>
            <a:ext cx="685800" cy="320040"/>
          </a:xfrm>
          <a:prstGeom prst="roundRect">
            <a:avLst>
              <a:gd name="adj" fmla="val 12823"/>
            </a:avLst>
          </a:prstGeom>
          <a:solidFill>
            <a:srgbClr val="009788">
              <a:alpha val="5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buClr>
                <a:srgbClr val="CC9900"/>
              </a:buClr>
              <a:defRPr/>
            </a:pPr>
            <a:r>
              <a:rPr lang="en-US" altLang="zh-CN" sz="1200" b="1" dirty="0" err="1">
                <a:solidFill>
                  <a:srgbClr val="44546A"/>
                </a:solidFill>
                <a:latin typeface="Calibri"/>
                <a:ea typeface="微软雅黑" panose="020B0503020204020204" pitchFamily="34" charset="-122"/>
              </a:rPr>
              <a:t>sVNFM</a:t>
            </a:r>
            <a:endParaRPr lang="en-US" altLang="zh-CN" sz="1200" b="1" dirty="0">
              <a:solidFill>
                <a:srgbClr val="44546A"/>
              </a:solidFill>
              <a:latin typeface="Calibri"/>
              <a:ea typeface="微软雅黑" panose="020B0503020204020204" pitchFamily="34" charset="-122"/>
            </a:endParaRPr>
          </a:p>
        </p:txBody>
      </p:sp>
      <p:sp>
        <p:nvSpPr>
          <p:cNvPr id="52" name="圆角矩形 65"/>
          <p:cNvSpPr/>
          <p:nvPr/>
        </p:nvSpPr>
        <p:spPr bwMode="auto">
          <a:xfrm>
            <a:off x="11041136" y="4940665"/>
            <a:ext cx="685800" cy="320040"/>
          </a:xfrm>
          <a:prstGeom prst="roundRect">
            <a:avLst>
              <a:gd name="adj" fmla="val 12823"/>
            </a:avLst>
          </a:prstGeom>
          <a:solidFill>
            <a:srgbClr val="009788">
              <a:alpha val="5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buClr>
                <a:srgbClr val="CC9900"/>
              </a:buClr>
              <a:defRPr/>
            </a:pPr>
            <a:r>
              <a:rPr lang="en-US" altLang="zh-CN" sz="1200" b="1" dirty="0">
                <a:solidFill>
                  <a:srgbClr val="44546A"/>
                </a:solidFill>
                <a:latin typeface="Calibri"/>
                <a:ea typeface="微软雅黑" panose="020B0503020204020204" pitchFamily="34" charset="-122"/>
              </a:rPr>
              <a:t>EMS</a:t>
            </a:r>
          </a:p>
        </p:txBody>
      </p:sp>
      <p:sp>
        <p:nvSpPr>
          <p:cNvPr id="53" name="圆角矩形 65"/>
          <p:cNvSpPr/>
          <p:nvPr/>
        </p:nvSpPr>
        <p:spPr bwMode="auto">
          <a:xfrm>
            <a:off x="8339995" y="5437587"/>
            <a:ext cx="670684" cy="247650"/>
          </a:xfrm>
          <a:prstGeom prst="roundRect">
            <a:avLst>
              <a:gd name="adj" fmla="val 12823"/>
            </a:avLst>
          </a:prstGeom>
          <a:solidFill>
            <a:schemeClr val="bg1"/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buClr>
                <a:srgbClr val="CC9900"/>
              </a:buClr>
              <a:defRPr/>
            </a:pPr>
            <a:r>
              <a:rPr lang="en-US" altLang="zh-CN" sz="1200" b="1" dirty="0">
                <a:solidFill>
                  <a:srgbClr val="44546A"/>
                </a:solidFill>
                <a:latin typeface="Calibri"/>
                <a:ea typeface="微软雅黑" panose="020B0503020204020204" pitchFamily="34" charset="-122"/>
              </a:rPr>
              <a:t>VNFs</a:t>
            </a:r>
          </a:p>
        </p:txBody>
      </p:sp>
      <p:sp>
        <p:nvSpPr>
          <p:cNvPr id="54" name="圆角矩形 65"/>
          <p:cNvSpPr/>
          <p:nvPr/>
        </p:nvSpPr>
        <p:spPr bwMode="auto">
          <a:xfrm>
            <a:off x="9879503" y="5437587"/>
            <a:ext cx="670684" cy="247650"/>
          </a:xfrm>
          <a:prstGeom prst="roundRect">
            <a:avLst>
              <a:gd name="adj" fmla="val 12823"/>
            </a:avLst>
          </a:prstGeom>
          <a:solidFill>
            <a:schemeClr val="accent6">
              <a:lumMod val="20000"/>
              <a:lumOff val="80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buClr>
                <a:srgbClr val="CC9900"/>
              </a:buClr>
              <a:defRPr/>
            </a:pPr>
            <a:r>
              <a:rPr lang="en-US" altLang="zh-CN" sz="1200" b="1" dirty="0">
                <a:solidFill>
                  <a:srgbClr val="44546A"/>
                </a:solidFill>
                <a:latin typeface="Calibri"/>
                <a:ea typeface="微软雅黑" panose="020B0503020204020204" pitchFamily="34" charset="-122"/>
              </a:rPr>
              <a:t>PNFs</a:t>
            </a:r>
          </a:p>
        </p:txBody>
      </p:sp>
      <p:sp>
        <p:nvSpPr>
          <p:cNvPr id="55" name="圆角矩形 65"/>
          <p:cNvSpPr/>
          <p:nvPr/>
        </p:nvSpPr>
        <p:spPr bwMode="auto">
          <a:xfrm>
            <a:off x="10600637" y="5437587"/>
            <a:ext cx="670684" cy="247650"/>
          </a:xfrm>
          <a:prstGeom prst="roundRect">
            <a:avLst>
              <a:gd name="adj" fmla="val 12823"/>
            </a:avLst>
          </a:prstGeom>
          <a:solidFill>
            <a:schemeClr val="accent6">
              <a:lumMod val="20000"/>
              <a:lumOff val="80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buClr>
                <a:srgbClr val="CC9900"/>
              </a:buClr>
              <a:defRPr/>
            </a:pPr>
            <a:r>
              <a:rPr lang="en-US" altLang="zh-CN" sz="1200" b="1" dirty="0">
                <a:solidFill>
                  <a:srgbClr val="44546A"/>
                </a:solidFill>
                <a:latin typeface="Calibri"/>
                <a:ea typeface="微软雅黑" panose="020B0503020204020204" pitchFamily="34" charset="-122"/>
              </a:rPr>
              <a:t>…</a:t>
            </a:r>
          </a:p>
        </p:txBody>
      </p:sp>
      <p:sp>
        <p:nvSpPr>
          <p:cNvPr id="56" name="圆角矩形 31"/>
          <p:cNvSpPr/>
          <p:nvPr/>
        </p:nvSpPr>
        <p:spPr>
          <a:xfrm>
            <a:off x="7812336" y="2267041"/>
            <a:ext cx="1809466" cy="768096"/>
          </a:xfrm>
          <a:prstGeom prst="roundRect">
            <a:avLst/>
          </a:prstGeom>
          <a:solidFill>
            <a:srgbClr val="00647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buClr>
                <a:srgbClr val="CC9900"/>
              </a:buClr>
              <a:defRPr/>
            </a:pPr>
            <a:r>
              <a:rPr lang="en-US" altLang="zh-CN" sz="1400" b="1" dirty="0" smtClean="0">
                <a:solidFill>
                  <a:prstClr val="white"/>
                </a:solidFill>
                <a:latin typeface="Calibri"/>
                <a:ea typeface="微软雅黑" panose="020B0503020204020204" pitchFamily="34" charset="-122"/>
              </a:rPr>
              <a:t>Service Orchestration</a:t>
            </a:r>
            <a:endParaRPr lang="en-US" altLang="zh-CN" sz="1400" b="1" dirty="0">
              <a:solidFill>
                <a:prstClr val="white"/>
              </a:solidFill>
              <a:latin typeface="Calibri"/>
              <a:ea typeface="微软雅黑" panose="020B0503020204020204" pitchFamily="34" charset="-122"/>
            </a:endParaRPr>
          </a:p>
        </p:txBody>
      </p:sp>
      <p:sp>
        <p:nvSpPr>
          <p:cNvPr id="65" name="Isosceles Triangle 139"/>
          <p:cNvSpPr/>
          <p:nvPr/>
        </p:nvSpPr>
        <p:spPr>
          <a:xfrm flipV="1">
            <a:off x="4693041" y="6014658"/>
            <a:ext cx="541175" cy="110369"/>
          </a:xfrm>
          <a:prstGeom prst="triangle">
            <a:avLst/>
          </a:prstGeom>
          <a:solidFill>
            <a:schemeClr val="tx2">
              <a:lumMod val="60000"/>
              <a:lumOff val="40000"/>
            </a:schemeClr>
          </a:solidFill>
          <a:ln w="3175" cap="flat">
            <a:noFill/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defTabSz="457200" hangingPunct="0"/>
            <a:endParaRPr lang="en-US">
              <a:solidFill>
                <a:srgbClr val="000000"/>
              </a:solidFill>
              <a:sym typeface="Calibri"/>
            </a:endParaRPr>
          </a:p>
        </p:txBody>
      </p:sp>
      <p:sp>
        <p:nvSpPr>
          <p:cNvPr id="67" name="Isosceles Triangle 145"/>
          <p:cNvSpPr/>
          <p:nvPr/>
        </p:nvSpPr>
        <p:spPr>
          <a:xfrm flipV="1">
            <a:off x="7070161" y="6014658"/>
            <a:ext cx="541175" cy="110369"/>
          </a:xfrm>
          <a:prstGeom prst="triangle">
            <a:avLst/>
          </a:prstGeom>
          <a:solidFill>
            <a:schemeClr val="tx2">
              <a:lumMod val="60000"/>
              <a:lumOff val="40000"/>
            </a:schemeClr>
          </a:solidFill>
          <a:ln w="3175" cap="flat">
            <a:noFill/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defTabSz="457200" hangingPunct="0"/>
            <a:endParaRPr lang="en-US">
              <a:solidFill>
                <a:srgbClr val="000000"/>
              </a:solidFill>
              <a:sym typeface="Calibri"/>
            </a:endParaRPr>
          </a:p>
        </p:txBody>
      </p:sp>
      <p:sp>
        <p:nvSpPr>
          <p:cNvPr id="68" name="Isosceles Triangle 152"/>
          <p:cNvSpPr/>
          <p:nvPr/>
        </p:nvSpPr>
        <p:spPr>
          <a:xfrm flipV="1">
            <a:off x="9290722" y="6014658"/>
            <a:ext cx="541175" cy="110369"/>
          </a:xfrm>
          <a:prstGeom prst="triangle">
            <a:avLst/>
          </a:prstGeom>
          <a:solidFill>
            <a:schemeClr val="tx2">
              <a:lumMod val="60000"/>
              <a:lumOff val="40000"/>
            </a:schemeClr>
          </a:solidFill>
          <a:ln w="3175" cap="flat">
            <a:noFill/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defTabSz="457200" hangingPunct="0"/>
            <a:endParaRPr lang="en-US">
              <a:solidFill>
                <a:srgbClr val="000000"/>
              </a:solidFill>
              <a:sym typeface="Calibri"/>
            </a:endParaRPr>
          </a:p>
        </p:txBody>
      </p:sp>
      <p:cxnSp>
        <p:nvCxnSpPr>
          <p:cNvPr id="70" name="Straight Connector 69"/>
          <p:cNvCxnSpPr/>
          <p:nvPr/>
        </p:nvCxnSpPr>
        <p:spPr>
          <a:xfrm flipV="1">
            <a:off x="5391771" y="6484654"/>
            <a:ext cx="1543985" cy="2046"/>
          </a:xfrm>
          <a:prstGeom prst="line">
            <a:avLst/>
          </a:prstGeom>
          <a:noFill/>
          <a:ln w="25400" cap="flat">
            <a:solidFill>
              <a:srgbClr val="00647F"/>
            </a:solidFill>
            <a:prstDash val="solid"/>
            <a:round/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71" name="Straight Connector 70"/>
          <p:cNvCxnSpPr/>
          <p:nvPr/>
        </p:nvCxnSpPr>
        <p:spPr>
          <a:xfrm>
            <a:off x="7767595" y="6486700"/>
            <a:ext cx="1416002" cy="0"/>
          </a:xfrm>
          <a:prstGeom prst="line">
            <a:avLst/>
          </a:prstGeom>
          <a:noFill/>
          <a:ln w="25400" cap="flat">
            <a:solidFill>
              <a:srgbClr val="00647F"/>
            </a:solidFill>
            <a:prstDash val="solid"/>
            <a:round/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73" name="TextBox 72"/>
          <p:cNvSpPr txBox="1"/>
          <p:nvPr/>
        </p:nvSpPr>
        <p:spPr>
          <a:xfrm>
            <a:off x="4625986" y="6212400"/>
            <a:ext cx="675674" cy="37189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algn="ctr" defTabSz="457200" hangingPunct="0">
              <a:lnSpc>
                <a:spcPct val="90000"/>
              </a:lnSpc>
            </a:pPr>
            <a:r>
              <a:rPr lang="en-US" sz="1000" dirty="0">
                <a:solidFill>
                  <a:srgbClr val="44546A"/>
                </a:solidFill>
                <a:sym typeface="Calibri"/>
              </a:rPr>
              <a:t>Private</a:t>
            </a:r>
          </a:p>
          <a:p>
            <a:pPr algn="ctr" defTabSz="457200" hangingPunct="0">
              <a:lnSpc>
                <a:spcPct val="90000"/>
              </a:lnSpc>
            </a:pPr>
            <a:r>
              <a:rPr lang="en-US" sz="1000" dirty="0">
                <a:solidFill>
                  <a:srgbClr val="44546A"/>
                </a:solidFill>
              </a:rPr>
              <a:t>Edge Cloud</a:t>
            </a:r>
            <a:endParaRPr lang="en-US" sz="1000" dirty="0">
              <a:solidFill>
                <a:srgbClr val="44546A"/>
              </a:solidFill>
              <a:sym typeface="Calibri"/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7069980" y="6212400"/>
            <a:ext cx="568786" cy="37189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algn="ctr" defTabSz="457200" hangingPunct="0">
              <a:lnSpc>
                <a:spcPct val="90000"/>
              </a:lnSpc>
            </a:pPr>
            <a:r>
              <a:rPr lang="en-US" sz="1000" dirty="0">
                <a:solidFill>
                  <a:srgbClr val="44546A"/>
                </a:solidFill>
                <a:sym typeface="Calibri"/>
              </a:rPr>
              <a:t>Private</a:t>
            </a:r>
          </a:p>
          <a:p>
            <a:pPr algn="ctr" defTabSz="457200" hangingPunct="0">
              <a:lnSpc>
                <a:spcPct val="90000"/>
              </a:lnSpc>
            </a:pPr>
            <a:r>
              <a:rPr lang="en-US" sz="1000" dirty="0">
                <a:solidFill>
                  <a:srgbClr val="44546A"/>
                </a:solidFill>
              </a:rPr>
              <a:t>DC Cloud</a:t>
            </a:r>
            <a:endParaRPr lang="en-US" sz="1000" dirty="0">
              <a:solidFill>
                <a:srgbClr val="44546A"/>
              </a:solidFill>
              <a:sym typeface="Calibri"/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8419069" y="6111570"/>
            <a:ext cx="230189" cy="30777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algn="ctr" defTabSz="457200" hangingPunct="0"/>
            <a:r>
              <a:rPr lang="en-US" sz="1400" dirty="0">
                <a:solidFill>
                  <a:srgbClr val="44546A"/>
                </a:solidFill>
                <a:sym typeface="Calibri"/>
              </a:rPr>
              <a:t>IP</a:t>
            </a:r>
          </a:p>
        </p:txBody>
      </p:sp>
      <p:sp>
        <p:nvSpPr>
          <p:cNvPr id="76" name="TextBox 75"/>
          <p:cNvSpPr txBox="1"/>
          <p:nvPr/>
        </p:nvSpPr>
        <p:spPr>
          <a:xfrm>
            <a:off x="5923014" y="6112461"/>
            <a:ext cx="496288" cy="30777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algn="ctr" defTabSz="457200" hangingPunct="0"/>
            <a:r>
              <a:rPr lang="en-US" sz="1400" dirty="0">
                <a:solidFill>
                  <a:srgbClr val="44546A"/>
                </a:solidFill>
                <a:sym typeface="Calibri"/>
              </a:rPr>
              <a:t>MPLS</a:t>
            </a:r>
          </a:p>
        </p:txBody>
      </p:sp>
      <p:sp>
        <p:nvSpPr>
          <p:cNvPr id="58" name="TextBox 57"/>
          <p:cNvSpPr txBox="1"/>
          <p:nvPr/>
        </p:nvSpPr>
        <p:spPr>
          <a:xfrm>
            <a:off x="11519307" y="5089160"/>
            <a:ext cx="738664" cy="1543989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FF0000"/>
                </a:solidFill>
              </a:rPr>
              <a:t>Managed Environment</a:t>
            </a:r>
          </a:p>
        </p:txBody>
      </p:sp>
      <p:sp>
        <p:nvSpPr>
          <p:cNvPr id="59" name="圆角矩形 32"/>
          <p:cNvSpPr/>
          <p:nvPr/>
        </p:nvSpPr>
        <p:spPr>
          <a:xfrm>
            <a:off x="8403435" y="3786457"/>
            <a:ext cx="1636143" cy="902966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ctr" anchorCtr="0">
            <a:noAutofit/>
          </a:bodyPr>
          <a:lstStyle/>
          <a:p>
            <a:pPr algn="ctr" defTabSz="457200" hangingPunct="0"/>
            <a:r>
              <a:rPr lang="en-US" sz="1400" b="1" dirty="0">
                <a:solidFill>
                  <a:srgbClr val="44546A"/>
                </a:solidFill>
                <a:sym typeface="Calibri"/>
              </a:rPr>
              <a:t>Application Controller</a:t>
            </a:r>
          </a:p>
          <a:p>
            <a:pPr algn="ctr" defTabSz="457200" hangingPunct="0"/>
            <a:r>
              <a:rPr lang="en-US" sz="1400" b="1" dirty="0">
                <a:solidFill>
                  <a:srgbClr val="44546A"/>
                </a:solidFill>
                <a:sym typeface="Calibri"/>
              </a:rPr>
              <a:t>(L4-L7)</a:t>
            </a:r>
            <a:endParaRPr lang="en-US" sz="1600" b="1" dirty="0">
              <a:solidFill>
                <a:srgbClr val="44546A"/>
              </a:solidFill>
              <a:sym typeface="Calibri"/>
            </a:endParaRPr>
          </a:p>
        </p:txBody>
      </p:sp>
      <p:sp>
        <p:nvSpPr>
          <p:cNvPr id="61" name="圆角矩形 32"/>
          <p:cNvSpPr/>
          <p:nvPr/>
        </p:nvSpPr>
        <p:spPr>
          <a:xfrm>
            <a:off x="10143155" y="3786457"/>
            <a:ext cx="1636143" cy="902966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ctr" anchorCtr="0">
            <a:noAutofit/>
          </a:bodyPr>
          <a:lstStyle/>
          <a:p>
            <a:pPr algn="ctr" defTabSz="457200" hangingPunct="0"/>
            <a:r>
              <a:rPr lang="en-US" sz="1400" b="1" dirty="0" smtClean="0">
                <a:solidFill>
                  <a:srgbClr val="44546A"/>
                </a:solidFill>
                <a:sym typeface="Calibri"/>
              </a:rPr>
              <a:t>Virtual </a:t>
            </a:r>
            <a:r>
              <a:rPr lang="en-US" sz="1400" b="1" dirty="0">
                <a:solidFill>
                  <a:srgbClr val="44546A"/>
                </a:solidFill>
                <a:sym typeface="Calibri"/>
              </a:rPr>
              <a:t>Function </a:t>
            </a:r>
            <a:r>
              <a:rPr lang="en-US" sz="1400" b="1" dirty="0" smtClean="0">
                <a:solidFill>
                  <a:srgbClr val="44546A"/>
                </a:solidFill>
                <a:sym typeface="Calibri"/>
              </a:rPr>
              <a:t>Controller</a:t>
            </a:r>
          </a:p>
          <a:p>
            <a:pPr algn="ctr" defTabSz="457200" hangingPunct="0"/>
            <a:r>
              <a:rPr lang="en-US" sz="1400" b="1" dirty="0" smtClean="0">
                <a:solidFill>
                  <a:srgbClr val="44546A"/>
                </a:solidFill>
                <a:sym typeface="Calibri"/>
              </a:rPr>
              <a:t>(ETSI-aligned)</a:t>
            </a:r>
            <a:endParaRPr lang="en-US" sz="1400" b="1" dirty="0">
              <a:solidFill>
                <a:srgbClr val="44546A"/>
              </a:solidFill>
              <a:sym typeface="Calibri"/>
            </a:endParaRPr>
          </a:p>
        </p:txBody>
      </p:sp>
      <p:sp>
        <p:nvSpPr>
          <p:cNvPr id="63" name="圆角矩形 26"/>
          <p:cNvSpPr/>
          <p:nvPr/>
        </p:nvSpPr>
        <p:spPr>
          <a:xfrm>
            <a:off x="1578454" y="3786457"/>
            <a:ext cx="2467249" cy="351721"/>
          </a:xfrm>
          <a:prstGeom prst="roundRect">
            <a:avLst/>
          </a:prstGeom>
          <a:solidFill>
            <a:srgbClr val="009788"/>
          </a:solidFill>
          <a:ln>
            <a:noFill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buClr>
                <a:srgbClr val="CC9900"/>
              </a:buClr>
              <a:defRPr/>
            </a:pPr>
            <a:r>
              <a:rPr lang="en-US" altLang="zh-CN" sz="1400" b="1" dirty="0" smtClean="0">
                <a:solidFill>
                  <a:prstClr val="white"/>
                </a:solidFill>
                <a:latin typeface="Calibri"/>
                <a:ea typeface="微软雅黑" panose="020B0503020204020204" pitchFamily="34" charset="-122"/>
              </a:rPr>
              <a:t>CLAMP</a:t>
            </a:r>
            <a:endParaRPr lang="en-US" altLang="zh-CN" sz="1400" b="1" dirty="0">
              <a:solidFill>
                <a:prstClr val="white"/>
              </a:solidFill>
              <a:latin typeface="Calibri"/>
              <a:ea typeface="微软雅黑" panose="020B0503020204020204" pitchFamily="34" charset="-122"/>
            </a:endParaRPr>
          </a:p>
        </p:txBody>
      </p:sp>
      <p:sp>
        <p:nvSpPr>
          <p:cNvPr id="15" name="Flowchart: Magnetic Disk 2"/>
          <p:cNvSpPr/>
          <p:nvPr/>
        </p:nvSpPr>
        <p:spPr>
          <a:xfrm>
            <a:off x="966300" y="4398150"/>
            <a:ext cx="2372692" cy="800384"/>
          </a:xfrm>
          <a:prstGeom prst="flowChartMagneticDisk">
            <a:avLst/>
          </a:prstGeom>
          <a:solidFill>
            <a:srgbClr val="FFFFFF"/>
          </a:solidFill>
          <a:ln w="9525" cap="flat">
            <a:solidFill>
              <a:schemeClr val="accent1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defTabSz="457200" hangingPunct="0"/>
            <a:endParaRPr lang="en-US">
              <a:solidFill>
                <a:srgbClr val="000000"/>
              </a:solidFill>
              <a:sym typeface="Calibri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1742469" y="4736436"/>
            <a:ext cx="82035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defRPr/>
            </a:pPr>
            <a:r>
              <a:rPr lang="en-US" altLang="zh-CN" sz="1600" b="1" dirty="0" smtClean="0">
                <a:solidFill>
                  <a:srgbClr val="44546A"/>
                </a:solidFill>
                <a:ea typeface="微软雅黑" panose="020B0503020204020204" pitchFamily="34" charset="-122"/>
              </a:rPr>
              <a:t>Catalog</a:t>
            </a:r>
            <a:endParaRPr lang="zh-CN" altLang="en-US" b="1" dirty="0">
              <a:solidFill>
                <a:srgbClr val="44546A"/>
              </a:solidFill>
              <a:ea typeface="微软雅黑" panose="020B0503020204020204" pitchFamily="34" charset="-122"/>
            </a:endParaRPr>
          </a:p>
        </p:txBody>
      </p:sp>
      <p:sp>
        <p:nvSpPr>
          <p:cNvPr id="81" name="Rectangle 80"/>
          <p:cNvSpPr/>
          <p:nvPr/>
        </p:nvSpPr>
        <p:spPr>
          <a:xfrm>
            <a:off x="716066" y="1646132"/>
            <a:ext cx="225304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defRPr/>
            </a:pPr>
            <a:r>
              <a:rPr lang="en-US" altLang="zh-CN" sz="2000" b="1" dirty="0" smtClean="0">
                <a:solidFill>
                  <a:srgbClr val="FF0000"/>
                </a:solidFill>
                <a:ea typeface="微软雅黑" panose="020B0503020204020204" pitchFamily="34" charset="-122"/>
              </a:rPr>
              <a:t>DESIGN-TIME (</a:t>
            </a:r>
            <a:r>
              <a:rPr lang="en-US" altLang="zh-CN" sz="2000" b="1" dirty="0">
                <a:solidFill>
                  <a:srgbClr val="FF0000"/>
                </a:solidFill>
                <a:ea typeface="微软雅黑" panose="020B0503020204020204" pitchFamily="34" charset="-122"/>
              </a:rPr>
              <a:t>SDC)</a:t>
            </a:r>
          </a:p>
        </p:txBody>
      </p:sp>
      <p:sp>
        <p:nvSpPr>
          <p:cNvPr id="82" name="Rectangle 81"/>
          <p:cNvSpPr/>
          <p:nvPr/>
        </p:nvSpPr>
        <p:spPr>
          <a:xfrm>
            <a:off x="5932839" y="1583222"/>
            <a:ext cx="128860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defRPr/>
            </a:pPr>
            <a:r>
              <a:rPr lang="en-US" altLang="zh-CN" sz="2000" b="1" dirty="0" smtClean="0">
                <a:solidFill>
                  <a:srgbClr val="FF0000"/>
                </a:solidFill>
                <a:ea typeface="微软雅黑" panose="020B0503020204020204" pitchFamily="34" charset="-122"/>
              </a:rPr>
              <a:t>RUN</a:t>
            </a:r>
            <a:r>
              <a:rPr lang="en-US" altLang="zh-CN" sz="2000" b="1" dirty="0">
                <a:solidFill>
                  <a:srgbClr val="FF0000"/>
                </a:solidFill>
                <a:ea typeface="微软雅黑" panose="020B0503020204020204" pitchFamily="34" charset="-122"/>
              </a:rPr>
              <a:t>-TIME</a:t>
            </a:r>
          </a:p>
        </p:txBody>
      </p:sp>
      <p:pic>
        <p:nvPicPr>
          <p:cNvPr id="69" name="Picture 68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50194" y="6158157"/>
            <a:ext cx="797091" cy="411480"/>
          </a:xfrm>
          <a:prstGeom prst="rect">
            <a:avLst/>
          </a:prstGeom>
          <a:ln>
            <a:noFill/>
          </a:ln>
        </p:spPr>
      </p:pic>
      <p:sp>
        <p:nvSpPr>
          <p:cNvPr id="72" name="TextBox 71"/>
          <p:cNvSpPr txBox="1"/>
          <p:nvPr/>
        </p:nvSpPr>
        <p:spPr>
          <a:xfrm>
            <a:off x="9318182" y="6212400"/>
            <a:ext cx="521924" cy="37189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algn="ctr" defTabSz="457200" hangingPunct="0">
              <a:lnSpc>
                <a:spcPct val="90000"/>
              </a:lnSpc>
            </a:pPr>
            <a:r>
              <a:rPr lang="en-US" sz="1000" dirty="0">
                <a:solidFill>
                  <a:srgbClr val="44546A"/>
                </a:solidFill>
                <a:sym typeface="Calibri"/>
              </a:rPr>
              <a:t>Public</a:t>
            </a:r>
          </a:p>
          <a:p>
            <a:pPr algn="ctr" defTabSz="457200" hangingPunct="0">
              <a:lnSpc>
                <a:spcPct val="90000"/>
              </a:lnSpc>
            </a:pPr>
            <a:r>
              <a:rPr lang="en-US" sz="1000" dirty="0">
                <a:solidFill>
                  <a:srgbClr val="44546A"/>
                </a:solidFill>
              </a:rPr>
              <a:t>Cloud</a:t>
            </a:r>
            <a:endParaRPr lang="en-US" sz="1000" dirty="0">
              <a:solidFill>
                <a:srgbClr val="44546A"/>
              </a:solidFill>
              <a:sym typeface="Calibri"/>
            </a:endParaRPr>
          </a:p>
        </p:txBody>
      </p:sp>
      <p:sp>
        <p:nvSpPr>
          <p:cNvPr id="78" name="圆角矩形 47"/>
          <p:cNvSpPr/>
          <p:nvPr/>
        </p:nvSpPr>
        <p:spPr>
          <a:xfrm>
            <a:off x="3913481" y="3227610"/>
            <a:ext cx="1221008" cy="365760"/>
          </a:xfrm>
          <a:prstGeom prst="roundRect">
            <a:avLst/>
          </a:prstGeom>
          <a:solidFill>
            <a:srgbClr val="009788"/>
          </a:solidFill>
          <a:ln w="9525" cap="flat" cmpd="sng" algn="ctr">
            <a:noFill/>
            <a:prstDash val="sysDash"/>
            <a:round/>
            <a:headEnd type="none" w="med" len="med"/>
            <a:tailEnd type="none" w="med" len="med"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rtlCol="0" anchor="ctr" anchorCtr="0" compatLnSpc="1"/>
          <a:lstStyle/>
          <a:p>
            <a:pPr algn="ctr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300" b="1" dirty="0" smtClean="0">
                <a:solidFill>
                  <a:prstClr val="white"/>
                </a:solidFill>
                <a:ea typeface="微软雅黑" panose="020B0503020204020204" pitchFamily="34" charset="-122"/>
              </a:rPr>
              <a:t>Common Services</a:t>
            </a:r>
            <a:endParaRPr lang="en-US" altLang="zh-CN" sz="1300" b="1" dirty="0">
              <a:solidFill>
                <a:prstClr val="white"/>
              </a:solidFill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65602213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Shape 242"/>
          <p:cNvSpPr>
            <a:spLocks noGrp="1"/>
          </p:cNvSpPr>
          <p:nvPr>
            <p:ph type="ctrTitle"/>
          </p:nvPr>
        </p:nvSpPr>
        <p:spPr>
          <a:xfrm>
            <a:off x="653143" y="4363476"/>
            <a:ext cx="11318033" cy="2283814"/>
          </a:xfrm>
          <a:prstGeom prst="rect">
            <a:avLst/>
          </a:prstGeom>
        </p:spPr>
        <p:txBody>
          <a:bodyPr>
            <a:noAutofit/>
          </a:bodyPr>
          <a:lstStyle/>
          <a:p>
            <a:r>
              <a:rPr lang="en-US" sz="3200" b="1" dirty="0">
                <a:solidFill>
                  <a:schemeClr val="tx1"/>
                </a:solidFill>
              </a:rPr>
              <a:t>ONAP Reference Architecture for R2 and Beyond</a:t>
            </a:r>
            <a:r>
              <a:rPr lang="en-US" sz="1600" b="1" dirty="0">
                <a:solidFill>
                  <a:schemeClr val="tx1"/>
                </a:solidFill>
              </a:rPr>
              <a:t/>
            </a:r>
            <a:br>
              <a:rPr lang="en-US" sz="1600" b="1" dirty="0">
                <a:solidFill>
                  <a:schemeClr val="tx1"/>
                </a:solidFill>
              </a:rPr>
            </a:br>
            <a:endParaRPr lang="en-US" sz="1200" b="1" dirty="0">
              <a:solidFill>
                <a:srgbClr val="FF0000"/>
              </a:solidFill>
            </a:endParaRPr>
          </a:p>
        </p:txBody>
      </p:sp>
      <p:grpSp>
        <p:nvGrpSpPr>
          <p:cNvPr id="2" name="Group 7"/>
          <p:cNvGrpSpPr/>
          <p:nvPr/>
        </p:nvGrpSpPr>
        <p:grpSpPr>
          <a:xfrm>
            <a:off x="5838393" y="2206080"/>
            <a:ext cx="5627960" cy="1621955"/>
            <a:chOff x="5838393" y="2206080"/>
            <a:chExt cx="5627960" cy="1621955"/>
          </a:xfrm>
        </p:grpSpPr>
        <p:sp>
          <p:nvSpPr>
            <p:cNvPr id="7" name="Rectangle 6"/>
            <p:cNvSpPr/>
            <p:nvPr/>
          </p:nvSpPr>
          <p:spPr>
            <a:xfrm>
              <a:off x="5838393" y="2206080"/>
              <a:ext cx="5627960" cy="1621955"/>
            </a:xfrm>
            <a:prstGeom prst="rect">
              <a:avLst/>
            </a:prstGeom>
            <a:solidFill>
              <a:schemeClr val="bg1"/>
            </a:solidFill>
            <a:ln w="25400" cap="flat">
              <a:noFill/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6094525" y="2470318"/>
              <a:ext cx="5115697" cy="109348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713274644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Architecture Design Considerations</a:t>
            </a:r>
          </a:p>
        </p:txBody>
      </p:sp>
      <p:sp>
        <p:nvSpPr>
          <p:cNvPr id="5" name="内容占位符 2"/>
          <p:cNvSpPr txBox="1">
            <a:spLocks/>
          </p:cNvSpPr>
          <p:nvPr/>
        </p:nvSpPr>
        <p:spPr>
          <a:xfrm>
            <a:off x="163196" y="1057013"/>
            <a:ext cx="11899101" cy="5318620"/>
          </a:xfrm>
          <a:prstGeom prst="rect">
            <a:avLst/>
          </a:prstGeom>
        </p:spPr>
        <p:txBody>
          <a:bodyPr/>
          <a:lstStyle/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altLang="zh-CN" dirty="0">
                <a:ea typeface="Arial Unicode MS" pitchFamily="34" charset="-122"/>
                <a:cs typeface="Arial Unicode MS" pitchFamily="34" charset="-122"/>
              </a:rPr>
              <a:t>Architecture Principles Were Reviewed Earlier and Agreed Upon by the Architecture Team:</a:t>
            </a:r>
          </a:p>
          <a:p>
            <a:pPr lvl="1">
              <a:lnSpc>
                <a:spcPct val="90000"/>
              </a:lnSpc>
              <a:spcBef>
                <a:spcPts val="1000"/>
              </a:spcBef>
              <a:defRPr/>
            </a:pPr>
            <a:r>
              <a:rPr lang="en-US" altLang="zh-CN" sz="1400" dirty="0">
                <a:solidFill>
                  <a:srgbClr val="0070C0"/>
                </a:solidFill>
                <a:ea typeface="Arial Unicode MS" pitchFamily="34" charset="-122"/>
                <a:cs typeface="Arial Unicode MS" pitchFamily="34" charset="-122"/>
                <a:hlinkClick r:id="rId2"/>
              </a:rPr>
              <a:t>https://wiki.onap.org/display/DW/Contributions?preview=/8225716/8232492/Architectural%20principles_v3.docx</a:t>
            </a:r>
            <a:endParaRPr lang="en-US" altLang="zh-CN" sz="1400" dirty="0">
              <a:solidFill>
                <a:srgbClr val="0070C0"/>
              </a:solidFill>
              <a:ea typeface="Arial Unicode MS" pitchFamily="34" charset="-122"/>
              <a:cs typeface="Arial Unicode MS" pitchFamily="34" charset="-122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altLang="zh-CN" dirty="0">
                <a:ea typeface="Arial Unicode MS" pitchFamily="34" charset="-122"/>
                <a:cs typeface="Arial Unicode MS" pitchFamily="34" charset="-122"/>
              </a:rPr>
              <a:t>ONAP is a layered architecture – Orchestration, Multi-Cloud, Controller, etc.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altLang="zh-CN" dirty="0">
                <a:ea typeface="Arial Unicode MS" pitchFamily="34" charset="-122"/>
                <a:cs typeface="Arial Unicode MS" pitchFamily="34" charset="-122"/>
              </a:rPr>
              <a:t>Functional role of each layer should be well defined </a:t>
            </a:r>
            <a:r>
              <a:rPr lang="en-US" altLang="zh-CN" dirty="0" smtClean="0">
                <a:ea typeface="Arial Unicode MS" pitchFamily="34" charset="-122"/>
                <a:cs typeface="Arial Unicode MS" pitchFamily="34" charset="-122"/>
              </a:rPr>
              <a:t>per the architecture principles agreed by the architecture team (see the above link).</a:t>
            </a:r>
            <a:endParaRPr lang="en-US" altLang="zh-CN" b="1" dirty="0">
              <a:solidFill>
                <a:srgbClr val="0070C0"/>
              </a:solidFill>
              <a:ea typeface="Arial Unicode MS" pitchFamily="34" charset="-122"/>
              <a:cs typeface="Arial Unicode MS" pitchFamily="34" charset="-122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altLang="zh-CN" dirty="0">
                <a:ea typeface="Arial Unicode MS" pitchFamily="34" charset="-122"/>
                <a:cs typeface="Arial Unicode MS" pitchFamily="34" charset="-122"/>
              </a:rPr>
              <a:t>ONAP should support </a:t>
            </a:r>
            <a:r>
              <a:rPr lang="en-US" altLang="zh-CN" b="1" dirty="0">
                <a:solidFill>
                  <a:srgbClr val="0070C0"/>
                </a:solidFill>
                <a:ea typeface="Arial Unicode MS" pitchFamily="34" charset="-122"/>
                <a:cs typeface="Arial Unicode MS" pitchFamily="34" charset="-122"/>
              </a:rPr>
              <a:t>integrated design studio </a:t>
            </a:r>
            <a:r>
              <a:rPr lang="en-US" altLang="zh-CN" dirty="0">
                <a:ea typeface="Arial Unicode MS" pitchFamily="34" charset="-122"/>
                <a:cs typeface="Arial Unicode MS" pitchFamily="34" charset="-122"/>
              </a:rPr>
              <a:t>to capture full lifecycle management models (TOSCA models for NF, simple / nested services augmented with BPMN, Policy / Analytic design models, etc.)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altLang="zh-CN" dirty="0">
                <a:ea typeface="Arial Unicode MS" pitchFamily="34" charset="-122"/>
                <a:cs typeface="Arial Unicode MS" pitchFamily="34" charset="-122"/>
              </a:rPr>
              <a:t>ONAP Should Support Cloud Agnostic Model and Multi-Cloud adaption layer while hiding infrastructure details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altLang="zh-CN" b="1" dirty="0">
                <a:solidFill>
                  <a:srgbClr val="0070C0"/>
                </a:solidFill>
                <a:ea typeface="Arial Unicode MS" pitchFamily="34" charset="-122"/>
                <a:cs typeface="Arial Unicode MS" pitchFamily="34" charset="-122"/>
              </a:rPr>
              <a:t>ONAP Target Goal is: Modular, Model-driven, Microservices-based architecture</a:t>
            </a:r>
          </a:p>
          <a:p>
            <a:pPr marL="685800" lvl="1" indent="-228600">
              <a:lnSpc>
                <a:spcPct val="90000"/>
              </a:lnSpc>
              <a:spcBef>
                <a:spcPts val="1000"/>
              </a:spcBef>
              <a:buFont typeface="Arial" pitchFamily="34" charset="0"/>
              <a:buChar char="•"/>
              <a:defRPr/>
            </a:pPr>
            <a:r>
              <a:rPr lang="en-US" altLang="zh-CN" dirty="0">
                <a:ea typeface="Arial Unicode MS" pitchFamily="34" charset="-122"/>
                <a:cs typeface="Arial Unicode MS" pitchFamily="34" charset="-122"/>
              </a:rPr>
              <a:t>Models drive interfaces between layers/components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altLang="zh-CN" dirty="0">
                <a:ea typeface="Arial Unicode MS" pitchFamily="34" charset="-122"/>
                <a:cs typeface="Arial Unicode MS" pitchFamily="34" charset="-122"/>
              </a:rPr>
              <a:t>ONAP should define </a:t>
            </a:r>
            <a:r>
              <a:rPr lang="en-US" altLang="zh-CN" b="1" dirty="0" smtClean="0">
                <a:solidFill>
                  <a:srgbClr val="0070C0"/>
                </a:solidFill>
                <a:ea typeface="Arial Unicode MS" pitchFamily="34" charset="-122"/>
                <a:cs typeface="Arial Unicode MS" pitchFamily="34" charset="-122"/>
              </a:rPr>
              <a:t>well-described and consistent NB-APIs </a:t>
            </a:r>
            <a:r>
              <a:rPr lang="en-US" altLang="zh-CN" dirty="0">
                <a:ea typeface="Arial Unicode MS" pitchFamily="34" charset="-122"/>
                <a:cs typeface="Arial Unicode MS" pitchFamily="34" charset="-122"/>
              </a:rPr>
              <a:t>at </a:t>
            </a:r>
            <a:r>
              <a:rPr lang="en-US" altLang="zh-CN" dirty="0" smtClean="0">
                <a:ea typeface="Arial Unicode MS" pitchFamily="34" charset="-122"/>
                <a:cs typeface="Arial Unicode MS" pitchFamily="34" charset="-122"/>
              </a:rPr>
              <a:t>all layers</a:t>
            </a:r>
            <a:endParaRPr lang="en-US" altLang="zh-CN" dirty="0">
              <a:ea typeface="Arial Unicode MS" pitchFamily="34" charset="-122"/>
              <a:cs typeface="Arial Unicode MS" pitchFamily="34" charset="-122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altLang="zh-CN" dirty="0">
                <a:ea typeface="Arial Unicode MS" pitchFamily="34" charset="-122"/>
                <a:cs typeface="Arial Unicode MS" pitchFamily="34" charset="-122"/>
              </a:rPr>
              <a:t>Keep flexible capability for commercial solution (</a:t>
            </a:r>
            <a:r>
              <a:rPr lang="en-US" altLang="zh-CN" b="1" dirty="0">
                <a:solidFill>
                  <a:srgbClr val="0070C0"/>
                </a:solidFill>
                <a:ea typeface="Arial Unicode MS" pitchFamily="34" charset="-122"/>
                <a:cs typeface="Arial Unicode MS" pitchFamily="34" charset="-122"/>
              </a:rPr>
              <a:t>no vendor lock-in</a:t>
            </a:r>
            <a:r>
              <a:rPr lang="en-US" altLang="zh-CN" dirty="0">
                <a:ea typeface="Arial Unicode MS" pitchFamily="34" charset="-122"/>
                <a:cs typeface="Arial Unicode MS" pitchFamily="34" charset="-122"/>
              </a:rPr>
              <a:t>) 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altLang="zh-CN" dirty="0">
                <a:ea typeface="Arial Unicode MS" pitchFamily="34" charset="-122"/>
                <a:cs typeface="Arial Unicode MS" pitchFamily="34" charset="-122"/>
              </a:rPr>
              <a:t>Agree to </a:t>
            </a:r>
            <a:r>
              <a:rPr lang="en-US" altLang="zh-CN" b="1" dirty="0">
                <a:solidFill>
                  <a:srgbClr val="0070C0"/>
                </a:solidFill>
                <a:ea typeface="Arial Unicode MS" pitchFamily="34" charset="-122"/>
                <a:cs typeface="Arial Unicode MS" pitchFamily="34" charset="-122"/>
              </a:rPr>
              <a:t>unified </a:t>
            </a:r>
            <a:r>
              <a:rPr lang="en-US" altLang="zh-CN" b="1" dirty="0" smtClean="0">
                <a:solidFill>
                  <a:srgbClr val="0070C0"/>
                </a:solidFill>
                <a:ea typeface="Arial Unicode MS" pitchFamily="34" charset="-122"/>
                <a:cs typeface="Arial Unicode MS" pitchFamily="34" charset="-122"/>
              </a:rPr>
              <a:t>modeling </a:t>
            </a:r>
            <a:r>
              <a:rPr lang="en-US" altLang="zh-CN" dirty="0">
                <a:ea typeface="Arial Unicode MS" pitchFamily="34" charset="-122"/>
                <a:cs typeface="Arial Unicode MS" pitchFamily="34" charset="-122"/>
              </a:rPr>
              <a:t>for integration across all modules: VES in DCAE, Logging &amp; monitor inside ONAP and more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3342181" y="5409788"/>
            <a:ext cx="8399276" cy="0"/>
          </a:xfrm>
          <a:prstGeom prst="line">
            <a:avLst/>
          </a:prstGeom>
          <a:ln w="28575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1" name="Arrow: U-Turn 160"/>
          <p:cNvSpPr/>
          <p:nvPr/>
        </p:nvSpPr>
        <p:spPr>
          <a:xfrm flipV="1">
            <a:off x="1887512" y="4804570"/>
            <a:ext cx="1950299" cy="776362"/>
          </a:xfrm>
          <a:prstGeom prst="uturnArrow">
            <a:avLst/>
          </a:prstGeom>
          <a:solidFill>
            <a:srgbClr val="00B0F0"/>
          </a:solidFill>
          <a:ln w="3175" cap="flat">
            <a:solidFill>
              <a:srgbClr val="00B0F0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24150" y="49855"/>
            <a:ext cx="11454614" cy="954113"/>
          </a:xfrm>
        </p:spPr>
        <p:txBody>
          <a:bodyPr>
            <a:normAutofit/>
          </a:bodyPr>
          <a:lstStyle/>
          <a:p>
            <a:pPr algn="ctr"/>
            <a:r>
              <a:rPr lang="en-US" altLang="zh-CN" sz="3200" b="1" dirty="0">
                <a:solidFill>
                  <a:schemeClr val="bg1"/>
                </a:solidFill>
                <a:latin typeface="Arial" panose="020B0604020202020204"/>
              </a:rPr>
              <a:t>ONAP Target Architecture </a:t>
            </a:r>
            <a:r>
              <a:rPr lang="en-US" altLang="zh-CN" sz="3200" b="1" dirty="0">
                <a:solidFill>
                  <a:srgbClr val="FF0000"/>
                </a:solidFill>
                <a:latin typeface="Arial" panose="020B0604020202020204"/>
              </a:rPr>
              <a:t>for R2 and Beyond</a:t>
            </a:r>
            <a:r>
              <a:rPr lang="en-US" altLang="zh-CN" sz="3200" b="1" dirty="0">
                <a:solidFill>
                  <a:schemeClr val="bg1"/>
                </a:solidFill>
                <a:latin typeface="Arial" panose="020B0604020202020204"/>
              </a:rPr>
              <a:t/>
            </a:r>
            <a:br>
              <a:rPr lang="en-US" altLang="zh-CN" sz="3200" b="1" dirty="0">
                <a:solidFill>
                  <a:schemeClr val="bg1"/>
                </a:solidFill>
                <a:latin typeface="Arial" panose="020B0604020202020204"/>
              </a:rPr>
            </a:br>
            <a:r>
              <a:rPr lang="en-US" altLang="zh-CN" sz="1800" b="1" dirty="0">
                <a:solidFill>
                  <a:schemeClr val="bg1"/>
                </a:solidFill>
                <a:latin typeface="Arial" panose="020B0604020202020204"/>
              </a:rPr>
              <a:t>(High-Level </a:t>
            </a:r>
            <a:r>
              <a:rPr lang="en-US" altLang="zh-CN" sz="1800" b="1" dirty="0" smtClean="0">
                <a:solidFill>
                  <a:schemeClr val="bg1"/>
                </a:solidFill>
                <a:latin typeface="Arial" panose="020B0604020202020204"/>
              </a:rPr>
              <a:t>Functional View</a:t>
            </a:r>
            <a:r>
              <a:rPr lang="en-US" altLang="zh-CN" sz="1800" b="1" dirty="0">
                <a:solidFill>
                  <a:schemeClr val="bg1"/>
                </a:solidFill>
                <a:latin typeface="Arial" panose="020B0604020202020204"/>
              </a:rPr>
              <a:t>)</a:t>
            </a:r>
            <a:endParaRPr lang="zh-CN" altLang="en-US" sz="1800" b="1" dirty="0">
              <a:solidFill>
                <a:schemeClr val="bg1"/>
              </a:solidFill>
              <a:latin typeface="Arial" panose="020B0604020202020204"/>
            </a:endParaRPr>
          </a:p>
        </p:txBody>
      </p:sp>
      <p:sp>
        <p:nvSpPr>
          <p:cNvPr id="178" name="圆角矩形 28"/>
          <p:cNvSpPr/>
          <p:nvPr/>
        </p:nvSpPr>
        <p:spPr>
          <a:xfrm>
            <a:off x="569799" y="1563080"/>
            <a:ext cx="2640627" cy="3782778"/>
          </a:xfrm>
          <a:prstGeom prst="roundRect">
            <a:avLst>
              <a:gd name="adj" fmla="val 6026"/>
            </a:avLst>
          </a:prstGeom>
          <a:solidFill>
            <a:srgbClr val="1C2754"/>
          </a:solidFill>
          <a:ln w="19050" cap="flat" cmpd="sng" algn="ctr">
            <a:solidFill>
              <a:srgbClr val="00647F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endParaRPr lang="en-US" altLang="zh-CN" b="1" dirty="0">
              <a:solidFill>
                <a:prstClr val="white"/>
              </a:solidFill>
              <a:latin typeface="Calibri"/>
              <a:ea typeface="微软雅黑" panose="020B0503020204020204" pitchFamily="34" charset="-122"/>
            </a:endParaRPr>
          </a:p>
        </p:txBody>
      </p:sp>
      <p:sp>
        <p:nvSpPr>
          <p:cNvPr id="173" name="矩形 192"/>
          <p:cNvSpPr/>
          <p:nvPr/>
        </p:nvSpPr>
        <p:spPr bwMode="auto">
          <a:xfrm>
            <a:off x="286785" y="1571110"/>
            <a:ext cx="3221844" cy="400110"/>
          </a:xfrm>
          <a:prstGeom prst="rect">
            <a:avLst/>
          </a:prstGeom>
          <a:extLst/>
        </p:spPr>
        <p:txBody>
          <a:bodyPr wrap="non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2000" b="1" dirty="0" smtClean="0">
                <a:solidFill>
                  <a:srgbClr val="FF0000"/>
                </a:solidFill>
                <a:ea typeface="微软雅黑" panose="020B0503020204020204" pitchFamily="34" charset="-122"/>
              </a:rPr>
              <a:t>DESIGN-TIME/Dave/Michael</a:t>
            </a:r>
            <a:endParaRPr lang="en-US" altLang="zh-CN" sz="2000" b="1" dirty="0">
              <a:solidFill>
                <a:srgbClr val="FF0000"/>
              </a:solidFill>
              <a:ea typeface="微软雅黑" panose="020B0503020204020204" pitchFamily="34" charset="-122"/>
            </a:endParaRPr>
          </a:p>
        </p:txBody>
      </p:sp>
      <p:sp>
        <p:nvSpPr>
          <p:cNvPr id="175" name="圆角矩形 25"/>
          <p:cNvSpPr/>
          <p:nvPr/>
        </p:nvSpPr>
        <p:spPr>
          <a:xfrm>
            <a:off x="625061" y="2724387"/>
            <a:ext cx="2514600" cy="301752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</a:pPr>
            <a:r>
              <a:rPr lang="en-US" altLang="zh-CN" sz="1400" b="1" dirty="0">
                <a:latin typeface="+mn-lt"/>
                <a:ea typeface="微软雅黑" panose="020B0503020204020204" pitchFamily="34" charset="-122"/>
              </a:rPr>
              <a:t>Policy Creation &amp; Validation</a:t>
            </a:r>
          </a:p>
        </p:txBody>
      </p:sp>
      <p:sp>
        <p:nvSpPr>
          <p:cNvPr id="176" name="圆角矩形 26"/>
          <p:cNvSpPr/>
          <p:nvPr/>
        </p:nvSpPr>
        <p:spPr>
          <a:xfrm>
            <a:off x="625061" y="3073622"/>
            <a:ext cx="2514600" cy="301752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defTabSz="914400" hangingPunct="1">
              <a:buClr>
                <a:srgbClr val="CC9900"/>
              </a:buClr>
              <a:defRPr/>
            </a:pPr>
            <a:r>
              <a:rPr lang="en-US" altLang="zh-CN" sz="1400" b="1" dirty="0">
                <a:solidFill>
                  <a:srgbClr val="000000"/>
                </a:solidFill>
                <a:latin typeface="+mn-lt"/>
                <a:ea typeface="微软雅黑" panose="020B0503020204020204" pitchFamily="34" charset="-122"/>
              </a:rPr>
              <a:t>Analytic Application Design</a:t>
            </a:r>
          </a:p>
        </p:txBody>
      </p:sp>
      <p:sp>
        <p:nvSpPr>
          <p:cNvPr id="179" name="圆角矩形 29"/>
          <p:cNvSpPr/>
          <p:nvPr/>
        </p:nvSpPr>
        <p:spPr>
          <a:xfrm rot="16200000">
            <a:off x="-1574417" y="3327662"/>
            <a:ext cx="3837974" cy="326275"/>
          </a:xfrm>
          <a:prstGeom prst="roundRect">
            <a:avLst/>
          </a:prstGeom>
          <a:solidFill>
            <a:srgbClr val="009788"/>
          </a:solidFill>
          <a:ln>
            <a:noFill/>
            <a:headEnd type="none" w="med" len="med"/>
            <a:tailEnd type="none" w="med" len="med"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600" b="1" dirty="0" smtClean="0">
                <a:solidFill>
                  <a:prstClr val="white"/>
                </a:solidFill>
                <a:latin typeface="Calibri"/>
                <a:ea typeface="微软雅黑" panose="020B0503020204020204" pitchFamily="34" charset="-122"/>
              </a:rPr>
              <a:t>VNF / PNF Onboarding</a:t>
            </a:r>
            <a:endParaRPr lang="en-US" altLang="zh-CN" sz="1600" b="1" dirty="0">
              <a:solidFill>
                <a:prstClr val="white"/>
              </a:solidFill>
              <a:latin typeface="Calibri"/>
              <a:ea typeface="微软雅黑" panose="020B0503020204020204" pitchFamily="34" charset="-122"/>
            </a:endParaRPr>
          </a:p>
        </p:txBody>
      </p:sp>
      <p:sp>
        <p:nvSpPr>
          <p:cNvPr id="219" name="圆角矩形 25"/>
          <p:cNvSpPr/>
          <p:nvPr/>
        </p:nvSpPr>
        <p:spPr>
          <a:xfrm>
            <a:off x="625061" y="2025917"/>
            <a:ext cx="2514600" cy="301752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/>
          <a:p>
            <a:pPr algn="ctr" defTabSz="914400" fontAlgn="base" hangingPunct="1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400" b="1" kern="1200" dirty="0">
                <a:solidFill>
                  <a:schemeClr val="tx1"/>
                </a:solidFill>
                <a:ea typeface="微软雅黑" panose="020B0503020204020204" pitchFamily="34" charset="-122"/>
              </a:rPr>
              <a:t>Resource Onboarding</a:t>
            </a:r>
          </a:p>
        </p:txBody>
      </p:sp>
      <p:sp>
        <p:nvSpPr>
          <p:cNvPr id="220" name="圆角矩形 20"/>
          <p:cNvSpPr/>
          <p:nvPr/>
        </p:nvSpPr>
        <p:spPr>
          <a:xfrm>
            <a:off x="625061" y="2375152"/>
            <a:ext cx="2514600" cy="301752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/>
          <a:p>
            <a:pPr algn="ctr" defTabSz="914400" fontAlgn="base" hangingPunct="1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400" b="1" kern="1200" dirty="0">
                <a:solidFill>
                  <a:schemeClr val="tx1"/>
                </a:solidFill>
                <a:ea typeface="微软雅黑" panose="020B0503020204020204" pitchFamily="34" charset="-122"/>
              </a:rPr>
              <a:t>Service </a:t>
            </a:r>
            <a:r>
              <a:rPr lang="en-US" altLang="zh-CN" sz="1400" b="1" dirty="0">
                <a:ea typeface="微软雅黑" panose="020B0503020204020204" pitchFamily="34" charset="-122"/>
              </a:rPr>
              <a:t> </a:t>
            </a:r>
            <a:r>
              <a:rPr lang="en-US" altLang="zh-CN" sz="1400" b="1" kern="1200" dirty="0" smtClean="0">
                <a:solidFill>
                  <a:schemeClr val="tx1"/>
                </a:solidFill>
                <a:ea typeface="微软雅黑" panose="020B0503020204020204" pitchFamily="34" charset="-122"/>
              </a:rPr>
              <a:t>Design</a:t>
            </a:r>
            <a:endParaRPr lang="zh-CN" altLang="en-US" sz="1400" b="1" kern="1200" dirty="0">
              <a:solidFill>
                <a:schemeClr val="tx1"/>
              </a:solidFill>
              <a:ea typeface="微软雅黑" panose="020B0503020204020204" pitchFamily="34" charset="-122"/>
            </a:endParaRPr>
          </a:p>
        </p:txBody>
      </p:sp>
      <p:sp>
        <p:nvSpPr>
          <p:cNvPr id="3" name="Flowchart: Magnetic Disk 2"/>
          <p:cNvSpPr/>
          <p:nvPr/>
        </p:nvSpPr>
        <p:spPr>
          <a:xfrm>
            <a:off x="640108" y="4439224"/>
            <a:ext cx="2487305" cy="874746"/>
          </a:xfrm>
          <a:prstGeom prst="flowChartMagneticDisk">
            <a:avLst/>
          </a:prstGeom>
          <a:solidFill>
            <a:srgbClr val="FFFFFF"/>
          </a:solidFill>
          <a:ln w="9525" cap="flat">
            <a:solidFill>
              <a:schemeClr val="accent1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ea typeface="+mn-ea"/>
              <a:cs typeface="+mn-cs"/>
              <a:sym typeface="Calibri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625061" y="4810670"/>
            <a:ext cx="2502351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defTabSz="914400" fontAlgn="base" hangingPunct="1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defRPr/>
            </a:pPr>
            <a:r>
              <a:rPr lang="en-US" altLang="zh-CN" sz="1600" b="1" kern="1200" dirty="0">
                <a:ea typeface="微软雅黑" panose="020B0503020204020204" pitchFamily="34" charset="-122"/>
              </a:rPr>
              <a:t>Catalog</a:t>
            </a:r>
            <a:endParaRPr lang="zh-CN" altLang="en-US" b="1" kern="1200" dirty="0">
              <a:ea typeface="微软雅黑" panose="020B0503020204020204" pitchFamily="34" charset="-122"/>
            </a:endParaRPr>
          </a:p>
        </p:txBody>
      </p:sp>
      <p:sp>
        <p:nvSpPr>
          <p:cNvPr id="162" name="Rectangle 161"/>
          <p:cNvSpPr/>
          <p:nvPr/>
        </p:nvSpPr>
        <p:spPr>
          <a:xfrm>
            <a:off x="259351" y="5530477"/>
            <a:ext cx="3111367" cy="581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2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Recipe/Eng Rules &amp; Policy </a:t>
            </a:r>
            <a:r>
              <a:rPr lang="en-US" sz="1200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Distribution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200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ONAP Optimization Framework</a:t>
            </a:r>
            <a:endParaRPr lang="en-US" sz="12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57" name="圆角矩形 55"/>
          <p:cNvSpPr/>
          <p:nvPr/>
        </p:nvSpPr>
        <p:spPr>
          <a:xfrm rot="16200000">
            <a:off x="10543237" y="2686334"/>
            <a:ext cx="2648100" cy="402691"/>
          </a:xfrm>
          <a:prstGeom prst="roundRect">
            <a:avLst>
              <a:gd name="adj" fmla="val 16483"/>
            </a:avLst>
          </a:prstGeom>
          <a:solidFill>
            <a:srgbClr val="009788">
              <a:alpha val="5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rtlCol="0" anchor="ctr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400" b="1" dirty="0" smtClean="0">
                <a:solidFill>
                  <a:srgbClr val="44546A"/>
                </a:solidFill>
                <a:latin typeface="Calibri"/>
                <a:ea typeface="微软雅黑" panose="020B0503020204020204" pitchFamily="34" charset="-122"/>
              </a:rPr>
              <a:t>Roger/ONAP </a:t>
            </a:r>
            <a:r>
              <a:rPr lang="en-US" altLang="zh-CN" sz="1400" b="1" dirty="0">
                <a:solidFill>
                  <a:srgbClr val="44546A"/>
                </a:solidFill>
                <a:latin typeface="Calibri"/>
                <a:ea typeface="微软雅黑" panose="020B0503020204020204" pitchFamily="34" charset="-122"/>
              </a:rPr>
              <a:t>Operations Manager </a:t>
            </a:r>
          </a:p>
        </p:txBody>
      </p:sp>
      <p:sp>
        <p:nvSpPr>
          <p:cNvPr id="199" name="矩形 54"/>
          <p:cNvSpPr/>
          <p:nvPr/>
        </p:nvSpPr>
        <p:spPr bwMode="auto">
          <a:xfrm>
            <a:off x="3327597" y="1552222"/>
            <a:ext cx="8302057" cy="342772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9525" cap="flat" cmpd="sng" algn="ctr">
            <a:solidFill>
              <a:srgbClr val="00B0F0"/>
            </a:solidFill>
            <a:prstDash val="dash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1828800" marR="0" lvl="0" indent="-22225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20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         </a:t>
            </a:r>
            <a:endParaRPr kumimoji="0" lang="en-US" altLang="zh-CN" sz="2000" b="1" i="1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微软雅黑" panose="020B0503020204020204" pitchFamily="34" charset="-122"/>
            </a:endParaRPr>
          </a:p>
        </p:txBody>
      </p:sp>
      <p:sp>
        <p:nvSpPr>
          <p:cNvPr id="180" name="圆角矩形 30"/>
          <p:cNvSpPr/>
          <p:nvPr/>
        </p:nvSpPr>
        <p:spPr>
          <a:xfrm>
            <a:off x="3516372" y="1571814"/>
            <a:ext cx="1920536" cy="323164"/>
          </a:xfrm>
          <a:prstGeom prst="roundRect">
            <a:avLst>
              <a:gd name="adj" fmla="val 9045"/>
            </a:avLst>
          </a:prstGeom>
          <a:solidFill>
            <a:srgbClr val="00647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rtlCol="0" anchor="ctr" anchorCtr="0" compatLnSpc="1"/>
          <a:lstStyle/>
          <a:p>
            <a:pPr algn="ctr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400" b="1" dirty="0">
                <a:solidFill>
                  <a:prstClr val="white"/>
                </a:solidFill>
                <a:latin typeface="Calibri"/>
                <a:ea typeface="微软雅黑" panose="020B0503020204020204" pitchFamily="34" charset="-122"/>
              </a:rPr>
              <a:t>Dashboard OA&amp;M</a:t>
            </a:r>
          </a:p>
        </p:txBody>
      </p:sp>
      <p:sp>
        <p:nvSpPr>
          <p:cNvPr id="181" name="圆角矩形 31"/>
          <p:cNvSpPr/>
          <p:nvPr/>
        </p:nvSpPr>
        <p:spPr>
          <a:xfrm>
            <a:off x="8644176" y="1968916"/>
            <a:ext cx="1608806" cy="963527"/>
          </a:xfrm>
          <a:prstGeom prst="roundRect">
            <a:avLst/>
          </a:prstGeom>
          <a:solidFill>
            <a:srgbClr val="009788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lIns="91440" tIns="45720" rIns="91440" bIns="45720" numCol="1" rtlCol="0" anchor="ctr" anchorCtr="0" compatLnSpc="1"/>
          <a:lstStyle/>
          <a:p>
            <a:pPr algn="ctr" defTabSz="457200" hangingPunct="0"/>
            <a:endParaRPr lang="en-US" altLang="zh-CN" sz="1400" dirty="0">
              <a:solidFill>
                <a:prstClr val="white"/>
              </a:solidFill>
            </a:endParaRPr>
          </a:p>
        </p:txBody>
      </p:sp>
      <p:sp>
        <p:nvSpPr>
          <p:cNvPr id="192" name="圆角矩形 47"/>
          <p:cNvSpPr/>
          <p:nvPr/>
        </p:nvSpPr>
        <p:spPr>
          <a:xfrm>
            <a:off x="569799" y="1296898"/>
            <a:ext cx="11059855" cy="242407"/>
          </a:xfrm>
          <a:prstGeom prst="roundRect">
            <a:avLst/>
          </a:prstGeom>
          <a:solidFill>
            <a:srgbClr val="009788"/>
          </a:solidFill>
          <a:ln w="9525" cap="flat" cmpd="sng" algn="ctr">
            <a:noFill/>
            <a:prstDash val="sysDash"/>
            <a:round/>
            <a:headEnd type="none" w="med" len="med"/>
            <a:tailEnd type="none" w="med" len="med"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rtlCol="0" anchor="ctr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600" b="1" dirty="0">
                <a:solidFill>
                  <a:prstClr val="white"/>
                </a:solidFill>
                <a:ea typeface="微软雅黑" panose="020B0503020204020204" pitchFamily="34" charset="-122"/>
              </a:rPr>
              <a:t>ONAP External </a:t>
            </a:r>
            <a:r>
              <a:rPr lang="en-US" altLang="zh-CN" sz="1600" b="1" dirty="0" smtClean="0">
                <a:solidFill>
                  <a:prstClr val="white"/>
                </a:solidFill>
                <a:ea typeface="微软雅黑" panose="020B0503020204020204" pitchFamily="34" charset="-122"/>
              </a:rPr>
              <a:t>APIs Andy/Alex/Huabing </a:t>
            </a:r>
            <a:endParaRPr lang="en-US" altLang="zh-CN" sz="1600" b="1" dirty="0">
              <a:solidFill>
                <a:prstClr val="white"/>
              </a:solidFill>
              <a:ea typeface="微软雅黑" panose="020B0503020204020204" pitchFamily="34" charset="-122"/>
            </a:endParaRPr>
          </a:p>
        </p:txBody>
      </p:sp>
      <p:sp>
        <p:nvSpPr>
          <p:cNvPr id="194" name="圆角矩形 48"/>
          <p:cNvSpPr/>
          <p:nvPr/>
        </p:nvSpPr>
        <p:spPr>
          <a:xfrm>
            <a:off x="10298932" y="1953313"/>
            <a:ext cx="1283885" cy="2945165"/>
          </a:xfrm>
          <a:prstGeom prst="roundRect">
            <a:avLst/>
          </a:prstGeom>
          <a:solidFill>
            <a:srgbClr val="009788"/>
          </a:solidFill>
          <a:ln w="9525" cap="flat" cmpd="sng" algn="ctr">
            <a:noFill/>
            <a:prstDash val="sysDash"/>
            <a:round/>
            <a:headEnd type="none" w="med" len="med"/>
            <a:tailEnd type="none" w="med" len="med"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rtlCol="0" anchor="ctr" anchorCtr="0" compatLnSpc="1"/>
          <a:lstStyle/>
          <a:p>
            <a:pPr algn="ctr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300" b="1" dirty="0">
                <a:solidFill>
                  <a:prstClr val="white"/>
                </a:solidFill>
                <a:ea typeface="微软雅黑" panose="020B0503020204020204" pitchFamily="34" charset="-122"/>
              </a:rPr>
              <a:t>Common</a:t>
            </a:r>
          </a:p>
          <a:p>
            <a:pPr algn="ctr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300" b="1" dirty="0">
                <a:solidFill>
                  <a:prstClr val="white"/>
                </a:solidFill>
                <a:ea typeface="微软雅黑" panose="020B0503020204020204" pitchFamily="34" charset="-122"/>
              </a:rPr>
              <a:t> Services</a:t>
            </a:r>
            <a:endParaRPr lang="zh-CN" altLang="en-US" sz="1300" b="1" dirty="0">
              <a:solidFill>
                <a:prstClr val="white"/>
              </a:solidFill>
              <a:ea typeface="微软雅黑" panose="020B0503020204020204" pitchFamily="34" charset="-122"/>
            </a:endParaRPr>
          </a:p>
        </p:txBody>
      </p:sp>
      <p:sp>
        <p:nvSpPr>
          <p:cNvPr id="225" name="圆角矩形 51"/>
          <p:cNvSpPr/>
          <p:nvPr/>
        </p:nvSpPr>
        <p:spPr>
          <a:xfrm>
            <a:off x="10310434" y="2669068"/>
            <a:ext cx="1234440" cy="511659"/>
          </a:xfrm>
          <a:prstGeom prst="roundRect">
            <a:avLst/>
          </a:prstGeom>
          <a:solidFill>
            <a:srgbClr val="FFFFFF"/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/>
          <a:p>
            <a:pPr algn="ctr" defTabSz="914400" fontAlgn="base" hangingPunct="1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100" b="1" kern="1200" dirty="0">
                <a:ea typeface="微软雅黑" panose="020B0503020204020204" pitchFamily="34" charset="-122"/>
              </a:rPr>
              <a:t>Application</a:t>
            </a:r>
          </a:p>
          <a:p>
            <a:pPr algn="ctr" defTabSz="914400" fontAlgn="base" hangingPunct="1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100" b="1" kern="1200" dirty="0">
                <a:ea typeface="微软雅黑" panose="020B0503020204020204" pitchFamily="34" charset="-122"/>
              </a:rPr>
              <a:t>Authorization</a:t>
            </a:r>
          </a:p>
          <a:p>
            <a:pPr algn="ctr" defTabSz="914400" fontAlgn="base" hangingPunct="1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100" b="1" dirty="0" smtClean="0">
                <a:ea typeface="微软雅黑" panose="020B0503020204020204" pitchFamily="34" charset="-122"/>
              </a:rPr>
              <a:t>Framework/</a:t>
            </a:r>
            <a:r>
              <a:rPr lang="en-US" altLang="zh-CN" sz="1100" b="1" dirty="0" err="1" smtClean="0">
                <a:ea typeface="微软雅黑" panose="020B0503020204020204" pitchFamily="34" charset="-122"/>
              </a:rPr>
              <a:t>Srini</a:t>
            </a:r>
            <a:endParaRPr lang="en-US" altLang="zh-CN" sz="1100" b="1" kern="1200" dirty="0">
              <a:ea typeface="微软雅黑" panose="020B0503020204020204" pitchFamily="34" charset="-122"/>
            </a:endParaRPr>
          </a:p>
        </p:txBody>
      </p:sp>
      <p:sp>
        <p:nvSpPr>
          <p:cNvPr id="94" name="圆角矩形 31"/>
          <p:cNvSpPr/>
          <p:nvPr/>
        </p:nvSpPr>
        <p:spPr>
          <a:xfrm>
            <a:off x="5171864" y="1936691"/>
            <a:ext cx="1655880" cy="1027411"/>
          </a:xfrm>
          <a:prstGeom prst="roundRect">
            <a:avLst/>
          </a:prstGeom>
          <a:solidFill>
            <a:srgbClr val="00647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lIns="91440" tIns="45720" rIns="91440" bIns="45720" numCol="1" rtlCol="0" anchor="ctr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endParaRPr lang="en-US" altLang="zh-CN" sz="1400" b="1" dirty="0">
              <a:solidFill>
                <a:prstClr val="white"/>
              </a:solidFill>
              <a:latin typeface="Calibri"/>
              <a:ea typeface="微软雅黑" panose="020B0503020204020204" pitchFamily="34" charset="-122"/>
            </a:endParaRPr>
          </a:p>
        </p:txBody>
      </p:sp>
      <p:sp>
        <p:nvSpPr>
          <p:cNvPr id="65" name="圆角矩形 51"/>
          <p:cNvSpPr/>
          <p:nvPr/>
        </p:nvSpPr>
        <p:spPr>
          <a:xfrm>
            <a:off x="10323654" y="3767590"/>
            <a:ext cx="1234440" cy="411124"/>
          </a:xfrm>
          <a:prstGeom prst="roundRect">
            <a:avLst/>
          </a:prstGeom>
          <a:solidFill>
            <a:srgbClr val="FFFFFF"/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/>
          <a:p>
            <a:pPr algn="ctr" defTabSz="914400" fontAlgn="base" hangingPunct="1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100" b="1" dirty="0">
                <a:ea typeface="微软雅黑" panose="020B0503020204020204" pitchFamily="34" charset="-122"/>
              </a:rPr>
              <a:t>Logging</a:t>
            </a:r>
          </a:p>
        </p:txBody>
      </p:sp>
      <p:sp>
        <p:nvSpPr>
          <p:cNvPr id="108" name="圆角矩形 31"/>
          <p:cNvSpPr/>
          <p:nvPr/>
        </p:nvSpPr>
        <p:spPr>
          <a:xfrm>
            <a:off x="3614663" y="1970997"/>
            <a:ext cx="1370831" cy="997731"/>
          </a:xfrm>
          <a:prstGeom prst="roundRect">
            <a:avLst/>
          </a:prstGeom>
          <a:solidFill>
            <a:srgbClr val="1C2754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lIns="91440" tIns="45720" rIns="91440" bIns="45720" numCol="1" rtlCol="0" anchor="ctr" anchorCtr="0" compatLnSpc="1"/>
          <a:lstStyle/>
          <a:p>
            <a:pPr algn="ctr" defTabSz="457200" hangingPunct="0"/>
            <a:endParaRPr lang="en-US" altLang="zh-CN" sz="1400" b="1" dirty="0">
              <a:solidFill>
                <a:prstClr val="white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119" name="TextBox 118"/>
          <p:cNvSpPr txBox="1"/>
          <p:nvPr/>
        </p:nvSpPr>
        <p:spPr>
          <a:xfrm flipH="1">
            <a:off x="3696053" y="2138393"/>
            <a:ext cx="1256206" cy="73866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spc="0" normalizeH="0" baseline="0" dirty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Policy </a:t>
            </a:r>
            <a:r>
              <a:rPr kumimoji="0" lang="en-US" sz="1400" b="1" i="0" u="none" strike="noStrike" cap="none" spc="0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Framework TBD</a:t>
            </a:r>
            <a:endParaRPr kumimoji="0" lang="en-US" sz="1400" b="1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126" name="TextBox 125"/>
          <p:cNvSpPr txBox="1"/>
          <p:nvPr/>
        </p:nvSpPr>
        <p:spPr>
          <a:xfrm flipH="1">
            <a:off x="8642352" y="2141185"/>
            <a:ext cx="1624729" cy="95410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spc="0" normalizeH="0" baseline="0" dirty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 </a:t>
            </a:r>
            <a:r>
              <a:rPr kumimoji="0" lang="en-US" sz="1400" b="1" i="0" u="none" strike="noStrike" cap="none" spc="0" normalizeH="0" baseline="0" dirty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Active &amp; Available Inventory</a:t>
            </a:r>
          </a:p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400" b="1" dirty="0">
                <a:solidFill>
                  <a:srgbClr val="FFFFFF"/>
                </a:solidFill>
                <a:sym typeface="Calibri"/>
              </a:rPr>
              <a:t>External </a:t>
            </a:r>
            <a:r>
              <a:rPr lang="en-US" sz="1400" b="1" dirty="0" smtClean="0">
                <a:solidFill>
                  <a:srgbClr val="FFFFFF"/>
                </a:solidFill>
                <a:sym typeface="Calibri"/>
              </a:rPr>
              <a:t>Registry/Steve</a:t>
            </a:r>
            <a:endParaRPr kumimoji="0" lang="en-US" sz="1400" b="1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143" name="圆角矩形 32"/>
          <p:cNvSpPr/>
          <p:nvPr/>
        </p:nvSpPr>
        <p:spPr>
          <a:xfrm>
            <a:off x="7388013" y="3670683"/>
            <a:ext cx="2640134" cy="1236432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t">
            <a:noAutofit/>
          </a:bodyPr>
          <a:lstStyle/>
          <a:p>
            <a:r>
              <a:rPr lang="en-US" sz="1400" b="1" dirty="0">
                <a:solidFill>
                  <a:srgbClr val="000000"/>
                </a:solidFill>
                <a:sym typeface="Calibri"/>
              </a:rPr>
              <a:t>Generic NF Controllers  (L4-L7)</a:t>
            </a:r>
            <a:endParaRPr lang="en-US" altLang="zh-CN" sz="1400" b="1" dirty="0">
              <a:solidFill>
                <a:schemeClr val="tx1"/>
              </a:solidFill>
            </a:endParaRPr>
          </a:p>
        </p:txBody>
      </p:sp>
      <p:sp>
        <p:nvSpPr>
          <p:cNvPr id="144" name="圆角矩形 32"/>
          <p:cNvSpPr/>
          <p:nvPr/>
        </p:nvSpPr>
        <p:spPr>
          <a:xfrm>
            <a:off x="5364654" y="3653241"/>
            <a:ext cx="1901244" cy="1232382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t">
            <a:noAutofit/>
          </a:bodyPr>
          <a:lstStyle/>
          <a:p>
            <a:endParaRPr lang="en-US" altLang="zh-CN" sz="1400" b="1" dirty="0">
              <a:solidFill>
                <a:schemeClr val="bg1"/>
              </a:solidFill>
            </a:endParaRPr>
          </a:p>
        </p:txBody>
      </p:sp>
      <p:sp>
        <p:nvSpPr>
          <p:cNvPr id="133" name="圆角矩形 32"/>
          <p:cNvSpPr/>
          <p:nvPr/>
        </p:nvSpPr>
        <p:spPr>
          <a:xfrm>
            <a:off x="3376407" y="3640275"/>
            <a:ext cx="1895499" cy="1236433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t">
            <a:noAutofit/>
          </a:bodyPr>
          <a:lstStyle/>
          <a:p>
            <a:endParaRPr lang="en-US" altLang="zh-CN" sz="1400" b="1" dirty="0">
              <a:solidFill>
                <a:schemeClr val="bg1"/>
              </a:solidFill>
            </a:endParaRPr>
          </a:p>
        </p:txBody>
      </p:sp>
      <p:sp>
        <p:nvSpPr>
          <p:cNvPr id="105" name="TextBox 104"/>
          <p:cNvSpPr txBox="1"/>
          <p:nvPr/>
        </p:nvSpPr>
        <p:spPr>
          <a:xfrm flipH="1">
            <a:off x="5182931" y="2073280"/>
            <a:ext cx="1663667" cy="95410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spc="0" normalizeH="0" dirty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Data Collection, Analytics, and Events</a:t>
            </a:r>
          </a:p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400" b="1" dirty="0">
                <a:solidFill>
                  <a:srgbClr val="FFFFFF"/>
                </a:solidFill>
                <a:sym typeface="Calibri"/>
              </a:rPr>
              <a:t>Event Correlation</a:t>
            </a:r>
            <a:r>
              <a:rPr kumimoji="0" lang="en-US" sz="1400" b="1" i="0" u="none" strike="noStrike" cap="none" spc="0" normalizeH="0" dirty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 </a:t>
            </a:r>
            <a:r>
              <a:rPr kumimoji="0" lang="en-US" sz="1400" b="1" i="0" u="none" strike="noStrike" cap="none" spc="0" normalizeH="0" dirty="0" err="1" smtClean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Leucheng</a:t>
            </a:r>
            <a:r>
              <a:rPr kumimoji="0" lang="en-US" sz="1400" b="1" i="0" u="none" strike="noStrike" cap="none" spc="0" normalizeH="0" dirty="0" smtClean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 Habib</a:t>
            </a:r>
            <a:endParaRPr kumimoji="0" lang="en-US" sz="1600" b="1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125" name="圆角矩形 51"/>
          <p:cNvSpPr/>
          <p:nvPr/>
        </p:nvSpPr>
        <p:spPr>
          <a:xfrm>
            <a:off x="10310434" y="3225371"/>
            <a:ext cx="1234440" cy="472892"/>
          </a:xfrm>
          <a:prstGeom prst="roundRect">
            <a:avLst/>
          </a:prstGeom>
          <a:solidFill>
            <a:srgbClr val="FFFFFF"/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/>
          <a:p>
            <a:pPr algn="ctr" defTabSz="914400" fontAlgn="base" hangingPunct="1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100" b="1" kern="1200" dirty="0">
                <a:ea typeface="微软雅黑" panose="020B0503020204020204" pitchFamily="34" charset="-122"/>
              </a:rPr>
              <a:t>ONAP </a:t>
            </a:r>
            <a:r>
              <a:rPr lang="en-US" altLang="zh-CN" sz="1100" b="1" dirty="0" smtClean="0">
                <a:ea typeface="微软雅黑" panose="020B0503020204020204" pitchFamily="34" charset="-122"/>
              </a:rPr>
              <a:t>/</a:t>
            </a:r>
            <a:r>
              <a:rPr lang="en-US" altLang="zh-CN" sz="1100" b="1" dirty="0" err="1" smtClean="0">
                <a:ea typeface="微软雅黑" panose="020B0503020204020204" pitchFamily="34" charset="-122"/>
              </a:rPr>
              <a:t>Shekar</a:t>
            </a:r>
            <a:r>
              <a:rPr lang="en-US" altLang="zh-CN" sz="1100" b="1" kern="1200" dirty="0" smtClean="0">
                <a:ea typeface="微软雅黑" panose="020B0503020204020204" pitchFamily="34" charset="-122"/>
              </a:rPr>
              <a:t> Optimization </a:t>
            </a:r>
            <a:r>
              <a:rPr lang="en-US" altLang="zh-CN" sz="1100" b="1" kern="1200" dirty="0">
                <a:ea typeface="微软雅黑" panose="020B0503020204020204" pitchFamily="34" charset="-122"/>
              </a:rPr>
              <a:t>Framework</a:t>
            </a:r>
            <a:endParaRPr lang="en-US" altLang="zh-CN" sz="1050" b="1" kern="1200" dirty="0">
              <a:ea typeface="微软雅黑" panose="020B0503020204020204" pitchFamily="34" charset="-122"/>
            </a:endParaRPr>
          </a:p>
        </p:txBody>
      </p:sp>
      <p:sp>
        <p:nvSpPr>
          <p:cNvPr id="127" name="TextBox 126"/>
          <p:cNvSpPr txBox="1"/>
          <p:nvPr/>
        </p:nvSpPr>
        <p:spPr>
          <a:xfrm flipH="1">
            <a:off x="5475751" y="4043060"/>
            <a:ext cx="1647409" cy="52321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spc="0" normalizeH="0" dirty="0">
                <a:ln>
                  <a:noFill/>
                </a:ln>
                <a:effectLst/>
                <a:uFillTx/>
                <a:sym typeface="Calibri"/>
              </a:rPr>
              <a:t>SDN Controller</a:t>
            </a:r>
          </a:p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400" b="1" baseline="0" dirty="0">
                <a:sym typeface="Calibri"/>
              </a:rPr>
              <a:t>(L0-L3</a:t>
            </a:r>
            <a:r>
              <a:rPr lang="en-US" sz="1400" b="1" baseline="0" dirty="0" smtClean="0">
                <a:sym typeface="Calibri"/>
              </a:rPr>
              <a:t>) Parviz/Dan</a:t>
            </a:r>
            <a:endParaRPr lang="en-US" sz="1400" b="1" baseline="0" dirty="0" smtClean="0">
              <a:sym typeface="Calibri"/>
            </a:endParaRPr>
          </a:p>
        </p:txBody>
      </p:sp>
      <p:sp>
        <p:nvSpPr>
          <p:cNvPr id="76" name="矩形 69"/>
          <p:cNvSpPr/>
          <p:nvPr/>
        </p:nvSpPr>
        <p:spPr bwMode="auto">
          <a:xfrm>
            <a:off x="3850868" y="5014915"/>
            <a:ext cx="7445829" cy="284327"/>
          </a:xfrm>
          <a:prstGeom prst="rect">
            <a:avLst/>
          </a:prstGeom>
          <a:solidFill>
            <a:schemeClr val="bg2">
              <a:lumMod val="90000"/>
            </a:schemeClr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400" b="1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Optional External </a:t>
            </a:r>
            <a:r>
              <a:rPr kumimoji="0" lang="en-US" altLang="zh-CN" sz="1400" b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Systems</a:t>
            </a:r>
          </a:p>
        </p:txBody>
      </p:sp>
      <p:sp>
        <p:nvSpPr>
          <p:cNvPr id="75" name="矩形 69"/>
          <p:cNvSpPr/>
          <p:nvPr/>
        </p:nvSpPr>
        <p:spPr bwMode="auto">
          <a:xfrm>
            <a:off x="3850868" y="5464890"/>
            <a:ext cx="7445829" cy="284327"/>
          </a:xfrm>
          <a:prstGeom prst="rect">
            <a:avLst/>
          </a:prstGeom>
          <a:solidFill>
            <a:schemeClr val="bg2">
              <a:lumMod val="90000"/>
            </a:schemeClr>
          </a:solidFill>
          <a:ln w="9525" cap="flat" cmpd="sng" algn="ctr">
            <a:solidFill>
              <a:schemeClr val="accent5">
                <a:lumMod val="75000"/>
              </a:schemeClr>
            </a:solidFill>
            <a:prstDash val="dash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400" b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Network Function Layer</a:t>
            </a:r>
          </a:p>
        </p:txBody>
      </p:sp>
      <p:sp>
        <p:nvSpPr>
          <p:cNvPr id="114" name="矩形 69"/>
          <p:cNvSpPr/>
          <p:nvPr/>
        </p:nvSpPr>
        <p:spPr bwMode="auto">
          <a:xfrm>
            <a:off x="3837812" y="5803091"/>
            <a:ext cx="6472622" cy="312141"/>
          </a:xfrm>
          <a:prstGeom prst="rect">
            <a:avLst/>
          </a:prstGeom>
          <a:solidFill>
            <a:schemeClr val="bg2">
              <a:lumMod val="90000"/>
            </a:schemeClr>
          </a:solidFill>
          <a:ln w="9525" cap="flat" cmpd="sng" algn="ctr">
            <a:solidFill>
              <a:schemeClr val="accent5">
                <a:lumMod val="75000"/>
              </a:schemeClr>
            </a:solidFill>
            <a:prstDash val="dash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400" b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Hypervisor / OS Layer</a:t>
            </a:r>
          </a:p>
        </p:txBody>
      </p:sp>
      <p:sp>
        <p:nvSpPr>
          <p:cNvPr id="120" name="圆角矩形 188"/>
          <p:cNvSpPr/>
          <p:nvPr/>
        </p:nvSpPr>
        <p:spPr bwMode="auto">
          <a:xfrm>
            <a:off x="5571342" y="5857165"/>
            <a:ext cx="902738" cy="247650"/>
          </a:xfrm>
          <a:prstGeom prst="roundRect">
            <a:avLst>
              <a:gd name="adj" fmla="val 12823"/>
            </a:avLst>
          </a:prstGeom>
          <a:solidFill>
            <a:srgbClr val="FFFFFF">
              <a:lumMod val="85000"/>
            </a:srgb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2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OpenStack</a:t>
            </a:r>
          </a:p>
        </p:txBody>
      </p:sp>
      <p:sp>
        <p:nvSpPr>
          <p:cNvPr id="121" name="圆角矩形 65"/>
          <p:cNvSpPr/>
          <p:nvPr/>
        </p:nvSpPr>
        <p:spPr bwMode="auto">
          <a:xfrm>
            <a:off x="7669376" y="5857165"/>
            <a:ext cx="670684" cy="247650"/>
          </a:xfrm>
          <a:prstGeom prst="roundRect">
            <a:avLst>
              <a:gd name="adj" fmla="val 12823"/>
            </a:avLst>
          </a:prstGeom>
          <a:solidFill>
            <a:srgbClr val="FFFFFF">
              <a:lumMod val="85000"/>
            </a:srgb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2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Azure</a:t>
            </a:r>
          </a:p>
        </p:txBody>
      </p:sp>
      <p:sp>
        <p:nvSpPr>
          <p:cNvPr id="122" name="圆角矩形 66"/>
          <p:cNvSpPr/>
          <p:nvPr/>
        </p:nvSpPr>
        <p:spPr bwMode="auto">
          <a:xfrm>
            <a:off x="6633896" y="5849052"/>
            <a:ext cx="911332" cy="247650"/>
          </a:xfrm>
          <a:prstGeom prst="roundRect">
            <a:avLst>
              <a:gd name="adj" fmla="val 12823"/>
            </a:avLst>
          </a:prstGeom>
          <a:solidFill>
            <a:srgbClr val="FFFFFF">
              <a:lumMod val="85000"/>
            </a:srgb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VMware</a:t>
            </a:r>
          </a:p>
        </p:txBody>
      </p:sp>
      <p:sp>
        <p:nvSpPr>
          <p:cNvPr id="137" name="圆角矩形 67"/>
          <p:cNvSpPr/>
          <p:nvPr/>
        </p:nvSpPr>
        <p:spPr bwMode="auto">
          <a:xfrm>
            <a:off x="9181372" y="5850284"/>
            <a:ext cx="1016942" cy="247650"/>
          </a:xfrm>
          <a:prstGeom prst="roundRect">
            <a:avLst>
              <a:gd name="adj" fmla="val 12823"/>
            </a:avLst>
          </a:prstGeom>
          <a:solidFill>
            <a:srgbClr val="FFFFFF">
              <a:lumMod val="85000"/>
            </a:srgb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2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RackSpace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9336817" y="5327412"/>
            <a:ext cx="461406" cy="46166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…</a:t>
            </a:r>
          </a:p>
        </p:txBody>
      </p:sp>
      <p:sp>
        <p:nvSpPr>
          <p:cNvPr id="135" name="圆角矩形 188"/>
          <p:cNvSpPr/>
          <p:nvPr/>
        </p:nvSpPr>
        <p:spPr bwMode="auto">
          <a:xfrm>
            <a:off x="5921433" y="5066173"/>
            <a:ext cx="1476782" cy="204233"/>
          </a:xfrm>
          <a:prstGeom prst="roundRect">
            <a:avLst>
              <a:gd name="adj" fmla="val 12823"/>
            </a:avLst>
          </a:prstGeom>
          <a:solidFill>
            <a:srgbClr val="009788">
              <a:alpha val="5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200" b="1" dirty="0">
                <a:solidFill>
                  <a:srgbClr val="44546A"/>
                </a:solidFill>
                <a:latin typeface="Calibri"/>
                <a:ea typeface="微软雅黑" panose="020B0503020204020204" pitchFamily="34" charset="-122"/>
              </a:rPr>
              <a:t>3rd Party Controller</a:t>
            </a:r>
          </a:p>
        </p:txBody>
      </p:sp>
      <p:sp>
        <p:nvSpPr>
          <p:cNvPr id="145" name="圆角矩形 65"/>
          <p:cNvSpPr/>
          <p:nvPr/>
        </p:nvSpPr>
        <p:spPr bwMode="auto">
          <a:xfrm>
            <a:off x="8429247" y="5849052"/>
            <a:ext cx="670684" cy="247650"/>
          </a:xfrm>
          <a:prstGeom prst="roundRect">
            <a:avLst>
              <a:gd name="adj" fmla="val 12823"/>
            </a:avLst>
          </a:prstGeom>
          <a:solidFill>
            <a:srgbClr val="FFFFFF">
              <a:lumMod val="85000"/>
            </a:srgb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AMZ</a:t>
            </a:r>
          </a:p>
        </p:txBody>
      </p:sp>
      <p:sp>
        <p:nvSpPr>
          <p:cNvPr id="149" name="圆角矩形 65"/>
          <p:cNvSpPr/>
          <p:nvPr/>
        </p:nvSpPr>
        <p:spPr bwMode="auto">
          <a:xfrm>
            <a:off x="8032248" y="5501567"/>
            <a:ext cx="670684" cy="247650"/>
          </a:xfrm>
          <a:prstGeom prst="roundRect">
            <a:avLst>
              <a:gd name="adj" fmla="val 12823"/>
            </a:avLst>
          </a:prstGeom>
          <a:solidFill>
            <a:srgbClr val="FFFFFF">
              <a:lumMod val="85000"/>
            </a:srgb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VNFs</a:t>
            </a:r>
          </a:p>
        </p:txBody>
      </p:sp>
      <p:sp>
        <p:nvSpPr>
          <p:cNvPr id="150" name="圆角矩形 65"/>
          <p:cNvSpPr/>
          <p:nvPr/>
        </p:nvSpPr>
        <p:spPr bwMode="auto">
          <a:xfrm>
            <a:off x="10391675" y="5486246"/>
            <a:ext cx="670684" cy="247650"/>
          </a:xfrm>
          <a:prstGeom prst="roundRect">
            <a:avLst>
              <a:gd name="adj" fmla="val 12823"/>
            </a:avLst>
          </a:prstGeom>
          <a:solidFill>
            <a:schemeClr val="accent6">
              <a:lumMod val="20000"/>
              <a:lumOff val="80000"/>
            </a:scheme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PNFs</a:t>
            </a:r>
          </a:p>
        </p:txBody>
      </p:sp>
      <p:grpSp>
        <p:nvGrpSpPr>
          <p:cNvPr id="138" name="Group 73"/>
          <p:cNvGrpSpPr/>
          <p:nvPr/>
        </p:nvGrpSpPr>
        <p:grpSpPr>
          <a:xfrm>
            <a:off x="4519533" y="6141556"/>
            <a:ext cx="5523621" cy="575678"/>
            <a:chOff x="2002173" y="5867539"/>
            <a:chExt cx="5523621" cy="575678"/>
          </a:xfrm>
        </p:grpSpPr>
        <p:pic>
          <p:nvPicPr>
            <p:cNvPr id="139" name="Picture 138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002173" y="5977908"/>
              <a:ext cx="905123" cy="410546"/>
            </a:xfrm>
            <a:prstGeom prst="rect">
              <a:avLst/>
            </a:prstGeom>
          </p:spPr>
        </p:pic>
        <p:sp>
          <p:nvSpPr>
            <p:cNvPr id="140" name="Isosceles Triangle 139"/>
            <p:cNvSpPr/>
            <p:nvPr/>
          </p:nvSpPr>
          <p:spPr>
            <a:xfrm flipV="1">
              <a:off x="2184146" y="5867539"/>
              <a:ext cx="541175" cy="110369"/>
            </a:xfrm>
            <a:prstGeom prst="triangle">
              <a:avLst/>
            </a:prstGeom>
            <a:solidFill>
              <a:schemeClr val="tx2">
                <a:lumMod val="60000"/>
                <a:lumOff val="40000"/>
              </a:schemeClr>
            </a:solidFill>
            <a:ln w="3175" cap="flat">
              <a:noFill/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pic>
          <p:nvPicPr>
            <p:cNvPr id="141" name="Picture 140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05751" y="5991537"/>
              <a:ext cx="905123" cy="410546"/>
            </a:xfrm>
            <a:prstGeom prst="rect">
              <a:avLst/>
            </a:prstGeom>
          </p:spPr>
        </p:pic>
        <p:sp>
          <p:nvSpPr>
            <p:cNvPr id="146" name="Isosceles Triangle 145"/>
            <p:cNvSpPr/>
            <p:nvPr/>
          </p:nvSpPr>
          <p:spPr>
            <a:xfrm flipV="1">
              <a:off x="4587724" y="5870717"/>
              <a:ext cx="541175" cy="110369"/>
            </a:xfrm>
            <a:prstGeom prst="triangle">
              <a:avLst/>
            </a:prstGeom>
            <a:solidFill>
              <a:schemeClr val="tx2">
                <a:lumMod val="60000"/>
                <a:lumOff val="40000"/>
              </a:schemeClr>
            </a:solidFill>
            <a:ln w="3175" cap="flat">
              <a:noFill/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153" name="Isosceles Triangle 152"/>
            <p:cNvSpPr/>
            <p:nvPr/>
          </p:nvSpPr>
          <p:spPr>
            <a:xfrm flipV="1">
              <a:off x="6931219" y="5880776"/>
              <a:ext cx="541175" cy="110369"/>
            </a:xfrm>
            <a:prstGeom prst="triangle">
              <a:avLst/>
            </a:prstGeom>
            <a:solidFill>
              <a:schemeClr val="tx2">
                <a:lumMod val="60000"/>
                <a:lumOff val="40000"/>
              </a:schemeClr>
            </a:solidFill>
            <a:ln w="3175" cap="flat">
              <a:noFill/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pic>
          <p:nvPicPr>
            <p:cNvPr id="154" name="Picture 153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59457" y="6011570"/>
              <a:ext cx="766337" cy="324807"/>
            </a:xfrm>
            <a:prstGeom prst="rect">
              <a:avLst/>
            </a:prstGeom>
            <a:ln>
              <a:noFill/>
            </a:ln>
          </p:spPr>
        </p:pic>
        <p:cxnSp>
          <p:nvCxnSpPr>
            <p:cNvPr id="155" name="Straight Connector 154"/>
            <p:cNvCxnSpPr/>
            <p:nvPr/>
          </p:nvCxnSpPr>
          <p:spPr>
            <a:xfrm>
              <a:off x="2888299" y="6227487"/>
              <a:ext cx="1498455" cy="13629"/>
            </a:xfrm>
            <a:prstGeom prst="line">
              <a:avLst/>
            </a:prstGeom>
            <a:noFill/>
            <a:ln w="25400" cap="flat">
              <a:solidFill>
                <a:schemeClr val="accent1"/>
              </a:solidFill>
              <a:prstDash val="solid"/>
              <a:round/>
            </a:ln>
            <a:effectLst>
              <a:outerShdw blurRad="38100" dist="20000" dir="5400000" rotWithShape="0">
                <a:srgbClr val="000000">
                  <a:alpha val="38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cxnSp>
          <p:nvCxnSpPr>
            <p:cNvPr id="156" name="Straight Connector 155"/>
            <p:cNvCxnSpPr/>
            <p:nvPr/>
          </p:nvCxnSpPr>
          <p:spPr>
            <a:xfrm>
              <a:off x="5282534" y="6243163"/>
              <a:ext cx="1498455" cy="0"/>
            </a:xfrm>
            <a:prstGeom prst="line">
              <a:avLst/>
            </a:prstGeom>
            <a:noFill/>
            <a:ln w="25400" cap="flat">
              <a:solidFill>
                <a:schemeClr val="accent1"/>
              </a:solidFill>
              <a:prstDash val="solid"/>
              <a:round/>
            </a:ln>
            <a:effectLst>
              <a:outerShdw blurRad="38100" dist="20000" dir="5400000" rotWithShape="0">
                <a:srgbClr val="000000">
                  <a:alpha val="38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sp>
          <p:nvSpPr>
            <p:cNvPr id="159" name="TextBox 158"/>
            <p:cNvSpPr txBox="1"/>
            <p:nvPr/>
          </p:nvSpPr>
          <p:spPr>
            <a:xfrm>
              <a:off x="6950470" y="6014793"/>
              <a:ext cx="420946" cy="40010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Public</a:t>
              </a:r>
            </a:p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sz="1000" dirty="0"/>
                <a:t>Cloud</a:t>
              </a:r>
              <a:endParaRPr kumimoji="0" lang="en-US" sz="10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163" name="TextBox 162"/>
            <p:cNvSpPr txBox="1"/>
            <p:nvPr/>
          </p:nvSpPr>
          <p:spPr>
            <a:xfrm>
              <a:off x="2107324" y="6034247"/>
              <a:ext cx="675824" cy="40010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Private</a:t>
              </a:r>
            </a:p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sz="1000" dirty="0"/>
                <a:t>Edge Cloud</a:t>
              </a:r>
              <a:endParaRPr kumimoji="0" lang="en-US" sz="10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167" name="TextBox 166"/>
            <p:cNvSpPr txBox="1"/>
            <p:nvPr/>
          </p:nvSpPr>
          <p:spPr>
            <a:xfrm>
              <a:off x="4551574" y="6043109"/>
              <a:ext cx="568423" cy="40010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Private</a:t>
              </a:r>
            </a:p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sz="1000" dirty="0"/>
                <a:t>DC Cloud</a:t>
              </a:r>
              <a:endParaRPr kumimoji="0" lang="en-US" sz="10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168" name="TextBox 167"/>
            <p:cNvSpPr txBox="1"/>
            <p:nvPr/>
          </p:nvSpPr>
          <p:spPr>
            <a:xfrm>
              <a:off x="6015577" y="5952703"/>
              <a:ext cx="230189" cy="30777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IP</a:t>
              </a:r>
            </a:p>
          </p:txBody>
        </p:sp>
        <p:sp>
          <p:nvSpPr>
            <p:cNvPr id="169" name="TextBox 168"/>
            <p:cNvSpPr txBox="1"/>
            <p:nvPr/>
          </p:nvSpPr>
          <p:spPr>
            <a:xfrm>
              <a:off x="3404427" y="5953594"/>
              <a:ext cx="496288" cy="30777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MPLS</a:t>
              </a:r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11203093" y="5409788"/>
            <a:ext cx="615553" cy="1090769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pPr algn="ctr"/>
            <a:r>
              <a:rPr lang="en-US" sz="1400" dirty="0">
                <a:solidFill>
                  <a:srgbClr val="0070C0"/>
                </a:solidFill>
              </a:rPr>
              <a:t>Managed Environment</a:t>
            </a:r>
          </a:p>
        </p:txBody>
      </p:sp>
      <p:sp>
        <p:nvSpPr>
          <p:cNvPr id="158" name="圆角矩形 31"/>
          <p:cNvSpPr/>
          <p:nvPr/>
        </p:nvSpPr>
        <p:spPr>
          <a:xfrm>
            <a:off x="6993956" y="1927894"/>
            <a:ext cx="1550910" cy="1033561"/>
          </a:xfrm>
          <a:prstGeom prst="roundRect">
            <a:avLst/>
          </a:prstGeom>
          <a:solidFill>
            <a:srgbClr val="00647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lIns="91440" tIns="45720" rIns="91440" bIns="45720" numCol="1" rtlCol="0" anchor="ctr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endParaRPr lang="en-US" altLang="zh-CN" sz="1400" b="1" dirty="0">
              <a:solidFill>
                <a:prstClr val="white"/>
              </a:solidFill>
              <a:latin typeface="Calibri"/>
              <a:ea typeface="微软雅黑" panose="020B0503020204020204" pitchFamily="34" charset="-122"/>
            </a:endParaRPr>
          </a:p>
        </p:txBody>
      </p:sp>
      <p:sp>
        <p:nvSpPr>
          <p:cNvPr id="166" name="TextBox 165"/>
          <p:cNvSpPr txBox="1"/>
          <p:nvPr/>
        </p:nvSpPr>
        <p:spPr>
          <a:xfrm>
            <a:off x="7012810" y="2222401"/>
            <a:ext cx="156899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rgbClr val="FFFFFF"/>
                </a:solidFill>
              </a:rPr>
              <a:t>Orchestration Gil/Jianguo/Yang/</a:t>
            </a:r>
            <a:r>
              <a:rPr lang="en-US" sz="1600" b="1" dirty="0" err="1" smtClean="0">
                <a:solidFill>
                  <a:srgbClr val="FFFFFF"/>
                </a:solidFill>
              </a:rPr>
              <a:t>Sheshu</a:t>
            </a:r>
            <a:endParaRPr lang="en-US" sz="1600" b="1" dirty="0">
              <a:solidFill>
                <a:srgbClr val="FFFFFF"/>
              </a:solidFill>
            </a:endParaRPr>
          </a:p>
        </p:txBody>
      </p:sp>
      <p:sp>
        <p:nvSpPr>
          <p:cNvPr id="78" name="圆角矩形 47"/>
          <p:cNvSpPr/>
          <p:nvPr/>
        </p:nvSpPr>
        <p:spPr>
          <a:xfrm>
            <a:off x="3469983" y="3113503"/>
            <a:ext cx="6659391" cy="407779"/>
          </a:xfrm>
          <a:prstGeom prst="roundRect">
            <a:avLst/>
          </a:prstGeom>
          <a:solidFill>
            <a:srgbClr val="009788">
              <a:alpha val="25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400" b="1" dirty="0">
                <a:solidFill>
                  <a:srgbClr val="000000"/>
                </a:solidFill>
                <a:latin typeface="Calibri"/>
                <a:ea typeface="微软雅黑" panose="020B0503020204020204" pitchFamily="34" charset="-122"/>
                <a:cs typeface="Arial" panose="020B0604020202020204" pitchFamily="34" charset="0"/>
              </a:rPr>
              <a:t>Micro Services Bus / Data Movement (see Note 1)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4340018" y="2932443"/>
            <a:ext cx="0" cy="181060"/>
          </a:xfrm>
          <a:prstGeom prst="line">
            <a:avLst/>
          </a:prstGeom>
          <a:ln w="19050">
            <a:solidFill>
              <a:schemeClr val="accent6">
                <a:lumMod val="75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Straight Connector 82"/>
          <p:cNvCxnSpPr/>
          <p:nvPr/>
        </p:nvCxnSpPr>
        <p:spPr>
          <a:xfrm>
            <a:off x="5971022" y="2939734"/>
            <a:ext cx="0" cy="181060"/>
          </a:xfrm>
          <a:prstGeom prst="line">
            <a:avLst/>
          </a:prstGeom>
          <a:ln w="19050">
            <a:solidFill>
              <a:schemeClr val="accent6">
                <a:lumMod val="75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Connector 83"/>
          <p:cNvCxnSpPr/>
          <p:nvPr/>
        </p:nvCxnSpPr>
        <p:spPr>
          <a:xfrm>
            <a:off x="7867916" y="2949544"/>
            <a:ext cx="0" cy="181060"/>
          </a:xfrm>
          <a:prstGeom prst="line">
            <a:avLst/>
          </a:prstGeom>
          <a:ln w="19050">
            <a:solidFill>
              <a:schemeClr val="accent6">
                <a:lumMod val="75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Straight Connector 84"/>
          <p:cNvCxnSpPr/>
          <p:nvPr/>
        </p:nvCxnSpPr>
        <p:spPr>
          <a:xfrm>
            <a:off x="9419358" y="2949544"/>
            <a:ext cx="0" cy="181060"/>
          </a:xfrm>
          <a:prstGeom prst="line">
            <a:avLst/>
          </a:prstGeom>
          <a:ln w="19050">
            <a:solidFill>
              <a:schemeClr val="accent6">
                <a:lumMod val="75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Straight Connector 85"/>
          <p:cNvCxnSpPr/>
          <p:nvPr/>
        </p:nvCxnSpPr>
        <p:spPr>
          <a:xfrm>
            <a:off x="4331600" y="3499765"/>
            <a:ext cx="0" cy="181060"/>
          </a:xfrm>
          <a:prstGeom prst="line">
            <a:avLst/>
          </a:prstGeom>
          <a:ln w="19050">
            <a:solidFill>
              <a:schemeClr val="accent6">
                <a:lumMod val="75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Straight Connector 87"/>
          <p:cNvCxnSpPr/>
          <p:nvPr/>
        </p:nvCxnSpPr>
        <p:spPr>
          <a:xfrm>
            <a:off x="6116937" y="3517203"/>
            <a:ext cx="0" cy="181060"/>
          </a:xfrm>
          <a:prstGeom prst="line">
            <a:avLst/>
          </a:prstGeom>
          <a:ln w="19050">
            <a:solidFill>
              <a:schemeClr val="accent6">
                <a:lumMod val="75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Straight Connector 88"/>
          <p:cNvCxnSpPr/>
          <p:nvPr/>
        </p:nvCxnSpPr>
        <p:spPr>
          <a:xfrm>
            <a:off x="8583611" y="3521282"/>
            <a:ext cx="0" cy="181060"/>
          </a:xfrm>
          <a:prstGeom prst="line">
            <a:avLst/>
          </a:prstGeom>
          <a:ln w="19050">
            <a:solidFill>
              <a:schemeClr val="accent6">
                <a:lumMod val="75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Straight Connector 89"/>
          <p:cNvCxnSpPr/>
          <p:nvPr/>
        </p:nvCxnSpPr>
        <p:spPr>
          <a:xfrm rot="5400000">
            <a:off x="10219904" y="3231323"/>
            <a:ext cx="0" cy="181060"/>
          </a:xfrm>
          <a:prstGeom prst="line">
            <a:avLst/>
          </a:prstGeom>
          <a:ln w="19050">
            <a:solidFill>
              <a:schemeClr val="accent6">
                <a:lumMod val="75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" name="圆角矩形 26"/>
          <p:cNvSpPr/>
          <p:nvPr/>
        </p:nvSpPr>
        <p:spPr>
          <a:xfrm>
            <a:off x="625061" y="3422857"/>
            <a:ext cx="2514600" cy="301752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defTabSz="914400" hangingPunct="1">
              <a:buClr>
                <a:srgbClr val="CC9900"/>
              </a:buClr>
              <a:defRPr/>
            </a:pPr>
            <a:r>
              <a:rPr lang="en-US" altLang="zh-CN" sz="1400" b="1" dirty="0">
                <a:solidFill>
                  <a:srgbClr val="000000"/>
                </a:solidFill>
                <a:latin typeface="+mn-lt"/>
                <a:ea typeface="微软雅黑" panose="020B0503020204020204" pitchFamily="34" charset="-122"/>
              </a:rPr>
              <a:t>Closed Loop Design</a:t>
            </a:r>
          </a:p>
        </p:txBody>
      </p:sp>
      <p:sp>
        <p:nvSpPr>
          <p:cNvPr id="91" name="圆角矩形 26"/>
          <p:cNvSpPr/>
          <p:nvPr/>
        </p:nvSpPr>
        <p:spPr>
          <a:xfrm>
            <a:off x="625061" y="3772092"/>
            <a:ext cx="2514600" cy="301752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defTabSz="914400" hangingPunct="1">
              <a:buClr>
                <a:srgbClr val="CC9900"/>
              </a:buClr>
              <a:defRPr/>
            </a:pPr>
            <a:r>
              <a:rPr lang="en-US" altLang="zh-CN" sz="1400" b="1" dirty="0">
                <a:solidFill>
                  <a:srgbClr val="000000"/>
                </a:solidFill>
                <a:latin typeface="+mn-lt"/>
                <a:ea typeface="微软雅黑" panose="020B0503020204020204" pitchFamily="34" charset="-122"/>
              </a:rPr>
              <a:t>Change Management Design</a:t>
            </a:r>
          </a:p>
        </p:txBody>
      </p:sp>
      <p:sp>
        <p:nvSpPr>
          <p:cNvPr id="97" name="Rectangle 96"/>
          <p:cNvSpPr/>
          <p:nvPr/>
        </p:nvSpPr>
        <p:spPr>
          <a:xfrm>
            <a:off x="7573782" y="4130501"/>
            <a:ext cx="2333316" cy="281883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TextBox 97"/>
          <p:cNvSpPr txBox="1"/>
          <p:nvPr/>
        </p:nvSpPr>
        <p:spPr>
          <a:xfrm>
            <a:off x="7579029" y="4151578"/>
            <a:ext cx="2294546" cy="23570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algn="ctr" defTabSz="457200" hangingPunct="0"/>
            <a:r>
              <a:rPr kumimoji="0" lang="en-US" sz="12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 </a:t>
            </a:r>
            <a:r>
              <a:rPr kumimoji="0" lang="en-US" sz="12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Life Cycle Management &amp; </a:t>
            </a:r>
            <a:r>
              <a:rPr kumimoji="0" lang="en-US" sz="1200" b="1" i="0" u="none" strike="noStrike" cap="none" spc="0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Config</a:t>
            </a:r>
            <a:endParaRPr kumimoji="0" lang="en-US" sz="12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99" name="圆角矩形 26"/>
          <p:cNvSpPr/>
          <p:nvPr/>
        </p:nvSpPr>
        <p:spPr>
          <a:xfrm>
            <a:off x="625061" y="4121330"/>
            <a:ext cx="2514600" cy="301752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defTabSz="914400" hangingPunct="1">
              <a:buClr>
                <a:srgbClr val="CC9900"/>
              </a:buClr>
              <a:defRPr/>
            </a:pPr>
            <a:r>
              <a:rPr lang="en-US" altLang="zh-CN" sz="1400" b="1" dirty="0">
                <a:solidFill>
                  <a:srgbClr val="000000"/>
                </a:solidFill>
                <a:latin typeface="+mn-lt"/>
                <a:ea typeface="微软雅黑" panose="020B0503020204020204" pitchFamily="34" charset="-122"/>
              </a:rPr>
              <a:t>Design Test &amp; Certification</a:t>
            </a:r>
          </a:p>
        </p:txBody>
      </p:sp>
      <p:sp>
        <p:nvSpPr>
          <p:cNvPr id="101" name="Rectangle 100"/>
          <p:cNvSpPr/>
          <p:nvPr/>
        </p:nvSpPr>
        <p:spPr>
          <a:xfrm>
            <a:off x="5207480" y="1022496"/>
            <a:ext cx="1226256" cy="251280"/>
          </a:xfrm>
          <a:prstGeom prst="rect">
            <a:avLst/>
          </a:prstGeom>
          <a:solidFill>
            <a:srgbClr val="00647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sz="1600" b="1" dirty="0">
                <a:solidFill>
                  <a:prstClr val="white"/>
                </a:solidFill>
                <a:latin typeface="Calibri"/>
                <a:ea typeface="微软雅黑" panose="020B0503020204020204" pitchFamily="34" charset="-122"/>
              </a:rPr>
              <a:t>CLI</a:t>
            </a:r>
            <a:endParaRPr lang="en-US" sz="1400" b="1" dirty="0">
              <a:solidFill>
                <a:prstClr val="white"/>
              </a:solidFill>
              <a:latin typeface="Calibri"/>
              <a:ea typeface="微软雅黑" panose="020B0503020204020204" pitchFamily="34" charset="-122"/>
            </a:endParaRPr>
          </a:p>
        </p:txBody>
      </p:sp>
      <p:sp>
        <p:nvSpPr>
          <p:cNvPr id="102" name="Rectangle 101"/>
          <p:cNvSpPr/>
          <p:nvPr/>
        </p:nvSpPr>
        <p:spPr>
          <a:xfrm>
            <a:off x="569799" y="995677"/>
            <a:ext cx="4054885" cy="251280"/>
          </a:xfrm>
          <a:prstGeom prst="rect">
            <a:avLst/>
          </a:prstGeom>
          <a:solidFill>
            <a:schemeClr val="bg2">
              <a:lumMod val="50000"/>
            </a:schemeClr>
          </a:solidFill>
          <a:ln w="9525" cap="flat" cmpd="sng" algn="ctr">
            <a:noFill/>
            <a:prstDash val="sysDash"/>
            <a:round/>
            <a:headEnd type="none" w="med" len="med"/>
            <a:tailEnd type="none" w="med" len="med"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rtlCol="0" anchor="ctr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sz="1600" b="1" dirty="0">
                <a:solidFill>
                  <a:prstClr val="white"/>
                </a:solidFill>
                <a:ea typeface="微软雅黑" panose="020B0503020204020204" pitchFamily="34" charset="-122"/>
              </a:rPr>
              <a:t>OSS / BSS</a:t>
            </a:r>
          </a:p>
        </p:txBody>
      </p:sp>
      <p:sp>
        <p:nvSpPr>
          <p:cNvPr id="92" name="Rectangle 91"/>
          <p:cNvSpPr/>
          <p:nvPr/>
        </p:nvSpPr>
        <p:spPr>
          <a:xfrm>
            <a:off x="8820319" y="1010394"/>
            <a:ext cx="2809336" cy="251280"/>
          </a:xfrm>
          <a:prstGeom prst="rect">
            <a:avLst/>
          </a:prstGeom>
          <a:solidFill>
            <a:srgbClr val="00647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sz="1600" b="1" dirty="0">
                <a:solidFill>
                  <a:prstClr val="white"/>
                </a:solidFill>
                <a:latin typeface="Calibri"/>
                <a:ea typeface="微软雅黑" panose="020B0503020204020204" pitchFamily="34" charset="-122"/>
              </a:rPr>
              <a:t>ONAP </a:t>
            </a:r>
            <a:r>
              <a:rPr lang="en-US" sz="1600" b="1" dirty="0" smtClean="0">
                <a:solidFill>
                  <a:prstClr val="white"/>
                </a:solidFill>
                <a:latin typeface="Calibri"/>
                <a:ea typeface="微软雅黑" panose="020B0503020204020204" pitchFamily="34" charset="-122"/>
              </a:rPr>
              <a:t>Portal/TBD</a:t>
            </a:r>
            <a:endParaRPr lang="en-US" sz="1600" b="1" dirty="0">
              <a:solidFill>
                <a:prstClr val="white"/>
              </a:solidFill>
              <a:latin typeface="Calibri"/>
              <a:ea typeface="微软雅黑" panose="020B0503020204020204" pitchFamily="34" charset="-122"/>
            </a:endParaRPr>
          </a:p>
        </p:txBody>
      </p:sp>
      <p:sp>
        <p:nvSpPr>
          <p:cNvPr id="93" name="TextBox 92"/>
          <p:cNvSpPr txBox="1"/>
          <p:nvPr/>
        </p:nvSpPr>
        <p:spPr>
          <a:xfrm>
            <a:off x="278095" y="6139300"/>
            <a:ext cx="426110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Note 1 – Consistent APIs between </a:t>
            </a:r>
            <a:r>
              <a:rPr lang="en-US" sz="1100" dirty="0" smtClean="0"/>
              <a:t>Orchestration layer </a:t>
            </a:r>
            <a:r>
              <a:rPr lang="en-US" sz="1100" dirty="0"/>
              <a:t>and Controllers </a:t>
            </a:r>
          </a:p>
        </p:txBody>
      </p:sp>
      <p:sp>
        <p:nvSpPr>
          <p:cNvPr id="96" name="圆角矩形 188"/>
          <p:cNvSpPr/>
          <p:nvPr/>
        </p:nvSpPr>
        <p:spPr bwMode="auto">
          <a:xfrm>
            <a:off x="7452342" y="5062942"/>
            <a:ext cx="1647589" cy="204233"/>
          </a:xfrm>
          <a:prstGeom prst="roundRect">
            <a:avLst>
              <a:gd name="adj" fmla="val 12823"/>
            </a:avLst>
          </a:prstGeom>
          <a:solidFill>
            <a:srgbClr val="009788">
              <a:alpha val="5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200" b="1" dirty="0" smtClean="0">
                <a:solidFill>
                  <a:srgbClr val="44546A"/>
                </a:solidFill>
                <a:latin typeface="Calibri"/>
                <a:ea typeface="微软雅黑" panose="020B0503020204020204" pitchFamily="34" charset="-122"/>
              </a:rPr>
              <a:t>Specific VNF Manager</a:t>
            </a:r>
            <a:endParaRPr lang="en-US" altLang="zh-CN" sz="1200" b="1" dirty="0">
              <a:solidFill>
                <a:srgbClr val="44546A"/>
              </a:solidFill>
              <a:latin typeface="Calibri"/>
              <a:ea typeface="微软雅黑" panose="020B0503020204020204" pitchFamily="34" charset="-122"/>
            </a:endParaRPr>
          </a:p>
        </p:txBody>
      </p:sp>
      <p:sp>
        <p:nvSpPr>
          <p:cNvPr id="104" name="圆角矩形 188"/>
          <p:cNvSpPr/>
          <p:nvPr/>
        </p:nvSpPr>
        <p:spPr bwMode="auto">
          <a:xfrm>
            <a:off x="9168323" y="5067378"/>
            <a:ext cx="2103162" cy="204233"/>
          </a:xfrm>
          <a:prstGeom prst="roundRect">
            <a:avLst>
              <a:gd name="adj" fmla="val 12823"/>
            </a:avLst>
          </a:prstGeom>
          <a:solidFill>
            <a:srgbClr val="009788">
              <a:alpha val="5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200" b="1" dirty="0" smtClean="0">
                <a:solidFill>
                  <a:srgbClr val="44546A"/>
                </a:solidFill>
                <a:latin typeface="Calibri"/>
                <a:ea typeface="微软雅黑" panose="020B0503020204020204" pitchFamily="34" charset="-122"/>
              </a:rPr>
              <a:t>Element Management System</a:t>
            </a:r>
            <a:endParaRPr lang="en-US" altLang="zh-CN" sz="1200" b="1" dirty="0">
              <a:solidFill>
                <a:srgbClr val="44546A"/>
              </a:solidFill>
              <a:latin typeface="Calibri"/>
              <a:ea typeface="微软雅黑" panose="020B0503020204020204" pitchFamily="34" charset="-122"/>
            </a:endParaRPr>
          </a:p>
        </p:txBody>
      </p:sp>
      <p:sp>
        <p:nvSpPr>
          <p:cNvPr id="106" name="Rectangle 105"/>
          <p:cNvSpPr/>
          <p:nvPr/>
        </p:nvSpPr>
        <p:spPr>
          <a:xfrm>
            <a:off x="7028140" y="1535861"/>
            <a:ext cx="128860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defRPr/>
            </a:pPr>
            <a:r>
              <a:rPr lang="en-US" altLang="zh-CN" sz="2000" b="1" dirty="0" smtClean="0">
                <a:solidFill>
                  <a:srgbClr val="FF0000"/>
                </a:solidFill>
                <a:ea typeface="微软雅黑" panose="020B0503020204020204" pitchFamily="34" charset="-122"/>
              </a:rPr>
              <a:t>RUN</a:t>
            </a:r>
            <a:r>
              <a:rPr lang="en-US" altLang="zh-CN" sz="2000" b="1" dirty="0">
                <a:solidFill>
                  <a:srgbClr val="FF0000"/>
                </a:solidFill>
                <a:ea typeface="微软雅黑" panose="020B0503020204020204" pitchFamily="34" charset="-122"/>
              </a:rPr>
              <a:t>-TIME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0458679" y="2036684"/>
            <a:ext cx="105877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bg1"/>
                </a:solidFill>
              </a:rPr>
              <a:t>Common Services </a:t>
            </a:r>
          </a:p>
        </p:txBody>
      </p:sp>
      <p:sp>
        <p:nvSpPr>
          <p:cNvPr id="107" name="TextBox 106"/>
          <p:cNvSpPr txBox="1"/>
          <p:nvPr/>
        </p:nvSpPr>
        <p:spPr>
          <a:xfrm flipH="1">
            <a:off x="3505513" y="3983031"/>
            <a:ext cx="1647409" cy="95410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spc="0" normalizeH="0" dirty="0" smtClean="0">
                <a:ln>
                  <a:noFill/>
                </a:ln>
                <a:effectLst/>
                <a:uFillTx/>
                <a:sym typeface="Calibri"/>
              </a:rPr>
              <a:t>Multi-Cloud</a:t>
            </a:r>
            <a:endParaRPr kumimoji="0" lang="en-US" sz="1400" b="1" i="0" u="none" strike="noStrike" cap="none" spc="0" normalizeH="0" dirty="0">
              <a:ln>
                <a:noFill/>
              </a:ln>
              <a:effectLst/>
              <a:uFillTx/>
              <a:sym typeface="Calibri"/>
            </a:endParaRPr>
          </a:p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400" b="1" baseline="0" dirty="0" smtClean="0">
                <a:sym typeface="Calibri"/>
              </a:rPr>
              <a:t>Adaptation Ramki</a:t>
            </a:r>
            <a:endParaRPr lang="en-US" sz="1400" b="1" baseline="0" dirty="0" smtClean="0">
              <a:sym typeface="Calibri"/>
            </a:endParaRPr>
          </a:p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lang="en-US" sz="1400" b="1" baseline="0" dirty="0" smtClean="0">
              <a:sym typeface="Calibri"/>
            </a:endParaRPr>
          </a:p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lang="en-US" sz="1400" b="1" baseline="0" dirty="0" smtClean="0">
              <a:sym typeface="Calibri"/>
            </a:endParaRPr>
          </a:p>
        </p:txBody>
      </p:sp>
      <p:sp>
        <p:nvSpPr>
          <p:cNvPr id="95" name="Rectangle 94"/>
          <p:cNvSpPr/>
          <p:nvPr/>
        </p:nvSpPr>
        <p:spPr>
          <a:xfrm>
            <a:off x="6725514" y="1012427"/>
            <a:ext cx="1803026" cy="251280"/>
          </a:xfrm>
          <a:prstGeom prst="rect">
            <a:avLst/>
          </a:prstGeom>
          <a:solidFill>
            <a:srgbClr val="00647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sz="1600" b="1" dirty="0" smtClean="0">
                <a:solidFill>
                  <a:prstClr val="white"/>
                </a:solidFill>
                <a:latin typeface="Calibri"/>
                <a:ea typeface="微软雅黑" panose="020B0503020204020204" pitchFamily="34" charset="-122"/>
              </a:rPr>
              <a:t>U-UI</a:t>
            </a:r>
            <a:endParaRPr lang="en-US" sz="1400" b="1" dirty="0">
              <a:solidFill>
                <a:prstClr val="white"/>
              </a:solidFill>
              <a:latin typeface="Calibri"/>
              <a:ea typeface="微软雅黑" panose="020B0503020204020204" pitchFamily="34" charset="-122"/>
            </a:endParaRPr>
          </a:p>
        </p:txBody>
      </p:sp>
      <p:sp>
        <p:nvSpPr>
          <p:cNvPr id="109" name="圆角矩形 51"/>
          <p:cNvSpPr/>
          <p:nvPr/>
        </p:nvSpPr>
        <p:spPr>
          <a:xfrm>
            <a:off x="10328323" y="4319047"/>
            <a:ext cx="1234440" cy="384879"/>
          </a:xfrm>
          <a:prstGeom prst="roundRect">
            <a:avLst/>
          </a:prstGeom>
          <a:solidFill>
            <a:srgbClr val="FFFFFF"/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/>
          <a:p>
            <a:pPr algn="ctr" defTabSz="914400" fontAlgn="base" hangingPunct="1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100" b="1" dirty="0" smtClean="0">
                <a:ea typeface="微软雅黑" panose="020B0503020204020204" pitchFamily="34" charset="-122"/>
              </a:rPr>
              <a:t>Others</a:t>
            </a:r>
            <a:endParaRPr lang="en-US" altLang="zh-CN" sz="1100" b="1" dirty="0">
              <a:ea typeface="微软雅黑" panose="020B0503020204020204" pitchFamily="34" charset="-122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8349223" y="4466258"/>
            <a:ext cx="88517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(see Note 1)</a:t>
            </a:r>
            <a:endParaRPr lang="en-US" sz="1100" dirty="0"/>
          </a:p>
        </p:txBody>
      </p:sp>
      <p:sp>
        <p:nvSpPr>
          <p:cNvPr id="110" name="TextBox 109"/>
          <p:cNvSpPr txBox="1"/>
          <p:nvPr/>
        </p:nvSpPr>
        <p:spPr>
          <a:xfrm>
            <a:off x="5987362" y="4548481"/>
            <a:ext cx="88517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(see Note 1)</a:t>
            </a:r>
            <a:endParaRPr lang="en-US" sz="1100" dirty="0"/>
          </a:p>
        </p:txBody>
      </p:sp>
    </p:spTree>
    <p:extLst>
      <p:ext uri="{BB962C8B-B14F-4D97-AF65-F5344CB8AC3E}">
        <p14:creationId xmlns:p14="http://schemas.microsoft.com/office/powerpoint/2010/main" val="4243609748"/>
      </p:ext>
    </p:extLst>
  </p:cSld>
  <p:clrMapOvr>
    <a:masterClrMapping/>
  </p:clrMapOvr>
  <p:transition spd="med" advClick="0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3342181" y="5409788"/>
            <a:ext cx="8399276" cy="0"/>
          </a:xfrm>
          <a:prstGeom prst="line">
            <a:avLst/>
          </a:prstGeom>
          <a:ln w="28575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1" name="Arrow: U-Turn 160"/>
          <p:cNvSpPr/>
          <p:nvPr/>
        </p:nvSpPr>
        <p:spPr>
          <a:xfrm flipV="1">
            <a:off x="1839511" y="4744139"/>
            <a:ext cx="1964367" cy="1010850"/>
          </a:xfrm>
          <a:prstGeom prst="uturnArrow">
            <a:avLst/>
          </a:prstGeom>
          <a:solidFill>
            <a:srgbClr val="00B0F0"/>
          </a:solidFill>
          <a:ln w="3175" cap="flat">
            <a:solidFill>
              <a:srgbClr val="00B0F0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24150" y="49855"/>
            <a:ext cx="11454614" cy="954113"/>
          </a:xfrm>
        </p:spPr>
        <p:txBody>
          <a:bodyPr>
            <a:normAutofit/>
          </a:bodyPr>
          <a:lstStyle/>
          <a:p>
            <a:pPr algn="ctr"/>
            <a:r>
              <a:rPr lang="en-US" altLang="zh-CN" sz="3200" b="1" dirty="0">
                <a:solidFill>
                  <a:schemeClr val="bg1"/>
                </a:solidFill>
                <a:latin typeface="Arial" panose="020B0604020202020204"/>
              </a:rPr>
              <a:t>ONAP </a:t>
            </a:r>
            <a:r>
              <a:rPr lang="en-US" altLang="zh-CN" sz="3200" b="1" dirty="0" smtClean="0">
                <a:solidFill>
                  <a:schemeClr val="bg1"/>
                </a:solidFill>
                <a:latin typeface="Arial" panose="020B0604020202020204"/>
              </a:rPr>
              <a:t>Beijing Architecture</a:t>
            </a:r>
            <a:r>
              <a:rPr lang="en-US" altLang="zh-CN" sz="3200" b="1" dirty="0">
                <a:solidFill>
                  <a:schemeClr val="bg1"/>
                </a:solidFill>
                <a:latin typeface="Arial" panose="020B0604020202020204"/>
              </a:rPr>
              <a:t/>
            </a:r>
            <a:br>
              <a:rPr lang="en-US" altLang="zh-CN" sz="3200" b="1" dirty="0">
                <a:solidFill>
                  <a:schemeClr val="bg1"/>
                </a:solidFill>
                <a:latin typeface="Arial" panose="020B0604020202020204"/>
              </a:rPr>
            </a:br>
            <a:r>
              <a:rPr lang="en-US" altLang="zh-CN" sz="1800" b="1" dirty="0">
                <a:solidFill>
                  <a:schemeClr val="bg1"/>
                </a:solidFill>
                <a:latin typeface="Arial" panose="020B0604020202020204"/>
              </a:rPr>
              <a:t>(High-Level </a:t>
            </a:r>
            <a:r>
              <a:rPr lang="en-US" altLang="zh-CN" sz="1800" b="1" dirty="0" smtClean="0">
                <a:solidFill>
                  <a:schemeClr val="bg1"/>
                </a:solidFill>
                <a:latin typeface="Arial" panose="020B0604020202020204"/>
              </a:rPr>
              <a:t>View with Projects) </a:t>
            </a:r>
            <a:endParaRPr lang="zh-CN" altLang="en-US" sz="1800" b="1" dirty="0">
              <a:solidFill>
                <a:schemeClr val="bg1"/>
              </a:solidFill>
              <a:latin typeface="Arial" panose="020B0604020202020204"/>
            </a:endParaRPr>
          </a:p>
        </p:txBody>
      </p:sp>
      <p:sp>
        <p:nvSpPr>
          <p:cNvPr id="178" name="圆角矩形 28"/>
          <p:cNvSpPr/>
          <p:nvPr/>
        </p:nvSpPr>
        <p:spPr>
          <a:xfrm>
            <a:off x="569799" y="1563080"/>
            <a:ext cx="2640627" cy="3782778"/>
          </a:xfrm>
          <a:prstGeom prst="roundRect">
            <a:avLst>
              <a:gd name="adj" fmla="val 6026"/>
            </a:avLst>
          </a:prstGeom>
          <a:solidFill>
            <a:srgbClr val="1C2754"/>
          </a:solidFill>
          <a:ln w="19050" cap="flat" cmpd="sng" algn="ctr">
            <a:solidFill>
              <a:srgbClr val="00647F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endParaRPr lang="en-US" altLang="zh-CN" b="1" dirty="0">
              <a:solidFill>
                <a:prstClr val="white"/>
              </a:solidFill>
              <a:latin typeface="Calibri"/>
              <a:ea typeface="微软雅黑" panose="020B0503020204020204" pitchFamily="34" charset="-122"/>
            </a:endParaRPr>
          </a:p>
        </p:txBody>
      </p:sp>
      <p:sp>
        <p:nvSpPr>
          <p:cNvPr id="173" name="矩形 192"/>
          <p:cNvSpPr/>
          <p:nvPr/>
        </p:nvSpPr>
        <p:spPr bwMode="auto">
          <a:xfrm>
            <a:off x="771081" y="1571110"/>
            <a:ext cx="2253246" cy="400110"/>
          </a:xfrm>
          <a:prstGeom prst="rect">
            <a:avLst/>
          </a:prstGeom>
          <a:extLst/>
        </p:spPr>
        <p:txBody>
          <a:bodyPr wrap="non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2000" b="1" dirty="0" smtClean="0">
                <a:solidFill>
                  <a:srgbClr val="FF0000"/>
                </a:solidFill>
                <a:ea typeface="微软雅黑" panose="020B0503020204020204" pitchFamily="34" charset="-122"/>
              </a:rPr>
              <a:t>DESIGN-TIME (SDC)</a:t>
            </a:r>
            <a:endParaRPr lang="en-US" altLang="zh-CN" sz="2000" b="1" dirty="0">
              <a:solidFill>
                <a:srgbClr val="FF0000"/>
              </a:solidFill>
              <a:ea typeface="微软雅黑" panose="020B0503020204020204" pitchFamily="34" charset="-122"/>
            </a:endParaRPr>
          </a:p>
        </p:txBody>
      </p:sp>
      <p:sp>
        <p:nvSpPr>
          <p:cNvPr id="175" name="圆角矩形 25"/>
          <p:cNvSpPr/>
          <p:nvPr/>
        </p:nvSpPr>
        <p:spPr>
          <a:xfrm>
            <a:off x="625061" y="2724387"/>
            <a:ext cx="2514600" cy="301752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</a:pPr>
            <a:r>
              <a:rPr lang="en-US" altLang="zh-CN" sz="1400" b="1" dirty="0">
                <a:latin typeface="+mn-lt"/>
                <a:ea typeface="微软雅黑" panose="020B0503020204020204" pitchFamily="34" charset="-122"/>
              </a:rPr>
              <a:t>Policy Creation &amp; Validation</a:t>
            </a:r>
          </a:p>
        </p:txBody>
      </p:sp>
      <p:sp>
        <p:nvSpPr>
          <p:cNvPr id="179" name="圆角矩形 29"/>
          <p:cNvSpPr/>
          <p:nvPr/>
        </p:nvSpPr>
        <p:spPr>
          <a:xfrm rot="16200000">
            <a:off x="-1661494" y="3213316"/>
            <a:ext cx="3951347" cy="425157"/>
          </a:xfrm>
          <a:prstGeom prst="roundRect">
            <a:avLst/>
          </a:prstGeom>
          <a:solidFill>
            <a:srgbClr val="009788"/>
          </a:solidFill>
          <a:ln>
            <a:noFill/>
            <a:headEnd type="none" w="med" len="med"/>
            <a:tailEnd type="none" w="med" len="med"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600" b="1" dirty="0" smtClean="0">
                <a:solidFill>
                  <a:prstClr val="white"/>
                </a:solidFill>
                <a:latin typeface="Calibri"/>
                <a:ea typeface="微软雅黑" panose="020B0503020204020204" pitchFamily="34" charset="-122"/>
              </a:rPr>
              <a:t>VNF SDK</a:t>
            </a:r>
            <a:endParaRPr lang="en-US" altLang="zh-CN" sz="1600" b="1" dirty="0">
              <a:solidFill>
                <a:prstClr val="white"/>
              </a:solidFill>
              <a:latin typeface="Calibri"/>
              <a:ea typeface="微软雅黑" panose="020B0503020204020204" pitchFamily="34" charset="-122"/>
            </a:endParaRPr>
          </a:p>
        </p:txBody>
      </p:sp>
      <p:sp>
        <p:nvSpPr>
          <p:cNvPr id="219" name="圆角矩形 25"/>
          <p:cNvSpPr/>
          <p:nvPr/>
        </p:nvSpPr>
        <p:spPr>
          <a:xfrm>
            <a:off x="625061" y="2025917"/>
            <a:ext cx="2514600" cy="301752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/>
          <a:p>
            <a:pPr algn="ctr" defTabSz="914400" fontAlgn="base" hangingPunct="1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400" b="1" kern="1200" dirty="0">
                <a:solidFill>
                  <a:schemeClr val="tx1"/>
                </a:solidFill>
                <a:ea typeface="微软雅黑" panose="020B0503020204020204" pitchFamily="34" charset="-122"/>
              </a:rPr>
              <a:t>Resource Onboarding</a:t>
            </a:r>
          </a:p>
        </p:txBody>
      </p:sp>
      <p:sp>
        <p:nvSpPr>
          <p:cNvPr id="220" name="圆角矩形 20"/>
          <p:cNvSpPr/>
          <p:nvPr/>
        </p:nvSpPr>
        <p:spPr>
          <a:xfrm>
            <a:off x="625061" y="2375152"/>
            <a:ext cx="2514600" cy="301752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/>
          <a:p>
            <a:pPr algn="ctr" defTabSz="914400" fontAlgn="base" hangingPunct="1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400" b="1" kern="1200" dirty="0">
                <a:solidFill>
                  <a:schemeClr val="tx1"/>
                </a:solidFill>
                <a:ea typeface="微软雅黑" panose="020B0503020204020204" pitchFamily="34" charset="-122"/>
              </a:rPr>
              <a:t>Service </a:t>
            </a:r>
            <a:r>
              <a:rPr lang="en-US" altLang="zh-CN" sz="1400" b="1" dirty="0">
                <a:ea typeface="微软雅黑" panose="020B0503020204020204" pitchFamily="34" charset="-122"/>
              </a:rPr>
              <a:t> </a:t>
            </a:r>
            <a:r>
              <a:rPr lang="en-US" altLang="zh-CN" sz="1400" b="1" dirty="0" smtClean="0">
                <a:ea typeface="微软雅黑" panose="020B0503020204020204" pitchFamily="34" charset="-122"/>
              </a:rPr>
              <a:t>&amp; Product </a:t>
            </a:r>
            <a:r>
              <a:rPr lang="en-US" altLang="zh-CN" sz="1400" b="1" kern="1200" dirty="0" smtClean="0">
                <a:solidFill>
                  <a:schemeClr val="tx1"/>
                </a:solidFill>
                <a:ea typeface="微软雅黑" panose="020B0503020204020204" pitchFamily="34" charset="-122"/>
              </a:rPr>
              <a:t>Design</a:t>
            </a:r>
            <a:endParaRPr lang="zh-CN" altLang="en-US" sz="1400" b="1" kern="1200" dirty="0">
              <a:solidFill>
                <a:schemeClr val="tx1"/>
              </a:solidFill>
              <a:ea typeface="微软雅黑" panose="020B0503020204020204" pitchFamily="34" charset="-122"/>
            </a:endParaRPr>
          </a:p>
        </p:txBody>
      </p:sp>
      <p:sp>
        <p:nvSpPr>
          <p:cNvPr id="3" name="Flowchart: Magnetic Disk 2"/>
          <p:cNvSpPr/>
          <p:nvPr/>
        </p:nvSpPr>
        <p:spPr>
          <a:xfrm>
            <a:off x="640108" y="4439224"/>
            <a:ext cx="2487305" cy="874746"/>
          </a:xfrm>
          <a:prstGeom prst="flowChartMagneticDisk">
            <a:avLst/>
          </a:prstGeom>
          <a:solidFill>
            <a:srgbClr val="FFFFFF"/>
          </a:solidFill>
          <a:ln w="9525" cap="flat">
            <a:solidFill>
              <a:schemeClr val="accent1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ea typeface="+mn-ea"/>
              <a:cs typeface="+mn-cs"/>
              <a:sym typeface="Calibri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625061" y="4810670"/>
            <a:ext cx="2502351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defTabSz="914400" fontAlgn="base" hangingPunct="1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defRPr/>
            </a:pPr>
            <a:r>
              <a:rPr lang="en-US" altLang="zh-CN" sz="1600" b="1" kern="1200" dirty="0">
                <a:ea typeface="微软雅黑" panose="020B0503020204020204" pitchFamily="34" charset="-122"/>
              </a:rPr>
              <a:t>Catalog</a:t>
            </a:r>
            <a:endParaRPr lang="zh-CN" altLang="en-US" b="1" kern="1200" dirty="0">
              <a:ea typeface="微软雅黑" panose="020B0503020204020204" pitchFamily="34" charset="-122"/>
            </a:endParaRPr>
          </a:p>
        </p:txBody>
      </p:sp>
      <p:sp>
        <p:nvSpPr>
          <p:cNvPr id="162" name="Rectangle 161"/>
          <p:cNvSpPr/>
          <p:nvPr/>
        </p:nvSpPr>
        <p:spPr>
          <a:xfrm>
            <a:off x="460824" y="5702961"/>
            <a:ext cx="2986718" cy="2575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05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Recipe/Eng Rules &amp; Policy </a:t>
            </a:r>
            <a:r>
              <a:rPr lang="en-US" sz="1050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Distribution</a:t>
            </a:r>
            <a:endParaRPr lang="en-US" sz="105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57" name="圆角矩形 55"/>
          <p:cNvSpPr/>
          <p:nvPr/>
        </p:nvSpPr>
        <p:spPr>
          <a:xfrm rot="16200000">
            <a:off x="10644005" y="2587524"/>
            <a:ext cx="2476623" cy="445200"/>
          </a:xfrm>
          <a:prstGeom prst="roundRect">
            <a:avLst>
              <a:gd name="adj" fmla="val 16483"/>
            </a:avLst>
          </a:prstGeom>
          <a:solidFill>
            <a:srgbClr val="009788">
              <a:alpha val="5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rtlCol="0" anchor="ctr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400" b="1" dirty="0">
                <a:solidFill>
                  <a:srgbClr val="44546A"/>
                </a:solidFill>
                <a:latin typeface="Calibri"/>
                <a:ea typeface="微软雅黑" panose="020B0503020204020204" pitchFamily="34" charset="-122"/>
              </a:rPr>
              <a:t>ONAP Operations Manager </a:t>
            </a:r>
          </a:p>
        </p:txBody>
      </p:sp>
      <p:sp>
        <p:nvSpPr>
          <p:cNvPr id="199" name="矩形 54"/>
          <p:cNvSpPr/>
          <p:nvPr/>
        </p:nvSpPr>
        <p:spPr bwMode="auto">
          <a:xfrm>
            <a:off x="3239817" y="1442397"/>
            <a:ext cx="8302057" cy="342772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9525" cap="flat" cmpd="sng" algn="ctr">
            <a:solidFill>
              <a:srgbClr val="00B0F0"/>
            </a:solidFill>
            <a:prstDash val="dash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1828800" marR="0" lvl="0" indent="-22225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20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         </a:t>
            </a:r>
            <a:endParaRPr kumimoji="0" lang="en-US" altLang="zh-CN" sz="2000" b="1" i="1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微软雅黑" panose="020B0503020204020204" pitchFamily="34" charset="-122"/>
            </a:endParaRPr>
          </a:p>
        </p:txBody>
      </p:sp>
      <p:sp>
        <p:nvSpPr>
          <p:cNvPr id="180" name="圆角矩形 30"/>
          <p:cNvSpPr/>
          <p:nvPr/>
        </p:nvSpPr>
        <p:spPr>
          <a:xfrm>
            <a:off x="3516372" y="1571814"/>
            <a:ext cx="1920536" cy="323164"/>
          </a:xfrm>
          <a:prstGeom prst="roundRect">
            <a:avLst>
              <a:gd name="adj" fmla="val 9045"/>
            </a:avLst>
          </a:prstGeom>
          <a:solidFill>
            <a:srgbClr val="00647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rtlCol="0" anchor="ctr" anchorCtr="0" compatLnSpc="1"/>
          <a:lstStyle/>
          <a:p>
            <a:pPr algn="ctr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400" b="1" dirty="0">
                <a:solidFill>
                  <a:prstClr val="white"/>
                </a:solidFill>
                <a:latin typeface="Calibri"/>
                <a:ea typeface="微软雅黑" panose="020B0503020204020204" pitchFamily="34" charset="-122"/>
              </a:rPr>
              <a:t>Dashboard </a:t>
            </a:r>
            <a:r>
              <a:rPr lang="en-US" altLang="zh-CN" sz="1400" b="1" dirty="0" smtClean="0">
                <a:solidFill>
                  <a:prstClr val="white"/>
                </a:solidFill>
                <a:latin typeface="Calibri"/>
                <a:ea typeface="微软雅黑" panose="020B0503020204020204" pitchFamily="34" charset="-122"/>
              </a:rPr>
              <a:t>OA&amp;M (VID)</a:t>
            </a:r>
            <a:endParaRPr lang="en-US" altLang="zh-CN" sz="1400" b="1" dirty="0">
              <a:solidFill>
                <a:prstClr val="white"/>
              </a:solidFill>
              <a:latin typeface="Calibri"/>
              <a:ea typeface="微软雅黑" panose="020B0503020204020204" pitchFamily="34" charset="-122"/>
            </a:endParaRPr>
          </a:p>
        </p:txBody>
      </p:sp>
      <p:sp>
        <p:nvSpPr>
          <p:cNvPr id="181" name="圆角矩形 31"/>
          <p:cNvSpPr/>
          <p:nvPr/>
        </p:nvSpPr>
        <p:spPr>
          <a:xfrm>
            <a:off x="8654157" y="1948806"/>
            <a:ext cx="1608806" cy="1007531"/>
          </a:xfrm>
          <a:prstGeom prst="roundRect">
            <a:avLst/>
          </a:prstGeom>
          <a:solidFill>
            <a:srgbClr val="009788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lIns="91440" tIns="45720" rIns="91440" bIns="45720" numCol="1" rtlCol="0" anchor="ctr" anchorCtr="0" compatLnSpc="1"/>
          <a:lstStyle/>
          <a:p>
            <a:pPr algn="ctr" defTabSz="457200" hangingPunct="0"/>
            <a:endParaRPr lang="en-US" altLang="zh-CN" sz="1400" dirty="0">
              <a:solidFill>
                <a:prstClr val="white"/>
              </a:solidFill>
            </a:endParaRPr>
          </a:p>
        </p:txBody>
      </p:sp>
      <p:sp>
        <p:nvSpPr>
          <p:cNvPr id="192" name="圆角矩形 47"/>
          <p:cNvSpPr/>
          <p:nvPr/>
        </p:nvSpPr>
        <p:spPr>
          <a:xfrm>
            <a:off x="569799" y="1296898"/>
            <a:ext cx="11047552" cy="242407"/>
          </a:xfrm>
          <a:prstGeom prst="roundRect">
            <a:avLst/>
          </a:prstGeom>
          <a:solidFill>
            <a:srgbClr val="009788"/>
          </a:solidFill>
          <a:ln w="9525" cap="flat" cmpd="sng" algn="ctr">
            <a:noFill/>
            <a:prstDash val="sysDash"/>
            <a:round/>
            <a:headEnd type="none" w="med" len="med"/>
            <a:tailEnd type="none" w="med" len="med"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rtlCol="0" anchor="ctr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600" b="1" dirty="0">
                <a:solidFill>
                  <a:prstClr val="white"/>
                </a:solidFill>
                <a:ea typeface="微软雅黑" panose="020B0503020204020204" pitchFamily="34" charset="-122"/>
              </a:rPr>
              <a:t>ONAP External APIs </a:t>
            </a:r>
          </a:p>
        </p:txBody>
      </p:sp>
      <p:sp>
        <p:nvSpPr>
          <p:cNvPr id="194" name="圆角矩形 48"/>
          <p:cNvSpPr/>
          <p:nvPr/>
        </p:nvSpPr>
        <p:spPr>
          <a:xfrm>
            <a:off x="10298932" y="1953313"/>
            <a:ext cx="1283885" cy="2945165"/>
          </a:xfrm>
          <a:prstGeom prst="roundRect">
            <a:avLst/>
          </a:prstGeom>
          <a:solidFill>
            <a:srgbClr val="009788"/>
          </a:solidFill>
          <a:ln w="9525" cap="flat" cmpd="sng" algn="ctr">
            <a:noFill/>
            <a:prstDash val="sysDash"/>
            <a:round/>
            <a:headEnd type="none" w="med" len="med"/>
            <a:tailEnd type="none" w="med" len="med"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rtlCol="0" anchor="ctr" anchorCtr="0" compatLnSpc="1"/>
          <a:lstStyle/>
          <a:p>
            <a:pPr algn="ctr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300" b="1" dirty="0">
                <a:solidFill>
                  <a:prstClr val="white"/>
                </a:solidFill>
                <a:ea typeface="微软雅黑" panose="020B0503020204020204" pitchFamily="34" charset="-122"/>
              </a:rPr>
              <a:t>Common</a:t>
            </a:r>
          </a:p>
          <a:p>
            <a:pPr algn="ctr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300" b="1" dirty="0">
                <a:solidFill>
                  <a:prstClr val="white"/>
                </a:solidFill>
                <a:ea typeface="微软雅黑" panose="020B0503020204020204" pitchFamily="34" charset="-122"/>
              </a:rPr>
              <a:t> Services</a:t>
            </a:r>
            <a:endParaRPr lang="zh-CN" altLang="en-US" sz="1300" b="1" dirty="0">
              <a:solidFill>
                <a:prstClr val="white"/>
              </a:solidFill>
              <a:ea typeface="微软雅黑" panose="020B0503020204020204" pitchFamily="34" charset="-122"/>
            </a:endParaRPr>
          </a:p>
        </p:txBody>
      </p:sp>
      <p:sp>
        <p:nvSpPr>
          <p:cNvPr id="225" name="圆角矩形 51"/>
          <p:cNvSpPr/>
          <p:nvPr/>
        </p:nvSpPr>
        <p:spPr>
          <a:xfrm>
            <a:off x="10328323" y="2589313"/>
            <a:ext cx="1234440" cy="511659"/>
          </a:xfrm>
          <a:prstGeom prst="roundRect">
            <a:avLst/>
          </a:prstGeom>
          <a:solidFill>
            <a:srgbClr val="FFFFFF"/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/>
          <a:p>
            <a:pPr algn="ctr" defTabSz="914400" fontAlgn="base" hangingPunct="1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600" b="1" kern="1200" dirty="0" smtClean="0">
                <a:ea typeface="微软雅黑" panose="020B0503020204020204" pitchFamily="34" charset="-122"/>
              </a:rPr>
              <a:t>AAF</a:t>
            </a:r>
            <a:endParaRPr lang="en-US" altLang="zh-CN" sz="1100" b="1" kern="1200" dirty="0">
              <a:ea typeface="微软雅黑" panose="020B0503020204020204" pitchFamily="34" charset="-122"/>
            </a:endParaRPr>
          </a:p>
        </p:txBody>
      </p:sp>
      <p:sp>
        <p:nvSpPr>
          <p:cNvPr id="94" name="圆角矩形 31"/>
          <p:cNvSpPr/>
          <p:nvPr/>
        </p:nvSpPr>
        <p:spPr>
          <a:xfrm>
            <a:off x="5227267" y="1929821"/>
            <a:ext cx="1655880" cy="1027411"/>
          </a:xfrm>
          <a:prstGeom prst="roundRect">
            <a:avLst/>
          </a:prstGeom>
          <a:solidFill>
            <a:srgbClr val="00647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lIns="91440" tIns="45720" rIns="91440" bIns="45720" numCol="1" rtlCol="0" anchor="ctr" anchorCtr="0" compatLnSpc="1"/>
          <a:lstStyle/>
          <a:p>
            <a:pPr algn="ctr" defTabSz="457200" hangingPunct="0"/>
            <a:endParaRPr lang="en-US" altLang="zh-CN" sz="1400" b="1" dirty="0">
              <a:solidFill>
                <a:prstClr val="white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65" name="圆角矩形 51"/>
          <p:cNvSpPr/>
          <p:nvPr/>
        </p:nvSpPr>
        <p:spPr>
          <a:xfrm>
            <a:off x="10328323" y="3653241"/>
            <a:ext cx="1234440" cy="301629"/>
          </a:xfrm>
          <a:prstGeom prst="roundRect">
            <a:avLst/>
          </a:prstGeom>
          <a:solidFill>
            <a:srgbClr val="FFFFFF"/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/>
          <a:p>
            <a:pPr algn="ctr" defTabSz="914400" fontAlgn="base" hangingPunct="1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600" b="1" dirty="0">
                <a:ea typeface="微软雅黑" panose="020B0503020204020204" pitchFamily="34" charset="-122"/>
              </a:rPr>
              <a:t>Logging</a:t>
            </a:r>
            <a:endParaRPr lang="en-US" altLang="zh-CN" sz="1100" b="1" dirty="0">
              <a:ea typeface="微软雅黑" panose="020B0503020204020204" pitchFamily="34" charset="-122"/>
            </a:endParaRPr>
          </a:p>
        </p:txBody>
      </p:sp>
      <p:sp>
        <p:nvSpPr>
          <p:cNvPr id="108" name="圆角矩形 31"/>
          <p:cNvSpPr/>
          <p:nvPr/>
        </p:nvSpPr>
        <p:spPr>
          <a:xfrm>
            <a:off x="3717563" y="1942003"/>
            <a:ext cx="1370831" cy="997731"/>
          </a:xfrm>
          <a:prstGeom prst="roundRect">
            <a:avLst/>
          </a:prstGeom>
          <a:solidFill>
            <a:srgbClr val="1C2754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lIns="91440" tIns="45720" rIns="91440" bIns="45720" numCol="1" rtlCol="0" anchor="ctr" anchorCtr="0" compatLnSpc="1"/>
          <a:lstStyle/>
          <a:p>
            <a:pPr algn="ctr" defTabSz="457200" hangingPunct="0"/>
            <a:endParaRPr lang="en-US" altLang="zh-CN" sz="1400" b="1" dirty="0">
              <a:solidFill>
                <a:prstClr val="white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119" name="TextBox 118"/>
          <p:cNvSpPr txBox="1"/>
          <p:nvPr/>
        </p:nvSpPr>
        <p:spPr>
          <a:xfrm flipH="1">
            <a:off x="3760922" y="2174229"/>
            <a:ext cx="1256206" cy="58477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spc="0" normalizeH="0" baseline="0" dirty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Policy Framework</a:t>
            </a:r>
          </a:p>
        </p:txBody>
      </p:sp>
      <p:sp>
        <p:nvSpPr>
          <p:cNvPr id="126" name="TextBox 125"/>
          <p:cNvSpPr txBox="1"/>
          <p:nvPr/>
        </p:nvSpPr>
        <p:spPr>
          <a:xfrm flipH="1">
            <a:off x="8605506" y="2355317"/>
            <a:ext cx="1624729" cy="33855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spc="0" normalizeH="0" baseline="0" dirty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 </a:t>
            </a:r>
            <a:r>
              <a:rPr kumimoji="0" lang="en-US" sz="1600" b="1" i="0" u="none" strike="noStrike" cap="none" spc="0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A&amp;AI/ESR</a:t>
            </a:r>
            <a:endParaRPr kumimoji="0" lang="en-US" sz="1400" b="1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144" name="圆角矩形 32"/>
          <p:cNvSpPr/>
          <p:nvPr/>
        </p:nvSpPr>
        <p:spPr>
          <a:xfrm>
            <a:off x="5671082" y="3653241"/>
            <a:ext cx="1594816" cy="1232382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t">
            <a:noAutofit/>
          </a:bodyPr>
          <a:lstStyle/>
          <a:p>
            <a:endParaRPr lang="en-US" altLang="zh-CN" sz="1400" b="1" dirty="0">
              <a:solidFill>
                <a:schemeClr val="bg1"/>
              </a:solidFill>
            </a:endParaRPr>
          </a:p>
        </p:txBody>
      </p:sp>
      <p:sp>
        <p:nvSpPr>
          <p:cNvPr id="133" name="圆角矩形 32"/>
          <p:cNvSpPr/>
          <p:nvPr/>
        </p:nvSpPr>
        <p:spPr>
          <a:xfrm>
            <a:off x="3894802" y="3640275"/>
            <a:ext cx="1623845" cy="1236433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t">
            <a:noAutofit/>
          </a:bodyPr>
          <a:lstStyle/>
          <a:p>
            <a:endParaRPr lang="en-US" altLang="zh-CN" sz="1400" b="1" dirty="0">
              <a:solidFill>
                <a:schemeClr val="bg1"/>
              </a:solidFill>
            </a:endParaRPr>
          </a:p>
        </p:txBody>
      </p:sp>
      <p:sp>
        <p:nvSpPr>
          <p:cNvPr id="105" name="TextBox 104"/>
          <p:cNvSpPr txBox="1"/>
          <p:nvPr/>
        </p:nvSpPr>
        <p:spPr>
          <a:xfrm flipH="1">
            <a:off x="5240926" y="1985905"/>
            <a:ext cx="1663667" cy="83099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spc="0" normalizeH="0" dirty="0" smtClean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DCAE</a:t>
            </a:r>
          </a:p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600" b="1" dirty="0" smtClean="0">
                <a:solidFill>
                  <a:srgbClr val="FFFFFF"/>
                </a:solidFill>
                <a:sym typeface="Calibri"/>
              </a:rPr>
              <a:t>Correlation</a:t>
            </a:r>
          </a:p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spc="0" normalizeH="0" dirty="0" smtClean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Engine (Holmes)</a:t>
            </a:r>
            <a:r>
              <a:rPr kumimoji="0" lang="en-US" sz="1400" b="1" i="0" u="none" strike="noStrike" cap="none" spc="0" normalizeH="0" dirty="0" smtClean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 </a:t>
            </a:r>
            <a:endParaRPr kumimoji="0" lang="en-US" sz="1600" b="1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125" name="圆角矩形 51"/>
          <p:cNvSpPr/>
          <p:nvPr/>
        </p:nvSpPr>
        <p:spPr>
          <a:xfrm>
            <a:off x="10328323" y="3132575"/>
            <a:ext cx="1234440" cy="472892"/>
          </a:xfrm>
          <a:prstGeom prst="roundRect">
            <a:avLst/>
          </a:prstGeom>
          <a:solidFill>
            <a:srgbClr val="FFFFFF"/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/>
          <a:p>
            <a:pPr algn="ctr" defTabSz="914400" fontAlgn="base" hangingPunct="1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600" b="1" kern="1200" dirty="0" smtClean="0">
                <a:ea typeface="微软雅黑" panose="020B0503020204020204" pitchFamily="34" charset="-122"/>
              </a:rPr>
              <a:t>OOF</a:t>
            </a:r>
            <a:endParaRPr lang="en-US" altLang="zh-CN" sz="1050" b="1" kern="1200" dirty="0">
              <a:ea typeface="微软雅黑" panose="020B0503020204020204" pitchFamily="34" charset="-122"/>
            </a:endParaRPr>
          </a:p>
        </p:txBody>
      </p:sp>
      <p:sp>
        <p:nvSpPr>
          <p:cNvPr id="127" name="TextBox 126"/>
          <p:cNvSpPr txBox="1"/>
          <p:nvPr/>
        </p:nvSpPr>
        <p:spPr>
          <a:xfrm flipH="1">
            <a:off x="5632326" y="3929135"/>
            <a:ext cx="1647409" cy="80021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spc="0" normalizeH="0" dirty="0" smtClean="0">
                <a:ln>
                  <a:noFill/>
                </a:ln>
                <a:effectLst/>
                <a:uFillTx/>
                <a:sym typeface="Calibri"/>
              </a:rPr>
              <a:t>SDN-C</a:t>
            </a:r>
            <a:endParaRPr kumimoji="0" lang="en-US" sz="1600" b="1" i="0" u="none" strike="noStrike" cap="none" spc="0" normalizeH="0" dirty="0">
              <a:ln>
                <a:noFill/>
              </a:ln>
              <a:effectLst/>
              <a:uFillTx/>
              <a:sym typeface="Calibri"/>
            </a:endParaRPr>
          </a:p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600" b="1" baseline="0" dirty="0">
                <a:sym typeface="Calibri"/>
              </a:rPr>
              <a:t>(</a:t>
            </a:r>
            <a:r>
              <a:rPr lang="en-US" sz="1600" b="1" baseline="0" dirty="0" smtClean="0">
                <a:sym typeface="Calibri"/>
              </a:rPr>
              <a:t>L0-L3 Controller)</a:t>
            </a:r>
          </a:p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lang="en-US" sz="1400" b="1" baseline="0" dirty="0" smtClean="0">
              <a:sym typeface="Calibri"/>
            </a:endParaRPr>
          </a:p>
        </p:txBody>
      </p:sp>
      <p:sp>
        <p:nvSpPr>
          <p:cNvPr id="76" name="矩形 69"/>
          <p:cNvSpPr/>
          <p:nvPr/>
        </p:nvSpPr>
        <p:spPr bwMode="auto">
          <a:xfrm>
            <a:off x="3850869" y="5014915"/>
            <a:ext cx="6448064" cy="284327"/>
          </a:xfrm>
          <a:prstGeom prst="rect">
            <a:avLst/>
          </a:prstGeom>
          <a:solidFill>
            <a:schemeClr val="bg2">
              <a:lumMod val="90000"/>
            </a:schemeClr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400" b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External Systems</a:t>
            </a:r>
          </a:p>
        </p:txBody>
      </p:sp>
      <p:sp>
        <p:nvSpPr>
          <p:cNvPr id="75" name="矩形 69"/>
          <p:cNvSpPr/>
          <p:nvPr/>
        </p:nvSpPr>
        <p:spPr bwMode="auto">
          <a:xfrm>
            <a:off x="3850868" y="5464890"/>
            <a:ext cx="7445829" cy="284327"/>
          </a:xfrm>
          <a:prstGeom prst="rect">
            <a:avLst/>
          </a:prstGeom>
          <a:solidFill>
            <a:schemeClr val="bg2">
              <a:lumMod val="90000"/>
            </a:schemeClr>
          </a:solidFill>
          <a:ln w="9525" cap="flat" cmpd="sng" algn="ctr">
            <a:solidFill>
              <a:schemeClr val="accent5">
                <a:lumMod val="75000"/>
              </a:schemeClr>
            </a:solidFill>
            <a:prstDash val="dash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400" b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Network Function Layer</a:t>
            </a:r>
          </a:p>
        </p:txBody>
      </p:sp>
      <p:sp>
        <p:nvSpPr>
          <p:cNvPr id="114" name="矩形 69"/>
          <p:cNvSpPr/>
          <p:nvPr/>
        </p:nvSpPr>
        <p:spPr bwMode="auto">
          <a:xfrm>
            <a:off x="3850868" y="5803091"/>
            <a:ext cx="6477456" cy="312141"/>
          </a:xfrm>
          <a:prstGeom prst="rect">
            <a:avLst/>
          </a:prstGeom>
          <a:solidFill>
            <a:schemeClr val="bg2">
              <a:lumMod val="90000"/>
            </a:schemeClr>
          </a:solidFill>
          <a:ln w="9525" cap="flat" cmpd="sng" algn="ctr">
            <a:solidFill>
              <a:schemeClr val="accent5">
                <a:lumMod val="75000"/>
              </a:schemeClr>
            </a:solidFill>
            <a:prstDash val="dash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400" b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Hypervisor / OS Layer</a:t>
            </a:r>
          </a:p>
        </p:txBody>
      </p:sp>
      <p:sp>
        <p:nvSpPr>
          <p:cNvPr id="120" name="圆角矩形 188"/>
          <p:cNvSpPr/>
          <p:nvPr/>
        </p:nvSpPr>
        <p:spPr bwMode="auto">
          <a:xfrm>
            <a:off x="5571342" y="5857165"/>
            <a:ext cx="902738" cy="247650"/>
          </a:xfrm>
          <a:prstGeom prst="roundRect">
            <a:avLst>
              <a:gd name="adj" fmla="val 12823"/>
            </a:avLst>
          </a:prstGeom>
          <a:solidFill>
            <a:srgbClr val="FFFFFF">
              <a:lumMod val="85000"/>
            </a:srgb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2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OpenStack</a:t>
            </a:r>
          </a:p>
        </p:txBody>
      </p:sp>
      <p:sp>
        <p:nvSpPr>
          <p:cNvPr id="121" name="圆角矩形 65"/>
          <p:cNvSpPr/>
          <p:nvPr/>
        </p:nvSpPr>
        <p:spPr bwMode="auto">
          <a:xfrm>
            <a:off x="7669376" y="5857165"/>
            <a:ext cx="670684" cy="247650"/>
          </a:xfrm>
          <a:prstGeom prst="roundRect">
            <a:avLst>
              <a:gd name="adj" fmla="val 12823"/>
            </a:avLst>
          </a:prstGeom>
          <a:solidFill>
            <a:srgbClr val="FFFFFF">
              <a:lumMod val="85000"/>
            </a:srgb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2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Azure</a:t>
            </a:r>
          </a:p>
        </p:txBody>
      </p:sp>
      <p:sp>
        <p:nvSpPr>
          <p:cNvPr id="122" name="圆角矩形 66"/>
          <p:cNvSpPr/>
          <p:nvPr/>
        </p:nvSpPr>
        <p:spPr bwMode="auto">
          <a:xfrm>
            <a:off x="6633896" y="5849052"/>
            <a:ext cx="911332" cy="247650"/>
          </a:xfrm>
          <a:prstGeom prst="roundRect">
            <a:avLst>
              <a:gd name="adj" fmla="val 12823"/>
            </a:avLst>
          </a:prstGeom>
          <a:solidFill>
            <a:srgbClr val="FFFFFF">
              <a:lumMod val="85000"/>
            </a:srgb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VMware</a:t>
            </a:r>
          </a:p>
        </p:txBody>
      </p:sp>
      <p:sp>
        <p:nvSpPr>
          <p:cNvPr id="137" name="圆角矩形 67"/>
          <p:cNvSpPr/>
          <p:nvPr/>
        </p:nvSpPr>
        <p:spPr bwMode="auto">
          <a:xfrm>
            <a:off x="9181372" y="5850284"/>
            <a:ext cx="1016942" cy="247650"/>
          </a:xfrm>
          <a:prstGeom prst="roundRect">
            <a:avLst>
              <a:gd name="adj" fmla="val 12823"/>
            </a:avLst>
          </a:prstGeom>
          <a:solidFill>
            <a:srgbClr val="FFFFFF">
              <a:lumMod val="85000"/>
            </a:srgb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2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RackSpace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9336817" y="5327412"/>
            <a:ext cx="461406" cy="46166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…</a:t>
            </a:r>
          </a:p>
        </p:txBody>
      </p:sp>
      <p:sp>
        <p:nvSpPr>
          <p:cNvPr id="135" name="圆角矩形 188"/>
          <p:cNvSpPr/>
          <p:nvPr/>
        </p:nvSpPr>
        <p:spPr bwMode="auto">
          <a:xfrm>
            <a:off x="5551358" y="5066173"/>
            <a:ext cx="1476782" cy="204233"/>
          </a:xfrm>
          <a:prstGeom prst="roundRect">
            <a:avLst>
              <a:gd name="adj" fmla="val 12823"/>
            </a:avLst>
          </a:prstGeom>
          <a:solidFill>
            <a:srgbClr val="009788">
              <a:alpha val="5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200" b="1" dirty="0">
                <a:solidFill>
                  <a:srgbClr val="44546A"/>
                </a:solidFill>
                <a:latin typeface="Calibri"/>
                <a:ea typeface="微软雅黑" panose="020B0503020204020204" pitchFamily="34" charset="-122"/>
              </a:rPr>
              <a:t>3rd Party Controller</a:t>
            </a:r>
          </a:p>
        </p:txBody>
      </p:sp>
      <p:sp>
        <p:nvSpPr>
          <p:cNvPr id="145" name="圆角矩形 65"/>
          <p:cNvSpPr/>
          <p:nvPr/>
        </p:nvSpPr>
        <p:spPr bwMode="auto">
          <a:xfrm>
            <a:off x="8429247" y="5849052"/>
            <a:ext cx="670684" cy="247650"/>
          </a:xfrm>
          <a:prstGeom prst="roundRect">
            <a:avLst>
              <a:gd name="adj" fmla="val 12823"/>
            </a:avLst>
          </a:prstGeom>
          <a:solidFill>
            <a:srgbClr val="FFFFFF">
              <a:lumMod val="85000"/>
            </a:srgb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AMZ</a:t>
            </a:r>
          </a:p>
        </p:txBody>
      </p:sp>
      <p:sp>
        <p:nvSpPr>
          <p:cNvPr id="149" name="圆角矩形 65"/>
          <p:cNvSpPr/>
          <p:nvPr/>
        </p:nvSpPr>
        <p:spPr bwMode="auto">
          <a:xfrm>
            <a:off x="8032248" y="5501567"/>
            <a:ext cx="670684" cy="247650"/>
          </a:xfrm>
          <a:prstGeom prst="roundRect">
            <a:avLst>
              <a:gd name="adj" fmla="val 12823"/>
            </a:avLst>
          </a:prstGeom>
          <a:solidFill>
            <a:srgbClr val="FFFFFF">
              <a:lumMod val="85000"/>
            </a:srgb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VNFs</a:t>
            </a:r>
          </a:p>
        </p:txBody>
      </p:sp>
      <p:sp>
        <p:nvSpPr>
          <p:cNvPr id="150" name="圆角矩形 65"/>
          <p:cNvSpPr/>
          <p:nvPr/>
        </p:nvSpPr>
        <p:spPr bwMode="auto">
          <a:xfrm>
            <a:off x="10391675" y="5486246"/>
            <a:ext cx="670684" cy="247650"/>
          </a:xfrm>
          <a:prstGeom prst="roundRect">
            <a:avLst>
              <a:gd name="adj" fmla="val 12823"/>
            </a:avLst>
          </a:prstGeom>
          <a:solidFill>
            <a:schemeClr val="accent6">
              <a:lumMod val="20000"/>
              <a:lumOff val="80000"/>
            </a:scheme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PNFs</a:t>
            </a:r>
          </a:p>
        </p:txBody>
      </p:sp>
      <p:grpSp>
        <p:nvGrpSpPr>
          <p:cNvPr id="138" name="Group 73"/>
          <p:cNvGrpSpPr/>
          <p:nvPr/>
        </p:nvGrpSpPr>
        <p:grpSpPr>
          <a:xfrm>
            <a:off x="4519533" y="6141556"/>
            <a:ext cx="5523621" cy="575678"/>
            <a:chOff x="2002173" y="5867539"/>
            <a:chExt cx="5523621" cy="575678"/>
          </a:xfrm>
        </p:grpSpPr>
        <p:pic>
          <p:nvPicPr>
            <p:cNvPr id="139" name="Picture 138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002173" y="5977908"/>
              <a:ext cx="905123" cy="410546"/>
            </a:xfrm>
            <a:prstGeom prst="rect">
              <a:avLst/>
            </a:prstGeom>
          </p:spPr>
        </p:pic>
        <p:sp>
          <p:nvSpPr>
            <p:cNvPr id="140" name="Isosceles Triangle 139"/>
            <p:cNvSpPr/>
            <p:nvPr/>
          </p:nvSpPr>
          <p:spPr>
            <a:xfrm flipV="1">
              <a:off x="2184146" y="5867539"/>
              <a:ext cx="541175" cy="110369"/>
            </a:xfrm>
            <a:prstGeom prst="triangle">
              <a:avLst/>
            </a:prstGeom>
            <a:solidFill>
              <a:schemeClr val="tx2">
                <a:lumMod val="60000"/>
                <a:lumOff val="40000"/>
              </a:schemeClr>
            </a:solidFill>
            <a:ln w="3175" cap="flat">
              <a:noFill/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pic>
          <p:nvPicPr>
            <p:cNvPr id="141" name="Picture 140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05751" y="5991537"/>
              <a:ext cx="905123" cy="410546"/>
            </a:xfrm>
            <a:prstGeom prst="rect">
              <a:avLst/>
            </a:prstGeom>
          </p:spPr>
        </p:pic>
        <p:sp>
          <p:nvSpPr>
            <p:cNvPr id="146" name="Isosceles Triangle 145"/>
            <p:cNvSpPr/>
            <p:nvPr/>
          </p:nvSpPr>
          <p:spPr>
            <a:xfrm flipV="1">
              <a:off x="4587724" y="5870717"/>
              <a:ext cx="541175" cy="110369"/>
            </a:xfrm>
            <a:prstGeom prst="triangle">
              <a:avLst/>
            </a:prstGeom>
            <a:solidFill>
              <a:schemeClr val="tx2">
                <a:lumMod val="60000"/>
                <a:lumOff val="40000"/>
              </a:schemeClr>
            </a:solidFill>
            <a:ln w="3175" cap="flat">
              <a:noFill/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153" name="Isosceles Triangle 152"/>
            <p:cNvSpPr/>
            <p:nvPr/>
          </p:nvSpPr>
          <p:spPr>
            <a:xfrm flipV="1">
              <a:off x="6931219" y="5880776"/>
              <a:ext cx="541175" cy="110369"/>
            </a:xfrm>
            <a:prstGeom prst="triangle">
              <a:avLst/>
            </a:prstGeom>
            <a:solidFill>
              <a:schemeClr val="tx2">
                <a:lumMod val="60000"/>
                <a:lumOff val="40000"/>
              </a:schemeClr>
            </a:solidFill>
            <a:ln w="3175" cap="flat">
              <a:noFill/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pic>
          <p:nvPicPr>
            <p:cNvPr id="154" name="Picture 153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59457" y="6011570"/>
              <a:ext cx="766337" cy="324807"/>
            </a:xfrm>
            <a:prstGeom prst="rect">
              <a:avLst/>
            </a:prstGeom>
            <a:ln>
              <a:noFill/>
            </a:ln>
          </p:spPr>
        </p:pic>
        <p:cxnSp>
          <p:nvCxnSpPr>
            <p:cNvPr id="155" name="Straight Connector 154"/>
            <p:cNvCxnSpPr/>
            <p:nvPr/>
          </p:nvCxnSpPr>
          <p:spPr>
            <a:xfrm>
              <a:off x="2888299" y="6227487"/>
              <a:ext cx="1498455" cy="13629"/>
            </a:xfrm>
            <a:prstGeom prst="line">
              <a:avLst/>
            </a:prstGeom>
            <a:noFill/>
            <a:ln w="25400" cap="flat">
              <a:solidFill>
                <a:schemeClr val="accent1"/>
              </a:solidFill>
              <a:prstDash val="solid"/>
              <a:round/>
            </a:ln>
            <a:effectLst>
              <a:outerShdw blurRad="38100" dist="20000" dir="5400000" rotWithShape="0">
                <a:srgbClr val="000000">
                  <a:alpha val="38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cxnSp>
          <p:nvCxnSpPr>
            <p:cNvPr id="156" name="Straight Connector 155"/>
            <p:cNvCxnSpPr/>
            <p:nvPr/>
          </p:nvCxnSpPr>
          <p:spPr>
            <a:xfrm>
              <a:off x="5282534" y="6243163"/>
              <a:ext cx="1498455" cy="0"/>
            </a:xfrm>
            <a:prstGeom prst="line">
              <a:avLst/>
            </a:prstGeom>
            <a:noFill/>
            <a:ln w="25400" cap="flat">
              <a:solidFill>
                <a:schemeClr val="accent1"/>
              </a:solidFill>
              <a:prstDash val="solid"/>
              <a:round/>
            </a:ln>
            <a:effectLst>
              <a:outerShdw blurRad="38100" dist="20000" dir="5400000" rotWithShape="0">
                <a:srgbClr val="000000">
                  <a:alpha val="38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sp>
          <p:nvSpPr>
            <p:cNvPr id="159" name="TextBox 158"/>
            <p:cNvSpPr txBox="1"/>
            <p:nvPr/>
          </p:nvSpPr>
          <p:spPr>
            <a:xfrm>
              <a:off x="6950470" y="6014793"/>
              <a:ext cx="420946" cy="40010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Public</a:t>
              </a:r>
            </a:p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sz="1000" dirty="0"/>
                <a:t>Cloud</a:t>
              </a:r>
              <a:endParaRPr kumimoji="0" lang="en-US" sz="10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163" name="TextBox 162"/>
            <p:cNvSpPr txBox="1"/>
            <p:nvPr/>
          </p:nvSpPr>
          <p:spPr>
            <a:xfrm>
              <a:off x="2107324" y="6034247"/>
              <a:ext cx="675824" cy="40010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Private</a:t>
              </a:r>
            </a:p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sz="1000" dirty="0"/>
                <a:t>Edge Cloud</a:t>
              </a:r>
              <a:endParaRPr kumimoji="0" lang="en-US" sz="10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167" name="TextBox 166"/>
            <p:cNvSpPr txBox="1"/>
            <p:nvPr/>
          </p:nvSpPr>
          <p:spPr>
            <a:xfrm>
              <a:off x="4551574" y="6043109"/>
              <a:ext cx="568423" cy="40010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Private</a:t>
              </a:r>
            </a:p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sz="1000" dirty="0"/>
                <a:t>DC Cloud</a:t>
              </a:r>
              <a:endParaRPr kumimoji="0" lang="en-US" sz="10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168" name="TextBox 167"/>
            <p:cNvSpPr txBox="1"/>
            <p:nvPr/>
          </p:nvSpPr>
          <p:spPr>
            <a:xfrm>
              <a:off x="6015577" y="5952703"/>
              <a:ext cx="230189" cy="30777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IP</a:t>
              </a:r>
            </a:p>
          </p:txBody>
        </p:sp>
        <p:sp>
          <p:nvSpPr>
            <p:cNvPr id="169" name="TextBox 168"/>
            <p:cNvSpPr txBox="1"/>
            <p:nvPr/>
          </p:nvSpPr>
          <p:spPr>
            <a:xfrm>
              <a:off x="3404427" y="5953594"/>
              <a:ext cx="496288" cy="30777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MPLS</a:t>
              </a:r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11203093" y="5409788"/>
            <a:ext cx="615553" cy="1090769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pPr algn="ctr"/>
            <a:r>
              <a:rPr lang="en-US" sz="1400" dirty="0">
                <a:solidFill>
                  <a:srgbClr val="0070C0"/>
                </a:solidFill>
              </a:rPr>
              <a:t>Managed Environment</a:t>
            </a:r>
          </a:p>
        </p:txBody>
      </p:sp>
      <p:sp>
        <p:nvSpPr>
          <p:cNvPr id="158" name="圆角矩形 31"/>
          <p:cNvSpPr/>
          <p:nvPr/>
        </p:nvSpPr>
        <p:spPr>
          <a:xfrm>
            <a:off x="7005377" y="1932203"/>
            <a:ext cx="1521808" cy="1017341"/>
          </a:xfrm>
          <a:prstGeom prst="roundRect">
            <a:avLst/>
          </a:prstGeom>
          <a:solidFill>
            <a:srgbClr val="00647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lIns="91440" tIns="45720" rIns="91440" bIns="45720" numCol="1" rtlCol="0" anchor="ctr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endParaRPr lang="en-US" altLang="zh-CN" sz="1400" b="1" dirty="0">
              <a:solidFill>
                <a:prstClr val="white"/>
              </a:solidFill>
              <a:latin typeface="Calibri"/>
              <a:ea typeface="微软雅黑" panose="020B0503020204020204" pitchFamily="34" charset="-122"/>
            </a:endParaRPr>
          </a:p>
        </p:txBody>
      </p:sp>
      <p:sp>
        <p:nvSpPr>
          <p:cNvPr id="166" name="TextBox 165"/>
          <p:cNvSpPr txBox="1"/>
          <p:nvPr/>
        </p:nvSpPr>
        <p:spPr>
          <a:xfrm>
            <a:off x="7006733" y="1932204"/>
            <a:ext cx="158872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rgbClr val="FFFFFF"/>
                </a:solidFill>
              </a:rPr>
              <a:t>Service Orchestration</a:t>
            </a:r>
          </a:p>
          <a:p>
            <a:pPr algn="ctr"/>
            <a:r>
              <a:rPr lang="en-US" sz="1600" b="1" dirty="0" smtClean="0">
                <a:solidFill>
                  <a:srgbClr val="FFFFFF"/>
                </a:solidFill>
              </a:rPr>
              <a:t>Project</a:t>
            </a:r>
            <a:endParaRPr lang="en-US" sz="1600" b="1" dirty="0">
              <a:solidFill>
                <a:srgbClr val="FFFFFF"/>
              </a:solidFill>
            </a:endParaRPr>
          </a:p>
        </p:txBody>
      </p:sp>
      <p:sp>
        <p:nvSpPr>
          <p:cNvPr id="78" name="圆角矩形 47"/>
          <p:cNvSpPr/>
          <p:nvPr/>
        </p:nvSpPr>
        <p:spPr>
          <a:xfrm>
            <a:off x="3969542" y="3113503"/>
            <a:ext cx="6159832" cy="407779"/>
          </a:xfrm>
          <a:prstGeom prst="roundRect">
            <a:avLst/>
          </a:prstGeom>
          <a:solidFill>
            <a:srgbClr val="009788">
              <a:alpha val="25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600" b="1" dirty="0" smtClean="0">
                <a:solidFill>
                  <a:srgbClr val="000000"/>
                </a:solidFill>
                <a:latin typeface="Calibri"/>
                <a:ea typeface="微软雅黑" panose="020B0503020204020204" pitchFamily="34" charset="-122"/>
                <a:cs typeface="Arial" panose="020B0604020202020204" pitchFamily="34" charset="0"/>
              </a:rPr>
              <a:t>MSB/DMAAP</a:t>
            </a:r>
            <a:endParaRPr lang="en-US" altLang="zh-CN" sz="1000" dirty="0">
              <a:solidFill>
                <a:srgbClr val="000000"/>
              </a:solidFill>
              <a:latin typeface="Calibri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4340018" y="2932443"/>
            <a:ext cx="0" cy="181060"/>
          </a:xfrm>
          <a:prstGeom prst="line">
            <a:avLst/>
          </a:prstGeom>
          <a:ln w="19050">
            <a:solidFill>
              <a:schemeClr val="accent6">
                <a:lumMod val="75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Straight Connector 82"/>
          <p:cNvCxnSpPr/>
          <p:nvPr/>
        </p:nvCxnSpPr>
        <p:spPr>
          <a:xfrm>
            <a:off x="6079877" y="2939734"/>
            <a:ext cx="0" cy="181060"/>
          </a:xfrm>
          <a:prstGeom prst="line">
            <a:avLst/>
          </a:prstGeom>
          <a:ln w="19050">
            <a:solidFill>
              <a:schemeClr val="accent6">
                <a:lumMod val="75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Connector 83"/>
          <p:cNvCxnSpPr/>
          <p:nvPr/>
        </p:nvCxnSpPr>
        <p:spPr>
          <a:xfrm>
            <a:off x="7766318" y="2949544"/>
            <a:ext cx="0" cy="181060"/>
          </a:xfrm>
          <a:prstGeom prst="line">
            <a:avLst/>
          </a:prstGeom>
          <a:ln w="19050">
            <a:solidFill>
              <a:schemeClr val="accent6">
                <a:lumMod val="75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Straight Connector 84"/>
          <p:cNvCxnSpPr/>
          <p:nvPr/>
        </p:nvCxnSpPr>
        <p:spPr>
          <a:xfrm>
            <a:off x="9484672" y="2949544"/>
            <a:ext cx="0" cy="181060"/>
          </a:xfrm>
          <a:prstGeom prst="line">
            <a:avLst/>
          </a:prstGeom>
          <a:ln w="19050">
            <a:solidFill>
              <a:schemeClr val="accent6">
                <a:lumMod val="75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Straight Connector 85"/>
          <p:cNvCxnSpPr/>
          <p:nvPr/>
        </p:nvCxnSpPr>
        <p:spPr>
          <a:xfrm>
            <a:off x="4701711" y="3499765"/>
            <a:ext cx="0" cy="181060"/>
          </a:xfrm>
          <a:prstGeom prst="line">
            <a:avLst/>
          </a:prstGeom>
          <a:ln w="19050">
            <a:solidFill>
              <a:schemeClr val="accent6">
                <a:lumMod val="75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Straight Connector 87"/>
          <p:cNvCxnSpPr/>
          <p:nvPr/>
        </p:nvCxnSpPr>
        <p:spPr>
          <a:xfrm>
            <a:off x="6436253" y="3517203"/>
            <a:ext cx="0" cy="181060"/>
          </a:xfrm>
          <a:prstGeom prst="line">
            <a:avLst/>
          </a:prstGeom>
          <a:ln w="19050">
            <a:solidFill>
              <a:schemeClr val="accent6">
                <a:lumMod val="75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Straight Connector 88"/>
          <p:cNvCxnSpPr/>
          <p:nvPr/>
        </p:nvCxnSpPr>
        <p:spPr>
          <a:xfrm>
            <a:off x="8138955" y="3483611"/>
            <a:ext cx="0" cy="181060"/>
          </a:xfrm>
          <a:prstGeom prst="line">
            <a:avLst/>
          </a:prstGeom>
          <a:ln w="19050">
            <a:solidFill>
              <a:schemeClr val="accent6">
                <a:lumMod val="75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Straight Connector 89"/>
          <p:cNvCxnSpPr/>
          <p:nvPr/>
        </p:nvCxnSpPr>
        <p:spPr>
          <a:xfrm rot="5400000">
            <a:off x="10219904" y="3231323"/>
            <a:ext cx="0" cy="181060"/>
          </a:xfrm>
          <a:prstGeom prst="line">
            <a:avLst/>
          </a:prstGeom>
          <a:ln w="19050">
            <a:solidFill>
              <a:schemeClr val="accent6">
                <a:lumMod val="75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" name="圆角矩形 51"/>
          <p:cNvSpPr/>
          <p:nvPr/>
        </p:nvSpPr>
        <p:spPr>
          <a:xfrm>
            <a:off x="10328323" y="4374809"/>
            <a:ext cx="1234440" cy="225189"/>
          </a:xfrm>
          <a:prstGeom prst="roundRect">
            <a:avLst/>
          </a:prstGeom>
          <a:solidFill>
            <a:srgbClr val="FFFFFF"/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/>
          <a:p>
            <a:pPr algn="ctr" defTabSz="914400" fontAlgn="base" hangingPunct="1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100" b="1" dirty="0" smtClean="0">
                <a:ea typeface="微软雅黑" panose="020B0503020204020204" pitchFamily="34" charset="-122"/>
              </a:rPr>
              <a:t>…</a:t>
            </a:r>
            <a:endParaRPr lang="en-US" altLang="zh-CN" sz="1100" b="1" dirty="0">
              <a:ea typeface="微软雅黑" panose="020B0503020204020204" pitchFamily="34" charset="-122"/>
            </a:endParaRPr>
          </a:p>
        </p:txBody>
      </p:sp>
      <p:sp>
        <p:nvSpPr>
          <p:cNvPr id="99" name="圆角矩形 26"/>
          <p:cNvSpPr/>
          <p:nvPr/>
        </p:nvSpPr>
        <p:spPr>
          <a:xfrm>
            <a:off x="625061" y="4121330"/>
            <a:ext cx="2514600" cy="301752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defTabSz="914400" hangingPunct="1">
              <a:buClr>
                <a:srgbClr val="CC9900"/>
              </a:buClr>
              <a:defRPr/>
            </a:pPr>
            <a:r>
              <a:rPr lang="en-US" altLang="zh-CN" sz="1400" b="1" dirty="0">
                <a:solidFill>
                  <a:srgbClr val="000000"/>
                </a:solidFill>
                <a:latin typeface="+mn-lt"/>
                <a:ea typeface="微软雅黑" panose="020B0503020204020204" pitchFamily="34" charset="-122"/>
              </a:rPr>
              <a:t>Design Test &amp; Certification</a:t>
            </a:r>
          </a:p>
        </p:txBody>
      </p:sp>
      <p:sp>
        <p:nvSpPr>
          <p:cNvPr id="100" name="圆角矩形 51"/>
          <p:cNvSpPr/>
          <p:nvPr/>
        </p:nvSpPr>
        <p:spPr>
          <a:xfrm>
            <a:off x="10328323" y="3984471"/>
            <a:ext cx="1234440" cy="358931"/>
          </a:xfrm>
          <a:prstGeom prst="roundRect">
            <a:avLst/>
          </a:prstGeom>
          <a:solidFill>
            <a:srgbClr val="FFFFFF"/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/>
          <a:p>
            <a:pPr algn="ctr" defTabSz="914400" fontAlgn="base" hangingPunct="1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600" b="1" dirty="0" smtClean="0">
                <a:ea typeface="微软雅黑" panose="020B0503020204020204" pitchFamily="34" charset="-122"/>
              </a:rPr>
              <a:t>CCSDK</a:t>
            </a:r>
            <a:endParaRPr lang="en-US" altLang="zh-CN" sz="1100" b="1" dirty="0">
              <a:ea typeface="微软雅黑" panose="020B0503020204020204" pitchFamily="34" charset="-122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569799" y="995677"/>
            <a:ext cx="3160399" cy="251280"/>
          </a:xfrm>
          <a:prstGeom prst="rect">
            <a:avLst/>
          </a:prstGeom>
          <a:solidFill>
            <a:schemeClr val="bg2">
              <a:lumMod val="50000"/>
            </a:schemeClr>
          </a:solidFill>
          <a:ln w="9525" cap="flat" cmpd="sng" algn="ctr">
            <a:noFill/>
            <a:prstDash val="sysDash"/>
            <a:round/>
            <a:headEnd type="none" w="med" len="med"/>
            <a:tailEnd type="none" w="med" len="med"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rtlCol="0" anchor="ctr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sz="1600" b="1" dirty="0">
                <a:solidFill>
                  <a:prstClr val="white"/>
                </a:solidFill>
                <a:ea typeface="微软雅黑" panose="020B0503020204020204" pitchFamily="34" charset="-122"/>
              </a:rPr>
              <a:t>External Gateway</a:t>
            </a:r>
          </a:p>
        </p:txBody>
      </p:sp>
      <p:sp>
        <p:nvSpPr>
          <p:cNvPr id="101" name="Rectangle 100"/>
          <p:cNvSpPr/>
          <p:nvPr/>
        </p:nvSpPr>
        <p:spPr>
          <a:xfrm>
            <a:off x="7566212" y="995677"/>
            <a:ext cx="1107692" cy="251280"/>
          </a:xfrm>
          <a:prstGeom prst="rect">
            <a:avLst/>
          </a:prstGeom>
          <a:solidFill>
            <a:srgbClr val="00647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sz="1600" b="1" dirty="0">
                <a:solidFill>
                  <a:prstClr val="white"/>
                </a:solidFill>
                <a:latin typeface="Calibri"/>
                <a:ea typeface="微软雅黑" panose="020B0503020204020204" pitchFamily="34" charset="-122"/>
              </a:rPr>
              <a:t>ONAP CLI</a:t>
            </a:r>
          </a:p>
        </p:txBody>
      </p:sp>
      <p:sp>
        <p:nvSpPr>
          <p:cNvPr id="102" name="Rectangle 101"/>
          <p:cNvSpPr/>
          <p:nvPr/>
        </p:nvSpPr>
        <p:spPr>
          <a:xfrm>
            <a:off x="3837812" y="995677"/>
            <a:ext cx="3669650" cy="251280"/>
          </a:xfrm>
          <a:prstGeom prst="rect">
            <a:avLst/>
          </a:prstGeom>
          <a:solidFill>
            <a:schemeClr val="bg2">
              <a:lumMod val="50000"/>
            </a:schemeClr>
          </a:solidFill>
          <a:ln w="9525" cap="flat" cmpd="sng" algn="ctr">
            <a:noFill/>
            <a:prstDash val="sysDash"/>
            <a:round/>
            <a:headEnd type="none" w="med" len="med"/>
            <a:tailEnd type="none" w="med" len="med"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rtlCol="0" anchor="ctr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sz="1600" b="1" dirty="0">
                <a:solidFill>
                  <a:prstClr val="white"/>
                </a:solidFill>
                <a:ea typeface="微软雅黑" panose="020B0503020204020204" pitchFamily="34" charset="-122"/>
              </a:rPr>
              <a:t>OSS / BSS</a:t>
            </a:r>
          </a:p>
        </p:txBody>
      </p:sp>
      <p:sp>
        <p:nvSpPr>
          <p:cNvPr id="92" name="Rectangle 91"/>
          <p:cNvSpPr/>
          <p:nvPr/>
        </p:nvSpPr>
        <p:spPr>
          <a:xfrm>
            <a:off x="9798223" y="1010394"/>
            <a:ext cx="1819128" cy="251280"/>
          </a:xfrm>
          <a:prstGeom prst="rect">
            <a:avLst/>
          </a:prstGeom>
          <a:solidFill>
            <a:srgbClr val="00647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sz="1600" b="1" dirty="0">
                <a:solidFill>
                  <a:prstClr val="white"/>
                </a:solidFill>
                <a:latin typeface="Calibri"/>
                <a:ea typeface="微软雅黑" panose="020B0503020204020204" pitchFamily="34" charset="-122"/>
              </a:rPr>
              <a:t>ONAP Portal</a:t>
            </a:r>
          </a:p>
        </p:txBody>
      </p:sp>
      <p:sp>
        <p:nvSpPr>
          <p:cNvPr id="96" name="圆角矩形 188"/>
          <p:cNvSpPr/>
          <p:nvPr/>
        </p:nvSpPr>
        <p:spPr bwMode="auto">
          <a:xfrm>
            <a:off x="8856707" y="5047372"/>
            <a:ext cx="690972" cy="204233"/>
          </a:xfrm>
          <a:prstGeom prst="roundRect">
            <a:avLst>
              <a:gd name="adj" fmla="val 12823"/>
            </a:avLst>
          </a:prstGeom>
          <a:solidFill>
            <a:srgbClr val="009788">
              <a:alpha val="5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200" b="1" dirty="0" err="1" smtClean="0">
                <a:solidFill>
                  <a:srgbClr val="44546A"/>
                </a:solidFill>
                <a:latin typeface="Calibri"/>
                <a:ea typeface="微软雅黑" panose="020B0503020204020204" pitchFamily="34" charset="-122"/>
              </a:rPr>
              <a:t>sVNFM</a:t>
            </a:r>
            <a:endParaRPr lang="en-US" altLang="zh-CN" sz="1200" b="1" dirty="0">
              <a:solidFill>
                <a:srgbClr val="44546A"/>
              </a:solidFill>
              <a:latin typeface="Calibri"/>
              <a:ea typeface="微软雅黑" panose="020B0503020204020204" pitchFamily="34" charset="-122"/>
            </a:endParaRPr>
          </a:p>
        </p:txBody>
      </p:sp>
      <p:sp>
        <p:nvSpPr>
          <p:cNvPr id="104" name="圆角矩形 188"/>
          <p:cNvSpPr/>
          <p:nvPr/>
        </p:nvSpPr>
        <p:spPr bwMode="auto">
          <a:xfrm>
            <a:off x="9579429" y="5067378"/>
            <a:ext cx="529136" cy="204233"/>
          </a:xfrm>
          <a:prstGeom prst="roundRect">
            <a:avLst>
              <a:gd name="adj" fmla="val 12823"/>
            </a:avLst>
          </a:prstGeom>
          <a:solidFill>
            <a:srgbClr val="009788">
              <a:alpha val="5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200" b="1" dirty="0" smtClean="0">
                <a:solidFill>
                  <a:srgbClr val="44546A"/>
                </a:solidFill>
                <a:latin typeface="Calibri"/>
                <a:ea typeface="微软雅黑" panose="020B0503020204020204" pitchFamily="34" charset="-122"/>
              </a:rPr>
              <a:t>EMS</a:t>
            </a:r>
            <a:endParaRPr lang="en-US" altLang="zh-CN" sz="1200" b="1" dirty="0">
              <a:solidFill>
                <a:srgbClr val="44546A"/>
              </a:solidFill>
              <a:latin typeface="Calibri"/>
              <a:ea typeface="微软雅黑" panose="020B0503020204020204" pitchFamily="34" charset="-122"/>
            </a:endParaRPr>
          </a:p>
        </p:txBody>
      </p:sp>
      <p:sp>
        <p:nvSpPr>
          <p:cNvPr id="106" name="Rectangle 105"/>
          <p:cNvSpPr/>
          <p:nvPr/>
        </p:nvSpPr>
        <p:spPr>
          <a:xfrm>
            <a:off x="7028140" y="1535861"/>
            <a:ext cx="128860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defRPr/>
            </a:pPr>
            <a:r>
              <a:rPr lang="en-US" altLang="zh-CN" sz="2000" b="1" dirty="0" smtClean="0">
                <a:solidFill>
                  <a:srgbClr val="FF0000"/>
                </a:solidFill>
                <a:ea typeface="微软雅黑" panose="020B0503020204020204" pitchFamily="34" charset="-122"/>
              </a:rPr>
              <a:t>RUN</a:t>
            </a:r>
            <a:r>
              <a:rPr lang="en-US" altLang="zh-CN" sz="2000" b="1" dirty="0">
                <a:solidFill>
                  <a:srgbClr val="FF0000"/>
                </a:solidFill>
                <a:ea typeface="微软雅黑" panose="020B0503020204020204" pitchFamily="34" charset="-122"/>
              </a:rPr>
              <a:t>-TIME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0458679" y="2036684"/>
            <a:ext cx="105877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bg1"/>
                </a:solidFill>
              </a:rPr>
              <a:t>Common Services </a:t>
            </a:r>
          </a:p>
        </p:txBody>
      </p:sp>
      <p:sp>
        <p:nvSpPr>
          <p:cNvPr id="103" name="TextBox 102"/>
          <p:cNvSpPr txBox="1"/>
          <p:nvPr/>
        </p:nvSpPr>
        <p:spPr>
          <a:xfrm flipH="1">
            <a:off x="3972464" y="3772092"/>
            <a:ext cx="1471228" cy="116954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400" b="1" dirty="0" smtClean="0">
                <a:sym typeface="Calibri"/>
              </a:rPr>
              <a:t>Multi-VIM/Cloud</a:t>
            </a:r>
          </a:p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lang="en-US" sz="1400" b="1" baseline="0" dirty="0">
              <a:sym typeface="Calibri"/>
            </a:endParaRPr>
          </a:p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400" b="1" dirty="0" smtClean="0">
                <a:sym typeface="Calibri"/>
              </a:rPr>
              <a:t>Infrastructure Adaptation Layer</a:t>
            </a:r>
            <a:endParaRPr lang="en-US" sz="1400" b="1" baseline="0" dirty="0" smtClean="0">
              <a:sym typeface="Calibri"/>
            </a:endParaRPr>
          </a:p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lang="en-US" sz="1400" b="1" baseline="0" dirty="0" smtClean="0">
              <a:sym typeface="Calibri"/>
            </a:endParaRPr>
          </a:p>
        </p:txBody>
      </p:sp>
      <p:sp>
        <p:nvSpPr>
          <p:cNvPr id="107" name="圆角矩形 26"/>
          <p:cNvSpPr/>
          <p:nvPr/>
        </p:nvSpPr>
        <p:spPr>
          <a:xfrm>
            <a:off x="1453704" y="3197627"/>
            <a:ext cx="2467249" cy="351721"/>
          </a:xfrm>
          <a:prstGeom prst="roundRect">
            <a:avLst/>
          </a:prstGeom>
          <a:solidFill>
            <a:srgbClr val="009788"/>
          </a:solidFill>
          <a:ln>
            <a:noFill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buClr>
                <a:srgbClr val="CC9900"/>
              </a:buClr>
              <a:defRPr/>
            </a:pPr>
            <a:r>
              <a:rPr lang="en-US" altLang="zh-CN" sz="1400" b="1" dirty="0" smtClean="0">
                <a:solidFill>
                  <a:prstClr val="white"/>
                </a:solidFill>
                <a:latin typeface="Calibri"/>
                <a:ea typeface="微软雅黑" panose="020B0503020204020204" pitchFamily="34" charset="-122"/>
              </a:rPr>
              <a:t>CLAMP</a:t>
            </a:r>
            <a:endParaRPr lang="en-US" altLang="zh-CN" sz="1400" b="1" dirty="0">
              <a:solidFill>
                <a:prstClr val="white"/>
              </a:solidFill>
              <a:latin typeface="Calibri"/>
              <a:ea typeface="微软雅黑" panose="020B0503020204020204" pitchFamily="34" charset="-122"/>
            </a:endParaRPr>
          </a:p>
        </p:txBody>
      </p:sp>
      <p:sp>
        <p:nvSpPr>
          <p:cNvPr id="109" name="圆角矩形 32"/>
          <p:cNvSpPr/>
          <p:nvPr/>
        </p:nvSpPr>
        <p:spPr>
          <a:xfrm>
            <a:off x="8786660" y="3617451"/>
            <a:ext cx="1321906" cy="1247141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t">
            <a:noAutofit/>
          </a:bodyPr>
          <a:lstStyle/>
          <a:p>
            <a:endParaRPr lang="en-US" altLang="zh-CN" sz="1400" b="1" dirty="0">
              <a:solidFill>
                <a:schemeClr val="bg1"/>
              </a:solidFill>
            </a:endParaRPr>
          </a:p>
        </p:txBody>
      </p:sp>
      <p:sp>
        <p:nvSpPr>
          <p:cNvPr id="110" name="圆角矩形 32"/>
          <p:cNvSpPr/>
          <p:nvPr/>
        </p:nvSpPr>
        <p:spPr>
          <a:xfrm>
            <a:off x="7432170" y="3653306"/>
            <a:ext cx="1286187" cy="1232382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t">
            <a:noAutofit/>
          </a:bodyPr>
          <a:lstStyle/>
          <a:p>
            <a:endParaRPr lang="en-US" altLang="zh-CN" sz="1400" b="1" dirty="0">
              <a:solidFill>
                <a:schemeClr val="bg1"/>
              </a:solidFill>
            </a:endParaRPr>
          </a:p>
        </p:txBody>
      </p:sp>
      <p:sp>
        <p:nvSpPr>
          <p:cNvPr id="111" name="TextBox 110"/>
          <p:cNvSpPr txBox="1"/>
          <p:nvPr/>
        </p:nvSpPr>
        <p:spPr>
          <a:xfrm flipH="1">
            <a:off x="7339384" y="3761634"/>
            <a:ext cx="1423742" cy="129266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spc="0" normalizeH="0" dirty="0" smtClean="0">
                <a:ln>
                  <a:noFill/>
                </a:ln>
                <a:effectLst/>
                <a:uFillTx/>
                <a:sym typeface="Calibri"/>
              </a:rPr>
              <a:t>Application Controller </a:t>
            </a:r>
          </a:p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600" b="1" dirty="0">
                <a:sym typeface="Calibri"/>
              </a:rPr>
              <a:t>(</a:t>
            </a:r>
            <a:r>
              <a:rPr kumimoji="0" lang="en-US" sz="1600" b="1" i="0" u="none" strike="noStrike" cap="none" spc="0" normalizeH="0" dirty="0" smtClean="0">
                <a:ln>
                  <a:noFill/>
                </a:ln>
                <a:effectLst/>
                <a:uFillTx/>
                <a:sym typeface="Calibri"/>
              </a:rPr>
              <a:t>APPC)</a:t>
            </a:r>
            <a:endParaRPr kumimoji="0" lang="en-US" sz="1600" b="1" i="0" u="none" strike="noStrike" cap="none" spc="0" normalizeH="0" dirty="0">
              <a:ln>
                <a:noFill/>
              </a:ln>
              <a:effectLst/>
              <a:uFillTx/>
              <a:sym typeface="Calibri"/>
            </a:endParaRPr>
          </a:p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600" b="1" baseline="0" dirty="0">
                <a:sym typeface="Calibri"/>
              </a:rPr>
              <a:t>(</a:t>
            </a:r>
            <a:r>
              <a:rPr lang="en-US" sz="1600" b="1" baseline="0" dirty="0" smtClean="0">
                <a:sym typeface="Calibri"/>
              </a:rPr>
              <a:t>L4-L7)</a:t>
            </a:r>
          </a:p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lang="en-US" sz="1400" b="1" baseline="0" dirty="0" smtClean="0">
              <a:sym typeface="Calibri"/>
            </a:endParaRPr>
          </a:p>
        </p:txBody>
      </p:sp>
      <p:sp>
        <p:nvSpPr>
          <p:cNvPr id="112" name="TextBox 111"/>
          <p:cNvSpPr txBox="1"/>
          <p:nvPr/>
        </p:nvSpPr>
        <p:spPr>
          <a:xfrm flipH="1">
            <a:off x="8633538" y="3609844"/>
            <a:ext cx="1647409" cy="123879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spc="0" normalizeH="0" dirty="0" smtClean="0">
                <a:ln>
                  <a:noFill/>
                </a:ln>
                <a:effectLst/>
                <a:uFillTx/>
                <a:sym typeface="Calibri"/>
              </a:rPr>
              <a:t>    Virtual </a:t>
            </a:r>
          </a:p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spc="0" normalizeH="0" dirty="0" smtClean="0">
                <a:ln>
                  <a:noFill/>
                </a:ln>
                <a:effectLst/>
                <a:uFillTx/>
                <a:sym typeface="Calibri"/>
              </a:rPr>
              <a:t>Function Controller </a:t>
            </a:r>
          </a:p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spc="0" normalizeH="0" dirty="0" smtClean="0">
                <a:ln>
                  <a:noFill/>
                </a:ln>
                <a:effectLst/>
                <a:uFillTx/>
                <a:sym typeface="Calibri"/>
              </a:rPr>
              <a:t>(VF-C) </a:t>
            </a:r>
          </a:p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050" dirty="0" smtClean="0">
                <a:sym typeface="Calibri"/>
              </a:rPr>
              <a:t>(</a:t>
            </a:r>
            <a:r>
              <a:rPr kumimoji="0" lang="en-US" sz="1050" i="0" u="none" strike="noStrike" cap="none" spc="0" normalizeH="0" dirty="0" smtClean="0">
                <a:ln>
                  <a:noFill/>
                </a:ln>
                <a:effectLst/>
                <a:uFillTx/>
                <a:sym typeface="Calibri"/>
              </a:rPr>
              <a:t>Note 1)</a:t>
            </a:r>
            <a:endParaRPr kumimoji="0" lang="en-US" sz="1600" i="0" u="none" strike="noStrike" cap="none" spc="0" normalizeH="0" dirty="0">
              <a:ln>
                <a:noFill/>
              </a:ln>
              <a:effectLst/>
              <a:uFillTx/>
              <a:sym typeface="Calibri"/>
            </a:endParaRPr>
          </a:p>
        </p:txBody>
      </p:sp>
      <p:sp>
        <p:nvSpPr>
          <p:cNvPr id="93" name="Rectangle 92"/>
          <p:cNvSpPr/>
          <p:nvPr/>
        </p:nvSpPr>
        <p:spPr>
          <a:xfrm>
            <a:off x="8742436" y="995677"/>
            <a:ext cx="968010" cy="251280"/>
          </a:xfrm>
          <a:prstGeom prst="rect">
            <a:avLst/>
          </a:prstGeom>
          <a:solidFill>
            <a:srgbClr val="00647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sz="1600" b="1" dirty="0">
                <a:solidFill>
                  <a:prstClr val="white"/>
                </a:solidFill>
                <a:latin typeface="Calibri"/>
                <a:ea typeface="微软雅黑" panose="020B0503020204020204" pitchFamily="34" charset="-122"/>
              </a:rPr>
              <a:t>U-UI</a:t>
            </a:r>
          </a:p>
        </p:txBody>
      </p:sp>
      <p:sp>
        <p:nvSpPr>
          <p:cNvPr id="95" name="Rectangle 94"/>
          <p:cNvSpPr/>
          <p:nvPr/>
        </p:nvSpPr>
        <p:spPr>
          <a:xfrm>
            <a:off x="455462" y="5986479"/>
            <a:ext cx="2986718" cy="2575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05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Note 1 - VF-C is ETSI-aligned.</a:t>
            </a:r>
            <a:endParaRPr lang="en-US" sz="105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cxnSp>
        <p:nvCxnSpPr>
          <p:cNvPr id="97" name="Straight Connector 96"/>
          <p:cNvCxnSpPr/>
          <p:nvPr/>
        </p:nvCxnSpPr>
        <p:spPr>
          <a:xfrm>
            <a:off x="9457242" y="3454469"/>
            <a:ext cx="0" cy="181060"/>
          </a:xfrm>
          <a:prstGeom prst="line">
            <a:avLst/>
          </a:prstGeom>
          <a:ln w="19050">
            <a:solidFill>
              <a:schemeClr val="accent6">
                <a:lumMod val="75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3" name="TextBox 112"/>
          <p:cNvSpPr txBox="1"/>
          <p:nvPr/>
        </p:nvSpPr>
        <p:spPr>
          <a:xfrm rot="20019651">
            <a:off x="-469700" y="3142012"/>
            <a:ext cx="12990873" cy="400110"/>
          </a:xfrm>
          <a:prstGeom prst="rect">
            <a:avLst/>
          </a:prstGeom>
          <a:solidFill>
            <a:srgbClr val="FF0000">
              <a:alpha val="89804"/>
            </a:srgbClr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marL="0" lvl="3"/>
            <a:endParaRPr lang="en-US" sz="2000" dirty="0"/>
          </a:p>
        </p:txBody>
      </p:sp>
      <p:sp>
        <p:nvSpPr>
          <p:cNvPr id="115" name="TextBox 114"/>
          <p:cNvSpPr txBox="1"/>
          <p:nvPr/>
        </p:nvSpPr>
        <p:spPr>
          <a:xfrm rot="12492863">
            <a:off x="-353742" y="3271166"/>
            <a:ext cx="13055615" cy="400110"/>
          </a:xfrm>
          <a:prstGeom prst="rect">
            <a:avLst/>
          </a:prstGeom>
          <a:solidFill>
            <a:srgbClr val="FF0000">
              <a:alpha val="89804"/>
            </a:srgbClr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marL="0" lvl="3"/>
            <a:endParaRPr lang="en-US" sz="2000" dirty="0"/>
          </a:p>
        </p:txBody>
      </p:sp>
      <p:sp>
        <p:nvSpPr>
          <p:cNvPr id="91" name="圆角矩形 26"/>
          <p:cNvSpPr/>
          <p:nvPr/>
        </p:nvSpPr>
        <p:spPr>
          <a:xfrm>
            <a:off x="625061" y="3772092"/>
            <a:ext cx="2514600" cy="301752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defTabSz="914400" hangingPunct="1">
              <a:buClr>
                <a:srgbClr val="CC9900"/>
              </a:buClr>
              <a:defRPr/>
            </a:pPr>
            <a:r>
              <a:rPr lang="en-US" altLang="zh-CN" sz="1400" b="1" dirty="0">
                <a:solidFill>
                  <a:srgbClr val="000000"/>
                </a:solidFill>
                <a:latin typeface="+mn-lt"/>
                <a:ea typeface="微软雅黑" panose="020B0503020204020204" pitchFamily="34" charset="-122"/>
              </a:rPr>
              <a:t>Change Management </a:t>
            </a:r>
            <a:r>
              <a:rPr lang="en-US" altLang="zh-CN" sz="1400" b="1" dirty="0" smtClean="0">
                <a:solidFill>
                  <a:srgbClr val="000000"/>
                </a:solidFill>
                <a:latin typeface="+mn-lt"/>
                <a:ea typeface="微软雅黑" panose="020B0503020204020204" pitchFamily="34" charset="-122"/>
              </a:rPr>
              <a:t>Design</a:t>
            </a:r>
            <a:endParaRPr lang="en-US" altLang="zh-CN" sz="1400" b="1" dirty="0">
              <a:solidFill>
                <a:srgbClr val="000000"/>
              </a:solidFill>
              <a:latin typeface="+mn-lt"/>
              <a:ea typeface="微软雅黑" panose="020B0503020204020204" pitchFamily="34" charset="-122"/>
            </a:endParaRPr>
          </a:p>
        </p:txBody>
      </p:sp>
      <p:sp>
        <p:nvSpPr>
          <p:cNvPr id="98" name="TextBox 97"/>
          <p:cNvSpPr txBox="1"/>
          <p:nvPr/>
        </p:nvSpPr>
        <p:spPr>
          <a:xfrm>
            <a:off x="408748" y="2205407"/>
            <a:ext cx="11409897" cy="2677656"/>
          </a:xfrm>
          <a:prstGeom prst="rect">
            <a:avLst/>
          </a:prstGeom>
          <a:solidFill>
            <a:srgbClr val="FFFF00">
              <a:alpha val="89804"/>
            </a:srgbClr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marL="0" lvl="3"/>
            <a:r>
              <a:rPr lang="en-US" sz="2400" dirty="0" smtClean="0"/>
              <a:t>Tiger team agreed to take the following steps to create the project view for the Beijing Release based on the target functional architecture (see slide 7):</a:t>
            </a:r>
          </a:p>
          <a:p>
            <a:pPr marL="285750" lvl="3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Create </a:t>
            </a:r>
            <a:r>
              <a:rPr lang="en-US" sz="2000" dirty="0"/>
              <a:t>a small team from SO, VF-C, </a:t>
            </a:r>
            <a:r>
              <a:rPr lang="en-US" sz="2000" dirty="0" smtClean="0"/>
              <a:t>APPC </a:t>
            </a:r>
            <a:r>
              <a:rPr lang="en-US" sz="2000" dirty="0"/>
              <a:t>and CCSDK </a:t>
            </a:r>
            <a:r>
              <a:rPr lang="en-US" sz="2000" dirty="0" smtClean="0"/>
              <a:t>teams to identify</a:t>
            </a:r>
          </a:p>
          <a:p>
            <a:pPr marL="800100" lvl="4" indent="-342900">
              <a:buFont typeface="Courier New" panose="02070309020205020404" pitchFamily="49" charset="0"/>
              <a:buChar char="o"/>
            </a:pPr>
            <a:r>
              <a:rPr lang="en-US" sz="2000" dirty="0" smtClean="0"/>
              <a:t>project </a:t>
            </a:r>
            <a:r>
              <a:rPr lang="en-US" sz="2000" dirty="0"/>
              <a:t>impact to realize target orchestration and controllers implementation in </a:t>
            </a:r>
            <a:r>
              <a:rPr lang="en-US" sz="2000" dirty="0" smtClean="0"/>
              <a:t>R2 as well as the</a:t>
            </a:r>
            <a:endParaRPr lang="en-US" sz="2000" dirty="0"/>
          </a:p>
          <a:p>
            <a:pPr marL="800100" lvl="4" indent="-342900">
              <a:buFont typeface="Courier New" panose="02070309020205020404" pitchFamily="49" charset="0"/>
              <a:buChar char="o"/>
            </a:pPr>
            <a:r>
              <a:rPr lang="en-US" sz="2000" dirty="0" smtClean="0"/>
              <a:t>phased </a:t>
            </a:r>
            <a:r>
              <a:rPr lang="en-US" sz="2000" dirty="0"/>
              <a:t>approach to </a:t>
            </a:r>
            <a:r>
              <a:rPr lang="en-US" sz="2000" dirty="0" smtClean="0"/>
              <a:t>achieve </a:t>
            </a:r>
            <a:r>
              <a:rPr lang="en-US" sz="2000" dirty="0"/>
              <a:t>controller alignment in ONAP </a:t>
            </a:r>
            <a:r>
              <a:rPr lang="en-US" sz="2000" dirty="0" smtClean="0"/>
              <a:t>Platform.</a:t>
            </a:r>
          </a:p>
          <a:p>
            <a:pPr marL="342900" lvl="3" indent="-342900">
              <a:buFont typeface="Arial" panose="020B0604020202020204" pitchFamily="34" charset="0"/>
              <a:buChar char="•"/>
            </a:pPr>
            <a:r>
              <a:rPr lang="en-US" sz="2000" dirty="0"/>
              <a:t>P</a:t>
            </a:r>
            <a:r>
              <a:rPr lang="en-US" sz="2000" dirty="0" smtClean="0"/>
              <a:t>rovide recommendations </a:t>
            </a:r>
            <a:r>
              <a:rPr lang="en-US" sz="2000" dirty="0"/>
              <a:t>as to what subset might be reasonable in Beijing, given current resources and other “carrier grade” </a:t>
            </a:r>
            <a:r>
              <a:rPr lang="en-US" sz="2000" dirty="0" smtClean="0"/>
              <a:t>priorities.</a:t>
            </a:r>
          </a:p>
          <a:p>
            <a:pPr marL="342900" lvl="3" indent="-342900">
              <a:buFont typeface="Arial" panose="020B0604020202020204" pitchFamily="34" charset="0"/>
              <a:buChar char="•"/>
            </a:pPr>
            <a:r>
              <a:rPr lang="en-US" sz="2000" dirty="0" smtClean="0"/>
              <a:t>The deadline to make the final architecture deck ready for the ARC Subcommittee is </a:t>
            </a:r>
            <a:r>
              <a:rPr lang="en-US" sz="2000" b="1" dirty="0" smtClean="0">
                <a:solidFill>
                  <a:srgbClr val="7030A0"/>
                </a:solidFill>
              </a:rPr>
              <a:t>Jan. 5</a:t>
            </a:r>
            <a:r>
              <a:rPr lang="en-US" sz="2000" b="1" baseline="30000" dirty="0" smtClean="0">
                <a:solidFill>
                  <a:srgbClr val="7030A0"/>
                </a:solidFill>
              </a:rPr>
              <a:t>th</a:t>
            </a:r>
            <a:r>
              <a:rPr lang="en-US" sz="2000" b="1" dirty="0" smtClean="0">
                <a:solidFill>
                  <a:srgbClr val="7030A0"/>
                </a:solidFill>
              </a:rPr>
              <a:t>, 2018</a:t>
            </a:r>
            <a:r>
              <a:rPr lang="en-US" sz="2000" dirty="0" smtClean="0"/>
              <a:t>. </a:t>
            </a:r>
            <a:r>
              <a:rPr lang="en-US" sz="2000" dirty="0"/>
              <a:t>  </a:t>
            </a:r>
          </a:p>
        </p:txBody>
      </p:sp>
    </p:spTree>
    <p:extLst>
      <p:ext uri="{BB962C8B-B14F-4D97-AF65-F5344CB8AC3E}">
        <p14:creationId xmlns:p14="http://schemas.microsoft.com/office/powerpoint/2010/main" val="1486948328"/>
      </p:ext>
    </p:extLst>
  </p:cSld>
  <p:clrMapOvr>
    <a:masterClrMapping/>
  </p:clrMapOvr>
  <p:transition spd="med" advClick="0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Shape 242"/>
          <p:cNvSpPr>
            <a:spLocks noGrp="1"/>
          </p:cNvSpPr>
          <p:nvPr>
            <p:ph type="ctrTitle"/>
          </p:nvPr>
        </p:nvSpPr>
        <p:spPr>
          <a:xfrm>
            <a:off x="289386" y="4001841"/>
            <a:ext cx="11318033" cy="2283814"/>
          </a:xfrm>
          <a:prstGeom prst="rect">
            <a:avLst/>
          </a:prstGeom>
        </p:spPr>
        <p:txBody>
          <a:bodyPr>
            <a:noAutofit/>
          </a:bodyPr>
          <a:lstStyle/>
          <a:p>
            <a:r>
              <a:rPr lang="en-US" sz="3200" b="1" dirty="0">
                <a:solidFill>
                  <a:schemeClr val="tx1"/>
                </a:solidFill>
              </a:rPr>
              <a:t>ONAP Orchestration Alignment</a:t>
            </a:r>
            <a:r>
              <a:rPr lang="en-US" sz="2000" b="1" dirty="0">
                <a:solidFill>
                  <a:schemeClr val="tx1"/>
                </a:solidFill>
              </a:rPr>
              <a:t>:</a:t>
            </a:r>
            <a:endParaRPr lang="en-US" sz="1200" b="1" dirty="0">
              <a:solidFill>
                <a:srgbClr val="FF0000"/>
              </a:solidFill>
            </a:endParaRPr>
          </a:p>
        </p:txBody>
      </p:sp>
      <p:grpSp>
        <p:nvGrpSpPr>
          <p:cNvPr id="2" name="Group 7"/>
          <p:cNvGrpSpPr/>
          <p:nvPr/>
        </p:nvGrpSpPr>
        <p:grpSpPr>
          <a:xfrm>
            <a:off x="5838393" y="2206080"/>
            <a:ext cx="5627960" cy="1621955"/>
            <a:chOff x="5838393" y="2206080"/>
            <a:chExt cx="5627960" cy="1621955"/>
          </a:xfrm>
        </p:grpSpPr>
        <p:sp>
          <p:nvSpPr>
            <p:cNvPr id="7" name="Rectangle 6"/>
            <p:cNvSpPr/>
            <p:nvPr/>
          </p:nvSpPr>
          <p:spPr>
            <a:xfrm>
              <a:off x="5838393" y="2206080"/>
              <a:ext cx="5627960" cy="1621955"/>
            </a:xfrm>
            <a:prstGeom prst="rect">
              <a:avLst/>
            </a:prstGeom>
            <a:solidFill>
              <a:schemeClr val="bg1"/>
            </a:solidFill>
            <a:ln w="25400" cap="flat">
              <a:noFill/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6094525" y="2470318"/>
              <a:ext cx="5115697" cy="109348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917012266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NAP_powerpoint_presentation_v1" id="{DB83975D-0410-E24B-B943-5F1FFD2693BC}" vid="{26E034CB-823C-6A4E-B815-6D6A1245F6FC}"/>
    </a:ext>
  </a:extLst>
</a:theme>
</file>

<file path=ppt/theme/theme2.xml><?xml version="1.0" encoding="utf-8"?>
<a:theme xmlns:a="http://schemas.openxmlformats.org/drawingml/2006/main" name="1_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D2957"/>
      </a:accent1>
      <a:accent2>
        <a:srgbClr val="008CEA"/>
      </a:accent2>
      <a:accent3>
        <a:srgbClr val="2B8934"/>
      </a:accent3>
      <a:accent4>
        <a:srgbClr val="E46200"/>
      </a:accent4>
      <a:accent5>
        <a:srgbClr val="B5190C"/>
      </a:accent5>
      <a:accent6>
        <a:srgbClr val="5F1185"/>
      </a:accent6>
      <a:hlink>
        <a:srgbClr val="0000FF"/>
      </a:hlink>
      <a:folHlink>
        <a:srgbClr val="FF00FF"/>
      </a:folHlink>
    </a:clrScheme>
    <a:fontScheme name="Office Theme">
      <a:majorFont>
        <a:latin typeface="Helvetica"/>
        <a:ea typeface="Helvetica"/>
        <a:cs typeface="Helvetica"/>
      </a:majorFont>
      <a:minorFont>
        <a:latin typeface="Calibri"/>
        <a:ea typeface="Calibri"/>
        <a:cs typeface="Calibri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>
          <a:outerShdw blurRad="38100" dist="23000" dir="5400000" rotWithShape="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38100" dist="20000" dir="5400000" rotWithShape="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ONAP_powerpoint_presentation_v1</Template>
  <TotalTime>53342</TotalTime>
  <Words>2042</Words>
  <Application>Microsoft Office PowerPoint</Application>
  <PresentationFormat>Widescreen</PresentationFormat>
  <Paragraphs>380</Paragraphs>
  <Slides>17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12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17</vt:i4>
      </vt:variant>
    </vt:vector>
  </HeadingPairs>
  <TitlesOfParts>
    <vt:vector size="31" baseType="lpstr">
      <vt:lpstr>Arial Unicode MS</vt:lpstr>
      <vt:lpstr>微软雅黑</vt:lpstr>
      <vt:lpstr>MS PGothic</vt:lpstr>
      <vt:lpstr>宋体</vt:lpstr>
      <vt:lpstr>.AppleSystemUIFont</vt:lpstr>
      <vt:lpstr>Arial</vt:lpstr>
      <vt:lpstr>Calibri</vt:lpstr>
      <vt:lpstr>Courier New</vt:lpstr>
      <vt:lpstr>DengXian</vt:lpstr>
      <vt:lpstr>Open Sans Light</vt:lpstr>
      <vt:lpstr>Times New Roman</vt:lpstr>
      <vt:lpstr>Wingdings</vt:lpstr>
      <vt:lpstr>Office Theme</vt:lpstr>
      <vt:lpstr>1_Office Theme</vt:lpstr>
      <vt:lpstr> ONAP Reference Architecture for R2 and Beyond  Tiger Team Presentation   Parviz Yegani – Futurewei Technologies  Contributors: Vimal Begwani (AT&amp;T), Jamil Chawki (Orange), Andrew Mayer (AT&amp;T), Alex Vul (Intel), Ramki Krishnan (VMware), Maopeng Zhang (ZTE), Stephen Terrill (Ericsson), &lt;more contributors to be added&gt;  Dec. 18, 2017  </vt:lpstr>
      <vt:lpstr>ONAP High-Level Architecture for R1 (Amsterdam)</vt:lpstr>
      <vt:lpstr>Progress from the Architecture Subcommittee</vt:lpstr>
      <vt:lpstr>ONAP Amsterdam Architecture</vt:lpstr>
      <vt:lpstr>ONAP Reference Architecture for R2 and Beyond </vt:lpstr>
      <vt:lpstr>Architecture Design Considerations</vt:lpstr>
      <vt:lpstr>ONAP Target Architecture for R2 and Beyond (High-Level Functional View)</vt:lpstr>
      <vt:lpstr>ONAP Beijing Architecture (High-Level View with Projects) </vt:lpstr>
      <vt:lpstr>ONAP Orchestration Alignment:</vt:lpstr>
      <vt:lpstr>ONAP Orchestrator Functions</vt:lpstr>
      <vt:lpstr>Examples of Orchestration Requests</vt:lpstr>
      <vt:lpstr>PowerPoint Presentation</vt:lpstr>
      <vt:lpstr>Nested / Compound Services:</vt:lpstr>
      <vt:lpstr>Conclusions</vt:lpstr>
      <vt:lpstr>APPC &amp; VF-C Convergence  Note – A major goal of the ONAP platform (R2 or a later release) is to specify a common set of functions to unify the APP-C and VF-C functionalities.</vt:lpstr>
      <vt:lpstr>Role Of Controllers in ONAP</vt:lpstr>
      <vt:lpstr>Next Steps – Solidify Beijing Architecture with Projects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Alex Contini</dc:creator>
  <cp:lastModifiedBy>Parviz Yegani</cp:lastModifiedBy>
  <cp:revision>582</cp:revision>
  <cp:lastPrinted>2017-08-07T21:14:23Z</cp:lastPrinted>
  <dcterms:created xsi:type="dcterms:W3CDTF">2017-02-27T16:23:08Z</dcterms:created>
  <dcterms:modified xsi:type="dcterms:W3CDTF">2017-12-22T16:28:34Z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readonly">
    <vt:lpwstr/>
  </property>
  <property fmtid="{D5CDD505-2E9C-101B-9397-08002B2CF9AE}" pid="3" name="_change">
    <vt:lpwstr/>
  </property>
  <property fmtid="{D5CDD505-2E9C-101B-9397-08002B2CF9AE}" pid="4" name="_full-control">
    <vt:lpwstr/>
  </property>
  <property fmtid="{D5CDD505-2E9C-101B-9397-08002B2CF9AE}" pid="5" name="sflag">
    <vt:lpwstr>1513830961</vt:lpwstr>
  </property>
</Properties>
</file>