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22"/>
  </p:notesMasterIdLst>
  <p:sldIdLst>
    <p:sldId id="313" r:id="rId3"/>
    <p:sldId id="278" r:id="rId4"/>
    <p:sldId id="263" r:id="rId5"/>
    <p:sldId id="339" r:id="rId6"/>
    <p:sldId id="279" r:id="rId7"/>
    <p:sldId id="264" r:id="rId8"/>
    <p:sldId id="342" r:id="rId9"/>
    <p:sldId id="335" r:id="rId10"/>
    <p:sldId id="341" r:id="rId11"/>
    <p:sldId id="288" r:id="rId12"/>
    <p:sldId id="336" r:id="rId13"/>
    <p:sldId id="337" r:id="rId14"/>
    <p:sldId id="292" r:id="rId15"/>
    <p:sldId id="293" r:id="rId16"/>
    <p:sldId id="338" r:id="rId17"/>
    <p:sldId id="281" r:id="rId18"/>
    <p:sldId id="300" r:id="rId19"/>
    <p:sldId id="343" r:id="rId20"/>
    <p:sldId id="30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1" autoAdjust="0"/>
    <p:restoredTop sz="96096" autoAdjust="0"/>
  </p:normalViewPr>
  <p:slideViewPr>
    <p:cSldViewPr snapToGrid="0" snapToObjects="1">
      <p:cViewPr varScale="1">
        <p:scale>
          <a:sx n="117" d="100"/>
          <a:sy n="117" d="100"/>
        </p:scale>
        <p:origin x="68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4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4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points:</a:t>
            </a:r>
          </a:p>
          <a:p>
            <a:r>
              <a:rPr lang="en-US" dirty="0" smtClean="0"/>
              <a:t>Unified framework for design-time &amp; run-time</a:t>
            </a:r>
          </a:p>
          <a:p>
            <a:pPr lvl="1"/>
            <a:r>
              <a:rPr lang="en-US" dirty="0" smtClean="0"/>
              <a:t>Common platform for service design and </a:t>
            </a:r>
            <a:r>
              <a:rPr lang="en-US" dirty="0" err="1" smtClean="0"/>
              <a:t>netops</a:t>
            </a:r>
            <a:r>
              <a:rPr lang="en-US" dirty="0" smtClean="0"/>
              <a:t> to drive collaboration</a:t>
            </a:r>
          </a:p>
          <a:p>
            <a:r>
              <a:rPr lang="en-US" dirty="0" smtClean="0"/>
              <a:t>Simultaneous orchestration of physical and virtual networks</a:t>
            </a:r>
          </a:p>
          <a:p>
            <a:pPr lvl="1"/>
            <a:r>
              <a:rPr lang="en-US" dirty="0" smtClean="0"/>
              <a:t>Vendor-agnostic orchestration can only happen in open source context</a:t>
            </a:r>
          </a:p>
          <a:p>
            <a:r>
              <a:rPr lang="en-US" dirty="0" smtClean="0"/>
              <a:t>Real-time analytics and closed-loop automation</a:t>
            </a:r>
          </a:p>
          <a:p>
            <a:pPr lvl="1"/>
            <a:r>
              <a:rPr lang="en-US" dirty="0" smtClean="0"/>
              <a:t>Easy re-use of service concepts</a:t>
            </a:r>
          </a:p>
          <a:p>
            <a:pPr lvl="1"/>
            <a:r>
              <a:rPr lang="en-US" dirty="0" smtClean="0"/>
              <a:t>Iterative service improvements based on network feedback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17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20316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86066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9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62996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1203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Tiger Team Presentation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Parviz Yegani – </a:t>
            </a:r>
            <a:r>
              <a:rPr lang="en-US" sz="1200" dirty="0" err="1">
                <a:solidFill>
                  <a:schemeClr val="tx1"/>
                </a:solidFill>
              </a:rPr>
              <a:t>Futurewei</a:t>
            </a:r>
            <a:r>
              <a:rPr lang="en-US" sz="1200" dirty="0">
                <a:solidFill>
                  <a:schemeClr val="tx1"/>
                </a:solidFill>
              </a:rPr>
              <a:t> Technologies</a:t>
            </a: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Contributors: </a:t>
            </a:r>
            <a:r>
              <a:rPr lang="en-US" sz="1200" dirty="0">
                <a:solidFill>
                  <a:schemeClr val="tx1"/>
                </a:solidFill>
              </a:rPr>
              <a:t>Vimal Begwani (AT&amp;T), Jamil </a:t>
            </a:r>
            <a:r>
              <a:rPr lang="en-US" sz="1200" dirty="0" err="1">
                <a:solidFill>
                  <a:schemeClr val="tx1"/>
                </a:solidFill>
              </a:rPr>
              <a:t>Chawki</a:t>
            </a:r>
            <a:r>
              <a:rPr lang="en-US" sz="1200" dirty="0">
                <a:solidFill>
                  <a:schemeClr val="tx1"/>
                </a:solidFill>
              </a:rPr>
              <a:t> (Orange), Andrew Mayer (AT&amp;T), </a:t>
            </a:r>
            <a:r>
              <a:rPr lang="en-US" sz="1200" dirty="0" smtClean="0">
                <a:solidFill>
                  <a:schemeClr val="tx1"/>
                </a:solidFill>
              </a:rPr>
              <a:t>Alex Vul (Intel), Ramki </a:t>
            </a:r>
            <a:r>
              <a:rPr lang="en-US" sz="1200" dirty="0">
                <a:solidFill>
                  <a:schemeClr val="tx1"/>
                </a:solidFill>
              </a:rPr>
              <a:t>Krishnan (VMware), Maopeng Zhang (ZTE</a:t>
            </a:r>
            <a:r>
              <a:rPr lang="en-US" sz="1200" dirty="0" smtClean="0">
                <a:solidFill>
                  <a:schemeClr val="tx1"/>
                </a:solidFill>
              </a:rPr>
              <a:t>), Stephen Terrill (Ericsson), </a:t>
            </a:r>
            <a:r>
              <a:rPr lang="en-US" sz="1200" dirty="0" smtClean="0">
                <a:solidFill>
                  <a:srgbClr val="FF0000"/>
                </a:solidFill>
              </a:rPr>
              <a:t>&lt;more contributors to be added&gt;</a:t>
            </a:r>
            <a:r>
              <a:rPr lang="en-US" sz="1200" b="1" dirty="0">
                <a:solidFill>
                  <a:srgbClr val="FF0000"/>
                </a:solidFill>
              </a:rPr>
              <a:t/>
            </a:r>
            <a:br>
              <a:rPr lang="en-US" sz="1200" b="1" dirty="0">
                <a:solidFill>
                  <a:srgbClr val="FF0000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Jan. </a:t>
            </a:r>
            <a:r>
              <a:rPr lang="en-US" sz="1200" b="1" smtClean="0">
                <a:solidFill>
                  <a:schemeClr val="tx1"/>
                </a:solidFill>
              </a:rPr>
              <a:t>2, 2018</a:t>
            </a:r>
            <a:r>
              <a:rPr lang="en-US" sz="1200" b="1" smtClean="0">
                <a:solidFill>
                  <a:schemeClr val="tx1"/>
                </a:solidFill>
              </a:rPr>
              <a:t>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Alignment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 and services provided by the managed environment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cross-controller activities driven by orders and events 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LCM (instantiate/modify/upgrade/configure/remove) VNFs/PNFs, </a:t>
            </a:r>
            <a:r>
              <a:rPr lang="en-US" sz="1100" b="1" kern="0" dirty="0" err="1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, and services from the managed environment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perform multi-control layer remedy actions.  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>
                <a:latin typeface="Calibri"/>
                <a:sym typeface="Calibri"/>
              </a:rPr>
              <a:t>Key Attributes of 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LCM (Instantiations, ..) 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 and resources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4803082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Install/Configure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multiple 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 and services from the managed </a:t>
            </a:r>
            <a:r>
              <a:rPr lang="en-US" sz="1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environment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and LCM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:p14="http://schemas.microsoft.com/office/powerpoint/2010/main" val="100095812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Orchestration (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flow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:p14="http://schemas.microsoft.com/office/powerpoint/2010/main" val="33543074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7388004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6810" y="851040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Consistent with ETSI MANO, ONAP should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NOT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separate Service Orchestration and Resource Orchestration into two separate named components, because each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Cloud infrastructure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services and management of VNF as a basic resource (ignoring the application of the VNF)), therefore SO should support full orchestration scope of ONAP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onboarding/LCM (VNF) .  </a:t>
            </a:r>
            <a:r>
              <a:rPr lang="en-US" b="1" kern="0" dirty="0">
                <a:solidFill>
                  <a:srgbClr val="FF0000"/>
                </a:solidFill>
                <a:sym typeface="Calibri"/>
              </a:rPr>
              <a:t>This is SOL-001, SOL-004 and SOL-005</a:t>
            </a:r>
            <a:r>
              <a:rPr lang="en-US" b="1" kern="0" dirty="0" smtClean="0">
                <a:solidFill>
                  <a:srgbClr val="FF0000"/>
                </a:solidFill>
                <a:sym typeface="Calibri"/>
              </a:rPr>
              <a:t>.</a:t>
            </a: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or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simple network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service onboarding/LCM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(composed of one or more VNFs) and related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models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addition, ONAP SO should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4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4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:p14="http://schemas.microsoft.com/office/powerpoint/2010/main" val="393474127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APPC &amp; VF-C Convergence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78812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ONAP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defined </a:t>
            </a: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/>
              <a:t>Need to avoid duplicating functions across layers within the controller 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: Rounded Corners 40">
            <a:extLst>
              <a:ext uri="{FF2B5EF4-FFF2-40B4-BE49-F238E27FC236}">
                <a16:creationId xmlns="" xmlns:a16="http://schemas.microsoft.com/office/drawing/2014/main" id="{C0B2DBD3-DBF6-463C-8B40-F6560486ED17}"/>
              </a:ext>
            </a:extLst>
          </p:cNvPr>
          <p:cNvSpPr/>
          <p:nvPr/>
        </p:nvSpPr>
        <p:spPr>
          <a:xfrm>
            <a:off x="4545932" y="1978634"/>
            <a:ext cx="3564223" cy="2036145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Flowchart: Document 29">
            <a:extLst>
              <a:ext uri="{FF2B5EF4-FFF2-40B4-BE49-F238E27FC236}">
                <a16:creationId xmlns="" xmlns:a16="http://schemas.microsoft.com/office/drawing/2014/main" id="{2201DC6D-CC95-430A-AA20-58AEE7F71D6A}"/>
              </a:ext>
            </a:extLst>
          </p:cNvPr>
          <p:cNvSpPr/>
          <p:nvPr/>
        </p:nvSpPr>
        <p:spPr>
          <a:xfrm>
            <a:off x="2705099" y="4681300"/>
            <a:ext cx="5463540" cy="495564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Document 28">
            <a:extLst>
              <a:ext uri="{FF2B5EF4-FFF2-40B4-BE49-F238E27FC236}">
                <a16:creationId xmlns="" xmlns:a16="http://schemas.microsoft.com/office/drawing/2014/main" id="{69EE4E89-28DC-45EC-9F62-292FB766AF21}"/>
              </a:ext>
            </a:extLst>
          </p:cNvPr>
          <p:cNvSpPr/>
          <p:nvPr/>
        </p:nvSpPr>
        <p:spPr>
          <a:xfrm>
            <a:off x="2242185" y="4716554"/>
            <a:ext cx="5463540" cy="495564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b="1" dirty="0">
                <a:solidFill>
                  <a:schemeClr val="bg1">
                    <a:lumMod val="95000"/>
                  </a:schemeClr>
                </a:solidFill>
              </a:rPr>
              <a:t>Generic VNFM Functions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0E3B859D-C3DA-49AF-B1D2-6C57B81AE6F2}"/>
              </a:ext>
            </a:extLst>
          </p:cNvPr>
          <p:cNvSpPr/>
          <p:nvPr/>
        </p:nvSpPr>
        <p:spPr>
          <a:xfrm>
            <a:off x="4544557" y="1021314"/>
            <a:ext cx="3633607" cy="761041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Orchestration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F5048C9F-85B9-4D96-A4EA-3EF6A6949BF9}"/>
              </a:ext>
            </a:extLst>
          </p:cNvPr>
          <p:cNvSpPr/>
          <p:nvPr/>
        </p:nvSpPr>
        <p:spPr>
          <a:xfrm>
            <a:off x="1310004" y="2113644"/>
            <a:ext cx="2263383" cy="654891"/>
          </a:xfrm>
          <a:prstGeom prst="roundRect">
            <a:avLst/>
          </a:prstGeom>
          <a:noFill/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EMS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031F164A-9FDD-4475-AF61-F677F474D2FB}"/>
              </a:ext>
            </a:extLst>
          </p:cNvPr>
          <p:cNvSpPr/>
          <p:nvPr/>
        </p:nvSpPr>
        <p:spPr>
          <a:xfrm>
            <a:off x="1310004" y="2844878"/>
            <a:ext cx="2066002" cy="1076877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VNF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D8B8987B-AF2D-4262-B46B-840860D6A703}"/>
              </a:ext>
            </a:extLst>
          </p:cNvPr>
          <p:cNvSpPr/>
          <p:nvPr/>
        </p:nvSpPr>
        <p:spPr>
          <a:xfrm>
            <a:off x="1408694" y="2921221"/>
            <a:ext cx="2066002" cy="1076877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VNF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6B4B0C13-16B6-4475-80B3-956CBB28E2BA}"/>
              </a:ext>
            </a:extLst>
          </p:cNvPr>
          <p:cNvSpPr/>
          <p:nvPr/>
        </p:nvSpPr>
        <p:spPr>
          <a:xfrm>
            <a:off x="1518285" y="2997564"/>
            <a:ext cx="2066002" cy="1076877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VNF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B7A7DFCE-B2EA-4A4E-8A3E-C0F1664D0F5E}"/>
              </a:ext>
            </a:extLst>
          </p:cNvPr>
          <p:cNvSpPr/>
          <p:nvPr/>
        </p:nvSpPr>
        <p:spPr>
          <a:xfrm>
            <a:off x="4703449" y="2311256"/>
            <a:ext cx="3316601" cy="1598659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CD63FA03-8504-475A-847F-37DB8B4848DB}"/>
              </a:ext>
            </a:extLst>
          </p:cNvPr>
          <p:cNvCxnSpPr>
            <a:cxnSpLocks/>
          </p:cNvCxnSpPr>
          <p:nvPr/>
        </p:nvCxnSpPr>
        <p:spPr>
          <a:xfrm flipH="1">
            <a:off x="3584287" y="3548744"/>
            <a:ext cx="950745" cy="0"/>
          </a:xfrm>
          <a:prstGeom prst="straightConnector1">
            <a:avLst/>
          </a:prstGeom>
          <a:ln w="22225">
            <a:solidFill>
              <a:srgbClr val="FF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E1691C6A-FBE0-4727-9CFA-B642B4B93F59}"/>
              </a:ext>
            </a:extLst>
          </p:cNvPr>
          <p:cNvCxnSpPr>
            <a:cxnSpLocks/>
          </p:cNvCxnSpPr>
          <p:nvPr/>
        </p:nvCxnSpPr>
        <p:spPr>
          <a:xfrm flipH="1">
            <a:off x="3584287" y="2475594"/>
            <a:ext cx="950745" cy="0"/>
          </a:xfrm>
          <a:prstGeom prst="straightConnector1">
            <a:avLst/>
          </a:prstGeom>
          <a:ln w="22225">
            <a:solidFill>
              <a:srgbClr val="FF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E3066E27-6C90-489D-935A-7B8EA8AB5CE9}"/>
              </a:ext>
            </a:extLst>
          </p:cNvPr>
          <p:cNvCxnSpPr>
            <a:cxnSpLocks/>
            <a:stCxn id="3" idx="0"/>
            <a:endCxn id="20" idx="2"/>
          </p:cNvCxnSpPr>
          <p:nvPr/>
        </p:nvCxnSpPr>
        <p:spPr>
          <a:xfrm flipH="1" flipV="1">
            <a:off x="6323260" y="1719569"/>
            <a:ext cx="4783" cy="276859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5250E69F-0B80-4312-A57A-0F14B9294EAB}"/>
              </a:ext>
            </a:extLst>
          </p:cNvPr>
          <p:cNvCxnSpPr>
            <a:cxnSpLocks/>
          </p:cNvCxnSpPr>
          <p:nvPr/>
        </p:nvCxnSpPr>
        <p:spPr>
          <a:xfrm flipV="1">
            <a:off x="6357482" y="4506241"/>
            <a:ext cx="0" cy="286839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ircle: Hollow 18">
            <a:extLst>
              <a:ext uri="{FF2B5EF4-FFF2-40B4-BE49-F238E27FC236}">
                <a16:creationId xmlns="" xmlns:a16="http://schemas.microsoft.com/office/drawing/2014/main" id="{ADE56DA5-1148-4E5B-BF8B-E520481F9DB4}"/>
              </a:ext>
            </a:extLst>
          </p:cNvPr>
          <p:cNvSpPr/>
          <p:nvPr/>
        </p:nvSpPr>
        <p:spPr>
          <a:xfrm>
            <a:off x="5207000" y="2451324"/>
            <a:ext cx="2406650" cy="1321287"/>
          </a:xfrm>
          <a:prstGeom prst="donut">
            <a:avLst>
              <a:gd name="adj" fmla="val 6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21671866-D449-4413-94E6-9A83E53C6585}"/>
              </a:ext>
            </a:extLst>
          </p:cNvPr>
          <p:cNvSpPr/>
          <p:nvPr/>
        </p:nvSpPr>
        <p:spPr>
          <a:xfrm>
            <a:off x="5742801" y="1427339"/>
            <a:ext cx="1160918" cy="292230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NFVO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E623B598-210B-4E1F-86FB-31BF0A9C111E}"/>
              </a:ext>
            </a:extLst>
          </p:cNvPr>
          <p:cNvSpPr/>
          <p:nvPr/>
        </p:nvSpPr>
        <p:spPr>
          <a:xfrm>
            <a:off x="5924550" y="2408533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Deploy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="" xmlns:a16="http://schemas.microsoft.com/office/drawing/2014/main" id="{7F20FC21-B613-4273-BBD9-E960168EF486}"/>
              </a:ext>
            </a:extLst>
          </p:cNvPr>
          <p:cNvSpPr/>
          <p:nvPr/>
        </p:nvSpPr>
        <p:spPr>
          <a:xfrm>
            <a:off x="6989445" y="2708353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Scale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75F86AB5-2114-4CFA-BBCD-54CC91FF1B57}"/>
              </a:ext>
            </a:extLst>
          </p:cNvPr>
          <p:cNvSpPr/>
          <p:nvPr/>
        </p:nvSpPr>
        <p:spPr>
          <a:xfrm>
            <a:off x="6998544" y="3277773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Heal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5A3F4E92-D95C-48DB-8DAE-8824F852B61D}"/>
              </a:ext>
            </a:extLst>
          </p:cNvPr>
          <p:cNvSpPr/>
          <p:nvPr/>
        </p:nvSpPr>
        <p:spPr>
          <a:xfrm>
            <a:off x="5953125" y="3599355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Operate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5D8202FE-6F46-4095-8DA1-08BEA5BD5D33}"/>
              </a:ext>
            </a:extLst>
          </p:cNvPr>
          <p:cNvSpPr/>
          <p:nvPr/>
        </p:nvSpPr>
        <p:spPr>
          <a:xfrm>
            <a:off x="4837483" y="3277773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Update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91C32C53-FD53-4747-BFD6-3B6487FAD8A5}"/>
              </a:ext>
            </a:extLst>
          </p:cNvPr>
          <p:cNvSpPr/>
          <p:nvPr/>
        </p:nvSpPr>
        <p:spPr>
          <a:xfrm>
            <a:off x="4837483" y="2749914"/>
            <a:ext cx="914400" cy="2476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Terminate</a:t>
            </a:r>
          </a:p>
        </p:txBody>
      </p:sp>
      <p:sp>
        <p:nvSpPr>
          <p:cNvPr id="27" name="Flowchart: Document 26">
            <a:extLst>
              <a:ext uri="{FF2B5EF4-FFF2-40B4-BE49-F238E27FC236}">
                <a16:creationId xmlns="" xmlns:a16="http://schemas.microsoft.com/office/drawing/2014/main" id="{EA5147D7-5FC3-44D5-A6DD-6D58158949E7}"/>
              </a:ext>
            </a:extLst>
          </p:cNvPr>
          <p:cNvSpPr/>
          <p:nvPr/>
        </p:nvSpPr>
        <p:spPr>
          <a:xfrm>
            <a:off x="1813560" y="4793080"/>
            <a:ext cx="5463540" cy="495564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E384522A-6081-4D7B-87AA-736AB6685BCE}"/>
              </a:ext>
            </a:extLst>
          </p:cNvPr>
          <p:cNvSpPr txBox="1"/>
          <p:nvPr/>
        </p:nvSpPr>
        <p:spPr>
          <a:xfrm>
            <a:off x="6092284" y="478661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NFVI&amp;VIM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8E208599-8C13-494A-920B-5471CE26C5D1}"/>
              </a:ext>
            </a:extLst>
          </p:cNvPr>
          <p:cNvSpPr txBox="1"/>
          <p:nvPr/>
        </p:nvSpPr>
        <p:spPr>
          <a:xfrm>
            <a:off x="6345558" y="4477743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Vi-</a:t>
            </a:r>
            <a:r>
              <a:rPr lang="en-US" sz="1100" b="1" dirty="0" err="1"/>
              <a:t>Vnfm</a:t>
            </a:r>
            <a:endParaRPr lang="en-US" sz="1100" b="1" dirty="0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B242CFA5-AADE-4C8F-B853-11AF968DEF8D}"/>
              </a:ext>
            </a:extLst>
          </p:cNvPr>
          <p:cNvSpPr txBox="1"/>
          <p:nvPr/>
        </p:nvSpPr>
        <p:spPr>
          <a:xfrm>
            <a:off x="3645216" y="3329171"/>
            <a:ext cx="9316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/>
              <a:t>Ve-Vnfm-vnf</a:t>
            </a:r>
            <a:endParaRPr lang="en-US" sz="1100" b="1" dirty="0"/>
          </a:p>
          <a:p>
            <a:pPr algn="ctr"/>
            <a:r>
              <a:rPr lang="en-US" sz="1100" b="1" dirty="0"/>
              <a:t>(SOL 002)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23C62C66-8B2D-465F-BA66-A47BFF37870F}"/>
              </a:ext>
            </a:extLst>
          </p:cNvPr>
          <p:cNvSpPr txBox="1"/>
          <p:nvPr/>
        </p:nvSpPr>
        <p:spPr>
          <a:xfrm>
            <a:off x="3648419" y="2249539"/>
            <a:ext cx="9316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/>
              <a:t>Ve-Vnfm-vnf</a:t>
            </a:r>
            <a:r>
              <a:rPr lang="en-US" sz="1100" b="1" dirty="0"/>
              <a:t/>
            </a:r>
            <a:br>
              <a:rPr lang="en-US" sz="1100" b="1" dirty="0"/>
            </a:br>
            <a:r>
              <a:rPr lang="en-US" sz="1100" b="1" dirty="0"/>
              <a:t>(SOL 002)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97A34FAF-3EB2-491A-B13E-67D3DD11CFDF}"/>
              </a:ext>
            </a:extLst>
          </p:cNvPr>
          <p:cNvSpPr txBox="1"/>
          <p:nvPr/>
        </p:nvSpPr>
        <p:spPr>
          <a:xfrm>
            <a:off x="4722499" y="2294146"/>
            <a:ext cx="816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G-VNFM</a:t>
            </a:r>
          </a:p>
        </p:txBody>
      </p:sp>
      <p:sp>
        <p:nvSpPr>
          <p:cNvPr id="37" name="Flowchart: Document 36">
            <a:extLst>
              <a:ext uri="{FF2B5EF4-FFF2-40B4-BE49-F238E27FC236}">
                <a16:creationId xmlns="" xmlns:a16="http://schemas.microsoft.com/office/drawing/2014/main" id="{BBB59951-9FF2-4068-A679-1AB851C40AA8}"/>
              </a:ext>
            </a:extLst>
          </p:cNvPr>
          <p:cNvSpPr/>
          <p:nvPr/>
        </p:nvSpPr>
        <p:spPr>
          <a:xfrm>
            <a:off x="7737334" y="1960996"/>
            <a:ext cx="1266092" cy="514598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VNF Package </a:t>
            </a:r>
            <a:br>
              <a:rPr lang="en-US" sz="1200" dirty="0"/>
            </a:br>
            <a:r>
              <a:rPr lang="en-US" sz="1200" dirty="0"/>
              <a:t>( VNFD)</a:t>
            </a:r>
          </a:p>
        </p:txBody>
      </p:sp>
      <p:sp>
        <p:nvSpPr>
          <p:cNvPr id="36" name="Flowchart: Document 35">
            <a:extLst>
              <a:ext uri="{FF2B5EF4-FFF2-40B4-BE49-F238E27FC236}">
                <a16:creationId xmlns="" xmlns:a16="http://schemas.microsoft.com/office/drawing/2014/main" id="{C94DAE16-30DC-4AB3-8B3C-594A87EF073E}"/>
              </a:ext>
            </a:extLst>
          </p:cNvPr>
          <p:cNvSpPr/>
          <p:nvPr/>
        </p:nvSpPr>
        <p:spPr>
          <a:xfrm>
            <a:off x="7615770" y="2024418"/>
            <a:ext cx="1266092" cy="514598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VNF Package </a:t>
            </a:r>
            <a:br>
              <a:rPr lang="en-US" sz="1200" dirty="0"/>
            </a:br>
            <a:r>
              <a:rPr lang="en-US" sz="1200" dirty="0"/>
              <a:t>( VNFD)</a:t>
            </a:r>
          </a:p>
        </p:txBody>
      </p:sp>
      <p:sp>
        <p:nvSpPr>
          <p:cNvPr id="35" name="Flowchart: Document 34">
            <a:extLst>
              <a:ext uri="{FF2B5EF4-FFF2-40B4-BE49-F238E27FC236}">
                <a16:creationId xmlns="" xmlns:a16="http://schemas.microsoft.com/office/drawing/2014/main" id="{79141265-BC72-4ED2-A59C-F13142425033}"/>
              </a:ext>
            </a:extLst>
          </p:cNvPr>
          <p:cNvSpPr/>
          <p:nvPr/>
        </p:nvSpPr>
        <p:spPr>
          <a:xfrm>
            <a:off x="7484155" y="2064198"/>
            <a:ext cx="1266092" cy="514598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VNF Package </a:t>
            </a:r>
            <a:br>
              <a:rPr lang="en-US" sz="1200" dirty="0"/>
            </a:br>
            <a:r>
              <a:rPr lang="en-US" sz="1200" dirty="0"/>
              <a:t>( VNFD)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F2222CFF-496B-4453-AF94-AC243980874D}"/>
              </a:ext>
            </a:extLst>
          </p:cNvPr>
          <p:cNvSpPr txBox="1"/>
          <p:nvPr/>
        </p:nvSpPr>
        <p:spPr>
          <a:xfrm>
            <a:off x="970166" y="5253946"/>
            <a:ext cx="86490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Support VNF Lifecycle Management, including VNF deploy, scale, heal, operate (start/stop/restart/…), update and terminate, </a:t>
            </a:r>
            <a:r>
              <a:rPr lang="en-US" sz="1200" b="1" dirty="0" err="1"/>
              <a:t>etc</a:t>
            </a:r>
            <a:endParaRPr 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Support multiple VNFs and multi-type VNFs from different vendors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Support multiple VIM environments and multi-type VM environments based on VM or Docker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Standard interfaces are exposed by the VIM and the NFVO at the Vi-</a:t>
            </a:r>
            <a:r>
              <a:rPr lang="en-US" sz="1200" b="1" dirty="0" err="1"/>
              <a:t>Vnfm</a:t>
            </a:r>
            <a:r>
              <a:rPr lang="en-US" sz="1200" b="1" dirty="0"/>
              <a:t> and Or-</a:t>
            </a:r>
            <a:r>
              <a:rPr lang="en-US" sz="1200" b="1" dirty="0" err="1"/>
              <a:t>Vnfm</a:t>
            </a:r>
            <a:r>
              <a:rPr lang="en-US" sz="1200" b="1" dirty="0"/>
              <a:t> reference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	VNFD will be key content in Or-</a:t>
            </a:r>
            <a:r>
              <a:rPr lang="en-US" sz="1200" b="1" dirty="0" err="1"/>
              <a:t>Vnfm</a:t>
            </a:r>
            <a:r>
              <a:rPr lang="en-US" sz="1200" b="1" dirty="0"/>
              <a:t>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Standard interfaces are exposed by the VNF and the EM, at the </a:t>
            </a:r>
            <a:r>
              <a:rPr lang="en-US" sz="1200" b="1" dirty="0" err="1"/>
              <a:t>Ve-Vnfm-vnf</a:t>
            </a:r>
            <a:r>
              <a:rPr lang="en-US" sz="1200" b="1" dirty="0"/>
              <a:t> and </a:t>
            </a:r>
            <a:r>
              <a:rPr lang="en-US" sz="1200" b="1" dirty="0" err="1"/>
              <a:t>Ve-Vnf-em</a:t>
            </a:r>
            <a:r>
              <a:rPr lang="en-US" sz="1200" b="1" dirty="0"/>
              <a:t> reference points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="" xmlns:a16="http://schemas.microsoft.com/office/drawing/2014/main" id="{3B1C62D5-24C0-4277-A6CF-4DE2325CCE91}"/>
              </a:ext>
            </a:extLst>
          </p:cNvPr>
          <p:cNvSpPr/>
          <p:nvPr/>
        </p:nvSpPr>
        <p:spPr>
          <a:xfrm>
            <a:off x="2638280" y="4211551"/>
            <a:ext cx="5505084" cy="308231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Multi-Cloud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="" xmlns:a16="http://schemas.microsoft.com/office/drawing/2014/main" id="{A3BAA135-1BF8-4DF9-8CDA-8BA127737337}"/>
              </a:ext>
            </a:extLst>
          </p:cNvPr>
          <p:cNvCxnSpPr>
            <a:cxnSpLocks/>
          </p:cNvCxnSpPr>
          <p:nvPr/>
        </p:nvCxnSpPr>
        <p:spPr>
          <a:xfrm flipV="1">
            <a:off x="6365579" y="4074441"/>
            <a:ext cx="1" cy="161518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525AE47A-F0D1-47A5-872F-4B37A8004070}"/>
              </a:ext>
            </a:extLst>
          </p:cNvPr>
          <p:cNvSpPr txBox="1"/>
          <p:nvPr/>
        </p:nvSpPr>
        <p:spPr>
          <a:xfrm>
            <a:off x="6345558" y="4015272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Vi-</a:t>
            </a:r>
            <a:r>
              <a:rPr lang="en-US" sz="1100" b="1" dirty="0" err="1"/>
              <a:t>Vnfm</a:t>
            </a:r>
            <a:endParaRPr lang="en-US" sz="1100" b="1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5037E83-9B1A-414E-9F80-D3BFFC05234E}"/>
              </a:ext>
            </a:extLst>
          </p:cNvPr>
          <p:cNvSpPr txBox="1"/>
          <p:nvPr/>
        </p:nvSpPr>
        <p:spPr>
          <a:xfrm>
            <a:off x="5219919" y="1996428"/>
            <a:ext cx="2216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Generic NF Controller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3A4B3B18-5840-4706-8F1B-28B577B81B41}"/>
              </a:ext>
            </a:extLst>
          </p:cNvPr>
          <p:cNvSpPr txBox="1"/>
          <p:nvPr/>
        </p:nvSpPr>
        <p:spPr>
          <a:xfrm>
            <a:off x="6381113" y="1750282"/>
            <a:ext cx="12827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Or-</a:t>
            </a:r>
            <a:r>
              <a:rPr lang="en-US" sz="1100" b="1" dirty="0" err="1"/>
              <a:t>Vnfm</a:t>
            </a:r>
            <a:r>
              <a:rPr lang="en-US" sz="1100" b="1" dirty="0"/>
              <a:t> (SOL 003)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="" xmlns:a16="http://schemas.microsoft.com/office/drawing/2014/main" id="{6C8835A7-2847-43A3-875B-C6AC6CDA49FC}"/>
              </a:ext>
            </a:extLst>
          </p:cNvPr>
          <p:cNvSpPr/>
          <p:nvPr/>
        </p:nvSpPr>
        <p:spPr>
          <a:xfrm>
            <a:off x="6979920" y="1437317"/>
            <a:ext cx="1027140" cy="292230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="" xmlns:a16="http://schemas.microsoft.com/office/drawing/2014/main" id="{303ED014-BCBF-4777-80DA-839C834546AA}"/>
              </a:ext>
            </a:extLst>
          </p:cNvPr>
          <p:cNvSpPr/>
          <p:nvPr/>
        </p:nvSpPr>
        <p:spPr>
          <a:xfrm>
            <a:off x="4630109" y="1418212"/>
            <a:ext cx="1027140" cy="292230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chemeClr val="accent1">
                <a:shade val="50000"/>
              </a:schemeClr>
            </a:solidFill>
            <a:prstDash val="dash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F710ACF3-5C9F-4500-B7EA-5FF3C63BD859}"/>
              </a:ext>
            </a:extLst>
          </p:cNvPr>
          <p:cNvSpPr txBox="1"/>
          <p:nvPr/>
        </p:nvSpPr>
        <p:spPr>
          <a:xfrm>
            <a:off x="8440271" y="1442649"/>
            <a:ext cx="1952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Multiple Orchestration scopes</a:t>
            </a:r>
          </a:p>
        </p:txBody>
      </p:sp>
    </p:spTree>
    <p:extLst>
      <p:ext uri="{BB962C8B-B14F-4D97-AF65-F5344CB8AC3E}">
        <p14:creationId xmlns:p14="http://schemas.microsoft.com/office/powerpoint/2010/main" val="2074728617"/>
      </p:ext>
    </p:extLst>
  </p:cSld>
  <p:clrMapOvr>
    <a:masterClrMapping/>
  </p:clrMapOvr>
  <p:transition spd="med"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</a:t>
            </a:r>
            <a:r>
              <a:rPr lang="en-US" altLang="en-US" sz="35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Steps – Solidify Beijing Architecture </a:t>
            </a:r>
            <a:r>
              <a:rPr lang="en-US" altLang="en-US" sz="3500" b="1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with Projects</a:t>
            </a:r>
            <a:endParaRPr lang="en-US" altLang="en-US" sz="3500" b="1" dirty="0">
              <a:solidFill>
                <a:schemeClr val="bg1">
                  <a:lumMod val="95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Agree and approve the proposed </a:t>
            </a:r>
            <a:r>
              <a:rPr lang="en-US" sz="2400" dirty="0" smtClean="0"/>
              <a:t>target </a:t>
            </a:r>
            <a:r>
              <a:rPr lang="en-US" sz="2400" dirty="0"/>
              <a:t>architecture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project impact to realize target orchestration </a:t>
            </a:r>
            <a:r>
              <a:rPr lang="en-US" sz="2400" dirty="0" smtClean="0"/>
              <a:t>and controllers implementation </a:t>
            </a:r>
            <a:r>
              <a:rPr lang="en-US" sz="2400" dirty="0"/>
              <a:t>in R2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a small team from </a:t>
            </a:r>
            <a:r>
              <a:rPr lang="en-US" sz="2400" dirty="0" smtClean="0"/>
              <a:t>SO, VF-C</a:t>
            </a:r>
            <a:r>
              <a:rPr lang="en-US" sz="2400" dirty="0"/>
              <a:t>, App-C and CCSDK teams to identify phased approach to achieve controller alignment in ONAP Platform</a:t>
            </a:r>
          </a:p>
        </p:txBody>
      </p:sp>
    </p:spTree>
    <p:extLst>
      <p:ext uri="{BB962C8B-B14F-4D97-AF65-F5344CB8AC3E}">
        <p14:creationId xmlns:p14="http://schemas.microsoft.com/office/powerpoint/2010/main" val="339507881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High-Level Architecture for R1 (Amsterdam)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Controller 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</a:p>
          <a:p>
            <a:pPr marL="914400" lvl="1" indent="-457200">
              <a:buNone/>
            </a:pPr>
            <a:endParaRPr lang="en-US" sz="2000" b="1" dirty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740914" y="5341461"/>
            <a:ext cx="8142345" cy="0"/>
          </a:xfrm>
          <a:prstGeom prst="line">
            <a:avLst/>
          </a:prstGeom>
          <a:ln w="19050" cmpd="sng">
            <a:solidFill>
              <a:srgbClr val="1C275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row: U-Turn 160"/>
          <p:cNvSpPr/>
          <p:nvPr/>
        </p:nvSpPr>
        <p:spPr>
          <a:xfrm flipV="1">
            <a:off x="2075479" y="4798468"/>
            <a:ext cx="1950299" cy="776362"/>
          </a:xfrm>
          <a:prstGeom prst="uturnArrow">
            <a:avLst/>
          </a:prstGeom>
          <a:solidFill>
            <a:srgbClr val="2A5DD3"/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78" y="6158624"/>
            <a:ext cx="905123" cy="410546"/>
          </a:xfrm>
          <a:prstGeom prst="rect">
            <a:avLst/>
          </a:prstGeom>
          <a:noFill/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5853" y="6158624"/>
            <a:ext cx="905123" cy="4105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ONAP Amsterdam Architecture</a:t>
            </a:r>
            <a:endParaRPr lang="en-US" dirty="0"/>
          </a:p>
        </p:txBody>
      </p:sp>
      <p:sp>
        <p:nvSpPr>
          <p:cNvPr id="8" name="圆角矩形 28"/>
          <p:cNvSpPr/>
          <p:nvPr/>
        </p:nvSpPr>
        <p:spPr>
          <a:xfrm>
            <a:off x="871299" y="2092337"/>
            <a:ext cx="2514600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1200" dirty="0">
              <a:solidFill>
                <a:srgbClr val="00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" name="矩形 192"/>
          <p:cNvSpPr/>
          <p:nvPr/>
        </p:nvSpPr>
        <p:spPr bwMode="auto">
          <a:xfrm>
            <a:off x="242386" y="1646132"/>
            <a:ext cx="3200400" cy="3683822"/>
          </a:xfrm>
          <a:prstGeom prst="rect">
            <a:avLst/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" name="圆角矩形 25"/>
          <p:cNvSpPr/>
          <p:nvPr/>
        </p:nvSpPr>
        <p:spPr>
          <a:xfrm>
            <a:off x="942253" y="3085759"/>
            <a:ext cx="2420786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1" name="圆角矩形 29"/>
          <p:cNvSpPr/>
          <p:nvPr/>
        </p:nvSpPr>
        <p:spPr>
          <a:xfrm rot="16200000">
            <a:off x="-967710" y="3373319"/>
            <a:ext cx="3106199" cy="544236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2" name="圆角矩形 55"/>
          <p:cNvSpPr/>
          <p:nvPr/>
        </p:nvSpPr>
        <p:spPr>
          <a:xfrm>
            <a:off x="242386" y="1342281"/>
            <a:ext cx="3200400" cy="257001"/>
          </a:xfrm>
          <a:prstGeom prst="roundRect">
            <a:avLst>
              <a:gd name="adj" fmla="val 16483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Portal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Framework, U-UI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,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</a:p>
        </p:txBody>
      </p:sp>
      <p:sp>
        <p:nvSpPr>
          <p:cNvPr id="13" name="圆角矩形 25"/>
          <p:cNvSpPr/>
          <p:nvPr/>
        </p:nvSpPr>
        <p:spPr>
          <a:xfrm>
            <a:off x="942253" y="2096006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14" name="圆角矩形 20"/>
          <p:cNvSpPr/>
          <p:nvPr/>
        </p:nvSpPr>
        <p:spPr>
          <a:xfrm>
            <a:off x="942253" y="2590882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1718" y="5578671"/>
            <a:ext cx="3191067" cy="320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400" b="1" dirty="0" smtClean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400" b="1" dirty="0">
              <a:solidFill>
                <a:srgbClr val="44546A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圆角矩形 55"/>
          <p:cNvSpPr/>
          <p:nvPr/>
        </p:nvSpPr>
        <p:spPr>
          <a:xfrm>
            <a:off x="242386" y="1045148"/>
            <a:ext cx="11640873" cy="263929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(OOM)</a:t>
            </a:r>
          </a:p>
        </p:txBody>
      </p:sp>
      <p:sp>
        <p:nvSpPr>
          <p:cNvPr id="20" name="矩形 54"/>
          <p:cNvSpPr/>
          <p:nvPr/>
        </p:nvSpPr>
        <p:spPr bwMode="auto">
          <a:xfrm>
            <a:off x="3622771" y="1351981"/>
            <a:ext cx="8260488" cy="3467555"/>
          </a:xfrm>
          <a:prstGeom prst="rect">
            <a:avLst/>
          </a:prstGeom>
          <a:solidFill>
            <a:srgbClr val="00647F">
              <a:alpha val="10000"/>
            </a:srgbClr>
          </a:solidFill>
          <a:ln w="19050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>
              <a:buClr>
                <a:srgbClr val="CC9900"/>
              </a:buClr>
              <a:defRPr/>
            </a:pPr>
            <a:endParaRPr lang="en-US" altLang="zh-CN" sz="1700" b="1" u="sng" dirty="0">
              <a:solidFill>
                <a:srgbClr val="1C2754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" name="圆角矩形 30"/>
          <p:cNvSpPr/>
          <p:nvPr/>
        </p:nvSpPr>
        <p:spPr>
          <a:xfrm>
            <a:off x="3740914" y="1590350"/>
            <a:ext cx="1920536" cy="392982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80000"/>
              </a:lnSpc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22" name="圆角矩形 31"/>
          <p:cNvSpPr/>
          <p:nvPr/>
        </p:nvSpPr>
        <p:spPr>
          <a:xfrm>
            <a:off x="9886404" y="2275186"/>
            <a:ext cx="1892894" cy="76620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r>
              <a:rPr lang="en-US" sz="1400" dirty="0">
                <a:solidFill>
                  <a:prstClr val="white"/>
                </a:solidFill>
                <a:sym typeface="Calibri"/>
              </a:rPr>
              <a:t> </a:t>
            </a:r>
            <a:r>
              <a:rPr lang="en-US" sz="1400" b="1" dirty="0">
                <a:solidFill>
                  <a:prstClr val="white"/>
                </a:solidFill>
                <a:sym typeface="Calibri"/>
              </a:rPr>
              <a:t>A&amp;AI/ESR</a:t>
            </a:r>
          </a:p>
        </p:txBody>
      </p:sp>
      <p:sp>
        <p:nvSpPr>
          <p:cNvPr id="23" name="圆角矩形 47"/>
          <p:cNvSpPr/>
          <p:nvPr/>
        </p:nvSpPr>
        <p:spPr>
          <a:xfrm>
            <a:off x="7521202" y="1590350"/>
            <a:ext cx="4272278" cy="392982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External API Framework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48"/>
          <p:cNvSpPr/>
          <p:nvPr/>
        </p:nvSpPr>
        <p:spPr>
          <a:xfrm>
            <a:off x="3726732" y="3192396"/>
            <a:ext cx="8052566" cy="449875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endParaRPr lang="en-US" altLang="zh-CN" sz="1400" b="1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圆角矩形 51"/>
          <p:cNvSpPr/>
          <p:nvPr/>
        </p:nvSpPr>
        <p:spPr>
          <a:xfrm>
            <a:off x="8024584" y="3285979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3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Bus (</a:t>
            </a: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MSB)</a:t>
            </a:r>
          </a:p>
        </p:txBody>
      </p:sp>
      <p:sp>
        <p:nvSpPr>
          <p:cNvPr id="26" name="圆角矩形 51"/>
          <p:cNvSpPr/>
          <p:nvPr/>
        </p:nvSpPr>
        <p:spPr>
          <a:xfrm>
            <a:off x="5391771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DMaaP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7" name="圆角矩形 51"/>
          <p:cNvSpPr/>
          <p:nvPr/>
        </p:nvSpPr>
        <p:spPr>
          <a:xfrm>
            <a:off x="10151234" y="328817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AAF</a:t>
            </a:r>
          </a:p>
        </p:txBody>
      </p:sp>
      <p:sp>
        <p:nvSpPr>
          <p:cNvPr id="28" name="圆角矩形 31"/>
          <p:cNvSpPr/>
          <p:nvPr/>
        </p:nvSpPr>
        <p:spPr>
          <a:xfrm>
            <a:off x="5362165" y="2257342"/>
            <a:ext cx="2185569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DCAE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Correlation Engine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(Holmes)</a:t>
            </a:r>
          </a:p>
        </p:txBody>
      </p:sp>
      <p:sp>
        <p:nvSpPr>
          <p:cNvPr id="29" name="圆角矩形 51"/>
          <p:cNvSpPr/>
          <p:nvPr/>
        </p:nvSpPr>
        <p:spPr>
          <a:xfrm>
            <a:off x="7116887" y="3295226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30" name="圆角矩形 31"/>
          <p:cNvSpPr/>
          <p:nvPr/>
        </p:nvSpPr>
        <p:spPr>
          <a:xfrm>
            <a:off x="3726732" y="2253290"/>
            <a:ext cx="1370831" cy="768096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Policy Framework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6376105" y="3786457"/>
            <a:ext cx="1923753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SDN-C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(L0-L3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Controller)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34" name="圆角矩形 32"/>
          <p:cNvSpPr/>
          <p:nvPr/>
        </p:nvSpPr>
        <p:spPr>
          <a:xfrm>
            <a:off x="4267817" y="3786457"/>
            <a:ext cx="2004711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Multi-VIM/Cloud</a:t>
            </a:r>
            <a:endParaRPr 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  <a:p>
            <a:pPr algn="ctr" defTabSz="457200" hangingPunct="0">
              <a:spcBef>
                <a:spcPts val="300"/>
              </a:spcBef>
            </a:pPr>
            <a:r>
              <a:rPr lang="en-US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37" name="圆角矩形 51"/>
          <p:cNvSpPr/>
          <p:nvPr/>
        </p:nvSpPr>
        <p:spPr>
          <a:xfrm>
            <a:off x="6254329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3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41" name="矩形 69"/>
          <p:cNvSpPr/>
          <p:nvPr/>
        </p:nvSpPr>
        <p:spPr bwMode="auto">
          <a:xfrm>
            <a:off x="4692640" y="4958522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42" name="矩形 69"/>
          <p:cNvSpPr/>
          <p:nvPr/>
        </p:nvSpPr>
        <p:spPr bwMode="auto">
          <a:xfrm>
            <a:off x="4158616" y="5415115"/>
            <a:ext cx="7360691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43" name="矩形 69"/>
          <p:cNvSpPr/>
          <p:nvPr/>
        </p:nvSpPr>
        <p:spPr bwMode="auto">
          <a:xfrm>
            <a:off x="3649928" y="5702517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44" name="圆角矩形 188"/>
          <p:cNvSpPr/>
          <p:nvPr/>
        </p:nvSpPr>
        <p:spPr bwMode="auto">
          <a:xfrm>
            <a:off x="5421892" y="5741197"/>
            <a:ext cx="902738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46" name="圆角矩形 66"/>
          <p:cNvSpPr/>
          <p:nvPr/>
        </p:nvSpPr>
        <p:spPr bwMode="auto">
          <a:xfrm>
            <a:off x="6867158" y="5752540"/>
            <a:ext cx="1378923" cy="228522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Commercial VIM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7" name="圆角矩形 67"/>
          <p:cNvSpPr/>
          <p:nvPr/>
        </p:nvSpPr>
        <p:spPr bwMode="auto">
          <a:xfrm>
            <a:off x="9080559" y="5734316"/>
            <a:ext cx="1016942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Public Cloud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92325" y="5226838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44546A"/>
                </a:solidFill>
                <a:sym typeface="Calibri"/>
              </a:rPr>
              <a:t>…</a:t>
            </a:r>
          </a:p>
        </p:txBody>
      </p:sp>
      <p:sp>
        <p:nvSpPr>
          <p:cNvPr id="49" name="圆角矩形 188"/>
          <p:cNvSpPr/>
          <p:nvPr/>
        </p:nvSpPr>
        <p:spPr bwMode="auto">
          <a:xfrm>
            <a:off x="6124827" y="4940665"/>
            <a:ext cx="1476782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</a:t>
            </a:r>
            <a:r>
              <a:rPr lang="en-US" altLang="zh-CN" sz="1200" b="1" baseline="30000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rd</a:t>
            </a: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50" name="圆角矩形 66"/>
          <p:cNvSpPr/>
          <p:nvPr/>
        </p:nvSpPr>
        <p:spPr bwMode="auto">
          <a:xfrm>
            <a:off x="10290979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52" name="圆角矩形 65"/>
          <p:cNvSpPr/>
          <p:nvPr/>
        </p:nvSpPr>
        <p:spPr bwMode="auto">
          <a:xfrm>
            <a:off x="11041136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3" name="圆角矩形 65"/>
          <p:cNvSpPr/>
          <p:nvPr/>
        </p:nvSpPr>
        <p:spPr bwMode="auto">
          <a:xfrm>
            <a:off x="8339995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54" name="圆角矩形 65"/>
          <p:cNvSpPr/>
          <p:nvPr/>
        </p:nvSpPr>
        <p:spPr bwMode="auto">
          <a:xfrm>
            <a:off x="9879503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55" name="圆角矩形 65"/>
          <p:cNvSpPr/>
          <p:nvPr/>
        </p:nvSpPr>
        <p:spPr bwMode="auto">
          <a:xfrm>
            <a:off x="10600637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56" name="圆角矩形 31"/>
          <p:cNvSpPr/>
          <p:nvPr/>
        </p:nvSpPr>
        <p:spPr>
          <a:xfrm>
            <a:off x="7812336" y="2267041"/>
            <a:ext cx="1809466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Service Orchestration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Isosceles Triangle 139"/>
          <p:cNvSpPr/>
          <p:nvPr/>
        </p:nvSpPr>
        <p:spPr>
          <a:xfrm flipV="1">
            <a:off x="469304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7" name="Isosceles Triangle 145"/>
          <p:cNvSpPr/>
          <p:nvPr/>
        </p:nvSpPr>
        <p:spPr>
          <a:xfrm flipV="1">
            <a:off x="707016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8" name="Isosceles Triangle 152"/>
          <p:cNvSpPr/>
          <p:nvPr/>
        </p:nvSpPr>
        <p:spPr>
          <a:xfrm flipV="1">
            <a:off x="9290722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5391771" y="6484654"/>
            <a:ext cx="1543985" cy="2046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/>
          <p:cNvCxnSpPr/>
          <p:nvPr/>
        </p:nvCxnSpPr>
        <p:spPr>
          <a:xfrm>
            <a:off x="7767595" y="6486700"/>
            <a:ext cx="1416002" cy="0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TextBox 72"/>
          <p:cNvSpPr txBox="1"/>
          <p:nvPr/>
        </p:nvSpPr>
        <p:spPr>
          <a:xfrm>
            <a:off x="4625986" y="6212400"/>
            <a:ext cx="67567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Edge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69980" y="6212400"/>
            <a:ext cx="568786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DC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19069" y="6111570"/>
            <a:ext cx="2301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IP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923014" y="611246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MPLS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519307" y="5089160"/>
            <a:ext cx="738664" cy="15439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Managed Environment</a:t>
            </a:r>
          </a:p>
        </p:txBody>
      </p:sp>
      <p:sp>
        <p:nvSpPr>
          <p:cNvPr id="59" name="圆角矩形 32"/>
          <p:cNvSpPr/>
          <p:nvPr/>
        </p:nvSpPr>
        <p:spPr>
          <a:xfrm>
            <a:off x="840343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Application Controller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(L4-L7)</a:t>
            </a:r>
            <a:endParaRPr lang="en-US" sz="16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1" name="圆角矩形 32"/>
          <p:cNvSpPr/>
          <p:nvPr/>
        </p:nvSpPr>
        <p:spPr>
          <a:xfrm>
            <a:off x="1014315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Virtual </a:t>
            </a:r>
            <a:r>
              <a:rPr lang="en-US" sz="1400" b="1" dirty="0">
                <a:solidFill>
                  <a:srgbClr val="44546A"/>
                </a:solidFill>
                <a:sym typeface="Calibri"/>
              </a:rPr>
              <a:t>Function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</a:t>
            </a:r>
          </a:p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(ETSI-aligned)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3" name="圆角矩形 26"/>
          <p:cNvSpPr/>
          <p:nvPr/>
        </p:nvSpPr>
        <p:spPr>
          <a:xfrm>
            <a:off x="1578454" y="378645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5" name="Flowchart: Magnetic Disk 2"/>
          <p:cNvSpPr/>
          <p:nvPr/>
        </p:nvSpPr>
        <p:spPr>
          <a:xfrm>
            <a:off x="966300" y="4398150"/>
            <a:ext cx="2372692" cy="800384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42469" y="4736436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16066" y="1646132"/>
            <a:ext cx="2253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SDC)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932839" y="1583222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194" y="6158157"/>
            <a:ext cx="797091" cy="411480"/>
          </a:xfrm>
          <a:prstGeom prst="rect">
            <a:avLst/>
          </a:prstGeom>
          <a:ln>
            <a:noFill/>
          </a:ln>
        </p:spPr>
      </p:pic>
      <p:sp>
        <p:nvSpPr>
          <p:cNvPr id="72" name="TextBox 71"/>
          <p:cNvSpPr txBox="1"/>
          <p:nvPr/>
        </p:nvSpPr>
        <p:spPr>
          <a:xfrm>
            <a:off x="9318182" y="6212400"/>
            <a:ext cx="52192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Public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13481" y="3227610"/>
            <a:ext cx="1221008" cy="365760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Common Services</a:t>
            </a:r>
            <a:endParaRPr lang="en-US" altLang="zh-CN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6022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per the architecture principles agreed by the architecture team (see the above link).</a:t>
            </a:r>
            <a:endParaRPr lang="en-US" altLang="zh-CN" b="1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models,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while hiding 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well-described and consistent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all layers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across all modules: VES in DCAE, Logging &amp; monitor inside ONAP and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VNF / PNF Onboarding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SDN Controller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(L0-L3)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</a:t>
            </a: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Public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Edge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DC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200" b="1" dirty="0">
                <a:solidFill>
                  <a:srgbClr val="000000"/>
                </a:solidFill>
                <a:sym typeface="Calibri"/>
              </a:rPr>
              <a:t>Life Cycle Management &amp; </a:t>
            </a:r>
            <a:r>
              <a:rPr lang="en-US" sz="1200" b="1" dirty="0" err="1">
                <a:solidFill>
                  <a:srgbClr val="000000"/>
                </a:solidFill>
                <a:sym typeface="Calibri"/>
              </a:rPr>
              <a:t>Config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 1 – Consistent APIs between Orchestration layer 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Others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00" name="圆角矩形 29"/>
          <p:cNvSpPr/>
          <p:nvPr/>
        </p:nvSpPr>
        <p:spPr>
          <a:xfrm rot="16200000">
            <a:off x="11506562" y="4417873"/>
            <a:ext cx="721456" cy="40269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chemeClr val="tx1"/>
                </a:solidFill>
                <a:ea typeface="微软雅黑" panose="020B0503020204020204" pitchFamily="34" charset="-122"/>
              </a:rPr>
              <a:t>CCSDK</a:t>
            </a:r>
          </a:p>
        </p:txBody>
      </p:sp>
    </p:spTree>
    <p:extLst>
      <p:ext uri="{BB962C8B-B14F-4D97-AF65-F5344CB8AC3E}">
        <p14:creationId xmlns:p14="http://schemas.microsoft.com/office/powerpoint/2010/main" val="81031366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 </a:t>
            </a:r>
            <a:r>
              <a:rPr lang="en-US" altLang="zh-CN" sz="3200" b="1" dirty="0">
                <a:solidFill>
                  <a:srgbClr val="FF0000"/>
                </a:solidFill>
                <a:latin typeface="Arial" panose="020B0604020202020204"/>
              </a:rPr>
              <a:t>for R2 and Beyond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286785" y="1571110"/>
            <a:ext cx="3221844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DESIGN-TIME/Dave/Michael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/ PNF Onboarding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  <a:endParaRPr lang="en-US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Roger/ONAP </a:t>
            </a: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</a:t>
            </a:r>
            <a:r>
              <a:rPr lang="en-US" altLang="zh-CN" sz="16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APIs Andy/Alex/Huabing 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Application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Authorization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Framework/</a:t>
            </a:r>
            <a:r>
              <a:rPr lang="en-US" altLang="zh-CN" sz="1100" b="1" dirty="0" err="1" smtClean="0">
                <a:ea typeface="微软雅黑" panose="020B0503020204020204" pitchFamily="34" charset="-122"/>
              </a:rPr>
              <a:t>Srini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</a:t>
            </a: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Framework TBD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&amp; Available Inventory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</a:t>
            </a:r>
            <a:r>
              <a:rPr lang="en-US" sz="1400" b="1" dirty="0" smtClean="0">
                <a:solidFill>
                  <a:srgbClr val="FFFFFF"/>
                </a:solidFill>
                <a:sym typeface="Calibri"/>
              </a:rPr>
              <a:t>Registry/Steve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Data Collection, Analytics, and Events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</a:t>
            </a: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dirty="0" err="1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Leucheng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Habib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ONAP </a:t>
            </a:r>
            <a:r>
              <a:rPr lang="en-US" altLang="zh-CN" sz="1100" b="1" dirty="0" smtClean="0">
                <a:ea typeface="微软雅黑" panose="020B0503020204020204" pitchFamily="34" charset="-122"/>
              </a:rPr>
              <a:t>/</a:t>
            </a:r>
            <a:r>
              <a:rPr lang="en-US" altLang="zh-CN" sz="1100" b="1" dirty="0" err="1" smtClean="0">
                <a:ea typeface="微软雅黑" panose="020B0503020204020204" pitchFamily="34" charset="-122"/>
              </a:rPr>
              <a:t>Shekar</a:t>
            </a:r>
            <a:r>
              <a:rPr lang="en-US" altLang="zh-CN" sz="1100" b="1" kern="1200" dirty="0" smtClean="0">
                <a:ea typeface="微软雅黑" panose="020B0503020204020204" pitchFamily="34" charset="-122"/>
              </a:rPr>
              <a:t> Optimization </a:t>
            </a:r>
            <a:r>
              <a:rPr lang="en-US" altLang="zh-CN" sz="1100" b="1" kern="1200" dirty="0">
                <a:ea typeface="微软雅黑" panose="020B0503020204020204" pitchFamily="34" charset="-122"/>
              </a:rPr>
              <a:t>Framework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sym typeface="Calibri"/>
              </a:rPr>
              <a:t>SDN Controller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</a:t>
            </a:r>
            <a:r>
              <a:rPr lang="en-US" sz="1400" b="1" baseline="0" dirty="0" smtClean="0">
                <a:sym typeface="Calibri"/>
              </a:rPr>
              <a:t>) Parviz/Dan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Optional External </a:t>
            </a: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Orchestration Gil/Jianguo/Yang/</a:t>
            </a:r>
            <a:r>
              <a:rPr lang="en-US" sz="1600" b="1" dirty="0" err="1" smtClean="0">
                <a:solidFill>
                  <a:srgbClr val="FFFFFF"/>
                </a:solidFill>
              </a:rPr>
              <a:t>Sheshu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Life Cycle Management &amp; </a:t>
            </a:r>
            <a:r>
              <a:rPr kumimoji="0" lang="en-US" sz="1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</a:t>
            </a:r>
            <a:r>
              <a:rPr lang="en-US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Portal/TBD</a:t>
            </a:r>
            <a:endParaRPr lang="en-US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Note 1 – Consistent APIs between </a:t>
            </a:r>
            <a:r>
              <a:rPr lang="en-US" sz="1100" dirty="0" smtClean="0"/>
              <a:t>Orchestration layer </a:t>
            </a:r>
            <a:r>
              <a:rPr lang="en-US" sz="1100" dirty="0"/>
              <a:t>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Specific VNF Manager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Element Management System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Multi-Cloud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 smtClean="0">
                <a:sym typeface="Calibri"/>
              </a:rPr>
              <a:t>Adaptation Ramki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Others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4360974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39511" y="4744139"/>
            <a:ext cx="1964367" cy="1010850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Beijing 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771081" y="1571110"/>
            <a:ext cx="2253246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(SDC)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61494" y="3213316"/>
            <a:ext cx="3951347" cy="425157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ea typeface="微软雅黑" panose="020B0503020204020204" pitchFamily="34" charset="-122"/>
              </a:rPr>
              <a:t>&amp; Product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60824" y="5702961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05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05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644005" y="2587524"/>
            <a:ext cx="2476623" cy="445200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239817" y="1442397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OA&amp;M (VID)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8654157" y="1948806"/>
            <a:ext cx="1608806" cy="100753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47552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AAF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227267" y="192982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ea typeface="微软雅黑" panose="020B0503020204020204" pitchFamily="34" charset="-122"/>
              </a:rPr>
              <a:t>Logging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3717563" y="1942003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760922" y="2174229"/>
            <a:ext cx="125620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05506" y="2355317"/>
            <a:ext cx="162472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671082" y="3653241"/>
            <a:ext cx="1594816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94802" y="3640275"/>
            <a:ext cx="1623845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240926" y="1985905"/>
            <a:ext cx="16636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FFFF"/>
                </a:solidFill>
                <a:sym typeface="Calibri"/>
              </a:rPr>
              <a:t>Correlation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Engine (Holmes)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32326" y="3929135"/>
            <a:ext cx="1647409" cy="800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SDN-C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L0-L3 Controller)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9" y="5014915"/>
            <a:ext cx="6448064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8" y="5803091"/>
            <a:ext cx="6477456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551358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7005377" y="1932203"/>
            <a:ext cx="1521808" cy="101734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06733" y="1932204"/>
            <a:ext cx="158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Service Orchestration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Project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69542" y="3113503"/>
            <a:ext cx="6159832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MSB/DMAAP</a:t>
            </a:r>
            <a:endParaRPr lang="en-US" altLang="zh-CN" sz="1000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079877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76631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84672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01711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36253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138955" y="3483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374809"/>
            <a:ext cx="1234440" cy="22518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…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358931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CCSDK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9799" y="995677"/>
            <a:ext cx="3160399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External Gateway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66212" y="995677"/>
            <a:ext cx="110769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98223" y="1010394"/>
            <a:ext cx="1819128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8856707" y="5047372"/>
            <a:ext cx="69097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err="1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579429" y="5067378"/>
            <a:ext cx="529136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3" name="TextBox 102"/>
          <p:cNvSpPr txBox="1"/>
          <p:nvPr/>
        </p:nvSpPr>
        <p:spPr>
          <a:xfrm flipH="1">
            <a:off x="3972464" y="3772092"/>
            <a:ext cx="1471228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Multi-VIM/Cloud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Infrastructure Adaptation Layer</a:t>
            </a: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07" name="圆角矩形 26"/>
          <p:cNvSpPr/>
          <p:nvPr/>
        </p:nvSpPr>
        <p:spPr>
          <a:xfrm>
            <a:off x="1453704" y="319762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32"/>
          <p:cNvSpPr/>
          <p:nvPr/>
        </p:nvSpPr>
        <p:spPr>
          <a:xfrm>
            <a:off x="8786660" y="3617451"/>
            <a:ext cx="1321906" cy="124714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0" name="圆角矩形 32"/>
          <p:cNvSpPr/>
          <p:nvPr/>
        </p:nvSpPr>
        <p:spPr>
          <a:xfrm>
            <a:off x="7432170" y="3653306"/>
            <a:ext cx="1286187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 flipH="1">
            <a:off x="7339384" y="3761634"/>
            <a:ext cx="1423742" cy="1292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Application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ym typeface="Calibri"/>
              </a:rPr>
              <a:t>(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APPC)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L4-L7)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 flipH="1">
            <a:off x="8633538" y="3609844"/>
            <a:ext cx="1647409" cy="12387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    Virtual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Function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(VF-C)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sym typeface="Calibri"/>
              </a:rPr>
              <a:t>(</a:t>
            </a:r>
            <a:r>
              <a:rPr kumimoji="0" lang="en-US" sz="1050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Note 1)</a:t>
            </a:r>
            <a:endParaRPr kumimoji="0" lang="en-US" sz="1600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742436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</a:p>
        </p:txBody>
      </p:sp>
      <p:sp>
        <p:nvSpPr>
          <p:cNvPr id="95" name="Rectangle 94"/>
          <p:cNvSpPr/>
          <p:nvPr/>
        </p:nvSpPr>
        <p:spPr>
          <a:xfrm>
            <a:off x="455462" y="5986479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1 - VF-C is ETSI-aligned.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9457242" y="3454469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 rot="20019651">
            <a:off x="-469700" y="3142012"/>
            <a:ext cx="12990873" cy="400110"/>
          </a:xfrm>
          <a:prstGeom prst="rect">
            <a:avLst/>
          </a:prstGeom>
          <a:solidFill>
            <a:srgbClr val="FF00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endParaRPr lang="en-US" sz="2000" dirty="0"/>
          </a:p>
        </p:txBody>
      </p:sp>
      <p:sp>
        <p:nvSpPr>
          <p:cNvPr id="115" name="TextBox 114"/>
          <p:cNvSpPr txBox="1"/>
          <p:nvPr/>
        </p:nvSpPr>
        <p:spPr>
          <a:xfrm rot="12492863">
            <a:off x="-353742" y="3271166"/>
            <a:ext cx="13055615" cy="400110"/>
          </a:xfrm>
          <a:prstGeom prst="rect">
            <a:avLst/>
          </a:prstGeom>
          <a:solidFill>
            <a:srgbClr val="FF00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endParaRPr lang="en-US" sz="2000" dirty="0"/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8748" y="2205407"/>
            <a:ext cx="11409897" cy="2677656"/>
          </a:xfrm>
          <a:prstGeom prst="rect">
            <a:avLst/>
          </a:prstGeom>
          <a:solidFill>
            <a:srgbClr val="FFFF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r>
              <a:rPr lang="en-US" sz="2400" dirty="0" smtClean="0"/>
              <a:t>Tiger team agreed to take the following steps to create the project view for the Beijing Release based on the target functional architecture (see slide 7):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Create </a:t>
            </a:r>
            <a:r>
              <a:rPr lang="en-US" sz="2000" dirty="0"/>
              <a:t>a small team from SO, VF-C, </a:t>
            </a:r>
            <a:r>
              <a:rPr lang="en-US" sz="2000" dirty="0" smtClean="0"/>
              <a:t>APPC </a:t>
            </a:r>
            <a:r>
              <a:rPr lang="en-US" sz="2000" dirty="0"/>
              <a:t>and CCSDK </a:t>
            </a:r>
            <a:r>
              <a:rPr lang="en-US" sz="2000" dirty="0" smtClean="0"/>
              <a:t>teams to identify</a:t>
            </a:r>
          </a:p>
          <a:p>
            <a:pPr marL="800100" lvl="4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project </a:t>
            </a:r>
            <a:r>
              <a:rPr lang="en-US" sz="2000" dirty="0"/>
              <a:t>impact to realize target orchestration and controllers implementation in </a:t>
            </a:r>
            <a:r>
              <a:rPr lang="en-US" sz="2000" dirty="0" smtClean="0"/>
              <a:t>R2 as well as the</a:t>
            </a:r>
            <a:endParaRPr lang="en-US" sz="2000" dirty="0"/>
          </a:p>
          <a:p>
            <a:pPr marL="800100" lvl="4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phased </a:t>
            </a:r>
            <a:r>
              <a:rPr lang="en-US" sz="2000" dirty="0"/>
              <a:t>approach to </a:t>
            </a:r>
            <a:r>
              <a:rPr lang="en-US" sz="2000" dirty="0" smtClean="0"/>
              <a:t>achieve </a:t>
            </a:r>
            <a:r>
              <a:rPr lang="en-US" sz="2000" dirty="0"/>
              <a:t>controller alignment in ONAP </a:t>
            </a:r>
            <a:r>
              <a:rPr lang="en-US" sz="2000" dirty="0" smtClean="0"/>
              <a:t>Platform.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US" sz="2000" dirty="0"/>
              <a:t>P</a:t>
            </a:r>
            <a:r>
              <a:rPr lang="en-US" sz="2000" dirty="0" smtClean="0"/>
              <a:t>rovide recommendations </a:t>
            </a:r>
            <a:r>
              <a:rPr lang="en-US" sz="2000" dirty="0"/>
              <a:t>as to what subset might be reasonable in Beijing, given current resources and other “carrier grade” </a:t>
            </a:r>
            <a:r>
              <a:rPr lang="en-US" sz="2000" dirty="0" smtClean="0"/>
              <a:t>priorities.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deadline to make the final architecture deck ready for the ARC Subcommittee is </a:t>
            </a:r>
            <a:r>
              <a:rPr lang="en-US" sz="2000" b="1" dirty="0" smtClean="0">
                <a:solidFill>
                  <a:srgbClr val="7030A0"/>
                </a:solidFill>
              </a:rPr>
              <a:t>Jan. 5</a:t>
            </a:r>
            <a:r>
              <a:rPr lang="en-US" sz="2000" b="1" baseline="30000" dirty="0" smtClean="0">
                <a:solidFill>
                  <a:srgbClr val="7030A0"/>
                </a:solidFill>
              </a:rPr>
              <a:t>th</a:t>
            </a:r>
            <a:r>
              <a:rPr lang="en-US" sz="2000" b="1" dirty="0" smtClean="0">
                <a:solidFill>
                  <a:srgbClr val="7030A0"/>
                </a:solidFill>
              </a:rPr>
              <a:t>, 2018</a:t>
            </a:r>
            <a:r>
              <a:rPr lang="en-US" sz="2000" dirty="0" smtClean="0"/>
              <a:t>. </a:t>
            </a:r>
            <a:r>
              <a:rPr lang="en-US" sz="2000" dirty="0"/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148694832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53355</TotalTime>
  <Words>2326</Words>
  <Application>Microsoft Office PowerPoint</Application>
  <PresentationFormat>Widescreen</PresentationFormat>
  <Paragraphs>487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Arial Unicode MS</vt:lpstr>
      <vt:lpstr>微软雅黑</vt:lpstr>
      <vt:lpstr>MS PGothic</vt:lpstr>
      <vt:lpstr>宋体</vt:lpstr>
      <vt:lpstr>.AppleSystemUIFont</vt:lpstr>
      <vt:lpstr>Arial</vt:lpstr>
      <vt:lpstr>Calibri</vt:lpstr>
      <vt:lpstr>Courier New</vt:lpstr>
      <vt:lpstr>DengXian</vt:lpstr>
      <vt:lpstr>Open Sans Light</vt:lpstr>
      <vt:lpstr>Times New Roman</vt:lpstr>
      <vt:lpstr>Wingdings</vt:lpstr>
      <vt:lpstr>Office Theme</vt:lpstr>
      <vt:lpstr>1_Office Theme</vt:lpstr>
      <vt:lpstr> ONAP Reference Architecture for R2 and Beyond  Tiger Team Presentation   Parviz Yegani – Futurewei Technologies  Contributors: Vimal Begwani (AT&amp;T), Jamil Chawki (Orange), Andrew Mayer (AT&amp;T), Alex Vul (Intel), Ramki Krishnan (VMware), Maopeng Zhang (ZTE), Stephen Terrill (Ericsson), &lt;more contributors to be added&gt;  Jan. 2, 2018 </vt:lpstr>
      <vt:lpstr>ONAP High-Level Architecture for R1 (Amsterdam)</vt:lpstr>
      <vt:lpstr>Progress from the Architecture Subcommittee</vt:lpstr>
      <vt:lpstr>ONAP Amsterdam Architecture</vt:lpstr>
      <vt:lpstr>ONAP Reference Architecture for R2 and Beyond </vt:lpstr>
      <vt:lpstr>Architecture Design Considerations</vt:lpstr>
      <vt:lpstr>ONAP Target Architecture (High-Level Functional View)</vt:lpstr>
      <vt:lpstr>ONAP Target Architecture for R2 and Beyond (High-Level Functional View)</vt:lpstr>
      <vt:lpstr>ONAP Beijing Architecture (High-Level View with Projects) </vt:lpstr>
      <vt:lpstr>ONAP Orchestration Alignment:</vt:lpstr>
      <vt:lpstr>ONAP Orchestrator Functions</vt:lpstr>
      <vt:lpstr>Examples of Orchestration Requests</vt:lpstr>
      <vt:lpstr>PowerPoint Presentation</vt:lpstr>
      <vt:lpstr>Nested / Compound Services:</vt:lpstr>
      <vt:lpstr>Conclusions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Generic VNFM Functions</vt:lpstr>
      <vt:lpstr>Next Steps – Solidify Beijing Architecture with Projects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585</cp:revision>
  <cp:lastPrinted>2017-08-07T21:14:23Z</cp:lastPrinted>
  <dcterms:created xsi:type="dcterms:W3CDTF">2017-02-27T16:23:08Z</dcterms:created>
  <dcterms:modified xsi:type="dcterms:W3CDTF">2018-01-01T23:28:59Z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1514841287</vt:lpwstr>
  </property>
</Properties>
</file>