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</p:sldMasterIdLst>
  <p:notesMasterIdLst>
    <p:notesMasterId r:id="rId57"/>
  </p:notesMasterIdLst>
  <p:sldIdLst>
    <p:sldId id="313" r:id="rId3"/>
    <p:sldId id="278" r:id="rId4"/>
    <p:sldId id="263" r:id="rId5"/>
    <p:sldId id="339" r:id="rId6"/>
    <p:sldId id="279" r:id="rId7"/>
    <p:sldId id="264" r:id="rId8"/>
    <p:sldId id="342" r:id="rId9"/>
    <p:sldId id="341" r:id="rId10"/>
    <p:sldId id="288" r:id="rId11"/>
    <p:sldId id="336" r:id="rId12"/>
    <p:sldId id="359" r:id="rId13"/>
    <p:sldId id="360" r:id="rId14"/>
    <p:sldId id="337" r:id="rId15"/>
    <p:sldId id="292" r:id="rId16"/>
    <p:sldId id="293" r:id="rId17"/>
    <p:sldId id="338" r:id="rId18"/>
    <p:sldId id="281" r:id="rId19"/>
    <p:sldId id="300" r:id="rId20"/>
    <p:sldId id="358" r:id="rId21"/>
    <p:sldId id="376" r:id="rId22"/>
    <p:sldId id="346" r:id="rId23"/>
    <p:sldId id="347" r:id="rId24"/>
    <p:sldId id="348" r:id="rId25"/>
    <p:sldId id="349" r:id="rId26"/>
    <p:sldId id="350" r:id="rId27"/>
    <p:sldId id="351" r:id="rId28"/>
    <p:sldId id="353" r:id="rId29"/>
    <p:sldId id="354" r:id="rId30"/>
    <p:sldId id="361" r:id="rId31"/>
    <p:sldId id="362" r:id="rId32"/>
    <p:sldId id="363" r:id="rId33"/>
    <p:sldId id="364" r:id="rId34"/>
    <p:sldId id="365" r:id="rId35"/>
    <p:sldId id="366" r:id="rId36"/>
    <p:sldId id="367" r:id="rId37"/>
    <p:sldId id="355" r:id="rId38"/>
    <p:sldId id="356" r:id="rId39"/>
    <p:sldId id="357" r:id="rId40"/>
    <p:sldId id="383" r:id="rId41"/>
    <p:sldId id="384" r:id="rId42"/>
    <p:sldId id="377" r:id="rId43"/>
    <p:sldId id="378" r:id="rId44"/>
    <p:sldId id="379" r:id="rId45"/>
    <p:sldId id="380" r:id="rId46"/>
    <p:sldId id="381" r:id="rId47"/>
    <p:sldId id="382" r:id="rId48"/>
    <p:sldId id="368" r:id="rId49"/>
    <p:sldId id="369" r:id="rId50"/>
    <p:sldId id="370" r:id="rId51"/>
    <p:sldId id="371" r:id="rId52"/>
    <p:sldId id="372" r:id="rId53"/>
    <p:sldId id="373" r:id="rId54"/>
    <p:sldId id="374" r:id="rId55"/>
    <p:sldId id="375" r:id="rId5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7C80"/>
    <a:srgbClr val="DBF9EE"/>
    <a:srgbClr val="009893"/>
    <a:srgbClr val="B9F0FF"/>
    <a:srgbClr val="006F8D"/>
    <a:srgbClr val="BCE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51" autoAdjust="0"/>
    <p:restoredTop sz="96096" autoAdjust="0"/>
  </p:normalViewPr>
  <p:slideViewPr>
    <p:cSldViewPr snapToGrid="0" snapToObjects="1">
      <p:cViewPr varScale="1">
        <p:scale>
          <a:sx n="94" d="100"/>
          <a:sy n="94" d="100"/>
        </p:scale>
        <p:origin x="198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presProps" Target="presProps.xml"/><Relationship Id="rId5" Type="http://schemas.openxmlformats.org/officeDocument/2006/relationships/slide" Target="slides/slide3.xml"/><Relationship Id="rId61" Type="http://schemas.openxmlformats.org/officeDocument/2006/relationships/tableStyles" Target="tableStyle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1423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B7F09-0AAB-7443-BE20-4368098D79C9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9826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4335A-8F41-46D9-922E-A680BED6D707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9520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solidFill>
                  <a:prstClr val="black"/>
                </a:solidFill>
                <a:latin typeface="Arial" panose="020B0604020202020204"/>
              </a:rPr>
              <a:pPr>
                <a:defRPr/>
              </a:pPr>
              <a:t>52</a:t>
            </a:fld>
            <a:endParaRPr lang="en-US" dirty="0">
              <a:solidFill>
                <a:prstClr val="black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7092555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solidFill>
                  <a:prstClr val="black"/>
                </a:solidFill>
                <a:latin typeface="Arial" panose="020B0604020202020204"/>
              </a:rPr>
              <a:pPr>
                <a:defRPr/>
              </a:pPr>
              <a:t>53</a:t>
            </a:fld>
            <a:endParaRPr lang="en-US" dirty="0">
              <a:solidFill>
                <a:prstClr val="black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421853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solidFill>
                  <a:prstClr val="black"/>
                </a:solidFill>
                <a:latin typeface="Arial" panose="020B0604020202020204"/>
              </a:rPr>
              <a:pPr>
                <a:defRPr/>
              </a:pPr>
              <a:t>54</a:t>
            </a:fld>
            <a:endParaRPr lang="en-US" dirty="0">
              <a:solidFill>
                <a:prstClr val="black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1918165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Key points:</a:t>
            </a:r>
          </a:p>
          <a:p>
            <a:r>
              <a:rPr lang="en-US" dirty="0" smtClean="0"/>
              <a:t>Unified framework for design-time &amp; run-time</a:t>
            </a:r>
          </a:p>
          <a:p>
            <a:pPr lvl="1"/>
            <a:r>
              <a:rPr lang="en-US" dirty="0" smtClean="0"/>
              <a:t>Common platform for service design and </a:t>
            </a:r>
            <a:r>
              <a:rPr lang="en-US" dirty="0" err="1" smtClean="0"/>
              <a:t>netops</a:t>
            </a:r>
            <a:r>
              <a:rPr lang="en-US" dirty="0" smtClean="0"/>
              <a:t> to drive collaboration</a:t>
            </a:r>
          </a:p>
          <a:p>
            <a:r>
              <a:rPr lang="en-US" dirty="0" smtClean="0"/>
              <a:t>Simultaneous orchestration of physical and virtual networks</a:t>
            </a:r>
          </a:p>
          <a:p>
            <a:pPr lvl="1"/>
            <a:r>
              <a:rPr lang="en-US" dirty="0" smtClean="0"/>
              <a:t>Vendor-agnostic orchestration can only happen in open source context</a:t>
            </a:r>
          </a:p>
          <a:p>
            <a:r>
              <a:rPr lang="en-US" dirty="0" smtClean="0"/>
              <a:t>Real-time analytics and closed-loop automation</a:t>
            </a:r>
          </a:p>
          <a:p>
            <a:pPr lvl="1"/>
            <a:r>
              <a:rPr lang="en-US" dirty="0" smtClean="0"/>
              <a:t>Easy re-use of service concepts</a:t>
            </a:r>
          </a:p>
          <a:p>
            <a:pPr lvl="1"/>
            <a:r>
              <a:rPr lang="en-US" dirty="0" smtClean="0"/>
              <a:t>Iterative service improvements based on network feedback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517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solidFill>
                  <a:prstClr val="black"/>
                </a:solidFill>
                <a:latin typeface="Arial" panose="020B0604020202020204"/>
              </a:rPr>
              <a:pPr>
                <a:defRPr/>
              </a:pPr>
              <a:t>7</a:t>
            </a:fld>
            <a:endParaRPr lang="en-US" dirty="0">
              <a:solidFill>
                <a:prstClr val="black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4203161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8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1629967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9445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6506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750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 defTabSz="457200" hangingPunct="0"/>
            <a:fld id="{9F4FBC3A-A12C-40F9-BB8D-BC30C7901396}" type="slidenum">
              <a:rPr lang="en-US" kern="0">
                <a:solidFill>
                  <a:srgbClr val="000000"/>
                </a:solidFill>
                <a:sym typeface="Calibri"/>
              </a:rPr>
              <a:pPr defTabSz="457200" hangingPunct="0"/>
              <a:t>37</a:t>
            </a:fld>
            <a:endParaRPr lang="en-US" kern="0" dirty="0">
              <a:solidFill>
                <a:srgbClr val="000000"/>
              </a:solidFill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183165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 defTabSz="457200" hangingPunct="0"/>
            <a:fld id="{9F4FBC3A-A12C-40F9-BB8D-BC30C7901396}" type="slidenum">
              <a:rPr lang="en-US" kern="0">
                <a:solidFill>
                  <a:srgbClr val="000000"/>
                </a:solidFill>
                <a:sym typeface="Calibri"/>
              </a:rPr>
              <a:pPr defTabSz="457200" hangingPunct="0"/>
              <a:t>38</a:t>
            </a:fld>
            <a:endParaRPr lang="en-US" kern="0" dirty="0">
              <a:solidFill>
                <a:srgbClr val="000000"/>
              </a:solidFill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1626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/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/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/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/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" name="Shape 107"/>
          <p:cNvSpPr>
            <a:spLocks noGrp="1"/>
          </p:cNvSpPr>
          <p:nvPr>
            <p:ph type="pic" idx="13"/>
          </p:nvPr>
        </p:nvSpPr>
        <p:spPr>
          <a:xfrm>
            <a:off x="0" y="2173355"/>
            <a:ext cx="12192000" cy="327397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08" name="Shape 10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8754190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pic" idx="13"/>
          </p:nvPr>
        </p:nvSpPr>
        <p:spPr>
          <a:xfrm>
            <a:off x="0" y="2080175"/>
            <a:ext cx="12192000" cy="311467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912039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pic" sz="half" idx="13"/>
          </p:nvPr>
        </p:nvSpPr>
        <p:spPr>
          <a:xfrm>
            <a:off x="954156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pic" sz="half" idx="14"/>
          </p:nvPr>
        </p:nvSpPr>
        <p:spPr>
          <a:xfrm>
            <a:off x="6407425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838200" y="40184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2800"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9251411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38" name="Shape 138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hape 139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0" name="Shape 140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1" name="Shape 141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2" name="Shape 142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3" name="Shape 143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4" name="Shape 144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2622056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53" name="Shape 153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Shape 154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5" name="Shape 155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7" name="Shape 157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8" name="Shape 158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047307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7" name="Shape 167"/>
          <p:cNvSpPr>
            <a:spLocks noGrp="1"/>
          </p:cNvSpPr>
          <p:nvPr>
            <p:ph type="pic" sz="quarter" idx="14"/>
          </p:nvPr>
        </p:nvSpPr>
        <p:spPr>
          <a:xfrm>
            <a:off x="2028749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8" name="Shape 168"/>
          <p:cNvSpPr>
            <a:spLocks noGrp="1"/>
          </p:cNvSpPr>
          <p:nvPr>
            <p:ph type="pic" sz="quarter" idx="15"/>
          </p:nvPr>
        </p:nvSpPr>
        <p:spPr>
          <a:xfrm>
            <a:off x="4057498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pic" sz="quarter" idx="16"/>
          </p:nvPr>
        </p:nvSpPr>
        <p:spPr>
          <a:xfrm>
            <a:off x="6086247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0" name="Shape 170"/>
          <p:cNvSpPr>
            <a:spLocks noGrp="1"/>
          </p:cNvSpPr>
          <p:nvPr>
            <p:ph type="pic" sz="quarter" idx="17"/>
          </p:nvPr>
        </p:nvSpPr>
        <p:spPr>
          <a:xfrm>
            <a:off x="10143743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1" name="Shape 171"/>
          <p:cNvSpPr>
            <a:spLocks noGrp="1"/>
          </p:cNvSpPr>
          <p:nvPr>
            <p:ph type="pic" sz="quarter" idx="18"/>
          </p:nvPr>
        </p:nvSpPr>
        <p:spPr>
          <a:xfrm>
            <a:off x="8114996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2" name="Shape 172"/>
          <p:cNvSpPr>
            <a:spLocks noGrp="1"/>
          </p:cNvSpPr>
          <p:nvPr>
            <p:ph type="pic" sz="quarter" idx="19"/>
          </p:nvPr>
        </p:nvSpPr>
        <p:spPr>
          <a:xfrm>
            <a:off x="0" y="1709927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3" name="Shape 173"/>
          <p:cNvSpPr>
            <a:spLocks noGrp="1"/>
          </p:cNvSpPr>
          <p:nvPr>
            <p:ph type="pic" sz="quarter" idx="20"/>
          </p:nvPr>
        </p:nvSpPr>
        <p:spPr>
          <a:xfrm>
            <a:off x="2028749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4" name="Shape 174"/>
          <p:cNvSpPr>
            <a:spLocks noGrp="1"/>
          </p:cNvSpPr>
          <p:nvPr>
            <p:ph type="pic" sz="quarter" idx="21"/>
          </p:nvPr>
        </p:nvSpPr>
        <p:spPr>
          <a:xfrm>
            <a:off x="4057498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5" name="Shape 175"/>
          <p:cNvSpPr>
            <a:spLocks noGrp="1"/>
          </p:cNvSpPr>
          <p:nvPr>
            <p:ph type="pic" sz="quarter" idx="22"/>
          </p:nvPr>
        </p:nvSpPr>
        <p:spPr>
          <a:xfrm>
            <a:off x="6086247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pic" sz="quarter" idx="23"/>
          </p:nvPr>
        </p:nvSpPr>
        <p:spPr>
          <a:xfrm>
            <a:off x="10143743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7" name="Shape 177"/>
          <p:cNvSpPr>
            <a:spLocks noGrp="1"/>
          </p:cNvSpPr>
          <p:nvPr>
            <p:ph type="pic" sz="quarter" idx="24"/>
          </p:nvPr>
        </p:nvSpPr>
        <p:spPr>
          <a:xfrm>
            <a:off x="8114996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8" name="Shape 178"/>
          <p:cNvSpPr>
            <a:spLocks noGrp="1"/>
          </p:cNvSpPr>
          <p:nvPr>
            <p:ph type="pic" sz="quarter" idx="25"/>
          </p:nvPr>
        </p:nvSpPr>
        <p:spPr>
          <a:xfrm>
            <a:off x="0" y="3419855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pic" sz="quarter" idx="26"/>
          </p:nvPr>
        </p:nvSpPr>
        <p:spPr>
          <a:xfrm>
            <a:off x="2028749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0" name="Shape 180"/>
          <p:cNvSpPr>
            <a:spLocks noGrp="1"/>
          </p:cNvSpPr>
          <p:nvPr>
            <p:ph type="pic" sz="quarter" idx="27"/>
          </p:nvPr>
        </p:nvSpPr>
        <p:spPr>
          <a:xfrm>
            <a:off x="4057498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1" name="Shape 181"/>
          <p:cNvSpPr>
            <a:spLocks noGrp="1"/>
          </p:cNvSpPr>
          <p:nvPr>
            <p:ph type="pic" sz="quarter" idx="28"/>
          </p:nvPr>
        </p:nvSpPr>
        <p:spPr>
          <a:xfrm>
            <a:off x="6086247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2" name="Shape 182"/>
          <p:cNvSpPr>
            <a:spLocks noGrp="1"/>
          </p:cNvSpPr>
          <p:nvPr>
            <p:ph type="pic" sz="quarter" idx="29"/>
          </p:nvPr>
        </p:nvSpPr>
        <p:spPr>
          <a:xfrm>
            <a:off x="10143743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3" name="Shape 183"/>
          <p:cNvSpPr>
            <a:spLocks noGrp="1"/>
          </p:cNvSpPr>
          <p:nvPr>
            <p:ph type="pic" sz="quarter" idx="30"/>
          </p:nvPr>
        </p:nvSpPr>
        <p:spPr>
          <a:xfrm>
            <a:off x="8114996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4" name="Shape 184"/>
          <p:cNvSpPr>
            <a:spLocks noGrp="1"/>
          </p:cNvSpPr>
          <p:nvPr>
            <p:ph type="pic" sz="quarter" idx="31"/>
          </p:nvPr>
        </p:nvSpPr>
        <p:spPr>
          <a:xfrm>
            <a:off x="0" y="5129784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5" name="Shape 185"/>
          <p:cNvSpPr>
            <a:spLocks noGrp="1"/>
          </p:cNvSpPr>
          <p:nvPr>
            <p:ph type="pic" sz="quarter" idx="32"/>
          </p:nvPr>
        </p:nvSpPr>
        <p:spPr>
          <a:xfrm>
            <a:off x="2028749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6" name="Shape 186"/>
          <p:cNvSpPr>
            <a:spLocks noGrp="1"/>
          </p:cNvSpPr>
          <p:nvPr>
            <p:ph type="pic" sz="quarter" idx="33"/>
          </p:nvPr>
        </p:nvSpPr>
        <p:spPr>
          <a:xfrm>
            <a:off x="4057498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7" name="Shape 187"/>
          <p:cNvSpPr>
            <a:spLocks noGrp="1"/>
          </p:cNvSpPr>
          <p:nvPr>
            <p:ph type="pic" sz="quarter" idx="34"/>
          </p:nvPr>
        </p:nvSpPr>
        <p:spPr>
          <a:xfrm>
            <a:off x="6086247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8" name="Shape 188"/>
          <p:cNvSpPr>
            <a:spLocks noGrp="1"/>
          </p:cNvSpPr>
          <p:nvPr>
            <p:ph type="pic" sz="quarter" idx="35"/>
          </p:nvPr>
        </p:nvSpPr>
        <p:spPr>
          <a:xfrm>
            <a:off x="10143743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9" name="Shape 189"/>
          <p:cNvSpPr>
            <a:spLocks noGrp="1"/>
          </p:cNvSpPr>
          <p:nvPr>
            <p:ph type="pic" sz="quarter" idx="36"/>
          </p:nvPr>
        </p:nvSpPr>
        <p:spPr>
          <a:xfrm>
            <a:off x="8114996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0" name="Shape 1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6560567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pic" sz="quarter" idx="13"/>
          </p:nvPr>
        </p:nvSpPr>
        <p:spPr>
          <a:xfrm>
            <a:off x="829850" y="1588416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8" name="Shape 198"/>
          <p:cNvSpPr>
            <a:spLocks noGrp="1"/>
          </p:cNvSpPr>
          <p:nvPr>
            <p:ph type="pic" sz="quarter" idx="14"/>
          </p:nvPr>
        </p:nvSpPr>
        <p:spPr>
          <a:xfrm>
            <a:off x="363268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9" name="Shape 199"/>
          <p:cNvSpPr>
            <a:spLocks noGrp="1"/>
          </p:cNvSpPr>
          <p:nvPr>
            <p:ph type="pic" sz="quarter" idx="15"/>
          </p:nvPr>
        </p:nvSpPr>
        <p:spPr>
          <a:xfrm>
            <a:off x="6435519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0" name="Shape 200"/>
          <p:cNvSpPr>
            <a:spLocks noGrp="1"/>
          </p:cNvSpPr>
          <p:nvPr>
            <p:ph type="pic" sz="quarter" idx="16"/>
          </p:nvPr>
        </p:nvSpPr>
        <p:spPr>
          <a:xfrm>
            <a:off x="923835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1" name="Shape 201"/>
          <p:cNvSpPr>
            <a:spLocks noGrp="1"/>
          </p:cNvSpPr>
          <p:nvPr>
            <p:ph type="pic" sz="quarter" idx="17"/>
          </p:nvPr>
        </p:nvSpPr>
        <p:spPr>
          <a:xfrm>
            <a:off x="785295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2" name="Shape 202"/>
          <p:cNvSpPr>
            <a:spLocks noGrp="1"/>
          </p:cNvSpPr>
          <p:nvPr>
            <p:ph type="pic" sz="quarter" idx="18"/>
          </p:nvPr>
        </p:nvSpPr>
        <p:spPr>
          <a:xfrm>
            <a:off x="3588129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3" name="Shape 203"/>
          <p:cNvSpPr>
            <a:spLocks noGrp="1"/>
          </p:cNvSpPr>
          <p:nvPr>
            <p:ph type="pic" sz="quarter" idx="19"/>
          </p:nvPr>
        </p:nvSpPr>
        <p:spPr>
          <a:xfrm>
            <a:off x="6390964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4" name="Shape 204"/>
          <p:cNvSpPr>
            <a:spLocks noGrp="1"/>
          </p:cNvSpPr>
          <p:nvPr>
            <p:ph type="pic" sz="quarter" idx="20"/>
          </p:nvPr>
        </p:nvSpPr>
        <p:spPr>
          <a:xfrm>
            <a:off x="9193800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007597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14" name="Shape 214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5" name="Shape 215"/>
          <p:cNvSpPr>
            <a:spLocks noGrp="1"/>
          </p:cNvSpPr>
          <p:nvPr>
            <p:ph type="pic" sz="quarter" idx="13"/>
          </p:nvPr>
        </p:nvSpPr>
        <p:spPr>
          <a:xfrm>
            <a:off x="4678364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6" name="Shape 216"/>
          <p:cNvSpPr>
            <a:spLocks noGrp="1"/>
          </p:cNvSpPr>
          <p:nvPr>
            <p:ph type="pic" sz="quarter" idx="14"/>
          </p:nvPr>
        </p:nvSpPr>
        <p:spPr>
          <a:xfrm>
            <a:off x="4678364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7" name="Shape 217"/>
          <p:cNvSpPr>
            <a:spLocks noGrp="1"/>
          </p:cNvSpPr>
          <p:nvPr>
            <p:ph type="pic" sz="quarter" idx="15"/>
          </p:nvPr>
        </p:nvSpPr>
        <p:spPr>
          <a:xfrm>
            <a:off x="6222241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8" name="Shape 218"/>
          <p:cNvSpPr>
            <a:spLocks noGrp="1"/>
          </p:cNvSpPr>
          <p:nvPr>
            <p:ph type="pic" sz="quarter" idx="16"/>
          </p:nvPr>
        </p:nvSpPr>
        <p:spPr>
          <a:xfrm>
            <a:off x="6222241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9" name="Shape 21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387484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27" name="Shape 22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8" name="Shape 228"/>
          <p:cNvSpPr>
            <a:spLocks noGrp="1"/>
          </p:cNvSpPr>
          <p:nvPr>
            <p:ph type="pic" sz="quarter" idx="13"/>
          </p:nvPr>
        </p:nvSpPr>
        <p:spPr>
          <a:xfrm>
            <a:off x="914400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29" name="Shape 229"/>
          <p:cNvSpPr>
            <a:spLocks noGrp="1"/>
          </p:cNvSpPr>
          <p:nvPr>
            <p:ph type="pic" sz="quarter" idx="14"/>
          </p:nvPr>
        </p:nvSpPr>
        <p:spPr>
          <a:xfrm>
            <a:off x="3554984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pic" sz="quarter" idx="15"/>
          </p:nvPr>
        </p:nvSpPr>
        <p:spPr>
          <a:xfrm>
            <a:off x="6195567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pic" sz="quarter" idx="16"/>
          </p:nvPr>
        </p:nvSpPr>
        <p:spPr>
          <a:xfrm>
            <a:off x="8836152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2" name="Shape 232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094458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341788"/>
            <a:ext cx="10844563" cy="615553"/>
          </a:xfrm>
        </p:spPr>
        <p:txBody>
          <a:bodyPr tIns="0" rIns="0" bIns="0"/>
          <a:lstStyle>
            <a:lvl1pPr>
              <a:defRPr lang="zh-CN" altLang="en-US" sz="3999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699" y="6489701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801130" eaLnBrk="0" hangingPunct="0">
              <a:lnSpc>
                <a:spcPct val="85000"/>
              </a:lnSpc>
            </a:pPr>
            <a:fld id="{6E2B6D97-5D44-430E-A027-85C3264F843E}" type="slidenum">
              <a:rPr lang="de-DE" altLang="zh-CN" sz="100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801130" eaLnBrk="0" hangingPunct="0">
                <a:lnSpc>
                  <a:spcPct val="85000"/>
                </a:lnSpc>
              </a:pPr>
              <a:t>‹#›</a:t>
            </a:fld>
            <a:endParaRPr lang="en-GB" altLang="zh-CN" sz="1000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563872"/>
      </p:ext>
    </p:extLst>
  </p:cSld>
  <p:clrMapOvr>
    <a:masterClrMapping/>
  </p:clrMapOvr>
  <p:transition spd="med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 gra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532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2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147" eaLnBrk="0" hangingPunct="0">
              <a:lnSpc>
                <a:spcPct val="85000"/>
              </a:lnSpc>
            </a:pPr>
            <a:fld id="{6E2B6D97-5D44-430E-A027-85C3264F843E}" type="slidenum">
              <a:rPr lang="de-DE" altLang="zh-CN" sz="1333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147" eaLnBrk="0" hangingPunct="0">
                <a:lnSpc>
                  <a:spcPct val="85000"/>
                </a:lnSpc>
              </a:pPr>
              <a:t>‹#›</a:t>
            </a:fld>
            <a:endParaRPr lang="en-GB" altLang="zh-CN" sz="1333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835882"/>
      </p:ext>
    </p:extLst>
  </p:cSld>
  <p:clrMapOvr>
    <a:masterClrMapping/>
  </p:clrMapOvr>
  <p:transition spd="med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EC166-8BEA-854F-9408-A770A19D1126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18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1" cy="365125"/>
          </a:xfrm>
          <a:prstGeom prst="rect">
            <a:avLst/>
          </a:prstGeom>
        </p:spPr>
        <p:txBody>
          <a:bodyPr/>
          <a:lstStyle/>
          <a:p>
            <a:fld id="{C222B823-F086-4E68-AF21-757153D9A4DB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D90DA-9D34-4E23-ACF1-91A08B63A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485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/>
          </p:cNvSpPr>
          <p:nvPr>
            <p:ph type="body" idx="1"/>
          </p:nvPr>
        </p:nvSpPr>
        <p:spPr>
          <a:xfrm>
            <a:off x="935037" y="1600200"/>
            <a:ext cx="10647363" cy="434657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700"/>
              </a:spcBef>
              <a:defRPr sz="3000"/>
            </a:lvl1pPr>
            <a:lvl2pPr marL="742950" indent="-285750">
              <a:spcBef>
                <a:spcPts val="700"/>
              </a:spcBef>
              <a:buSzPct val="80000"/>
              <a:buChar char="▪"/>
              <a:defRPr sz="3000"/>
            </a:lvl2pPr>
            <a:lvl3pPr marL="1143000" indent="-228600">
              <a:spcBef>
                <a:spcPts val="700"/>
              </a:spcBef>
              <a:buChar char="▪"/>
              <a:defRPr sz="3000"/>
            </a:lvl3pPr>
            <a:lvl4pPr marL="1600200" indent="-228600">
              <a:spcBef>
                <a:spcPts val="700"/>
              </a:spcBef>
              <a:defRPr sz="3000"/>
            </a:lvl4pPr>
            <a:lvl5pPr marL="2057400" indent="-228600">
              <a:spcBef>
                <a:spcPts val="700"/>
              </a:spcBef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xfrm>
            <a:off x="935037" y="274638"/>
            <a:ext cx="10647363" cy="114300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4400" b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0" name="Shape 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578621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186161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5.jpe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74" r:id="rId6"/>
    <p:sldLayoutId id="2147483675" r:id="rId7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.jpeg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0" y="11575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/>
        </p:nvSpPr>
        <p:spPr>
          <a:xfrm>
            <a:off x="719135" y="6213473"/>
            <a:ext cx="2774802" cy="18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935037" y="274636"/>
            <a:ext cx="10647199" cy="114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91424" tIns="91424" rIns="91424" bIns="91424" anchor="ctr">
            <a:normAutofit/>
          </a:bodyPr>
          <a:lstStyle/>
          <a:p>
            <a:r>
              <a:t>Title Text</a:t>
            </a:r>
          </a:p>
        </p:txBody>
      </p:sp>
      <p:pic>
        <p:nvPicPr>
          <p:cNvPr id="5" name="image5.png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10668000" cy="426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11446447" y="6196793"/>
            <a:ext cx="250767" cy="241366"/>
          </a:xfrm>
          <a:prstGeom prst="rect">
            <a:avLst/>
          </a:prstGeom>
          <a:ln w="12700">
            <a:miter lim="400000"/>
          </a:ln>
        </p:spPr>
        <p:txBody>
          <a:bodyPr wrap="none" lIns="34275" tIns="34275" rIns="34275" bIns="34275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00796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3" r:id="rId13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457189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914377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1371565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1828754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150279" marR="0" indent="-1502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538325" marR="0" indent="-14675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859446" marR="0" indent="-9958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285961" marR="0" indent="-21707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1601806" marR="0" indent="-232357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5831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0403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4975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39547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3.png"/><Relationship Id="rId4" Type="http://schemas.openxmlformats.org/officeDocument/2006/relationships/image" Target="../media/image22.wmf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Contributions?preview=/8225716/8232492/Architectural%20principles_v3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653143" y="3828035"/>
            <a:ext cx="11318033" cy="281925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>ONAP Reference Architecture for R2 and Beyond</a:t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Tiger Team Presentation</a:t>
            </a:r>
            <a:r>
              <a:rPr lang="en-US" sz="1600" b="1" dirty="0">
                <a:solidFill>
                  <a:schemeClr val="tx1"/>
                </a:solidFill>
              </a:rPr>
              <a:t/>
            </a:r>
            <a:br>
              <a:rPr lang="en-US" sz="1600" b="1" dirty="0">
                <a:solidFill>
                  <a:schemeClr val="tx1"/>
                </a:solidFill>
              </a:rPr>
            </a:br>
            <a:r>
              <a:rPr lang="en-US" sz="1100" b="1" dirty="0">
                <a:solidFill>
                  <a:schemeClr val="tx1"/>
                </a:solidFill>
              </a:rPr>
              <a:t/>
            </a:r>
            <a:br>
              <a:rPr lang="en-US" sz="11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/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dirty="0">
                <a:solidFill>
                  <a:schemeClr val="tx1"/>
                </a:solidFill>
              </a:rPr>
              <a:t>Parviz Yegani – </a:t>
            </a:r>
            <a:r>
              <a:rPr lang="en-US" sz="1200" dirty="0" err="1">
                <a:solidFill>
                  <a:schemeClr val="tx1"/>
                </a:solidFill>
              </a:rPr>
              <a:t>Futurewei</a:t>
            </a:r>
            <a:r>
              <a:rPr lang="en-US" sz="1200" dirty="0">
                <a:solidFill>
                  <a:schemeClr val="tx1"/>
                </a:solidFill>
              </a:rPr>
              <a:t> Technologies</a:t>
            </a:r>
            <a:r>
              <a:rPr lang="en-US" sz="1200" b="1" dirty="0">
                <a:solidFill>
                  <a:schemeClr val="tx1"/>
                </a:solidFill>
              </a:rPr>
              <a:t/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/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>Contributors: </a:t>
            </a:r>
            <a:r>
              <a:rPr lang="en-US" sz="1200" dirty="0">
                <a:solidFill>
                  <a:schemeClr val="tx1"/>
                </a:solidFill>
              </a:rPr>
              <a:t>Vimal Begwani (AT&amp;T), Jamil </a:t>
            </a:r>
            <a:r>
              <a:rPr lang="en-US" sz="1200" dirty="0" err="1">
                <a:solidFill>
                  <a:schemeClr val="tx1"/>
                </a:solidFill>
              </a:rPr>
              <a:t>Chawki</a:t>
            </a:r>
            <a:r>
              <a:rPr lang="en-US" sz="1200" dirty="0">
                <a:solidFill>
                  <a:schemeClr val="tx1"/>
                </a:solidFill>
              </a:rPr>
              <a:t> (Orange), Andrew Mayer (AT&amp;T), </a:t>
            </a:r>
            <a:r>
              <a:rPr lang="en-US" sz="1200" dirty="0" smtClean="0">
                <a:solidFill>
                  <a:schemeClr val="tx1"/>
                </a:solidFill>
              </a:rPr>
              <a:t>Alex Vul (Intel), Ramki </a:t>
            </a:r>
            <a:r>
              <a:rPr lang="en-US" sz="1200" dirty="0">
                <a:solidFill>
                  <a:schemeClr val="tx1"/>
                </a:solidFill>
              </a:rPr>
              <a:t>Krishnan (VMware), Maopeng Zhang (ZTE</a:t>
            </a:r>
            <a:r>
              <a:rPr lang="en-US" sz="1200" dirty="0" smtClean="0">
                <a:solidFill>
                  <a:schemeClr val="tx1"/>
                </a:solidFill>
              </a:rPr>
              <a:t>), Stephen Terrill (Ericsson), </a:t>
            </a:r>
            <a:r>
              <a:rPr lang="en-US" sz="1200" dirty="0" smtClean="0">
                <a:solidFill>
                  <a:srgbClr val="FF0000"/>
                </a:solidFill>
              </a:rPr>
              <a:t>&lt;more contributors to be added&gt;</a:t>
            </a:r>
            <a:r>
              <a:rPr lang="en-US" sz="1200" b="1" dirty="0">
                <a:solidFill>
                  <a:srgbClr val="FF0000"/>
                </a:solidFill>
              </a:rPr>
              <a:t/>
            </a:r>
            <a:br>
              <a:rPr lang="en-US" sz="1200" b="1" dirty="0">
                <a:solidFill>
                  <a:srgbClr val="FF0000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/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 smtClean="0">
                <a:solidFill>
                  <a:schemeClr val="tx1"/>
                </a:solidFill>
              </a:rPr>
              <a:t>Jan. </a:t>
            </a:r>
            <a:r>
              <a:rPr lang="en-US" sz="1200" b="1" dirty="0">
                <a:solidFill>
                  <a:schemeClr val="tx1"/>
                </a:solidFill>
              </a:rPr>
              <a:t>9</a:t>
            </a:r>
            <a:r>
              <a:rPr lang="en-US" sz="1200" b="1" dirty="0" smtClean="0">
                <a:solidFill>
                  <a:schemeClr val="tx1"/>
                </a:solidFill>
              </a:rPr>
              <a:t>, 2018 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461837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pPr lvl="0" hangingPunct="0">
              <a:spcAft>
                <a:spcPts val="600"/>
              </a:spcAft>
              <a:defRPr/>
            </a:pPr>
            <a:r>
              <a:rPr lang="en-US" sz="3600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ONAP Orchestrator </a:t>
            </a:r>
            <a:r>
              <a:rPr lang="en-US" sz="3600" b="1" kern="0" dirty="0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Functions (1/2)</a:t>
            </a:r>
            <a:endParaRPr lang="en-US" sz="3600" b="1" kern="0" dirty="0">
              <a:solidFill>
                <a:srgbClr val="067AB4">
                  <a:lumMod val="75000"/>
                </a:srgbClr>
              </a:solidFill>
              <a:latin typeface="Calibri"/>
              <a:sym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97127" y="914400"/>
            <a:ext cx="11433206" cy="5266266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sz="2800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Orchestrate Network Functions (VNF/PNF), and Network Services (</a:t>
            </a:r>
            <a:r>
              <a:rPr lang="en-US" altLang="zh-CN" sz="2800" b="1" kern="0" dirty="0" err="1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NSes</a:t>
            </a:r>
            <a:r>
              <a:rPr lang="en-US" altLang="zh-CN" sz="2800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), and services provided by the managed environment</a:t>
            </a:r>
          </a:p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sz="2800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 Coordinate cross-controller activities driven by orders and events to</a:t>
            </a: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b="1" kern="0" dirty="0">
                <a:solidFill>
                  <a:srgbClr val="000000"/>
                </a:solidFill>
                <a:latin typeface="Calibri"/>
                <a:sym typeface="Calibri"/>
              </a:rPr>
              <a:t>LCM (instantiate/modify/upgrade/configure/remove) VNFs/PNFs, </a:t>
            </a:r>
            <a:r>
              <a:rPr lang="en-US" b="1" kern="0" dirty="0" err="1">
                <a:solidFill>
                  <a:srgbClr val="000000"/>
                </a:solidFill>
                <a:latin typeface="Calibri"/>
                <a:sym typeface="Calibri"/>
              </a:rPr>
              <a:t>Nses</a:t>
            </a:r>
            <a:r>
              <a:rPr lang="en-US" b="1" kern="0" dirty="0">
                <a:solidFill>
                  <a:srgbClr val="000000"/>
                </a:solidFill>
                <a:latin typeface="Calibri"/>
                <a:sym typeface="Calibri"/>
              </a:rPr>
              <a:t>, and services from the managed environment</a:t>
            </a: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b="1" kern="0" dirty="0">
                <a:solidFill>
                  <a:srgbClr val="000000"/>
                </a:solidFill>
                <a:latin typeface="Calibri"/>
                <a:sym typeface="Calibri"/>
              </a:rPr>
              <a:t>perform multi-control layer remedy actions.  </a:t>
            </a:r>
          </a:p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defRPr/>
            </a:pPr>
            <a:r>
              <a:rPr lang="en-US" sz="2800" b="1" kern="0" dirty="0">
                <a:latin typeface="Calibri"/>
                <a:sym typeface="Calibri"/>
              </a:rPr>
              <a:t>Key Attributes of Orchestrator:</a:t>
            </a:r>
            <a:endParaRPr lang="en-US" sz="2400" b="1" kern="0" dirty="0"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Model Driven Orchestration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Process behavior driven by resource / service model designed in SDC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Orchestrates network functions and service LCM (Instantiations, ..) , </a:t>
            </a:r>
            <a:r>
              <a:rPr kumimoji="0" lang="en-US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including compound / nested services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(parts</a:t>
            </a:r>
            <a:r>
              <a:rPr kumimoji="0" lang="en-US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already in R1)</a:t>
            </a:r>
          </a:p>
          <a:p>
            <a:pPr marL="919624" lvl="2" indent="-285750" defTabSz="457200" hangingPunct="0">
              <a:buFont typeface="Courier New" panose="02070309020205020404" pitchFamily="49" charset="0"/>
              <a:buChar char="o"/>
              <a:defRPr/>
            </a:pPr>
            <a:r>
              <a:rPr lang="en-US" kern="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sym typeface="Calibri"/>
              </a:rPr>
              <a:t>Nesting</a:t>
            </a:r>
            <a:r>
              <a:rPr 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sym typeface="Calibri"/>
              </a:rPr>
              <a:t> may be domain-specific orchestrator (does not require SO clone)</a:t>
            </a:r>
            <a:endParaRPr kumimoji="0" lang="en-US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software upgrade and planned change management 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open &amp; closed-loop control actions initiated by DCAE /Policy or external API (e.g.  OSS for Open Loop)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Tracks orchestrated activity for the life of the request but doesn’t control state of orchestrated 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components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8030826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pPr lvl="0" hangingPunct="0">
              <a:spcAft>
                <a:spcPts val="600"/>
              </a:spcAft>
              <a:defRPr/>
            </a:pPr>
            <a:r>
              <a:rPr lang="en-US" sz="3600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ONAP Orchestrator </a:t>
            </a:r>
            <a:r>
              <a:rPr lang="en-US" sz="3600" b="1" kern="0" dirty="0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Functions (2/2)</a:t>
            </a:r>
            <a:endParaRPr lang="en-US" sz="3600" b="1" kern="0" dirty="0">
              <a:solidFill>
                <a:srgbClr val="067AB4">
                  <a:lumMod val="75000"/>
                </a:srgbClr>
              </a:solidFill>
              <a:latin typeface="Calibri"/>
              <a:sym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97127" y="955964"/>
            <a:ext cx="11433206" cy="522470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45C87"/>
                </a:solidFill>
                <a:effectLst/>
                <a:uLnTx/>
                <a:uFillTx/>
                <a:latin typeface="Calibri"/>
                <a:sym typeface="Calibri"/>
              </a:rPr>
              <a:t>Interfaces to External OSS / BSS Systems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Standard APIs exposed northbound to create, modify or remove services and resources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Request decomposition of service request into service / network function components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Selects model / recipe that supports the request and maps order data to recipe / model</a:t>
            </a:r>
          </a:p>
          <a:p>
            <a:pPr marL="119063" marR="0" lvl="1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Coordinating Activities Across Various ONAP Controllers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Coordinates activities across Multi-Cloud (infrastructure) / SDN-C / </a:t>
            </a:r>
            <a:r>
              <a:rPr lang="en-US" b="1" kern="0" dirty="0" smtClean="0">
                <a:solidFill>
                  <a:srgbClr val="000000"/>
                </a:solidFill>
                <a:latin typeface="Calibri"/>
                <a:sym typeface="Calibri"/>
              </a:rPr>
              <a:t>APP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 / VF-C controllers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Manage recording of service configurations</a:t>
            </a:r>
          </a:p>
          <a:p>
            <a:pPr marL="119063" marR="0" lvl="1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Orchestrator Performs Following Additional Services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Coordinates current inventories and placement/optimization recommendations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Enforces business &amp; technical policies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standards-based workflows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Validates and records network functions / service implementations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8348723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r>
              <a:rPr lang="en-US" sz="3600" b="1" dirty="0"/>
              <a:t>Examples of Orchestration </a:t>
            </a:r>
            <a:r>
              <a:rPr lang="en-US" sz="3600" b="1" dirty="0" smtClean="0"/>
              <a:t>Requests (1/2)</a:t>
            </a:r>
            <a:endParaRPr lang="en-US" sz="3600" b="1" dirty="0"/>
          </a:p>
        </p:txBody>
      </p:sp>
      <p:sp>
        <p:nvSpPr>
          <p:cNvPr id="3" name="Rectangle 2"/>
          <p:cNvSpPr/>
          <p:nvPr/>
        </p:nvSpPr>
        <p:spPr>
          <a:xfrm>
            <a:off x="497127" y="886691"/>
            <a:ext cx="11616496" cy="5423674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Install/Configure a single network function (VNF or PNF) – e.g. Deploy a new virtual PE / P router</a:t>
            </a: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2000" b="1" kern="0" dirty="0">
                <a:solidFill>
                  <a:srgbClr val="000000"/>
                </a:solidFill>
                <a:latin typeface="Calibri"/>
                <a:sym typeface="Calibri"/>
              </a:rPr>
              <a:t>A virtual network element might have one or more components (</a:t>
            </a:r>
            <a:r>
              <a:rPr lang="en-US" sz="2000" b="1" kern="0" dirty="0" err="1">
                <a:solidFill>
                  <a:srgbClr val="000000"/>
                </a:solidFill>
                <a:latin typeface="Calibri"/>
                <a:sym typeface="Calibri"/>
              </a:rPr>
              <a:t>e.g</a:t>
            </a:r>
            <a:r>
              <a:rPr lang="en-US" sz="2000" b="1" kern="0" dirty="0">
                <a:solidFill>
                  <a:srgbClr val="000000"/>
                </a:solidFill>
                <a:latin typeface="Calibri"/>
                <a:sym typeface="Calibri"/>
              </a:rPr>
              <a:t> VNFCs or VDUs)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Install multiple copies of network functions in one or more data centers – e.g. Deploy new virtual PE / P routers across multiple locations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Deploy one or  more instances of network services – e.g. RAN at Multiple sites, one or more sites of EPC, etc.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Deploy E2E network services (e.g. RAN + EPC + IMS) and services from the managed </a:t>
            </a:r>
            <a:r>
              <a:rPr lang="en-US" sz="2400" b="1" kern="0" dirty="0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environment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Instantiate and LCM a customer services – e.g. multi-site VPN or IP SEC</a:t>
            </a:r>
          </a:p>
          <a:p>
            <a:pPr marL="347041" marR="0" lvl="1" indent="-170367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20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deploying new instances of network elements (e.g. </a:t>
            </a:r>
            <a:r>
              <a:rPr lang="en-US" sz="2000" b="1" kern="0" dirty="0" err="1">
                <a:solidFill>
                  <a:srgbClr val="000000"/>
                </a:solidFill>
                <a:latin typeface="Calibri"/>
                <a:sym typeface="Calibri"/>
              </a:rPr>
              <a:t>vCE</a:t>
            </a:r>
            <a:r>
              <a:rPr lang="en-US" sz="2000" b="1" kern="0" dirty="0">
                <a:solidFill>
                  <a:srgbClr val="000000"/>
                </a:solidFill>
                <a:latin typeface="Calibri"/>
                <a:sym typeface="Calibri"/>
              </a:rPr>
              <a:t>) and using existing elements (e.g. </a:t>
            </a:r>
            <a:r>
              <a:rPr lang="en-US" sz="2000" b="1" kern="0" dirty="0" err="1">
                <a:solidFill>
                  <a:srgbClr val="000000"/>
                </a:solidFill>
                <a:latin typeface="Calibri"/>
                <a:sym typeface="Calibri"/>
              </a:rPr>
              <a:t>vPE</a:t>
            </a:r>
            <a:r>
              <a:rPr lang="en-US" sz="2000" b="1" kern="0" dirty="0">
                <a:solidFill>
                  <a:srgbClr val="000000"/>
                </a:solidFill>
                <a:latin typeface="Calibri"/>
                <a:sym typeface="Calibri"/>
              </a:rPr>
              <a:t>)</a:t>
            </a:r>
          </a:p>
          <a:p>
            <a:pPr marL="347041" marR="0" lvl="1" indent="-170367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2000" b="1" kern="0" dirty="0">
                <a:solidFill>
                  <a:srgbClr val="000000"/>
                </a:solidFill>
                <a:latin typeface="Calibri"/>
                <a:sym typeface="Calibri"/>
              </a:rPr>
              <a:t>Could be using existing elements without any new VNF / PNF being deployed (e.g. “Allocated Resources” – configuring a service to existing components</a:t>
            </a:r>
            <a:r>
              <a:rPr lang="en-US" sz="2000" b="1" kern="0" dirty="0" smtClean="0">
                <a:solidFill>
                  <a:srgbClr val="000000"/>
                </a:solidFill>
                <a:latin typeface="Calibri"/>
                <a:sym typeface="Calibri"/>
              </a:rPr>
              <a:t>)</a:t>
            </a:r>
            <a:endParaRPr lang="en-US" sz="2000" b="1" kern="0" dirty="0">
              <a:solidFill>
                <a:srgbClr val="000000"/>
              </a:solidFill>
              <a:latin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53434324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r>
              <a:rPr lang="en-US" sz="3600" b="1" dirty="0"/>
              <a:t>Examples of Orchestration </a:t>
            </a:r>
            <a:r>
              <a:rPr lang="en-US" sz="3600" b="1" dirty="0" smtClean="0"/>
              <a:t>Requests (2/2)</a:t>
            </a:r>
            <a:endParaRPr lang="en-US" sz="3600" b="1" dirty="0"/>
          </a:p>
        </p:txBody>
      </p:sp>
      <p:sp>
        <p:nvSpPr>
          <p:cNvPr id="3" name="Rectangle 2"/>
          <p:cNvSpPr/>
          <p:nvPr/>
        </p:nvSpPr>
        <p:spPr>
          <a:xfrm>
            <a:off x="497127" y="845127"/>
            <a:ext cx="11616496" cy="54652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68782" lvl="0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2800" b="1" kern="0" dirty="0" smtClean="0">
                <a:solidFill>
                  <a:srgbClr val="067AB4">
                    <a:lumMod val="75000"/>
                  </a:srgbClr>
                </a:solidFill>
                <a:sym typeface="Calibri"/>
              </a:rPr>
              <a:t>Create </a:t>
            </a:r>
            <a:r>
              <a:rPr lang="en-US" sz="2800" b="1" kern="0" dirty="0">
                <a:solidFill>
                  <a:srgbClr val="067AB4">
                    <a:lumMod val="75000"/>
                  </a:srgbClr>
                </a:solidFill>
                <a:sym typeface="Calibri"/>
              </a:rPr>
              <a:t>a new instance of a network slice segment</a:t>
            </a: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2000" b="1" kern="0" dirty="0">
                <a:solidFill>
                  <a:srgbClr val="000000"/>
                </a:solidFill>
                <a:latin typeface="Calibri"/>
                <a:sym typeface="Calibri"/>
              </a:rPr>
              <a:t>Could be leveraging existing network services (RAN, </a:t>
            </a:r>
            <a:r>
              <a:rPr lang="en-US" sz="2000" b="1" kern="0" dirty="0" err="1">
                <a:solidFill>
                  <a:srgbClr val="000000"/>
                </a:solidFill>
                <a:latin typeface="Calibri"/>
                <a:sym typeface="Calibri"/>
              </a:rPr>
              <a:t>vEPC</a:t>
            </a:r>
            <a:r>
              <a:rPr lang="en-US" sz="2000" b="1" kern="0" dirty="0">
                <a:solidFill>
                  <a:srgbClr val="000000"/>
                </a:solidFill>
                <a:latin typeface="Calibri"/>
                <a:sym typeface="Calibri"/>
              </a:rPr>
              <a:t>, etc.)</a:t>
            </a:r>
          </a:p>
          <a:p>
            <a:pPr marL="168782" lvl="0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2800" b="1" kern="0" dirty="0">
                <a:solidFill>
                  <a:srgbClr val="067AB4">
                    <a:lumMod val="75000"/>
                  </a:srgbClr>
                </a:solidFill>
                <a:sym typeface="Calibri"/>
              </a:rPr>
              <a:t>Create 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a new instance of a network service slice – e.g. </a:t>
            </a:r>
            <a:r>
              <a:rPr kumimoji="0" lang="en-US" sz="2800" b="1" i="0" u="none" strike="noStrike" kern="0" cap="none" spc="0" normalizeH="0" baseline="0" noProof="0" dirty="0" err="1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IoT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 or </a:t>
            </a:r>
            <a:r>
              <a:rPr kumimoji="0" lang="en-US" sz="2800" b="1" i="0" u="none" strike="noStrike" kern="0" cap="none" spc="0" normalizeH="0" baseline="0" noProof="0" dirty="0" err="1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eMBB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 slice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2000" b="1" kern="0" dirty="0">
                <a:solidFill>
                  <a:srgbClr val="000000"/>
                </a:solidFill>
                <a:latin typeface="Calibri"/>
                <a:sym typeface="Calibri"/>
              </a:rPr>
              <a:t>Could be leveraging previously created network slice segments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Implement a software upgrade / change management 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20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Coordination of activities across Multi-VIM (infrastructure)/SDN-C/app-C/VF-C controllers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Orchestrate remedial actions requested as part of Closed or open loop action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20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adding new compute / network resource to the existing functional elements (i.e. VNF)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2000" b="1" kern="0" dirty="0">
                <a:solidFill>
                  <a:srgbClr val="000000"/>
                </a:solidFill>
                <a:latin typeface="Calibri"/>
                <a:sym typeface="Calibri"/>
              </a:rPr>
              <a:t>Create a new instance of VNF and migrate traffic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20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Coordination of activities across Multi-Cloud (infrastructure)/SDN-C/App-C/VF-C controllers)</a:t>
            </a:r>
          </a:p>
        </p:txBody>
      </p:sp>
    </p:spTree>
    <p:extLst>
      <p:ext uri="{BB962C8B-B14F-4D97-AF65-F5344CB8AC3E}">
        <p14:creationId xmlns:p14="http://schemas.microsoft.com/office/powerpoint/2010/main" val="1000958124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5964072" y="3410956"/>
            <a:ext cx="6032310" cy="3058082"/>
          </a:xfrm>
          <a:prstGeom prst="roundRect">
            <a:avLst/>
          </a:prstGeom>
          <a:solidFill>
            <a:srgbClr val="FFECDD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36431" y="2153078"/>
            <a:ext cx="1906419" cy="1600438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Service X: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PNF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Network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VNF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          Allotted Resource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070803" y="1869882"/>
            <a:ext cx="474810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PNF</a:t>
            </a:r>
          </a:p>
        </p:txBody>
      </p:sp>
      <p:sp>
        <p:nvSpPr>
          <p:cNvPr id="28" name="标题 1"/>
          <p:cNvSpPr txBox="1">
            <a:spLocks/>
          </p:cNvSpPr>
          <p:nvPr/>
        </p:nvSpPr>
        <p:spPr>
          <a:xfrm>
            <a:off x="502053" y="49856"/>
            <a:ext cx="6239941" cy="5001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91424" tIns="0" rIns="0" bIns="0" anchor="ctr">
            <a:normAutofit fontScale="97500"/>
          </a:bodyPr>
          <a:lstStyle>
            <a:lvl1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zh-CN" altLang="en-US" sz="3999" b="0" i="0" u="none" strike="noStrike" kern="1200" cap="none" spc="0" baseline="0" dirty="0">
                <a:ln>
                  <a:noFill/>
                </a:ln>
                <a:solidFill>
                  <a:srgbClr val="004D86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Arial"/>
              </a:defRPr>
            </a:lvl1pPr>
            <a:lvl2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457189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914377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371565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754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4D86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Model-Driven Orchestration (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Recursive Structure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4D86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)</a:t>
            </a:r>
            <a:endParaRPr kumimoji="0" lang="en-US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4D86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Arial" panose="020B0604020202020204" pitchFamily="34" charset="0"/>
              <a:sym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2764" y="1134313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Orchestration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8516" y="1164240"/>
            <a:ext cx="790265" cy="624564"/>
          </a:xfrm>
          <a:prstGeom prst="rect">
            <a:avLst/>
          </a:prstGeom>
        </p:spPr>
      </p:pic>
      <p:sp>
        <p:nvSpPr>
          <p:cNvPr id="68" name="Rectangle 67"/>
          <p:cNvSpPr/>
          <p:nvPr/>
        </p:nvSpPr>
        <p:spPr>
          <a:xfrm>
            <a:off x="4070803" y="2510307"/>
            <a:ext cx="815223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Network</a:t>
            </a:r>
          </a:p>
        </p:txBody>
      </p:sp>
      <p:sp>
        <p:nvSpPr>
          <p:cNvPr id="69" name="Rectangle 68"/>
          <p:cNvSpPr/>
          <p:nvPr/>
        </p:nvSpPr>
        <p:spPr>
          <a:xfrm>
            <a:off x="4070803" y="3171419"/>
            <a:ext cx="484428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VNF</a:t>
            </a:r>
          </a:p>
        </p:txBody>
      </p:sp>
      <p:sp>
        <p:nvSpPr>
          <p:cNvPr id="70" name="Rectangle 69"/>
          <p:cNvSpPr/>
          <p:nvPr/>
        </p:nvSpPr>
        <p:spPr>
          <a:xfrm>
            <a:off x="4114533" y="3791158"/>
            <a:ext cx="1505669" cy="523220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Allotted Resource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requirement: A</a:t>
            </a:r>
          </a:p>
        </p:txBody>
      </p:sp>
      <p:sp>
        <p:nvSpPr>
          <p:cNvPr id="31" name="Freeform 30"/>
          <p:cNvSpPr/>
          <p:nvPr/>
        </p:nvSpPr>
        <p:spPr>
          <a:xfrm>
            <a:off x="1732820" y="2080898"/>
            <a:ext cx="2281170" cy="893212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1" name="Freeform 70"/>
          <p:cNvSpPr/>
          <p:nvPr/>
        </p:nvSpPr>
        <p:spPr>
          <a:xfrm flipV="1">
            <a:off x="2614830" y="3590514"/>
            <a:ext cx="1455973" cy="39919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2" name="Freeform 71"/>
          <p:cNvSpPr/>
          <p:nvPr/>
        </p:nvSpPr>
        <p:spPr>
          <a:xfrm>
            <a:off x="1958980" y="2697302"/>
            <a:ext cx="2055010" cy="460964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1675631" y="3306758"/>
            <a:ext cx="2338359" cy="9960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7839962" y="2500088"/>
            <a:ext cx="978153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VF Module</a:t>
            </a:r>
          </a:p>
        </p:txBody>
      </p:sp>
      <p:sp>
        <p:nvSpPr>
          <p:cNvPr id="75" name="Rectangle 74"/>
          <p:cNvSpPr/>
          <p:nvPr/>
        </p:nvSpPr>
        <p:spPr>
          <a:xfrm>
            <a:off x="6252396" y="4466482"/>
            <a:ext cx="1906419" cy="1815882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Service Y: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PNF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Network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VNF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Allotted Resource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capability: A</a:t>
            </a:r>
          </a:p>
        </p:txBody>
      </p:sp>
      <p:sp>
        <p:nvSpPr>
          <p:cNvPr id="76" name="Rectangle 75"/>
          <p:cNvSpPr/>
          <p:nvPr/>
        </p:nvSpPr>
        <p:spPr>
          <a:xfrm>
            <a:off x="9554372" y="4176703"/>
            <a:ext cx="474810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PNF</a:t>
            </a:r>
          </a:p>
        </p:txBody>
      </p:sp>
      <p:sp>
        <p:nvSpPr>
          <p:cNvPr id="77" name="Rectangle 76"/>
          <p:cNvSpPr/>
          <p:nvPr/>
        </p:nvSpPr>
        <p:spPr>
          <a:xfrm>
            <a:off x="6102072" y="3507675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Orchestration</a:t>
            </a:r>
          </a:p>
        </p:txBody>
      </p:sp>
      <p:pic>
        <p:nvPicPr>
          <p:cNvPr id="78" name="Picture 7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7824" y="3537602"/>
            <a:ext cx="790265" cy="624564"/>
          </a:xfrm>
          <a:prstGeom prst="rect">
            <a:avLst/>
          </a:prstGeom>
        </p:spPr>
      </p:pic>
      <p:sp>
        <p:nvSpPr>
          <p:cNvPr id="79" name="Rectangle 78"/>
          <p:cNvSpPr/>
          <p:nvPr/>
        </p:nvSpPr>
        <p:spPr>
          <a:xfrm>
            <a:off x="9554372" y="4817128"/>
            <a:ext cx="815223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Network</a:t>
            </a:r>
          </a:p>
        </p:txBody>
      </p:sp>
      <p:sp>
        <p:nvSpPr>
          <p:cNvPr id="80" name="Rectangle 79"/>
          <p:cNvSpPr/>
          <p:nvPr/>
        </p:nvSpPr>
        <p:spPr>
          <a:xfrm>
            <a:off x="9554372" y="5478240"/>
            <a:ext cx="484428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VNF</a:t>
            </a:r>
          </a:p>
        </p:txBody>
      </p:sp>
      <p:sp>
        <p:nvSpPr>
          <p:cNvPr id="81" name="Rectangle 80"/>
          <p:cNvSpPr/>
          <p:nvPr/>
        </p:nvSpPr>
        <p:spPr>
          <a:xfrm>
            <a:off x="9598102" y="6097979"/>
            <a:ext cx="1505669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Allotted Resource</a:t>
            </a:r>
          </a:p>
        </p:txBody>
      </p:sp>
      <p:sp>
        <p:nvSpPr>
          <p:cNvPr id="82" name="Freeform 81"/>
          <p:cNvSpPr/>
          <p:nvPr/>
        </p:nvSpPr>
        <p:spPr>
          <a:xfrm>
            <a:off x="7216389" y="4387719"/>
            <a:ext cx="2281170" cy="893212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3" name="Freeform 82"/>
          <p:cNvSpPr/>
          <p:nvPr/>
        </p:nvSpPr>
        <p:spPr>
          <a:xfrm flipV="1">
            <a:off x="8098399" y="5897335"/>
            <a:ext cx="1455973" cy="39919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4" name="Freeform 83"/>
          <p:cNvSpPr/>
          <p:nvPr/>
        </p:nvSpPr>
        <p:spPr>
          <a:xfrm>
            <a:off x="7442549" y="5004123"/>
            <a:ext cx="2055010" cy="460964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5" name="Freeform 84"/>
          <p:cNvSpPr/>
          <p:nvPr/>
        </p:nvSpPr>
        <p:spPr>
          <a:xfrm>
            <a:off x="7159200" y="5613579"/>
            <a:ext cx="2338359" cy="9960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3716827" y="1078039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Resource Orchestration</a:t>
            </a:r>
          </a:p>
        </p:txBody>
      </p:sp>
      <p:pic>
        <p:nvPicPr>
          <p:cNvPr id="87" name="Picture 8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2579" y="1107966"/>
            <a:ext cx="790265" cy="624564"/>
          </a:xfrm>
          <a:prstGeom prst="rect">
            <a:avLst/>
          </a:prstGeom>
        </p:spPr>
      </p:pic>
      <p:sp>
        <p:nvSpPr>
          <p:cNvPr id="88" name="Rectangle 87"/>
          <p:cNvSpPr/>
          <p:nvPr/>
        </p:nvSpPr>
        <p:spPr>
          <a:xfrm>
            <a:off x="6970652" y="1536970"/>
            <a:ext cx="1687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Cloud Resource Orchestration</a:t>
            </a:r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9488" y="1566897"/>
            <a:ext cx="790265" cy="624564"/>
          </a:xfrm>
          <a:prstGeom prst="rect">
            <a:avLst/>
          </a:prstGeom>
        </p:spPr>
      </p:pic>
      <p:sp>
        <p:nvSpPr>
          <p:cNvPr id="90" name="Freeform 89"/>
          <p:cNvSpPr/>
          <p:nvPr/>
        </p:nvSpPr>
        <p:spPr>
          <a:xfrm>
            <a:off x="4874453" y="4369919"/>
            <a:ext cx="1310341" cy="1080109"/>
          </a:xfrm>
          <a:custGeom>
            <a:avLst/>
            <a:gdLst>
              <a:gd name="connsiteX0" fmla="*/ 0 w 1297172"/>
              <a:gd name="connsiteY0" fmla="*/ 0 h 1105786"/>
              <a:gd name="connsiteX1" fmla="*/ 329609 w 1297172"/>
              <a:gd name="connsiteY1" fmla="*/ 829339 h 1105786"/>
              <a:gd name="connsiteX2" fmla="*/ 1297172 w 1297172"/>
              <a:gd name="connsiteY2" fmla="*/ 1105786 h 1105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7172" h="1105786">
                <a:moveTo>
                  <a:pt x="0" y="0"/>
                </a:moveTo>
                <a:cubicBezTo>
                  <a:pt x="56707" y="322520"/>
                  <a:pt x="113414" y="645041"/>
                  <a:pt x="329609" y="829339"/>
                </a:cubicBezTo>
                <a:cubicBezTo>
                  <a:pt x="545804" y="1013637"/>
                  <a:pt x="921488" y="1059711"/>
                  <a:pt x="1297172" y="1105786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91" name="Freeform 90"/>
          <p:cNvSpPr/>
          <p:nvPr/>
        </p:nvSpPr>
        <p:spPr>
          <a:xfrm>
            <a:off x="4640105" y="2697302"/>
            <a:ext cx="3119632" cy="630308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9039715" y="3506791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Resource Orchestration</a:t>
            </a:r>
          </a:p>
        </p:txBody>
      </p:sp>
      <p:pic>
        <p:nvPicPr>
          <p:cNvPr id="93" name="Picture 9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5467" y="3536718"/>
            <a:ext cx="790265" cy="624564"/>
          </a:xfrm>
          <a:prstGeom prst="rect">
            <a:avLst/>
          </a:prstGeom>
        </p:spPr>
      </p:pic>
      <p:grpSp>
        <p:nvGrpSpPr>
          <p:cNvPr id="97" name="Group 96"/>
          <p:cNvGrpSpPr/>
          <p:nvPr/>
        </p:nvGrpSpPr>
        <p:grpSpPr>
          <a:xfrm>
            <a:off x="11217130" y="5139499"/>
            <a:ext cx="396240" cy="91440"/>
            <a:chOff x="9894627" y="1611463"/>
            <a:chExt cx="396240" cy="91440"/>
          </a:xfrm>
        </p:grpSpPr>
        <p:sp>
          <p:nvSpPr>
            <p:cNvPr id="94" name="Oval 93"/>
            <p:cNvSpPr/>
            <p:nvPr/>
          </p:nvSpPr>
          <p:spPr>
            <a:xfrm>
              <a:off x="9894627" y="1611463"/>
              <a:ext cx="91440" cy="91440"/>
            </a:xfrm>
            <a:prstGeom prst="ellipse">
              <a:avLst/>
            </a:prstGeom>
            <a:solidFill>
              <a:schemeClr val="tx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5" name="Oval 94"/>
            <p:cNvSpPr/>
            <p:nvPr/>
          </p:nvSpPr>
          <p:spPr>
            <a:xfrm>
              <a:off x="10047027" y="1611463"/>
              <a:ext cx="91440" cy="91440"/>
            </a:xfrm>
            <a:prstGeom prst="ellipse">
              <a:avLst/>
            </a:prstGeom>
            <a:solidFill>
              <a:schemeClr val="tx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6" name="Oval 95"/>
            <p:cNvSpPr/>
            <p:nvPr/>
          </p:nvSpPr>
          <p:spPr>
            <a:xfrm>
              <a:off x="10199427" y="1611463"/>
              <a:ext cx="91440" cy="91440"/>
            </a:xfrm>
            <a:prstGeom prst="ellipse">
              <a:avLst/>
            </a:prstGeom>
            <a:solidFill>
              <a:schemeClr val="tx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116" name="Rectangular Callout 115"/>
          <p:cNvSpPr/>
          <p:nvPr/>
        </p:nvSpPr>
        <p:spPr>
          <a:xfrm>
            <a:off x="555092" y="4498429"/>
            <a:ext cx="2787724" cy="1115150"/>
          </a:xfrm>
          <a:prstGeom prst="wedgeRectCallout">
            <a:avLst>
              <a:gd name="adj1" fmla="val 51248"/>
              <a:gd name="adj2" fmla="val -125121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An Allotted Resource can be homed to an existing “underlying” network function or Service Instance, or homing could determine that a new network function Service Instance is needed.  This would result in a 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2</a:t>
            </a:r>
            <a:r>
              <a:rPr kumimoji="0" lang="en-US" sz="1100" b="1" i="0" u="none" strike="noStrike" kern="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nd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 level of Service Orchestration.</a:t>
            </a:r>
          </a:p>
        </p:txBody>
      </p:sp>
      <p:sp>
        <p:nvSpPr>
          <p:cNvPr id="117" name="Rectangular Callout 116"/>
          <p:cNvSpPr/>
          <p:nvPr/>
        </p:nvSpPr>
        <p:spPr>
          <a:xfrm>
            <a:off x="6716909" y="556226"/>
            <a:ext cx="2989956" cy="655835"/>
          </a:xfrm>
          <a:prstGeom prst="wedgeRectCallout">
            <a:avLst>
              <a:gd name="adj1" fmla="val -76502"/>
              <a:gd name="adj2" fmla="val 69010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Each Resource Type has its own “Generic” model-driven flow.  There currently exist such flows for “VNF” and “Network” Resource Types.</a:t>
            </a:r>
          </a:p>
        </p:txBody>
      </p:sp>
      <p:sp>
        <p:nvSpPr>
          <p:cNvPr id="119" name="Rectangular Callout 118"/>
          <p:cNvSpPr/>
          <p:nvPr/>
        </p:nvSpPr>
        <p:spPr>
          <a:xfrm>
            <a:off x="2373648" y="572482"/>
            <a:ext cx="3259182" cy="223130"/>
          </a:xfrm>
          <a:prstGeom prst="wedgeRectCallout">
            <a:avLst>
              <a:gd name="adj1" fmla="val -40755"/>
              <a:gd name="adj2" fmla="val 186636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“Generic” model-driven Service flow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585601" y="2492777"/>
            <a:ext cx="149015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Note recursion</a:t>
            </a:r>
          </a:p>
        </p:txBody>
      </p:sp>
      <p:sp>
        <p:nvSpPr>
          <p:cNvPr id="6" name="Down Arrow 5"/>
          <p:cNvSpPr/>
          <p:nvPr/>
        </p:nvSpPr>
        <p:spPr>
          <a:xfrm rot="2113504">
            <a:off x="9665355" y="2877691"/>
            <a:ext cx="571084" cy="566130"/>
          </a:xfrm>
          <a:prstGeom prst="downArrow">
            <a:avLst/>
          </a:prstGeom>
          <a:solidFill>
            <a:srgbClr val="FFFFFF"/>
          </a:solidFill>
          <a:ln w="25400" cap="flat">
            <a:solidFill>
              <a:srgbClr val="C0000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51" name="Rectangular Callout 50"/>
          <p:cNvSpPr/>
          <p:nvPr/>
        </p:nvSpPr>
        <p:spPr>
          <a:xfrm>
            <a:off x="3540926" y="5474890"/>
            <a:ext cx="1718726" cy="575615"/>
          </a:xfrm>
          <a:prstGeom prst="wedgeRectCallout">
            <a:avLst>
              <a:gd name="adj1" fmla="val 40113"/>
              <a:gd name="adj2" fmla="val -104802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Service Y is being treated as a “Resource” from the perspective of Service X.</a:t>
            </a:r>
          </a:p>
        </p:txBody>
      </p:sp>
    </p:spTree>
    <p:extLst>
      <p:ext uri="{BB962C8B-B14F-4D97-AF65-F5344CB8AC3E}">
        <p14:creationId xmlns:p14="http://schemas.microsoft.com/office/powerpoint/2010/main" val="3354307461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>
                <a:latin typeface="Arial" panose="020B0604020202020204"/>
              </a:rPr>
              <a:t>Nested / Compound Services: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833" y="3541899"/>
            <a:ext cx="8167999" cy="260598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17715" y="1319582"/>
            <a:ext cx="1749966" cy="1231106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</a:rPr>
              <a:t>Service W: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VNF_W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</a:t>
            </a:r>
            <a:r>
              <a:rPr kumimoji="0" lang="en-US" sz="1400" b="0" i="0" u="none" strike="noStrike" kern="120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Service_X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69101" y="1399093"/>
            <a:ext cx="1749966" cy="1231106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Service X: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VNF_X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</a:t>
            </a:r>
            <a:r>
              <a:rPr kumimoji="0" lang="en-US" sz="1400" b="0" i="0" u="none" strike="noStrike" kern="120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Service_Y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Freeform: Shape 8"/>
          <p:cNvSpPr/>
          <p:nvPr/>
        </p:nvSpPr>
        <p:spPr>
          <a:xfrm>
            <a:off x="2273992" y="1399094"/>
            <a:ext cx="1338469" cy="1169551"/>
          </a:xfrm>
          <a:custGeom>
            <a:avLst/>
            <a:gdLst>
              <a:gd name="connsiteX0" fmla="*/ 0 w 1338469"/>
              <a:gd name="connsiteY0" fmla="*/ 954157 h 1152939"/>
              <a:gd name="connsiteX1" fmla="*/ 1338469 w 1338469"/>
              <a:gd name="connsiteY1" fmla="*/ 0 h 1152939"/>
              <a:gd name="connsiteX2" fmla="*/ 1325217 w 1338469"/>
              <a:gd name="connsiteY2" fmla="*/ 1152939 h 1152939"/>
              <a:gd name="connsiteX3" fmla="*/ 0 w 1338469"/>
              <a:gd name="connsiteY3" fmla="*/ 954157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8469" h="1152939">
                <a:moveTo>
                  <a:pt x="0" y="954157"/>
                </a:moveTo>
                <a:lnTo>
                  <a:pt x="1338469" y="0"/>
                </a:lnTo>
                <a:lnTo>
                  <a:pt x="1325217" y="1152939"/>
                </a:lnTo>
                <a:lnTo>
                  <a:pt x="0" y="954157"/>
                </a:lnTo>
                <a:close/>
              </a:path>
            </a:pathLst>
          </a:custGeom>
          <a:solidFill>
            <a:sysClr val="window" lastClr="FFFFFF">
              <a:lumMod val="50000"/>
              <a:alpha val="24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 hangingPunct="1"/>
            <a:endParaRPr lang="en-US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Freeform: Shape 9"/>
          <p:cNvSpPr/>
          <p:nvPr/>
        </p:nvSpPr>
        <p:spPr>
          <a:xfrm>
            <a:off x="4851462" y="1495544"/>
            <a:ext cx="1338469" cy="1073101"/>
          </a:xfrm>
          <a:custGeom>
            <a:avLst/>
            <a:gdLst>
              <a:gd name="connsiteX0" fmla="*/ 0 w 1338469"/>
              <a:gd name="connsiteY0" fmla="*/ 954157 h 1152939"/>
              <a:gd name="connsiteX1" fmla="*/ 1338469 w 1338469"/>
              <a:gd name="connsiteY1" fmla="*/ 0 h 1152939"/>
              <a:gd name="connsiteX2" fmla="*/ 1325217 w 1338469"/>
              <a:gd name="connsiteY2" fmla="*/ 1152939 h 1152939"/>
              <a:gd name="connsiteX3" fmla="*/ 0 w 1338469"/>
              <a:gd name="connsiteY3" fmla="*/ 954157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8469" h="1152939">
                <a:moveTo>
                  <a:pt x="0" y="954157"/>
                </a:moveTo>
                <a:lnTo>
                  <a:pt x="1338469" y="0"/>
                </a:lnTo>
                <a:lnTo>
                  <a:pt x="1325217" y="1152939"/>
                </a:lnTo>
                <a:lnTo>
                  <a:pt x="0" y="954157"/>
                </a:lnTo>
                <a:close/>
              </a:path>
            </a:pathLst>
          </a:custGeom>
          <a:solidFill>
            <a:sysClr val="window" lastClr="FFFFFF">
              <a:lumMod val="50000"/>
              <a:alpha val="24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 hangingPunct="1"/>
            <a:endParaRPr lang="en-US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25536" y="1505110"/>
            <a:ext cx="1749966" cy="1231106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Service Y: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</a:t>
            </a:r>
            <a:r>
              <a:rPr kumimoji="0" lang="en-US" sz="1400" b="0" i="0" u="none" strike="noStrike" kern="120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Service_Z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Freeform: Shape 11"/>
          <p:cNvSpPr/>
          <p:nvPr/>
        </p:nvSpPr>
        <p:spPr>
          <a:xfrm>
            <a:off x="7407580" y="1720080"/>
            <a:ext cx="1338469" cy="1015798"/>
          </a:xfrm>
          <a:custGeom>
            <a:avLst/>
            <a:gdLst>
              <a:gd name="connsiteX0" fmla="*/ 0 w 1338469"/>
              <a:gd name="connsiteY0" fmla="*/ 954157 h 1152939"/>
              <a:gd name="connsiteX1" fmla="*/ 1338469 w 1338469"/>
              <a:gd name="connsiteY1" fmla="*/ 0 h 1152939"/>
              <a:gd name="connsiteX2" fmla="*/ 1325217 w 1338469"/>
              <a:gd name="connsiteY2" fmla="*/ 1152939 h 1152939"/>
              <a:gd name="connsiteX3" fmla="*/ 0 w 1338469"/>
              <a:gd name="connsiteY3" fmla="*/ 954157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8469" h="1152939">
                <a:moveTo>
                  <a:pt x="0" y="954157"/>
                </a:moveTo>
                <a:lnTo>
                  <a:pt x="1338469" y="0"/>
                </a:lnTo>
                <a:lnTo>
                  <a:pt x="1325217" y="1152939"/>
                </a:lnTo>
                <a:lnTo>
                  <a:pt x="0" y="954157"/>
                </a:lnTo>
                <a:close/>
              </a:path>
            </a:pathLst>
          </a:custGeom>
          <a:solidFill>
            <a:sysClr val="window" lastClr="FFFFFF">
              <a:lumMod val="50000"/>
              <a:alpha val="24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 hangingPunct="1"/>
            <a:endParaRPr lang="en-US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681971" y="1746584"/>
            <a:ext cx="1749966" cy="1015663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Service Z: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VNF_Z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710119" y="3142034"/>
            <a:ext cx="10972800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" name="Elbow Connector 15"/>
          <p:cNvCxnSpPr/>
          <p:nvPr/>
        </p:nvCxnSpPr>
        <p:spPr>
          <a:xfrm flipV="1">
            <a:off x="2562330" y="1505110"/>
            <a:ext cx="1006771" cy="806011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Elbow Connector 17"/>
          <p:cNvCxnSpPr/>
          <p:nvPr/>
        </p:nvCxnSpPr>
        <p:spPr>
          <a:xfrm flipV="1">
            <a:off x="4994031" y="1720080"/>
            <a:ext cx="1131505" cy="769053"/>
          </a:xfrm>
          <a:prstGeom prst="bentConnector3">
            <a:avLst>
              <a:gd name="adj1" fmla="val 48224"/>
            </a:avLst>
          </a:prstGeom>
          <a:noFill/>
          <a:ln w="25400" cap="flat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" name="Elbow Connector 20"/>
          <p:cNvCxnSpPr/>
          <p:nvPr/>
        </p:nvCxnSpPr>
        <p:spPr>
          <a:xfrm flipV="1">
            <a:off x="7636747" y="1919235"/>
            <a:ext cx="1045224" cy="569898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373880040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849" y="155176"/>
            <a:ext cx="10844563" cy="61555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>
                <a:latin typeface="Arial" panose="020B0604020202020204"/>
              </a:rPr>
              <a:t>Conclusions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56810" y="851040"/>
            <a:ext cx="11210631" cy="55300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285750" marR="0" lvl="0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Providers require the ability to define Services that can be leveraged by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sym typeface="Calibri"/>
              </a:rPr>
              <a:t>higher order Services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and other compounded services / segments / slices.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marR="0" lvl="0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Consistent with ETSI MANO, ONAP should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sym typeface="Calibri"/>
              </a:rPr>
              <a:t>NOT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 separate Service Orchestration and Resource Orchestration into two separate named components, because each Resource can be exposed as a Service</a:t>
            </a:r>
          </a:p>
          <a:p>
            <a:pPr marL="976313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3148013" algn="l"/>
              </a:tabLst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What appears as a “Resource” from one Service’s perspective, may actually be a Service from another perspective</a:t>
            </a:r>
          </a:p>
          <a:p>
            <a:pPr marL="0" marR="0" lvl="3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 Addition, ONAP scope is much broader than ETSI MANO (MANO limited to Cloud infrastructure</a:t>
            </a:r>
            <a:r>
              <a:rPr kumimoji="0" lang="en-US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services and management of VNF as a basic resource (ignoring the application of the VNF)), therefore SO should support full orchestration scope of ONAP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lvl="3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srgbClr val="000000"/>
                </a:solidFill>
                <a:sym typeface="Calibri"/>
              </a:rPr>
              <a:t>To achieve alignment with MANO for common functionality, </a:t>
            </a:r>
            <a:r>
              <a:rPr lang="en-US" b="1" kern="0" dirty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SO should expose APIs for basic resource onboarding/LCM (VNF) .  </a:t>
            </a:r>
            <a:r>
              <a:rPr lang="en-US" b="1" kern="0" dirty="0">
                <a:solidFill>
                  <a:srgbClr val="FF0000"/>
                </a:solidFill>
                <a:sym typeface="Calibri"/>
              </a:rPr>
              <a:t>This is SOL-001, SOL-004 and SOL-005</a:t>
            </a:r>
            <a:r>
              <a:rPr lang="en-US" b="1" kern="0" dirty="0" smtClean="0">
                <a:solidFill>
                  <a:srgbClr val="FF0000"/>
                </a:solidFill>
                <a:sym typeface="Calibri"/>
              </a:rPr>
              <a:t>.</a:t>
            </a:r>
          </a:p>
          <a:p>
            <a:pPr marL="285750" lvl="3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b="1" kern="0" dirty="0" smtClean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or </a:t>
            </a:r>
            <a:r>
              <a:rPr lang="en-US" b="1" kern="0" dirty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simple network </a:t>
            </a:r>
            <a:r>
              <a:rPr lang="en-US" b="1" kern="0" dirty="0" smtClean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service onboarding/LCM </a:t>
            </a:r>
            <a:r>
              <a:rPr lang="en-US" b="1" kern="0" dirty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(composed of one or more VNFs) and related </a:t>
            </a:r>
            <a:r>
              <a:rPr lang="en-US" b="1" kern="0" dirty="0" smtClean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models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addition, ONAP SO should </a:t>
            </a:r>
            <a:r>
              <a:rPr lang="en-US" kern="0" dirty="0">
                <a:solidFill>
                  <a:srgbClr val="000000"/>
                </a:solidFill>
                <a:sym typeface="Calibri"/>
              </a:rPr>
              <a:t>Support</a:t>
            </a:r>
            <a:r>
              <a:rPr lang="en-US" kern="0" dirty="0">
                <a:solidFill>
                  <a:srgbClr val="0070C0"/>
                </a:solidFill>
                <a:latin typeface="Calibri"/>
                <a:sym typeface="Calibri"/>
              </a:rPr>
              <a:t>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“Service reuse”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to drive model driven run-time behavior for complex services:</a:t>
            </a:r>
          </a:p>
          <a:p>
            <a:pPr marL="742950" lvl="4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sz="1400" kern="0" dirty="0">
                <a:solidFill>
                  <a:srgbClr val="000000"/>
                </a:solidFill>
                <a:sym typeface="Calibri"/>
              </a:rPr>
              <a:t>Compounded Services (e.g. Residential </a:t>
            </a:r>
            <a:r>
              <a:rPr lang="en-US" sz="1400" kern="0" dirty="0" err="1">
                <a:solidFill>
                  <a:srgbClr val="000000"/>
                </a:solidFill>
                <a:sym typeface="Calibri"/>
              </a:rPr>
              <a:t>vCPE</a:t>
            </a:r>
            <a:r>
              <a:rPr lang="en-US" sz="1400" kern="0" dirty="0">
                <a:solidFill>
                  <a:srgbClr val="000000"/>
                </a:solidFill>
                <a:sym typeface="Calibri"/>
              </a:rPr>
              <a:t>, Network Slicing Segments, etc.)</a:t>
            </a:r>
          </a:p>
          <a:p>
            <a:pPr marL="742950" lvl="4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sz="1400" kern="0" dirty="0">
                <a:solidFill>
                  <a:srgbClr val="000000"/>
                </a:solidFill>
                <a:latin typeface="Calibri"/>
                <a:sym typeface="Calibri"/>
              </a:rPr>
              <a:t>Nested Services (e.g. E2E Slice)</a:t>
            </a:r>
          </a:p>
          <a:p>
            <a:pPr marL="285750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ONAP should provide Service Providers deployment flexibility to address scalability,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geographic distribution and redundancy / resiliency</a:t>
            </a:r>
          </a:p>
          <a:p>
            <a:pPr marL="976313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3148013" algn="l"/>
              </a:tabLst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But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sym typeface="Calibri"/>
              </a:rPr>
              <a:t>should not impose extra complexity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and cost on service providers by separating service / resource orchestration that provides little known benefit</a:t>
            </a:r>
          </a:p>
        </p:txBody>
      </p:sp>
    </p:spTree>
    <p:extLst>
      <p:ext uri="{BB962C8B-B14F-4D97-AF65-F5344CB8AC3E}">
        <p14:creationId xmlns:p14="http://schemas.microsoft.com/office/powerpoint/2010/main" val="3934741271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989182" y="3563798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APPC &amp; VF-C Convergence</a:t>
            </a:r>
            <a:r>
              <a:rPr lang="en-US" sz="3200" b="1" dirty="0">
                <a:solidFill>
                  <a:srgbClr val="C00000"/>
                </a:solidFill>
              </a:rPr>
              <a:t/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3200" b="1" dirty="0">
                <a:solidFill>
                  <a:srgbClr val="C00000"/>
                </a:solidFill>
              </a:rPr>
              <a:t/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2000" b="1" dirty="0">
                <a:solidFill>
                  <a:schemeClr val="tx1"/>
                </a:solidFill>
              </a:rPr>
              <a:t>Note – A major goal of the ONAP platform (R2 or a later release) is to specify a common set of functions to unify the APP-C and VF-C functionalities.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3274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78812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Role Of Controllers in ONAP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1011677"/>
            <a:ext cx="12192000" cy="5428034"/>
          </a:xfrm>
          <a:prstGeom prst="rect">
            <a:avLst/>
          </a:prstGeom>
        </p:spPr>
        <p:txBody>
          <a:bodyPr wrap="square" bIns="0">
            <a:noAutofit/>
          </a:bodyPr>
          <a:lstStyle/>
          <a:p>
            <a:pPr>
              <a:spcAft>
                <a:spcPts val="600"/>
              </a:spcAft>
            </a:pPr>
            <a:r>
              <a:rPr lang="en-US" sz="2400" b="1" dirty="0">
                <a:solidFill>
                  <a:srgbClr val="067AB4">
                    <a:lumMod val="75000"/>
                  </a:srgbClr>
                </a:solidFill>
              </a:rPr>
              <a:t>ONAP Controllers configure and maintain the health of network functional elements and services throughout their lifecycle.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5C87"/>
                </a:solidFill>
              </a:rPr>
              <a:t>Programmable network application management platform</a:t>
            </a:r>
            <a:endParaRPr lang="en-US" sz="2000" b="1" dirty="0">
              <a:solidFill>
                <a:srgbClr val="067AB4">
                  <a:lumMod val="75000"/>
                </a:srgbClr>
              </a:solidFill>
            </a:endParaRP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Behavior patterns programmed via models and policies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Standards based models &amp; protocols for multi-vendor implementation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Operational control, coordinated state changes across devices, etc.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67AB4">
                    <a:lumMod val="75000"/>
                  </a:srgbClr>
                </a:solidFill>
              </a:rPr>
              <a:t>Manages the health of the network services &amp; VNFs 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Policy-based optimization to meet SLAs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Event-based control loop automation to solve local issues in near real-time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Executes action for outer control loop automation (Driven by DCAE, Policy, etc.)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67AB4">
                    <a:lumMod val="75000"/>
                  </a:srgbClr>
                </a:solidFill>
              </a:rPr>
              <a:t>Local source of truth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Manages inventory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All stages/states of lifecycle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Configuration audits</a:t>
            </a:r>
          </a:p>
          <a:p>
            <a:pPr marL="168782" lvl="1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5C87"/>
                </a:solidFill>
              </a:rPr>
              <a:t>ONAP has a layered architecture, with the role of controller clearly defined </a:t>
            </a:r>
          </a:p>
          <a:p>
            <a:pPr marL="347041" lvl="1" indent="-170367">
              <a:spcBef>
                <a:spcPts val="600"/>
              </a:spcBef>
              <a:spcAft>
                <a:spcPts val="300"/>
              </a:spcAft>
              <a:buFont typeface="Calibri" panose="020F0502020204030204" pitchFamily="34" charset="0"/>
              <a:buChar char="‒"/>
            </a:pPr>
            <a:r>
              <a:rPr lang="en-US" sz="1700" dirty="0"/>
              <a:t>Need to avoid duplicating functions across layers within the controller layer (e.g. DCAE, Service/Resource Orchestration, etc.)</a:t>
            </a:r>
          </a:p>
        </p:txBody>
      </p:sp>
    </p:spTree>
    <p:extLst>
      <p:ext uri="{BB962C8B-B14F-4D97-AF65-F5344CB8AC3E}">
        <p14:creationId xmlns:p14="http://schemas.microsoft.com/office/powerpoint/2010/main" val="4044376852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989182" y="3563798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Functional Description of ONAP Components</a:t>
            </a:r>
            <a:r>
              <a:rPr lang="en-US" sz="3200" b="1" dirty="0">
                <a:solidFill>
                  <a:srgbClr val="C00000"/>
                </a:solidFill>
              </a:rPr>
              <a:t/>
            </a:r>
            <a:br>
              <a:rPr lang="en-US" sz="3200" b="1" dirty="0">
                <a:solidFill>
                  <a:srgbClr val="C00000"/>
                </a:solidFill>
              </a:rPr>
            </a:b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112031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653143" y="3828035"/>
            <a:ext cx="11318033" cy="281925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High-Level Architecture for R1 (Amsterdam)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3274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矩形 69"/>
          <p:cNvSpPr/>
          <p:nvPr/>
        </p:nvSpPr>
        <p:spPr>
          <a:xfrm>
            <a:off x="1188593" y="1126274"/>
            <a:ext cx="5444267" cy="5687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Flowchart: Document 29">
            <a:extLst>
              <a:ext uri="{FF2B5EF4-FFF2-40B4-BE49-F238E27FC236}">
                <a16:creationId xmlns:a16="http://schemas.microsoft.com/office/drawing/2014/main" xmlns="" id="{2201DC6D-CC95-430A-AA20-58AEE7F71D6A}"/>
              </a:ext>
            </a:extLst>
          </p:cNvPr>
          <p:cNvSpPr/>
          <p:nvPr/>
        </p:nvSpPr>
        <p:spPr>
          <a:xfrm>
            <a:off x="1588037" y="5707201"/>
            <a:ext cx="5463540" cy="495564"/>
          </a:xfrm>
          <a:prstGeom prst="flowChartDocumen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Document 28">
            <a:extLst>
              <a:ext uri="{FF2B5EF4-FFF2-40B4-BE49-F238E27FC236}">
                <a16:creationId xmlns:a16="http://schemas.microsoft.com/office/drawing/2014/main" xmlns="" id="{69EE4E89-28DC-45EC-9F62-292FB766AF21}"/>
              </a:ext>
            </a:extLst>
          </p:cNvPr>
          <p:cNvSpPr/>
          <p:nvPr/>
        </p:nvSpPr>
        <p:spPr>
          <a:xfrm>
            <a:off x="1125123" y="5764757"/>
            <a:ext cx="5463540" cy="495564"/>
          </a:xfrm>
          <a:prstGeom prst="flowChartDocumen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600" b="1" dirty="0" smtClean="0">
                <a:solidFill>
                  <a:schemeClr val="bg1">
                    <a:lumMod val="95000"/>
                  </a:schemeClr>
                </a:solidFill>
              </a:rPr>
              <a:t>VF-C Functions</a:t>
            </a:r>
            <a:endParaRPr lang="en-US" altLang="en-US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0E3B859D-C3DA-49AF-B1D2-6C57B81AE6F2}"/>
              </a:ext>
            </a:extLst>
          </p:cNvPr>
          <p:cNvSpPr/>
          <p:nvPr/>
        </p:nvSpPr>
        <p:spPr>
          <a:xfrm>
            <a:off x="1291847" y="1923173"/>
            <a:ext cx="5034915" cy="2243027"/>
          </a:xfrm>
          <a:prstGeom prst="roundRect">
            <a:avLst/>
          </a:prstGeom>
          <a:solidFill>
            <a:srgbClr val="FFFFFF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NFVO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7" name="Flowchart: Document 26">
            <a:extLst>
              <a:ext uri="{FF2B5EF4-FFF2-40B4-BE49-F238E27FC236}">
                <a16:creationId xmlns:a16="http://schemas.microsoft.com/office/drawing/2014/main" xmlns="" id="{EA5147D7-5FC3-44D5-A6DD-6D58158949E7}"/>
              </a:ext>
            </a:extLst>
          </p:cNvPr>
          <p:cNvSpPr/>
          <p:nvPr/>
        </p:nvSpPr>
        <p:spPr>
          <a:xfrm>
            <a:off x="696498" y="5830132"/>
            <a:ext cx="5463540" cy="495564"/>
          </a:xfrm>
          <a:prstGeom prst="flowChartDocumen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E384522A-6081-4D7B-87AA-736AB6685BCE}"/>
              </a:ext>
            </a:extLst>
          </p:cNvPr>
          <p:cNvSpPr txBox="1"/>
          <p:nvPr/>
        </p:nvSpPr>
        <p:spPr>
          <a:xfrm>
            <a:off x="4975222" y="5607051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NFVI&amp;VIM</a:t>
            </a:r>
          </a:p>
        </p:txBody>
      </p:sp>
      <p:sp>
        <p:nvSpPr>
          <p:cNvPr id="37" name="Flowchart: Document 36">
            <a:extLst>
              <a:ext uri="{FF2B5EF4-FFF2-40B4-BE49-F238E27FC236}">
                <a16:creationId xmlns:a16="http://schemas.microsoft.com/office/drawing/2014/main" xmlns="" id="{BBB59951-9FF2-4068-A679-1AB851C40AA8}"/>
              </a:ext>
            </a:extLst>
          </p:cNvPr>
          <p:cNvSpPr/>
          <p:nvPr/>
        </p:nvSpPr>
        <p:spPr>
          <a:xfrm>
            <a:off x="5422523" y="2097733"/>
            <a:ext cx="1266092" cy="514598"/>
          </a:xfrm>
          <a:prstGeom prst="flowChartDocumen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/>
              <a:t>VNF Package </a:t>
            </a:r>
            <a:br>
              <a:rPr lang="en-US" sz="1200" dirty="0"/>
            </a:br>
            <a:r>
              <a:rPr lang="en-US" sz="1200" dirty="0"/>
              <a:t>( VNFD)</a:t>
            </a:r>
          </a:p>
        </p:txBody>
      </p:sp>
      <p:sp>
        <p:nvSpPr>
          <p:cNvPr id="36" name="Flowchart: Document 35">
            <a:extLst>
              <a:ext uri="{FF2B5EF4-FFF2-40B4-BE49-F238E27FC236}">
                <a16:creationId xmlns:a16="http://schemas.microsoft.com/office/drawing/2014/main" xmlns="" id="{C94DAE16-30DC-4AB3-8B3C-594A87EF073E}"/>
              </a:ext>
            </a:extLst>
          </p:cNvPr>
          <p:cNvSpPr/>
          <p:nvPr/>
        </p:nvSpPr>
        <p:spPr>
          <a:xfrm>
            <a:off x="5300959" y="2161155"/>
            <a:ext cx="1266092" cy="514598"/>
          </a:xfrm>
          <a:prstGeom prst="flowChartDocumen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 smtClean="0"/>
              <a:t>NS </a:t>
            </a:r>
            <a:r>
              <a:rPr lang="en-US" sz="1200" dirty="0"/>
              <a:t>Package </a:t>
            </a:r>
            <a:br>
              <a:rPr lang="en-US" sz="1200" dirty="0"/>
            </a:br>
            <a:r>
              <a:rPr lang="en-US" sz="1200" dirty="0"/>
              <a:t>( </a:t>
            </a:r>
            <a:r>
              <a:rPr lang="en-US" sz="1200" dirty="0" smtClean="0"/>
              <a:t>NSD</a:t>
            </a:r>
            <a:r>
              <a:rPr lang="en-US" sz="1200" dirty="0"/>
              <a:t>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F2222CFF-496B-4453-AF94-AC243980874D}"/>
              </a:ext>
            </a:extLst>
          </p:cNvPr>
          <p:cNvSpPr txBox="1"/>
          <p:nvPr/>
        </p:nvSpPr>
        <p:spPr>
          <a:xfrm>
            <a:off x="7497624" y="1575381"/>
            <a:ext cx="428921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en-US" sz="1600" b="1" dirty="0" smtClean="0">
                <a:latin typeface="微软雅黑" pitchFamily="34" charset="-122"/>
                <a:ea typeface="微软雅黑" pitchFamily="34" charset="-122"/>
              </a:rPr>
              <a:t>NFVO Functions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Support </a:t>
            </a:r>
            <a:r>
              <a:rPr lang="en-US" sz="1600" b="1" smtClean="0"/>
              <a:t>NS </a:t>
            </a:r>
            <a:r>
              <a:rPr lang="en-US" altLang="zh-CN" sz="1600" b="1" smtClean="0"/>
              <a:t>Lifecycle </a:t>
            </a:r>
            <a:r>
              <a:rPr lang="en-US" altLang="zh-CN" sz="1600" b="1" dirty="0" smtClean="0"/>
              <a:t>Management </a:t>
            </a:r>
            <a:r>
              <a:rPr lang="en-US" sz="1600" b="1" dirty="0" smtClean="0"/>
              <a:t>including NS instantiate, </a:t>
            </a:r>
            <a:r>
              <a:rPr lang="en-US" sz="1600" b="1" dirty="0"/>
              <a:t>scale, heal, operate </a:t>
            </a:r>
            <a:r>
              <a:rPr lang="en-US" sz="1600" b="1" dirty="0" smtClean="0"/>
              <a:t>(query /update/…)and terminate. In R1, most of NSLCM interfaces align with  SOL005 </a:t>
            </a:r>
            <a:r>
              <a:rPr lang="en-GB" altLang="zh-CN" sz="1600" b="1" dirty="0" smtClean="0"/>
              <a:t>Os-Ma-</a:t>
            </a:r>
            <a:r>
              <a:rPr lang="en-GB" altLang="zh-CN" sz="1600" b="1" dirty="0" err="1" smtClean="0"/>
              <a:t>nfvo</a:t>
            </a:r>
            <a:r>
              <a:rPr lang="en-GB" altLang="zh-CN" sz="1600" b="1" dirty="0" smtClean="0"/>
              <a:t> reference point</a:t>
            </a:r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Support </a:t>
            </a:r>
            <a:r>
              <a:rPr lang="en-US" sz="1600" b="1" dirty="0" smtClean="0"/>
              <a:t> integration with  multi VNFMs via drivers which include vendors VNFM and generic VNFM. The interfaces between NFVO and driver comply with </a:t>
            </a:r>
            <a:r>
              <a:rPr lang="en-US" altLang="zh-CN" sz="1600" b="1" dirty="0" smtClean="0"/>
              <a:t>Or-</a:t>
            </a:r>
            <a:r>
              <a:rPr lang="en-US" altLang="zh-CN" sz="1600" b="1" dirty="0" err="1" smtClean="0"/>
              <a:t>Vnfm</a:t>
            </a:r>
            <a:r>
              <a:rPr lang="en-US" altLang="zh-CN" sz="1600" b="1" dirty="0" smtClean="0"/>
              <a:t>  reference point.</a:t>
            </a:r>
            <a:endParaRPr lang="en-US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Support  integration with multi VIM via Multi-Cloud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In R1, NFVO also supports  integration with vendor EMS via driver </a:t>
            </a:r>
            <a:endParaRPr lang="en-US" sz="1600" b="1" dirty="0"/>
          </a:p>
        </p:txBody>
      </p:sp>
      <p:sp>
        <p:nvSpPr>
          <p:cNvPr id="41" name="Circle: Hollow 18">
            <a:extLst>
              <a:ext uri="{FF2B5EF4-FFF2-40B4-BE49-F238E27FC236}">
                <a16:creationId xmlns:a16="http://schemas.microsoft.com/office/drawing/2014/main" xmlns="" id="{ADE56DA5-1148-4E5B-BF8B-E520481F9DB4}"/>
              </a:ext>
            </a:extLst>
          </p:cNvPr>
          <p:cNvSpPr/>
          <p:nvPr/>
        </p:nvSpPr>
        <p:spPr>
          <a:xfrm>
            <a:off x="2331580" y="2405071"/>
            <a:ext cx="2406650" cy="1556078"/>
          </a:xfrm>
          <a:prstGeom prst="donut">
            <a:avLst>
              <a:gd name="adj" fmla="val 62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Rectangle: Rounded Corners 20">
            <a:extLst>
              <a:ext uri="{FF2B5EF4-FFF2-40B4-BE49-F238E27FC236}">
                <a16:creationId xmlns:a16="http://schemas.microsoft.com/office/drawing/2014/main" xmlns="" id="{E623B598-210B-4E1F-86FB-31BF0A9C111E}"/>
              </a:ext>
            </a:extLst>
          </p:cNvPr>
          <p:cNvSpPr/>
          <p:nvPr/>
        </p:nvSpPr>
        <p:spPr>
          <a:xfrm>
            <a:off x="3311289" y="2355032"/>
            <a:ext cx="914400" cy="2476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Instantiate</a:t>
            </a:r>
            <a:endParaRPr lang="en-US" sz="1200" dirty="0"/>
          </a:p>
        </p:txBody>
      </p:sp>
      <p:sp>
        <p:nvSpPr>
          <p:cNvPr id="45" name="Rectangle: Rounded Corners 22">
            <a:extLst>
              <a:ext uri="{FF2B5EF4-FFF2-40B4-BE49-F238E27FC236}">
                <a16:creationId xmlns:a16="http://schemas.microsoft.com/office/drawing/2014/main" xmlns="" id="{75F86AB5-2114-4CFA-BBCD-54CC91FF1B57}"/>
              </a:ext>
            </a:extLst>
          </p:cNvPr>
          <p:cNvSpPr/>
          <p:nvPr/>
        </p:nvSpPr>
        <p:spPr>
          <a:xfrm>
            <a:off x="4300209" y="2943805"/>
            <a:ext cx="914400" cy="2476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Scale</a:t>
            </a:r>
            <a:endParaRPr lang="en-US" sz="1200" dirty="0"/>
          </a:p>
        </p:txBody>
      </p:sp>
      <p:sp>
        <p:nvSpPr>
          <p:cNvPr id="46" name="Rectangle: Rounded Corners 23">
            <a:extLst>
              <a:ext uri="{FF2B5EF4-FFF2-40B4-BE49-F238E27FC236}">
                <a16:creationId xmlns:a16="http://schemas.microsoft.com/office/drawing/2014/main" xmlns="" id="{5A3F4E92-D95C-48DB-8DAE-8824F852B61D}"/>
              </a:ext>
            </a:extLst>
          </p:cNvPr>
          <p:cNvSpPr/>
          <p:nvPr/>
        </p:nvSpPr>
        <p:spPr>
          <a:xfrm>
            <a:off x="3702577" y="3560157"/>
            <a:ext cx="914400" cy="2476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Heal</a:t>
            </a:r>
            <a:endParaRPr lang="en-US" sz="1200" dirty="0"/>
          </a:p>
        </p:txBody>
      </p:sp>
      <p:sp>
        <p:nvSpPr>
          <p:cNvPr id="48" name="Rectangle: Rounded Corners 25">
            <a:extLst>
              <a:ext uri="{FF2B5EF4-FFF2-40B4-BE49-F238E27FC236}">
                <a16:creationId xmlns:a16="http://schemas.microsoft.com/office/drawing/2014/main" xmlns="" id="{91C32C53-FD53-4747-BFD6-3B6487FAD8A5}"/>
              </a:ext>
            </a:extLst>
          </p:cNvPr>
          <p:cNvSpPr/>
          <p:nvPr/>
        </p:nvSpPr>
        <p:spPr>
          <a:xfrm>
            <a:off x="2059375" y="2718906"/>
            <a:ext cx="914400" cy="2476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Terminate</a:t>
            </a:r>
            <a:endParaRPr lang="en-US" sz="1200" dirty="0"/>
          </a:p>
        </p:txBody>
      </p:sp>
      <p:sp>
        <p:nvSpPr>
          <p:cNvPr id="53" name="Rectangle: Rounded Corners 5">
            <a:extLst>
              <a:ext uri="{FF2B5EF4-FFF2-40B4-BE49-F238E27FC236}">
                <a16:creationId xmlns:a16="http://schemas.microsoft.com/office/drawing/2014/main" xmlns="" id="{F5048C9F-85B9-4D96-A4EA-3EF6A6949BF9}"/>
              </a:ext>
            </a:extLst>
          </p:cNvPr>
          <p:cNvSpPr/>
          <p:nvPr/>
        </p:nvSpPr>
        <p:spPr>
          <a:xfrm>
            <a:off x="1244348" y="4466898"/>
            <a:ext cx="1705467" cy="499593"/>
          </a:xfrm>
          <a:prstGeom prst="roundRect">
            <a:avLst/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SVNFM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5" name="Rectangle: Rounded Corners 24">
            <a:extLst>
              <a:ext uri="{FF2B5EF4-FFF2-40B4-BE49-F238E27FC236}">
                <a16:creationId xmlns:a16="http://schemas.microsoft.com/office/drawing/2014/main" xmlns="" id="{5D8202FE-6F46-4095-8DA1-08BEA5BD5D33}"/>
              </a:ext>
            </a:extLst>
          </p:cNvPr>
          <p:cNvSpPr/>
          <p:nvPr/>
        </p:nvSpPr>
        <p:spPr>
          <a:xfrm>
            <a:off x="1679674" y="4354224"/>
            <a:ext cx="914400" cy="2476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</a:t>
            </a:r>
            <a:r>
              <a:rPr lang="en-US" altLang="zh-CN" sz="1200" dirty="0" smtClean="0"/>
              <a:t>river</a:t>
            </a:r>
            <a:endParaRPr lang="en-US" sz="1200" dirty="0"/>
          </a:p>
        </p:txBody>
      </p:sp>
      <p:sp>
        <p:nvSpPr>
          <p:cNvPr id="56" name="Rectangle: Rounded Corners 38">
            <a:extLst>
              <a:ext uri="{FF2B5EF4-FFF2-40B4-BE49-F238E27FC236}">
                <a16:creationId xmlns:a16="http://schemas.microsoft.com/office/drawing/2014/main" xmlns="" id="{3B1C62D5-24C0-4277-A6CF-4DE2325CCE91}"/>
              </a:ext>
            </a:extLst>
          </p:cNvPr>
          <p:cNvSpPr/>
          <p:nvPr/>
        </p:nvSpPr>
        <p:spPr>
          <a:xfrm>
            <a:off x="954344" y="5146302"/>
            <a:ext cx="5505084" cy="308231"/>
          </a:xfrm>
          <a:prstGeom prst="roundRect">
            <a:avLst/>
          </a:prstGeom>
          <a:solidFill>
            <a:srgbClr val="FFFFFF"/>
          </a:solidFill>
          <a:ln w="127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Multi-Cloud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8" name="Rectangle: Rounded Corners 23">
            <a:extLst>
              <a:ext uri="{FF2B5EF4-FFF2-40B4-BE49-F238E27FC236}">
                <a16:creationId xmlns:a16="http://schemas.microsoft.com/office/drawing/2014/main" xmlns="" id="{5A3F4E92-D95C-48DB-8DAE-8824F852B61D}"/>
              </a:ext>
            </a:extLst>
          </p:cNvPr>
          <p:cNvSpPr/>
          <p:nvPr/>
        </p:nvSpPr>
        <p:spPr>
          <a:xfrm>
            <a:off x="2220070" y="3435168"/>
            <a:ext cx="914400" cy="2476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Operate</a:t>
            </a:r>
            <a:endParaRPr lang="en-US" sz="1200" dirty="0"/>
          </a:p>
        </p:txBody>
      </p:sp>
      <p:sp>
        <p:nvSpPr>
          <p:cNvPr id="24" name="Rectangle: Rounded Corners 5">
            <a:extLst>
              <a:ext uri="{FF2B5EF4-FFF2-40B4-BE49-F238E27FC236}">
                <a16:creationId xmlns:a16="http://schemas.microsoft.com/office/drawing/2014/main" xmlns="" id="{F5048C9F-85B9-4D96-A4EA-3EF6A6949BF9}"/>
              </a:ext>
            </a:extLst>
          </p:cNvPr>
          <p:cNvSpPr/>
          <p:nvPr/>
        </p:nvSpPr>
        <p:spPr>
          <a:xfrm>
            <a:off x="3517711" y="4466898"/>
            <a:ext cx="1418124" cy="499593"/>
          </a:xfrm>
          <a:prstGeom prst="roundRect">
            <a:avLst/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GVNFM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25" name="Straight Arrow Connector 17">
            <a:extLst>
              <a:ext uri="{FF2B5EF4-FFF2-40B4-BE49-F238E27FC236}">
                <a16:creationId xmlns:a16="http://schemas.microsoft.com/office/drawing/2014/main" xmlns="" id="{5250E69F-0B80-4312-A57A-0F14B9294EAB}"/>
              </a:ext>
            </a:extLst>
          </p:cNvPr>
          <p:cNvCxnSpPr>
            <a:cxnSpLocks/>
          </p:cNvCxnSpPr>
          <p:nvPr/>
        </p:nvCxnSpPr>
        <p:spPr>
          <a:xfrm flipV="1">
            <a:off x="3090193" y="4166200"/>
            <a:ext cx="0" cy="947474"/>
          </a:xfrm>
          <a:prstGeom prst="straightConnector1">
            <a:avLst/>
          </a:prstGeom>
          <a:ln w="22225">
            <a:solidFill>
              <a:srgbClr val="FF0000"/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17">
            <a:extLst>
              <a:ext uri="{FF2B5EF4-FFF2-40B4-BE49-F238E27FC236}">
                <a16:creationId xmlns:a16="http://schemas.microsoft.com/office/drawing/2014/main" xmlns="" id="{5250E69F-0B80-4312-A57A-0F14B9294EAB}"/>
              </a:ext>
            </a:extLst>
          </p:cNvPr>
          <p:cNvCxnSpPr>
            <a:cxnSpLocks/>
          </p:cNvCxnSpPr>
          <p:nvPr/>
        </p:nvCxnSpPr>
        <p:spPr>
          <a:xfrm flipV="1">
            <a:off x="4298832" y="4166200"/>
            <a:ext cx="0" cy="286839"/>
          </a:xfrm>
          <a:prstGeom prst="straightConnector1">
            <a:avLst/>
          </a:prstGeom>
          <a:ln w="22225">
            <a:solidFill>
              <a:srgbClr val="FF0000"/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17">
            <a:extLst>
              <a:ext uri="{FF2B5EF4-FFF2-40B4-BE49-F238E27FC236}">
                <a16:creationId xmlns:a16="http://schemas.microsoft.com/office/drawing/2014/main" xmlns="" id="{5250E69F-0B80-4312-A57A-0F14B9294EAB}"/>
              </a:ext>
            </a:extLst>
          </p:cNvPr>
          <p:cNvCxnSpPr>
            <a:cxnSpLocks/>
          </p:cNvCxnSpPr>
          <p:nvPr/>
        </p:nvCxnSpPr>
        <p:spPr>
          <a:xfrm flipV="1">
            <a:off x="2136874" y="4141679"/>
            <a:ext cx="0" cy="212546"/>
          </a:xfrm>
          <a:prstGeom prst="straightConnector1">
            <a:avLst/>
          </a:prstGeom>
          <a:ln w="22225">
            <a:solidFill>
              <a:srgbClr val="FF0000"/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17">
            <a:extLst>
              <a:ext uri="{FF2B5EF4-FFF2-40B4-BE49-F238E27FC236}">
                <a16:creationId xmlns:a16="http://schemas.microsoft.com/office/drawing/2014/main" xmlns="" id="{5250E69F-0B80-4312-A57A-0F14B9294EAB}"/>
              </a:ext>
            </a:extLst>
          </p:cNvPr>
          <p:cNvCxnSpPr>
            <a:cxnSpLocks/>
          </p:cNvCxnSpPr>
          <p:nvPr/>
        </p:nvCxnSpPr>
        <p:spPr>
          <a:xfrm flipV="1">
            <a:off x="3495224" y="5443628"/>
            <a:ext cx="0" cy="286839"/>
          </a:xfrm>
          <a:prstGeom prst="straightConnector1">
            <a:avLst/>
          </a:prstGeom>
          <a:ln w="22225">
            <a:solidFill>
              <a:srgbClr val="FF0000"/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8E208599-8C13-494A-920B-5471CE26C5D1}"/>
              </a:ext>
            </a:extLst>
          </p:cNvPr>
          <p:cNvSpPr txBox="1"/>
          <p:nvPr/>
        </p:nvSpPr>
        <p:spPr>
          <a:xfrm>
            <a:off x="3613369" y="5443628"/>
            <a:ext cx="6655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Vi-</a:t>
            </a:r>
            <a:r>
              <a:rPr lang="en-US" sz="1100" b="1" dirty="0" err="1"/>
              <a:t>Vnfm</a:t>
            </a:r>
            <a:endParaRPr lang="en-US" sz="1100" b="1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525AE47A-F0D1-47A5-872F-4B37A8004070}"/>
              </a:ext>
            </a:extLst>
          </p:cNvPr>
          <p:cNvSpPr txBox="1"/>
          <p:nvPr/>
        </p:nvSpPr>
        <p:spPr>
          <a:xfrm>
            <a:off x="4270267" y="4920655"/>
            <a:ext cx="6655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Vi-</a:t>
            </a:r>
            <a:r>
              <a:rPr lang="en-US" sz="1100" b="1" dirty="0" err="1"/>
              <a:t>Vnfm</a:t>
            </a:r>
            <a:endParaRPr lang="en-US" sz="1100" b="1" dirty="0"/>
          </a:p>
        </p:txBody>
      </p:sp>
      <p:cxnSp>
        <p:nvCxnSpPr>
          <p:cNvPr id="50" name="Straight Arrow Connector 17">
            <a:extLst>
              <a:ext uri="{FF2B5EF4-FFF2-40B4-BE49-F238E27FC236}">
                <a16:creationId xmlns:a16="http://schemas.microsoft.com/office/drawing/2014/main" xmlns="" id="{5250E69F-0B80-4312-A57A-0F14B9294EAB}"/>
              </a:ext>
            </a:extLst>
          </p:cNvPr>
          <p:cNvCxnSpPr>
            <a:cxnSpLocks/>
          </p:cNvCxnSpPr>
          <p:nvPr/>
        </p:nvCxnSpPr>
        <p:spPr>
          <a:xfrm flipV="1">
            <a:off x="4293127" y="4971450"/>
            <a:ext cx="0" cy="212546"/>
          </a:xfrm>
          <a:prstGeom prst="straightConnector1">
            <a:avLst/>
          </a:prstGeom>
          <a:ln w="22225">
            <a:solidFill>
              <a:srgbClr val="FF0000"/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525AE47A-F0D1-47A5-872F-4B37A8004070}"/>
              </a:ext>
            </a:extLst>
          </p:cNvPr>
          <p:cNvSpPr txBox="1"/>
          <p:nvPr/>
        </p:nvSpPr>
        <p:spPr>
          <a:xfrm>
            <a:off x="1991911" y="5376452"/>
            <a:ext cx="6655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Vi-</a:t>
            </a:r>
            <a:r>
              <a:rPr lang="en-US" sz="1100" b="1" dirty="0" err="1"/>
              <a:t>Vnfm</a:t>
            </a:r>
            <a:endParaRPr lang="en-US" sz="1100" b="1" dirty="0"/>
          </a:p>
        </p:txBody>
      </p:sp>
      <p:cxnSp>
        <p:nvCxnSpPr>
          <p:cNvPr id="54" name="Straight Arrow Connector 17">
            <a:extLst>
              <a:ext uri="{FF2B5EF4-FFF2-40B4-BE49-F238E27FC236}">
                <a16:creationId xmlns:a16="http://schemas.microsoft.com/office/drawing/2014/main" xmlns="" id="{5250E69F-0B80-4312-A57A-0F14B9294EAB}"/>
              </a:ext>
            </a:extLst>
          </p:cNvPr>
          <p:cNvCxnSpPr>
            <a:cxnSpLocks/>
          </p:cNvCxnSpPr>
          <p:nvPr/>
        </p:nvCxnSpPr>
        <p:spPr>
          <a:xfrm flipV="1">
            <a:off x="2059375" y="4935488"/>
            <a:ext cx="0" cy="829269"/>
          </a:xfrm>
          <a:prstGeom prst="straightConnector1">
            <a:avLst/>
          </a:prstGeom>
          <a:ln w="22225">
            <a:solidFill>
              <a:srgbClr val="FF0000"/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525AE47A-F0D1-47A5-872F-4B37A8004070}"/>
              </a:ext>
            </a:extLst>
          </p:cNvPr>
          <p:cNvSpPr txBox="1"/>
          <p:nvPr/>
        </p:nvSpPr>
        <p:spPr>
          <a:xfrm>
            <a:off x="2097082" y="4106062"/>
            <a:ext cx="7248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Or- </a:t>
            </a:r>
            <a:r>
              <a:rPr lang="en-US" sz="1100" b="1" dirty="0" err="1" smtClean="0"/>
              <a:t>Vnfm</a:t>
            </a:r>
            <a:endParaRPr lang="en-US" sz="1100" b="1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525AE47A-F0D1-47A5-872F-4B37A8004070}"/>
              </a:ext>
            </a:extLst>
          </p:cNvPr>
          <p:cNvSpPr txBox="1"/>
          <p:nvPr/>
        </p:nvSpPr>
        <p:spPr>
          <a:xfrm>
            <a:off x="4277582" y="4179647"/>
            <a:ext cx="7248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Or- </a:t>
            </a:r>
            <a:r>
              <a:rPr lang="en-US" sz="1100" b="1" dirty="0" err="1" smtClean="0"/>
              <a:t>Vnfm</a:t>
            </a:r>
            <a:endParaRPr lang="en-US" sz="1100" b="1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525AE47A-F0D1-47A5-872F-4B37A8004070}"/>
              </a:ext>
            </a:extLst>
          </p:cNvPr>
          <p:cNvSpPr txBox="1"/>
          <p:nvPr/>
        </p:nvSpPr>
        <p:spPr>
          <a:xfrm>
            <a:off x="3028398" y="4471069"/>
            <a:ext cx="4924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Or-Vi</a:t>
            </a:r>
            <a:endParaRPr lang="en-US" sz="1100" b="1" dirty="0"/>
          </a:p>
        </p:txBody>
      </p:sp>
      <p:sp>
        <p:nvSpPr>
          <p:cNvPr id="64" name="Rectangle: Rounded Corners 5">
            <a:extLst>
              <a:ext uri="{FF2B5EF4-FFF2-40B4-BE49-F238E27FC236}">
                <a16:creationId xmlns:a16="http://schemas.microsoft.com/office/drawing/2014/main" xmlns="" id="{F5048C9F-85B9-4D96-A4EA-3EF6A6949BF9}"/>
              </a:ext>
            </a:extLst>
          </p:cNvPr>
          <p:cNvSpPr/>
          <p:nvPr/>
        </p:nvSpPr>
        <p:spPr>
          <a:xfrm>
            <a:off x="5088235" y="4474710"/>
            <a:ext cx="1418124" cy="499593"/>
          </a:xfrm>
          <a:prstGeom prst="roundRect">
            <a:avLst/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EMS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5" name="Rectangle: Rounded Corners 24">
            <a:extLst>
              <a:ext uri="{FF2B5EF4-FFF2-40B4-BE49-F238E27FC236}">
                <a16:creationId xmlns:a16="http://schemas.microsoft.com/office/drawing/2014/main" xmlns="" id="{5D8202FE-6F46-4095-8DA1-08BEA5BD5D33}"/>
              </a:ext>
            </a:extLst>
          </p:cNvPr>
          <p:cNvSpPr/>
          <p:nvPr/>
        </p:nvSpPr>
        <p:spPr>
          <a:xfrm>
            <a:off x="5345456" y="4382799"/>
            <a:ext cx="914400" cy="2476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</a:t>
            </a:r>
            <a:r>
              <a:rPr lang="en-US" altLang="zh-CN" sz="1200" dirty="0" smtClean="0"/>
              <a:t>river</a:t>
            </a:r>
            <a:endParaRPr lang="en-US" sz="1200" dirty="0"/>
          </a:p>
        </p:txBody>
      </p:sp>
      <p:sp>
        <p:nvSpPr>
          <p:cNvPr id="66" name="Rectangle: Rounded Corners 3">
            <a:extLst>
              <a:ext uri="{FF2B5EF4-FFF2-40B4-BE49-F238E27FC236}">
                <a16:creationId xmlns:a16="http://schemas.microsoft.com/office/drawing/2014/main" xmlns="" id="{0E3B859D-C3DA-49AF-B1D2-6C57B81AE6F2}"/>
              </a:ext>
            </a:extLst>
          </p:cNvPr>
          <p:cNvSpPr/>
          <p:nvPr/>
        </p:nvSpPr>
        <p:spPr>
          <a:xfrm>
            <a:off x="1254933" y="1182029"/>
            <a:ext cx="1712599" cy="426805"/>
          </a:xfrm>
          <a:prstGeom prst="roundRect">
            <a:avLst/>
          </a:prstGeom>
          <a:solidFill>
            <a:srgbClr val="FFFFFF"/>
          </a:solidFill>
          <a:ln w="127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SO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7" name="Rectangle: Rounded Corners 3">
            <a:extLst>
              <a:ext uri="{FF2B5EF4-FFF2-40B4-BE49-F238E27FC236}">
                <a16:creationId xmlns:a16="http://schemas.microsoft.com/office/drawing/2014/main" xmlns="" id="{0E3B859D-C3DA-49AF-B1D2-6C57B81AE6F2}"/>
              </a:ext>
            </a:extLst>
          </p:cNvPr>
          <p:cNvSpPr/>
          <p:nvPr/>
        </p:nvSpPr>
        <p:spPr>
          <a:xfrm>
            <a:off x="3056413" y="1182029"/>
            <a:ext cx="1712599" cy="426805"/>
          </a:xfrm>
          <a:prstGeom prst="roundRect">
            <a:avLst/>
          </a:prstGeom>
          <a:solidFill>
            <a:srgbClr val="FFFFFF"/>
          </a:solidFill>
          <a:ln w="127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Policy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8" name="Rectangle: Rounded Corners 3">
            <a:extLst>
              <a:ext uri="{FF2B5EF4-FFF2-40B4-BE49-F238E27FC236}">
                <a16:creationId xmlns:a16="http://schemas.microsoft.com/office/drawing/2014/main" xmlns="" id="{0E3B859D-C3DA-49AF-B1D2-6C57B81AE6F2}"/>
              </a:ext>
            </a:extLst>
          </p:cNvPr>
          <p:cNvSpPr/>
          <p:nvPr/>
        </p:nvSpPr>
        <p:spPr>
          <a:xfrm>
            <a:off x="4857778" y="1182029"/>
            <a:ext cx="1712599" cy="426805"/>
          </a:xfrm>
          <a:prstGeom prst="roundRect">
            <a:avLst/>
          </a:prstGeom>
          <a:solidFill>
            <a:srgbClr val="FFFFFF"/>
          </a:solidFill>
          <a:ln w="127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UUI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71" name="Straight Arrow Connector 17">
            <a:extLst>
              <a:ext uri="{FF2B5EF4-FFF2-40B4-BE49-F238E27FC236}">
                <a16:creationId xmlns:a16="http://schemas.microsoft.com/office/drawing/2014/main" xmlns="" id="{5250E69F-0B80-4312-A57A-0F14B9294EAB}"/>
              </a:ext>
            </a:extLst>
          </p:cNvPr>
          <p:cNvCxnSpPr>
            <a:cxnSpLocks/>
          </p:cNvCxnSpPr>
          <p:nvPr/>
        </p:nvCxnSpPr>
        <p:spPr>
          <a:xfrm flipV="1">
            <a:off x="3869473" y="1710627"/>
            <a:ext cx="0" cy="212546"/>
          </a:xfrm>
          <a:prstGeom prst="straightConnector1">
            <a:avLst/>
          </a:prstGeom>
          <a:ln w="22225">
            <a:solidFill>
              <a:srgbClr val="FF0000"/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矩形 71"/>
          <p:cNvSpPr/>
          <p:nvPr/>
        </p:nvSpPr>
        <p:spPr>
          <a:xfrm>
            <a:off x="3856350" y="1677174"/>
            <a:ext cx="87876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zh-CN" sz="1100" b="1" dirty="0" smtClean="0"/>
              <a:t>Os-Ma-</a:t>
            </a:r>
            <a:r>
              <a:rPr lang="en-GB" altLang="zh-CN" sz="1100" b="1" dirty="0" err="1" smtClean="0"/>
              <a:t>nfvo</a:t>
            </a:r>
            <a:endParaRPr lang="zh-CN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4126266936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21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Service Design and Creation (SDC) Functional Architecture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xmlns="" id="{A141C212-BB24-4F2E-B919-C0E4DD025C8E}"/>
              </a:ext>
            </a:extLst>
          </p:cNvPr>
          <p:cNvSpPr txBox="1">
            <a:spLocks/>
          </p:cNvSpPr>
          <p:nvPr/>
        </p:nvSpPr>
        <p:spPr>
          <a:xfrm>
            <a:off x="-217431" y="1639268"/>
            <a:ext cx="4350892" cy="4976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Import Management Functions</a:t>
            </a:r>
          </a:p>
          <a:p>
            <a:pPr marL="801688" lvl="1" indent="-176213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rgbClr val="067AB4"/>
                </a:solidFill>
              </a:rPr>
              <a:t>Import ONAP base capability definitions from Development Catalog to Design Catalog as building blocks in a standard format</a:t>
            </a:r>
            <a:endParaRPr lang="en-US" sz="1050" b="1" u="sng" dirty="0">
              <a:solidFill>
                <a:prstClr val="black"/>
              </a:solidFill>
            </a:endParaRP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Create Flows &amp; Policies</a:t>
            </a:r>
          </a:p>
          <a:p>
            <a:pPr marL="800100" lvl="1" indent="-176213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rgbClr val="067AB4"/>
                </a:solidFill>
              </a:rPr>
              <a:t>Create reusable management flows using building blocks &amp; associated events &amp; Policies</a:t>
            </a:r>
            <a:endParaRPr lang="en-US" sz="1050" b="1" dirty="0">
              <a:solidFill>
                <a:srgbClr val="5B9BD5">
                  <a:lumMod val="75000"/>
                </a:srgbClr>
              </a:solidFill>
            </a:endParaRP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Onboard Network Functions</a:t>
            </a:r>
          </a:p>
          <a:p>
            <a:pPr marL="800100" lvl="1" indent="-176213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rgbClr val="067AB4"/>
                </a:solidFill>
              </a:rPr>
              <a:t>Create VF model to include vendor’s description, scripts, &amp; license model</a:t>
            </a:r>
          </a:p>
          <a:p>
            <a:pPr marL="800100" lvl="1" indent="-176213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rgbClr val="067AB4"/>
                </a:solidFill>
              </a:rPr>
              <a:t>Customize models to include Service Provider specific attributes</a:t>
            </a: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Design Service &amp; Operations Methods</a:t>
            </a:r>
          </a:p>
          <a:p>
            <a:pPr marL="800100" lvl="1" indent="-176213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rgbClr val="067AB4"/>
                </a:solidFill>
              </a:rPr>
              <a:t>Create Service models with resources</a:t>
            </a:r>
          </a:p>
          <a:p>
            <a:pPr marL="800100" lvl="1" indent="-176213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rgbClr val="067AB4"/>
                </a:solidFill>
              </a:rPr>
              <a:t>Design and associate operations processes &amp; policies (e.g., Instantiation, DCAE/Control Loop, Change Management, etc.) and configure them to be service specific</a:t>
            </a: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Certification</a:t>
            </a:r>
            <a:endParaRPr lang="en-US" sz="1400" b="1" u="sng" dirty="0">
              <a:solidFill>
                <a:srgbClr val="5B9BD5">
                  <a:lumMod val="75000"/>
                </a:srgbClr>
              </a:solidFill>
            </a:endParaRPr>
          </a:p>
          <a:p>
            <a:pPr marL="800100" lvl="1" indent="-176213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rgbClr val="5B9BD5">
                    <a:lumMod val="75000"/>
                  </a:srgbClr>
                </a:solidFill>
              </a:rPr>
              <a:t>Simulate &amp; test the design in Sandbox environment</a:t>
            </a:r>
          </a:p>
          <a:p>
            <a:pPr marL="800100" lvl="1" indent="-176213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rgbClr val="067AB4"/>
                </a:solidFill>
              </a:rPr>
              <a:t>Certify Readiness &amp; Adherence to Standards</a:t>
            </a: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Metadata Distribution</a:t>
            </a:r>
          </a:p>
          <a:p>
            <a:pPr marL="800100" lvl="1" indent="-176213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rgbClr val="067AB4"/>
                </a:solidFill>
              </a:rPr>
              <a:t>Publish certified models for distribution to runtime catalog</a:t>
            </a:r>
          </a:p>
          <a:p>
            <a:pPr marL="800100" lvl="1" indent="-176213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rgbClr val="067AB4"/>
                </a:solidFill>
              </a:rPr>
              <a:t>Notifications &amp; Version Control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130628" y="992937"/>
            <a:ext cx="11970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Provider’s Design environment to:  1. Catalog management capabilities, 2. Onboard vendor provided Network Functions, 3. Design Services and Operations, 4. Test, certify, and distribute models for Runtime Execution</a:t>
            </a:r>
          </a:p>
        </p:txBody>
      </p:sp>
      <p:pic>
        <p:nvPicPr>
          <p:cNvPr id="115" name="Picture 1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9778" y="1766012"/>
            <a:ext cx="8222222" cy="4549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08071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22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Catalog Architecture</a:t>
            </a:r>
          </a:p>
        </p:txBody>
      </p:sp>
      <p:sp>
        <p:nvSpPr>
          <p:cNvPr id="130" name="Text Placeholder 3">
            <a:extLst>
              <a:ext uri="{FF2B5EF4-FFF2-40B4-BE49-F238E27FC236}">
                <a16:creationId xmlns:a16="http://schemas.microsoft.com/office/drawing/2014/main" xmlns="" id="{F6A5818F-9532-4641-89F7-7935210860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362269"/>
            <a:ext cx="4618653" cy="5141923"/>
          </a:xfrm>
        </p:spPr>
        <p:txBody>
          <a:bodyPr>
            <a:normAutofit fontScale="92500" lnSpcReduction="20000"/>
          </a:bodyPr>
          <a:lstStyle/>
          <a:p>
            <a:pPr marL="168275" indent="0">
              <a:spcBef>
                <a:spcPts val="599"/>
              </a:spcBef>
              <a:spcAft>
                <a:spcPts val="300"/>
              </a:spcAft>
              <a:buNone/>
            </a:pPr>
            <a:r>
              <a:rPr lang="en-US" sz="1400" b="1" i="1" dirty="0">
                <a:solidFill>
                  <a:schemeClr val="accent6">
                    <a:lumMod val="75000"/>
                  </a:schemeClr>
                </a:solidFill>
              </a:rPr>
              <a:t>Partially Existing:</a:t>
            </a: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Design Catalog (ONAP Design Platform - SDC)</a:t>
            </a:r>
            <a:endParaRPr lang="en-US" sz="1050" b="1" dirty="0">
              <a:solidFill>
                <a:srgbClr val="067AB4"/>
              </a:solidFill>
            </a:endParaRPr>
          </a:p>
          <a:p>
            <a:pPr marL="800100" lvl="1" indent="-176213">
              <a:lnSpc>
                <a:spcPct val="10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067AB4"/>
                </a:solidFill>
              </a:rPr>
              <a:t>Catalog imported ONAP generic re-usable management software function &amp; policy definitions</a:t>
            </a:r>
          </a:p>
          <a:p>
            <a:pPr marL="800100" lvl="1" indent="-176213" fontAlgn="auto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067AB4"/>
                </a:solidFill>
              </a:rPr>
              <a:t>Enable SP to onboard standard VNF packages</a:t>
            </a:r>
          </a:p>
          <a:p>
            <a:pPr marL="800100" lvl="1" indent="-176213" fontAlgn="auto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067AB4"/>
                </a:solidFill>
              </a:rPr>
              <a:t>Support SP users in design &amp; lifecycle management of Resource and Service models</a:t>
            </a:r>
          </a:p>
          <a:p>
            <a:pPr marL="800100" lvl="1" indent="-176213" fontAlgn="auto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067AB4"/>
                </a:solidFill>
              </a:rPr>
              <a:t>Provide presentation to support service compositions &amp; management flow associations</a:t>
            </a:r>
          </a:p>
          <a:p>
            <a:pPr marL="801688" lvl="1" indent="-176213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chemeClr val="accent1">
                    <a:lumMod val="75000"/>
                  </a:schemeClr>
                </a:solidFill>
              </a:rPr>
              <a:t>Manages catalog’s elements versions, lifecycle and access policy</a:t>
            </a:r>
          </a:p>
          <a:p>
            <a:pPr marL="801688" lvl="1" indent="-176213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chemeClr val="accent1">
                    <a:lumMod val="75000"/>
                  </a:schemeClr>
                </a:solidFill>
              </a:rPr>
              <a:t>All certified asset definitions available for re-use and composition</a:t>
            </a:r>
            <a:endParaRPr lang="en-US" sz="1300" dirty="0">
              <a:solidFill>
                <a:srgbClr val="067AB4"/>
              </a:solidFill>
            </a:endParaRPr>
          </a:p>
          <a:p>
            <a:pPr marL="800100" lvl="1" indent="-17621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‒"/>
            </a:pPr>
            <a:endParaRPr lang="en-US" sz="1050" b="1" dirty="0">
              <a:solidFill>
                <a:srgbClr val="067AB4"/>
              </a:solidFill>
            </a:endParaRPr>
          </a:p>
          <a:p>
            <a:pPr marL="166687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50" b="1" i="1" dirty="0">
                <a:solidFill>
                  <a:schemeClr val="accent2"/>
                </a:solidFill>
              </a:rPr>
              <a:t>Yet to be implemented:</a:t>
            </a: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Development Catalog (ONAP Development)</a:t>
            </a:r>
            <a:endParaRPr lang="en-US" sz="1400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800100" lvl="1" indent="-176213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chemeClr val="accent1">
                    <a:lumMod val="75000"/>
                  </a:schemeClr>
                </a:solidFill>
              </a:rPr>
              <a:t>Common toolsets and data store for creation of ONAP software models &amp; management flows/policies</a:t>
            </a:r>
          </a:p>
          <a:p>
            <a:pPr marL="800100" lvl="1" indent="-176213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067AB4"/>
                </a:solidFill>
              </a:rPr>
              <a:t>Interact with external software development teams and suppliers to onboard custom software, adapters or new capabilities</a:t>
            </a:r>
            <a:endParaRPr lang="en-US" sz="1300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Runtime Catalog (ONAP Execution Platform)</a:t>
            </a:r>
          </a:p>
          <a:p>
            <a:pPr marL="800100" lvl="1" indent="-176213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067AB4"/>
                </a:solidFill>
              </a:rPr>
              <a:t>Provide a common data store for distributed certified models</a:t>
            </a:r>
          </a:p>
          <a:p>
            <a:pPr marL="800100" lvl="1" indent="-176213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067AB4"/>
                </a:solidFill>
              </a:rPr>
              <a:t>Provide ONAP runtime component’s subscription to access component view of the model data</a:t>
            </a:r>
          </a:p>
          <a:p>
            <a:pPr marL="800100" lvl="1" indent="-176213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067AB4"/>
                </a:solidFill>
              </a:rPr>
              <a:t>Maintain executable images and other runtime artifacts</a:t>
            </a:r>
          </a:p>
        </p:txBody>
      </p:sp>
      <p:sp>
        <p:nvSpPr>
          <p:cNvPr id="133" name="Text Placeholder 3">
            <a:extLst>
              <a:ext uri="{FF2B5EF4-FFF2-40B4-BE49-F238E27FC236}">
                <a16:creationId xmlns:a16="http://schemas.microsoft.com/office/drawing/2014/main" xmlns="" id="{D9D09222-CC3C-498E-A116-11DE95256895}"/>
              </a:ext>
            </a:extLst>
          </p:cNvPr>
          <p:cNvSpPr txBox="1">
            <a:spLocks/>
          </p:cNvSpPr>
          <p:nvPr/>
        </p:nvSpPr>
        <p:spPr>
          <a:xfrm>
            <a:off x="40485" y="992964"/>
            <a:ext cx="11145427" cy="2769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599"/>
              </a:spcBef>
              <a:buFont typeface="Arial" charset="0"/>
              <a:buNone/>
            </a:pPr>
            <a:r>
              <a:rPr lang="en-US" sz="1600" b="1" dirty="0">
                <a:solidFill>
                  <a:prstClr val="black"/>
                </a:solidFill>
              </a:rPr>
              <a:t>The overall ONAP Catalog architecture includes Development Catalog, Design Catalog, and Runtime Catalog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2766" y="1660850"/>
            <a:ext cx="7527334" cy="4439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70943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Service Orchestrator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9227" y="1563719"/>
            <a:ext cx="11429477" cy="1600900"/>
          </a:xfrm>
        </p:spPr>
        <p:txBody>
          <a:bodyPr>
            <a:normAutofit/>
          </a:bodyPr>
          <a:lstStyle/>
          <a:p>
            <a:pPr marL="168782" indent="-168782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Model Driven Orchestration and APIs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Runtime behavior driven by service and resource models and policies (including compound/nested services) designed in SDC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Orchestrates service delivery, change management as well as open and closed-loop control actions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Provides standard, model driven APIs for requested actions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Tracks orchestrated activity for the life of the </a:t>
            </a:r>
            <a:br>
              <a:rPr lang="en-US" sz="1200" b="1" dirty="0">
                <a:solidFill>
                  <a:srgbClr val="000000"/>
                </a:solidFill>
              </a:rPr>
            </a:br>
            <a:r>
              <a:rPr lang="en-US" sz="1200" b="1" dirty="0">
                <a:solidFill>
                  <a:srgbClr val="000000"/>
                </a:solidFill>
              </a:rPr>
              <a:t>request, but doesn’t maintain state of</a:t>
            </a:r>
            <a:br>
              <a:rPr lang="en-US" sz="1200" b="1" dirty="0">
                <a:solidFill>
                  <a:srgbClr val="000000"/>
                </a:solidFill>
              </a:rPr>
            </a:br>
            <a:r>
              <a:rPr lang="en-US" sz="1200" b="1" dirty="0">
                <a:solidFill>
                  <a:srgbClr val="000000"/>
                </a:solidFill>
              </a:rPr>
              <a:t>orchestrated components</a:t>
            </a:r>
          </a:p>
          <a:p>
            <a:pPr marL="168782" indent="-168782">
              <a:spcBef>
                <a:spcPts val="800"/>
              </a:spcBef>
              <a:buFont typeface="Arial" panose="020B0604020202020204" pitchFamily="34" charset="0"/>
              <a:buChar char="•"/>
            </a:pPr>
            <a:endParaRPr lang="en-US" sz="1400" b="1" kern="0" dirty="0">
              <a:solidFill>
                <a:srgbClr val="FF0000"/>
              </a:solidFill>
              <a:latin typeface="Calibri"/>
              <a:sym typeface="Calibri"/>
            </a:endParaRP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xmlns="" id="{8947EA2C-2C7A-4FF4-96EE-777A8E5E4669}"/>
              </a:ext>
            </a:extLst>
          </p:cNvPr>
          <p:cNvSpPr txBox="1">
            <a:spLocks/>
          </p:cNvSpPr>
          <p:nvPr/>
        </p:nvSpPr>
        <p:spPr>
          <a:xfrm>
            <a:off x="139227" y="1165184"/>
            <a:ext cx="11791516" cy="4709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Service Orchestrator (SO) orchestrates service, resources and associated cross-controller activity driven by requests and events that indicate the need to create, modify or remove service and resource instances, or to perform multi-control layer remedy actions.</a:t>
            </a:r>
          </a:p>
        </p:txBody>
      </p:sp>
      <p:sp>
        <p:nvSpPr>
          <p:cNvPr id="114" name="Text Placeholder 3">
            <a:extLst>
              <a:ext uri="{FF2B5EF4-FFF2-40B4-BE49-F238E27FC236}">
                <a16:creationId xmlns:a16="http://schemas.microsoft.com/office/drawing/2014/main" xmlns="" id="{F8F3F674-0579-4741-8B97-C032E0ABDC57}"/>
              </a:ext>
            </a:extLst>
          </p:cNvPr>
          <p:cNvSpPr txBox="1">
            <a:spLocks/>
          </p:cNvSpPr>
          <p:nvPr/>
        </p:nvSpPr>
        <p:spPr>
          <a:xfrm>
            <a:off x="139226" y="3044040"/>
            <a:ext cx="3780767" cy="8679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8782" indent="-168782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Processing of Service Requests:</a:t>
            </a:r>
          </a:p>
          <a:p>
            <a:pPr marL="287338" lvl="1" indent="-168275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Performs Decomposition, Recipe Selection, Recipe Execution (including Rainy Day)</a:t>
            </a:r>
          </a:p>
          <a:p>
            <a:pPr marL="287338" lvl="1" indent="-168275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Triggers and Records Results for:</a:t>
            </a:r>
          </a:p>
        </p:txBody>
      </p:sp>
      <p:sp>
        <p:nvSpPr>
          <p:cNvPr id="115" name="Text Placeholder 3">
            <a:extLst>
              <a:ext uri="{FF2B5EF4-FFF2-40B4-BE49-F238E27FC236}">
                <a16:creationId xmlns:a16="http://schemas.microsoft.com/office/drawing/2014/main" xmlns="" id="{23A77D73-5141-45FC-8D68-B33EEFF7E424}"/>
              </a:ext>
            </a:extLst>
          </p:cNvPr>
          <p:cNvSpPr txBox="1">
            <a:spLocks/>
          </p:cNvSpPr>
          <p:nvPr/>
        </p:nvSpPr>
        <p:spPr>
          <a:xfrm>
            <a:off x="361863" y="3838986"/>
            <a:ext cx="4711446" cy="624280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90513" lvl="1" indent="-171450">
              <a:buFont typeface="Courier New" panose="02070309020205020404" pitchFamily="49" charset="0"/>
              <a:buChar char="o"/>
            </a:pPr>
            <a:r>
              <a:rPr lang="en-US" sz="1000" b="1" dirty="0">
                <a:solidFill>
                  <a:srgbClr val="000000"/>
                </a:solidFill>
              </a:rPr>
              <a:t>Homing</a:t>
            </a:r>
          </a:p>
          <a:p>
            <a:pPr marL="290513" lvl="1" indent="-171450">
              <a:buFont typeface="Courier New" panose="02070309020205020404" pitchFamily="49" charset="0"/>
              <a:buChar char="o"/>
            </a:pPr>
            <a:r>
              <a:rPr lang="en-US" sz="1000" b="1" dirty="0">
                <a:solidFill>
                  <a:srgbClr val="000000"/>
                </a:solidFill>
              </a:rPr>
              <a:t>Assign, Create, Configure</a:t>
            </a:r>
            <a:br>
              <a:rPr lang="en-US" sz="1000" b="1" dirty="0">
                <a:solidFill>
                  <a:srgbClr val="000000"/>
                </a:solidFill>
              </a:rPr>
            </a:br>
            <a:r>
              <a:rPr lang="en-US" sz="1000" b="1" dirty="0">
                <a:solidFill>
                  <a:srgbClr val="000000"/>
                </a:solidFill>
              </a:rPr>
              <a:t>(Controller/multi-cloud activity)</a:t>
            </a:r>
          </a:p>
          <a:p>
            <a:pPr marL="290513" lvl="1" indent="-171450">
              <a:buFont typeface="Courier New" panose="02070309020205020404" pitchFamily="49" charset="0"/>
              <a:buChar char="o"/>
            </a:pPr>
            <a:r>
              <a:rPr lang="en-US" sz="1000" b="1" dirty="0">
                <a:solidFill>
                  <a:srgbClr val="000000"/>
                </a:solidFill>
              </a:rPr>
              <a:t>Validation</a:t>
            </a:r>
          </a:p>
          <a:p>
            <a:pPr marL="290513" lvl="1" indent="-171450">
              <a:buFont typeface="Courier New" panose="02070309020205020404" pitchFamily="49" charset="0"/>
              <a:buChar char="o"/>
            </a:pPr>
            <a:r>
              <a:rPr lang="en-US" sz="1000" b="1" dirty="0">
                <a:solidFill>
                  <a:srgbClr val="000000"/>
                </a:solidFill>
              </a:rPr>
              <a:t>Monitoring</a:t>
            </a:r>
            <a:endParaRPr lang="en-US" sz="1100" b="1" dirty="0">
              <a:solidFill>
                <a:srgbClr val="000000"/>
              </a:solidFill>
            </a:endParaRPr>
          </a:p>
        </p:txBody>
      </p:sp>
      <p:sp>
        <p:nvSpPr>
          <p:cNvPr id="116" name="Text Placeholder 3">
            <a:extLst>
              <a:ext uri="{FF2B5EF4-FFF2-40B4-BE49-F238E27FC236}">
                <a16:creationId xmlns:a16="http://schemas.microsoft.com/office/drawing/2014/main" xmlns="" id="{472E0F99-809B-4CB3-B92B-C29C471E7F0F}"/>
              </a:ext>
            </a:extLst>
          </p:cNvPr>
          <p:cNvSpPr txBox="1">
            <a:spLocks/>
          </p:cNvSpPr>
          <p:nvPr/>
        </p:nvSpPr>
        <p:spPr>
          <a:xfrm>
            <a:off x="139226" y="4472355"/>
            <a:ext cx="3900351" cy="1778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7338" lvl="1" indent="-168275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Separate execution threads for service, decomposed resources, and any subtending service(s) provide nested service orchestration in a recursive manner</a:t>
            </a:r>
          </a:p>
          <a:p>
            <a:pPr marL="168782" indent="-168782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Orchestration of Controllers</a:t>
            </a:r>
          </a:p>
          <a:p>
            <a:pPr marL="287338" lvl="1" indent="-168275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Coordinates activities across Multi-Cloud/</a:t>
            </a:r>
            <a:br>
              <a:rPr lang="en-US" sz="1200" b="1" dirty="0">
                <a:solidFill>
                  <a:srgbClr val="000000"/>
                </a:solidFill>
              </a:rPr>
            </a:br>
            <a:r>
              <a:rPr lang="en-US" sz="1200" b="1" dirty="0">
                <a:solidFill>
                  <a:srgbClr val="000000"/>
                </a:solidFill>
              </a:rPr>
              <a:t>SDN-C/Generic VNF </a:t>
            </a:r>
            <a:r>
              <a:rPr lang="en-US" sz="1200" b="1" dirty="0">
                <a:solidFill>
                  <a:schemeClr val="tx1"/>
                </a:solidFill>
              </a:rPr>
              <a:t>controllers, including data sourcing and mapping to Controller inputs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8672" y="2539539"/>
            <a:ext cx="6990032" cy="3680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84524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568704" y="6559955"/>
            <a:ext cx="607358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32" name="Title 131">
            <a:extLst>
              <a:ext uri="{FF2B5EF4-FFF2-40B4-BE49-F238E27FC236}">
                <a16:creationId xmlns:a16="http://schemas.microsoft.com/office/drawing/2014/main" xmlns="" id="{709D5100-7C3B-483C-B897-1FF0473B7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 Internal Architecture (R2 Proposed)</a:t>
            </a:r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xmlns="" id="{19D9F16E-A69A-44C2-931C-68F790A0E1E5}"/>
              </a:ext>
            </a:extLst>
          </p:cNvPr>
          <p:cNvSpPr/>
          <p:nvPr/>
        </p:nvSpPr>
        <p:spPr>
          <a:xfrm>
            <a:off x="5394877" y="5627944"/>
            <a:ext cx="3129835" cy="690607"/>
          </a:xfrm>
          <a:custGeom>
            <a:avLst/>
            <a:gdLst>
              <a:gd name="connsiteX0" fmla="*/ 1820091 w 1868693"/>
              <a:gd name="connsiteY0" fmla="*/ 0 h 687977"/>
              <a:gd name="connsiteX1" fmla="*/ 1820091 w 1868693"/>
              <a:gd name="connsiteY1" fmla="*/ 191589 h 687977"/>
              <a:gd name="connsiteX2" fmla="*/ 1314994 w 1868693"/>
              <a:gd name="connsiteY2" fmla="*/ 478972 h 687977"/>
              <a:gd name="connsiteX3" fmla="*/ 243840 w 1868693"/>
              <a:gd name="connsiteY3" fmla="*/ 487680 h 687977"/>
              <a:gd name="connsiteX4" fmla="*/ 0 w 1868693"/>
              <a:gd name="connsiteY4" fmla="*/ 687977 h 687977"/>
              <a:gd name="connsiteX0" fmla="*/ 1820091 w 1831124"/>
              <a:gd name="connsiteY0" fmla="*/ 0 h 687977"/>
              <a:gd name="connsiteX1" fmla="*/ 1691958 w 1831124"/>
              <a:gd name="connsiteY1" fmla="*/ 267303 h 687977"/>
              <a:gd name="connsiteX2" fmla="*/ 1314994 w 1831124"/>
              <a:gd name="connsiteY2" fmla="*/ 478972 h 687977"/>
              <a:gd name="connsiteX3" fmla="*/ 243840 w 1831124"/>
              <a:gd name="connsiteY3" fmla="*/ 487680 h 687977"/>
              <a:gd name="connsiteX4" fmla="*/ 0 w 1831124"/>
              <a:gd name="connsiteY4" fmla="*/ 687977 h 687977"/>
              <a:gd name="connsiteX0" fmla="*/ 1811355 w 1823061"/>
              <a:gd name="connsiteY0" fmla="*/ 0 h 690889"/>
              <a:gd name="connsiteX1" fmla="*/ 1691958 w 1823061"/>
              <a:gd name="connsiteY1" fmla="*/ 270215 h 690889"/>
              <a:gd name="connsiteX2" fmla="*/ 1314994 w 1823061"/>
              <a:gd name="connsiteY2" fmla="*/ 481884 h 690889"/>
              <a:gd name="connsiteX3" fmla="*/ 243840 w 1823061"/>
              <a:gd name="connsiteY3" fmla="*/ 490592 h 690889"/>
              <a:gd name="connsiteX4" fmla="*/ 0 w 1823061"/>
              <a:gd name="connsiteY4" fmla="*/ 690889 h 690889"/>
              <a:gd name="connsiteX0" fmla="*/ 1811355 w 1811355"/>
              <a:gd name="connsiteY0" fmla="*/ 0 h 690889"/>
              <a:gd name="connsiteX1" fmla="*/ 1691958 w 1811355"/>
              <a:gd name="connsiteY1" fmla="*/ 270215 h 690889"/>
              <a:gd name="connsiteX2" fmla="*/ 1314994 w 1811355"/>
              <a:gd name="connsiteY2" fmla="*/ 481884 h 690889"/>
              <a:gd name="connsiteX3" fmla="*/ 243840 w 1811355"/>
              <a:gd name="connsiteY3" fmla="*/ 490592 h 690889"/>
              <a:gd name="connsiteX4" fmla="*/ 0 w 1811355"/>
              <a:gd name="connsiteY4" fmla="*/ 690889 h 690889"/>
              <a:gd name="connsiteX0" fmla="*/ 1823004 w 1823004"/>
              <a:gd name="connsiteY0" fmla="*/ 0 h 690889"/>
              <a:gd name="connsiteX1" fmla="*/ 1691958 w 1823004"/>
              <a:gd name="connsiteY1" fmla="*/ 270215 h 690889"/>
              <a:gd name="connsiteX2" fmla="*/ 1314994 w 1823004"/>
              <a:gd name="connsiteY2" fmla="*/ 481884 h 690889"/>
              <a:gd name="connsiteX3" fmla="*/ 243840 w 1823004"/>
              <a:gd name="connsiteY3" fmla="*/ 490592 h 690889"/>
              <a:gd name="connsiteX4" fmla="*/ 0 w 1823004"/>
              <a:gd name="connsiteY4" fmla="*/ 690889 h 690889"/>
              <a:gd name="connsiteX0" fmla="*/ 1823004 w 1823004"/>
              <a:gd name="connsiteY0" fmla="*/ 0 h 690889"/>
              <a:gd name="connsiteX1" fmla="*/ 1691958 w 1823004"/>
              <a:gd name="connsiteY1" fmla="*/ 316809 h 690889"/>
              <a:gd name="connsiteX2" fmla="*/ 1314994 w 1823004"/>
              <a:gd name="connsiteY2" fmla="*/ 481884 h 690889"/>
              <a:gd name="connsiteX3" fmla="*/ 243840 w 1823004"/>
              <a:gd name="connsiteY3" fmla="*/ 490592 h 690889"/>
              <a:gd name="connsiteX4" fmla="*/ 0 w 1823004"/>
              <a:gd name="connsiteY4" fmla="*/ 690889 h 690889"/>
              <a:gd name="connsiteX0" fmla="*/ 1823004 w 1823004"/>
              <a:gd name="connsiteY0" fmla="*/ 0 h 690889"/>
              <a:gd name="connsiteX1" fmla="*/ 1691958 w 1823004"/>
              <a:gd name="connsiteY1" fmla="*/ 316809 h 690889"/>
              <a:gd name="connsiteX2" fmla="*/ 1314994 w 1823004"/>
              <a:gd name="connsiteY2" fmla="*/ 481884 h 690889"/>
              <a:gd name="connsiteX3" fmla="*/ 200159 w 1823004"/>
              <a:gd name="connsiteY3" fmla="*/ 461471 h 690889"/>
              <a:gd name="connsiteX4" fmla="*/ 0 w 1823004"/>
              <a:gd name="connsiteY4" fmla="*/ 690889 h 690889"/>
              <a:gd name="connsiteX0" fmla="*/ 1823004 w 1823004"/>
              <a:gd name="connsiteY0" fmla="*/ 0 h 690889"/>
              <a:gd name="connsiteX1" fmla="*/ 1691958 w 1823004"/>
              <a:gd name="connsiteY1" fmla="*/ 316809 h 690889"/>
              <a:gd name="connsiteX2" fmla="*/ 1317906 w 1823004"/>
              <a:gd name="connsiteY2" fmla="*/ 511005 h 690889"/>
              <a:gd name="connsiteX3" fmla="*/ 200159 w 1823004"/>
              <a:gd name="connsiteY3" fmla="*/ 461471 h 690889"/>
              <a:gd name="connsiteX4" fmla="*/ 0 w 1823004"/>
              <a:gd name="connsiteY4" fmla="*/ 690889 h 690889"/>
              <a:gd name="connsiteX0" fmla="*/ 1823004 w 1823004"/>
              <a:gd name="connsiteY0" fmla="*/ 0 h 690889"/>
              <a:gd name="connsiteX1" fmla="*/ 1691958 w 1823004"/>
              <a:gd name="connsiteY1" fmla="*/ 316809 h 690889"/>
              <a:gd name="connsiteX2" fmla="*/ 1317906 w 1823004"/>
              <a:gd name="connsiteY2" fmla="*/ 511005 h 690889"/>
              <a:gd name="connsiteX3" fmla="*/ 205983 w 1823004"/>
              <a:gd name="connsiteY3" fmla="*/ 423614 h 690889"/>
              <a:gd name="connsiteX4" fmla="*/ 0 w 1823004"/>
              <a:gd name="connsiteY4" fmla="*/ 690889 h 690889"/>
              <a:gd name="connsiteX0" fmla="*/ 1823004 w 1823004"/>
              <a:gd name="connsiteY0" fmla="*/ 0 h 690889"/>
              <a:gd name="connsiteX1" fmla="*/ 1700695 w 1823004"/>
              <a:gd name="connsiteY1" fmla="*/ 345930 h 690889"/>
              <a:gd name="connsiteX2" fmla="*/ 1317906 w 1823004"/>
              <a:gd name="connsiteY2" fmla="*/ 511005 h 690889"/>
              <a:gd name="connsiteX3" fmla="*/ 205983 w 1823004"/>
              <a:gd name="connsiteY3" fmla="*/ 423614 h 690889"/>
              <a:gd name="connsiteX4" fmla="*/ 0 w 1823004"/>
              <a:gd name="connsiteY4" fmla="*/ 690889 h 690889"/>
              <a:gd name="connsiteX0" fmla="*/ 1823004 w 1823004"/>
              <a:gd name="connsiteY0" fmla="*/ 0 h 690889"/>
              <a:gd name="connsiteX1" fmla="*/ 1700695 w 1823004"/>
              <a:gd name="connsiteY1" fmla="*/ 345930 h 690889"/>
              <a:gd name="connsiteX2" fmla="*/ 1317906 w 1823004"/>
              <a:gd name="connsiteY2" fmla="*/ 511005 h 690889"/>
              <a:gd name="connsiteX3" fmla="*/ 205983 w 1823004"/>
              <a:gd name="connsiteY3" fmla="*/ 423614 h 690889"/>
              <a:gd name="connsiteX4" fmla="*/ 0 w 1823004"/>
              <a:gd name="connsiteY4" fmla="*/ 690889 h 690889"/>
              <a:gd name="connsiteX0" fmla="*/ 1814267 w 1814267"/>
              <a:gd name="connsiteY0" fmla="*/ 0 h 693801"/>
              <a:gd name="connsiteX1" fmla="*/ 1700695 w 1814267"/>
              <a:gd name="connsiteY1" fmla="*/ 348842 h 693801"/>
              <a:gd name="connsiteX2" fmla="*/ 1317906 w 1814267"/>
              <a:gd name="connsiteY2" fmla="*/ 513917 h 693801"/>
              <a:gd name="connsiteX3" fmla="*/ 205983 w 1814267"/>
              <a:gd name="connsiteY3" fmla="*/ 426526 h 693801"/>
              <a:gd name="connsiteX4" fmla="*/ 0 w 1814267"/>
              <a:gd name="connsiteY4" fmla="*/ 693801 h 693801"/>
              <a:gd name="connsiteX0" fmla="*/ 1814267 w 1814267"/>
              <a:gd name="connsiteY0" fmla="*/ 0 h 693801"/>
              <a:gd name="connsiteX1" fmla="*/ 1700695 w 1814267"/>
              <a:gd name="connsiteY1" fmla="*/ 348842 h 693801"/>
              <a:gd name="connsiteX2" fmla="*/ 1317906 w 1814267"/>
              <a:gd name="connsiteY2" fmla="*/ 513917 h 693801"/>
              <a:gd name="connsiteX3" fmla="*/ 192487 w 1814267"/>
              <a:gd name="connsiteY3" fmla="*/ 400769 h 693801"/>
              <a:gd name="connsiteX4" fmla="*/ 0 w 1814267"/>
              <a:gd name="connsiteY4" fmla="*/ 693801 h 693801"/>
              <a:gd name="connsiteX0" fmla="*/ 1814267 w 1814267"/>
              <a:gd name="connsiteY0" fmla="*/ 0 h 693801"/>
              <a:gd name="connsiteX1" fmla="*/ 1700695 w 1814267"/>
              <a:gd name="connsiteY1" fmla="*/ 348842 h 693801"/>
              <a:gd name="connsiteX2" fmla="*/ 1277419 w 1814267"/>
              <a:gd name="connsiteY2" fmla="*/ 462405 h 693801"/>
              <a:gd name="connsiteX3" fmla="*/ 192487 w 1814267"/>
              <a:gd name="connsiteY3" fmla="*/ 400769 h 693801"/>
              <a:gd name="connsiteX4" fmla="*/ 0 w 1814267"/>
              <a:gd name="connsiteY4" fmla="*/ 693801 h 69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4267" h="693801">
                <a:moveTo>
                  <a:pt x="1814267" y="0"/>
                </a:moveTo>
                <a:cubicBezTo>
                  <a:pt x="1806853" y="146155"/>
                  <a:pt x="1790170" y="271775"/>
                  <a:pt x="1700695" y="348842"/>
                </a:cubicBezTo>
                <a:cubicBezTo>
                  <a:pt x="1611220" y="425909"/>
                  <a:pt x="1528787" y="453751"/>
                  <a:pt x="1277419" y="462405"/>
                </a:cubicBezTo>
                <a:cubicBezTo>
                  <a:pt x="1026051" y="471059"/>
                  <a:pt x="405390" y="362203"/>
                  <a:pt x="192487" y="400769"/>
                </a:cubicBezTo>
                <a:cubicBezTo>
                  <a:pt x="-20416" y="439335"/>
                  <a:pt x="12337" y="611069"/>
                  <a:pt x="0" y="693801"/>
                </a:cubicBezTo>
              </a:path>
            </a:pathLst>
          </a:custGeom>
          <a:noFill/>
          <a:ln w="285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tailEnd type="arrow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/>
          <p:cNvSpPr/>
          <p:nvPr/>
        </p:nvSpPr>
        <p:spPr>
          <a:xfrm>
            <a:off x="1283361" y="2066565"/>
            <a:ext cx="7926478" cy="3399754"/>
          </a:xfrm>
          <a:prstGeom prst="roundRect">
            <a:avLst>
              <a:gd name="adj" fmla="val 7421"/>
            </a:avLst>
          </a:prstGeom>
          <a:solidFill>
            <a:srgbClr val="91ACDC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82724" tIns="45664" rIns="182724" bIns="45664" rtlCol="0" anchor="t" anchorCtr="0"/>
          <a:lstStyle/>
          <a:p>
            <a:pPr defTabSz="91336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Rounded Rectangle 90"/>
          <p:cNvSpPr/>
          <p:nvPr/>
        </p:nvSpPr>
        <p:spPr>
          <a:xfrm>
            <a:off x="1389377" y="4442218"/>
            <a:ext cx="6658367" cy="923579"/>
          </a:xfrm>
          <a:prstGeom prst="roundRect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36" tIns="0" rIns="91336" bIns="45664" rtlCol="0" anchor="t" anchorCtr="0"/>
          <a:lstStyle/>
          <a:p>
            <a:pPr algn="r" defTabSz="913364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200" b="1" kern="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882450" y="4728957"/>
            <a:ext cx="6071257" cy="569570"/>
          </a:xfrm>
          <a:prstGeom prst="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362" tIns="45679" rIns="91362" bIns="45679" rtlCol="0" anchor="ctr"/>
          <a:lstStyle/>
          <a:p>
            <a:pPr marL="0" marR="0" lvl="0" indent="0" defTabSz="913630" eaLnBrk="1" fontAlgn="auto" latinLnBrk="0" hangingPunct="1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Rounded Rectangle 93"/>
          <p:cNvSpPr/>
          <p:nvPr/>
        </p:nvSpPr>
        <p:spPr>
          <a:xfrm>
            <a:off x="3008128" y="2154116"/>
            <a:ext cx="5457484" cy="350711"/>
          </a:xfrm>
          <a:prstGeom prst="roundRect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36" tIns="0" rIns="91336" bIns="45664" rtlCol="0" anchor="t" anchorCtr="1"/>
          <a:lstStyle/>
          <a:p>
            <a:pPr algn="ctr" defTabSz="91336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>
                <a:solidFill>
                  <a:prstClr val="black"/>
                </a:solidFill>
                <a:latin typeface="Arial"/>
              </a:rPr>
              <a:t>API Handler (J2EE)</a:t>
            </a:r>
          </a:p>
        </p:txBody>
      </p:sp>
      <p:sp>
        <p:nvSpPr>
          <p:cNvPr id="15" name="Rounded Rectangle 94"/>
          <p:cNvSpPr/>
          <p:nvPr/>
        </p:nvSpPr>
        <p:spPr>
          <a:xfrm>
            <a:off x="2771792" y="2928221"/>
            <a:ext cx="2820951" cy="1077853"/>
          </a:xfrm>
          <a:prstGeom prst="roundRect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36" tIns="0" rIns="91336" bIns="45664" rtlCol="0" anchor="t" anchorCtr="0"/>
          <a:lstStyle/>
          <a:p>
            <a:pPr defTabSz="91336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Store </a:t>
            </a:r>
            <a:r>
              <a:rPr lang="en-US" sz="900" b="1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(MariaDB)</a:t>
            </a:r>
            <a:endParaRPr lang="en-US" sz="1200" b="1" kern="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Can 122"/>
          <p:cNvSpPr/>
          <p:nvPr/>
        </p:nvSpPr>
        <p:spPr bwMode="auto">
          <a:xfrm>
            <a:off x="4797074" y="3502528"/>
            <a:ext cx="580896" cy="411909"/>
          </a:xfrm>
          <a:prstGeom prst="can">
            <a:avLst/>
          </a:prstGeom>
          <a:solidFill>
            <a:srgbClr val="EEECE1">
              <a:lumMod val="40000"/>
              <a:lumOff val="60000"/>
            </a:srgbClr>
          </a:solidFill>
          <a:ln w="127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94" tIns="34296" rIns="68594" bIns="34296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91363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>
                <a:solidFill>
                  <a:prstClr val="black"/>
                </a:solidFill>
                <a:latin typeface="Calibri"/>
              </a:rPr>
              <a:t>Request DB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0678904" y="3991867"/>
            <a:ext cx="1194044" cy="607104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200" b="1" dirty="0">
                <a:ea typeface="微软雅黑" panose="020B0503020204020204" pitchFamily="34" charset="-122"/>
              </a:rPr>
              <a:t>A&amp;AI/ESR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318996" y="2557812"/>
            <a:ext cx="141465" cy="11912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362" tIns="45679" rIns="91362" bIns="45679" rtlCol="0" anchor="ctr"/>
          <a:lstStyle/>
          <a:p>
            <a:pPr marL="0" marR="0" lvl="0" indent="0" algn="ctr" defTabSz="9136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379522" y="2557812"/>
            <a:ext cx="141465" cy="11912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362" tIns="45679" rIns="91362" bIns="45679" rtlCol="0" anchor="ctr"/>
          <a:lstStyle/>
          <a:p>
            <a:pPr marL="0" marR="0" lvl="0" indent="0" algn="ctr" defTabSz="9136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007520" y="2557812"/>
            <a:ext cx="141465" cy="11912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362" tIns="45679" rIns="91362" bIns="45679" rtlCol="0" anchor="ctr"/>
          <a:lstStyle/>
          <a:p>
            <a:pPr marL="0" marR="0" lvl="0" indent="0" algn="ctr" defTabSz="9136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5" name="Straight Arrow Connector 44"/>
          <p:cNvCxnSpPr>
            <a:cxnSpLocks/>
          </p:cNvCxnSpPr>
          <p:nvPr/>
        </p:nvCxnSpPr>
        <p:spPr>
          <a:xfrm>
            <a:off x="5579695" y="3741026"/>
            <a:ext cx="513385" cy="4551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headEnd type="arrow" w="med" len="med"/>
            <a:tailEnd type="arrow" w="med" len="med"/>
          </a:ln>
          <a:effectLst/>
        </p:spPr>
      </p:cxnSp>
      <p:sp>
        <p:nvSpPr>
          <p:cNvPr id="46" name="Can 149"/>
          <p:cNvSpPr/>
          <p:nvPr/>
        </p:nvSpPr>
        <p:spPr bwMode="auto">
          <a:xfrm>
            <a:off x="3728323" y="3190526"/>
            <a:ext cx="766336" cy="667797"/>
          </a:xfrm>
          <a:prstGeom prst="can">
            <a:avLst/>
          </a:prstGeom>
          <a:solidFill>
            <a:srgbClr val="EEECE1">
              <a:lumMod val="40000"/>
              <a:lumOff val="60000"/>
            </a:srgbClr>
          </a:solidFill>
          <a:ln w="127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45720" rIns="0" bIns="91362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913630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n-US" sz="900" b="1" kern="0" dirty="0">
                <a:solidFill>
                  <a:prstClr val="black"/>
                </a:solidFill>
                <a:latin typeface="Calibri"/>
              </a:rPr>
              <a:t>MSO</a:t>
            </a:r>
          </a:p>
          <a:p>
            <a:pPr algn="ctr" defTabSz="91363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>
                <a:solidFill>
                  <a:prstClr val="black"/>
                </a:solidFill>
                <a:latin typeface="Calibri"/>
              </a:rPr>
              <a:t>Service</a:t>
            </a:r>
          </a:p>
          <a:p>
            <a:pPr algn="ctr" defTabSz="91363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>
                <a:solidFill>
                  <a:prstClr val="black"/>
                </a:solidFill>
                <a:latin typeface="Calibri"/>
              </a:rPr>
              <a:t>Catalog</a:t>
            </a:r>
          </a:p>
        </p:txBody>
      </p:sp>
      <p:sp>
        <p:nvSpPr>
          <p:cNvPr id="47" name="Rectangle 46"/>
          <p:cNvSpPr/>
          <p:nvPr/>
        </p:nvSpPr>
        <p:spPr>
          <a:xfrm>
            <a:off x="3298831" y="2379129"/>
            <a:ext cx="4992627" cy="3057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362" tIns="45679" rIns="91362" bIns="45679" rtlCol="0" anchor="ctr"/>
          <a:lstStyle/>
          <a:p>
            <a:pPr marL="0" marR="0" lvl="0" indent="0" algn="r" defTabSz="913630" eaLnBrk="1" fontAlgn="auto" latinLnBrk="0" hangingPunct="1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Request</a:t>
            </a:r>
          </a:p>
          <a:p>
            <a:pPr marL="0" marR="0" lvl="0" indent="0" algn="r" defTabSz="913630" eaLnBrk="1" fontAlgn="auto" latinLnBrk="0" hangingPunct="1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Handler</a:t>
            </a:r>
          </a:p>
        </p:txBody>
      </p:sp>
      <p:sp>
        <p:nvSpPr>
          <p:cNvPr id="48" name="Rounded Rectangle 151"/>
          <p:cNvSpPr/>
          <p:nvPr/>
        </p:nvSpPr>
        <p:spPr>
          <a:xfrm>
            <a:off x="3484995" y="2426831"/>
            <a:ext cx="685086" cy="2286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ysClr val="windowText" lastClr="000000">
                  <a:shade val="51000"/>
                  <a:satMod val="130000"/>
                </a:sysClr>
              </a:gs>
              <a:gs pos="80000">
                <a:sysClr val="windowText" lastClr="000000">
                  <a:shade val="93000"/>
                  <a:satMod val="130000"/>
                </a:sysClr>
              </a:gs>
              <a:gs pos="100000">
                <a:sysClr val="windowText" lastClr="000000">
                  <a:shade val="94000"/>
                  <a:satMod val="135000"/>
                </a:sysClr>
              </a:gs>
            </a:gsLst>
            <a:lin ang="16200000" scaled="0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none" lIns="91362" tIns="45679" rIns="91362" bIns="45679" rtlCol="0" anchor="ctr"/>
          <a:lstStyle/>
          <a:p>
            <a:pPr algn="ctr" defTabSz="913630" fontAlgn="auto">
              <a:lnSpc>
                <a:spcPts val="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00" b="1" kern="0" dirty="0">
                <a:solidFill>
                  <a:prstClr val="white"/>
                </a:solidFill>
                <a:latin typeface="Arial"/>
                <a:cs typeface="Calibri" panose="020F0502020204030204" pitchFamily="34" charset="0"/>
              </a:rPr>
              <a:t>Store</a:t>
            </a:r>
          </a:p>
          <a:p>
            <a:pPr algn="ctr" defTabSz="913630" fontAlgn="auto">
              <a:lnSpc>
                <a:spcPts val="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00" b="1" kern="0" dirty="0">
                <a:solidFill>
                  <a:prstClr val="white"/>
                </a:solidFill>
                <a:latin typeface="Arial"/>
                <a:cs typeface="Calibri" panose="020F0502020204030204" pitchFamily="34" charset="0"/>
              </a:rPr>
              <a:t>Request</a:t>
            </a:r>
          </a:p>
        </p:txBody>
      </p:sp>
      <p:sp>
        <p:nvSpPr>
          <p:cNvPr id="49" name="Rounded Rectangle 152"/>
          <p:cNvSpPr/>
          <p:nvPr/>
        </p:nvSpPr>
        <p:spPr>
          <a:xfrm>
            <a:off x="4268684" y="2426831"/>
            <a:ext cx="685086" cy="2286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ysClr val="windowText" lastClr="000000">
                  <a:shade val="51000"/>
                  <a:satMod val="130000"/>
                </a:sysClr>
              </a:gs>
              <a:gs pos="80000">
                <a:sysClr val="windowText" lastClr="000000">
                  <a:shade val="93000"/>
                  <a:satMod val="130000"/>
                </a:sysClr>
              </a:gs>
              <a:gs pos="100000">
                <a:sysClr val="windowText" lastClr="000000">
                  <a:shade val="94000"/>
                  <a:satMod val="135000"/>
                </a:sysClr>
              </a:gs>
            </a:gsLst>
            <a:lin ang="16200000" scaled="0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1362" tIns="45679" rIns="91362" bIns="45679" rtlCol="0" anchor="ctr"/>
          <a:lstStyle/>
          <a:p>
            <a:pPr marL="0" marR="0" lvl="0" indent="0" algn="ctr" defTabSz="913630" eaLnBrk="1" fontAlgn="auto" latinLnBrk="0" hangingPunct="1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rPr>
              <a:t>Select Recipe</a:t>
            </a:r>
          </a:p>
        </p:txBody>
      </p:sp>
      <p:sp>
        <p:nvSpPr>
          <p:cNvPr id="50" name="Rounded Rectangle 153"/>
          <p:cNvSpPr/>
          <p:nvPr/>
        </p:nvSpPr>
        <p:spPr>
          <a:xfrm>
            <a:off x="6902590" y="2426831"/>
            <a:ext cx="685086" cy="2286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ysClr val="windowText" lastClr="000000">
                  <a:shade val="51000"/>
                  <a:satMod val="130000"/>
                </a:sysClr>
              </a:gs>
              <a:gs pos="80000">
                <a:sysClr val="windowText" lastClr="000000">
                  <a:shade val="93000"/>
                  <a:satMod val="130000"/>
                </a:sysClr>
              </a:gs>
              <a:gs pos="100000">
                <a:sysClr val="windowText" lastClr="000000">
                  <a:shade val="94000"/>
                  <a:satMod val="135000"/>
                </a:sysClr>
              </a:gs>
            </a:gsLst>
            <a:lin ang="16200000" scaled="0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none" lIns="91362" tIns="45679" rIns="91362" bIns="45679" rtlCol="0" anchor="ctr"/>
          <a:lstStyle/>
          <a:p>
            <a:pPr marL="0" marR="0" lvl="0" indent="0" algn="ctr" defTabSz="913630" eaLnBrk="1" fontAlgn="auto" latinLnBrk="0" hangingPunct="1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rPr>
              <a:t>Track</a:t>
            </a:r>
          </a:p>
          <a:p>
            <a:pPr marL="0" marR="0" lvl="0" indent="0" algn="ctr" defTabSz="913630" eaLnBrk="1" fontAlgn="auto" latinLnBrk="0" hangingPunct="1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rPr>
              <a:t>Requests</a:t>
            </a:r>
          </a:p>
        </p:txBody>
      </p:sp>
      <p:cxnSp>
        <p:nvCxnSpPr>
          <p:cNvPr id="51" name="Straight Arrow Connector 50"/>
          <p:cNvCxnSpPr>
            <a:endCxn id="50" idx="2"/>
          </p:cNvCxnSpPr>
          <p:nvPr/>
        </p:nvCxnSpPr>
        <p:spPr>
          <a:xfrm flipV="1">
            <a:off x="7245133" y="2655432"/>
            <a:ext cx="0" cy="272786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>
          <a:xfrm flipV="1">
            <a:off x="4599870" y="2655432"/>
            <a:ext cx="0" cy="272786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  <a:tailEnd type="arrow"/>
          </a:ln>
          <a:effectLst/>
        </p:spPr>
      </p:cxnSp>
      <p:cxnSp>
        <p:nvCxnSpPr>
          <p:cNvPr id="54" name="Straight Arrow Connector 53"/>
          <p:cNvCxnSpPr/>
          <p:nvPr/>
        </p:nvCxnSpPr>
        <p:spPr>
          <a:xfrm>
            <a:off x="3827538" y="2653332"/>
            <a:ext cx="0" cy="272786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  <a:tailEnd type="arrow"/>
          </a:ln>
          <a:effectLst/>
        </p:spPr>
      </p:cxnSp>
      <p:cxnSp>
        <p:nvCxnSpPr>
          <p:cNvPr id="60" name="Straight Arrow Connector 59"/>
          <p:cNvCxnSpPr>
            <a:cxnSpLocks/>
          </p:cNvCxnSpPr>
          <p:nvPr/>
        </p:nvCxnSpPr>
        <p:spPr>
          <a:xfrm>
            <a:off x="4648051" y="4036349"/>
            <a:ext cx="0" cy="681652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  <a:tailEnd type="arrow"/>
          </a:ln>
          <a:effectLst/>
        </p:spPr>
      </p:cxnSp>
      <p:sp>
        <p:nvSpPr>
          <p:cNvPr id="61" name="Rounded Rectangle 165"/>
          <p:cNvSpPr/>
          <p:nvPr/>
        </p:nvSpPr>
        <p:spPr>
          <a:xfrm>
            <a:off x="2045338" y="4787256"/>
            <a:ext cx="1483224" cy="13716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ysClr val="windowText" lastClr="000000">
                  <a:shade val="51000"/>
                  <a:satMod val="130000"/>
                </a:sysClr>
              </a:gs>
              <a:gs pos="80000">
                <a:sysClr val="windowText" lastClr="000000">
                  <a:shade val="93000"/>
                  <a:satMod val="130000"/>
                </a:sysClr>
              </a:gs>
              <a:gs pos="100000">
                <a:sysClr val="windowText" lastClr="000000">
                  <a:shade val="94000"/>
                  <a:satMod val="135000"/>
                </a:sysClr>
              </a:gs>
            </a:gsLst>
            <a:lin ang="16200000" scaled="0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none" lIns="91362" tIns="45679" rIns="91362" bIns="45679" rtlCol="0" anchor="ctr"/>
          <a:lstStyle/>
          <a:p>
            <a:pPr marL="0" marR="0" lvl="0" indent="0" algn="ctr" defTabSz="913630" eaLnBrk="1" fontAlgn="auto" latinLnBrk="0" hangingPunct="1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rPr>
              <a:t>Select Adapter Template</a:t>
            </a:r>
          </a:p>
        </p:txBody>
      </p:sp>
      <p:sp>
        <p:nvSpPr>
          <p:cNvPr id="62" name="Rounded Rectangle 166"/>
          <p:cNvSpPr/>
          <p:nvPr/>
        </p:nvSpPr>
        <p:spPr>
          <a:xfrm>
            <a:off x="2045338" y="4960898"/>
            <a:ext cx="1483224" cy="13716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ysClr val="windowText" lastClr="000000">
                  <a:shade val="51000"/>
                  <a:satMod val="130000"/>
                </a:sysClr>
              </a:gs>
              <a:gs pos="80000">
                <a:sysClr val="windowText" lastClr="000000">
                  <a:shade val="93000"/>
                  <a:satMod val="130000"/>
                </a:sysClr>
              </a:gs>
              <a:gs pos="100000">
                <a:sysClr val="windowText" lastClr="000000">
                  <a:shade val="94000"/>
                  <a:satMod val="135000"/>
                </a:sysClr>
              </a:gs>
            </a:gsLst>
            <a:lin ang="16200000" scaled="0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1362" tIns="45679" rIns="91362" bIns="45679" rtlCol="0" anchor="ctr"/>
          <a:lstStyle/>
          <a:p>
            <a:pPr marL="0" marR="0" lvl="0" indent="0" algn="ctr" defTabSz="913630" eaLnBrk="1" fontAlgn="auto" latinLnBrk="0" hangingPunct="1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rPr>
              <a:t>Map Data to Template</a:t>
            </a:r>
          </a:p>
        </p:txBody>
      </p:sp>
      <p:sp>
        <p:nvSpPr>
          <p:cNvPr id="63" name="Rounded Rectangle 167"/>
          <p:cNvSpPr/>
          <p:nvPr/>
        </p:nvSpPr>
        <p:spPr>
          <a:xfrm>
            <a:off x="2045337" y="5128527"/>
            <a:ext cx="1483224" cy="13716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ysClr val="windowText" lastClr="000000">
                  <a:shade val="51000"/>
                  <a:satMod val="130000"/>
                </a:sysClr>
              </a:gs>
              <a:gs pos="80000">
                <a:sysClr val="windowText" lastClr="000000">
                  <a:shade val="93000"/>
                  <a:satMod val="130000"/>
                </a:sysClr>
              </a:gs>
              <a:gs pos="100000">
                <a:sysClr val="windowText" lastClr="000000">
                  <a:shade val="94000"/>
                  <a:satMod val="135000"/>
                </a:sysClr>
              </a:gs>
            </a:gsLst>
            <a:lin ang="16200000" scaled="0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1362" tIns="45679" rIns="91362" bIns="45679" rtlCol="0" anchor="ctr"/>
          <a:lstStyle/>
          <a:p>
            <a:pPr marL="0" marR="0" lvl="0" indent="0" algn="ctr" defTabSz="913630" eaLnBrk="1" fontAlgn="auto" latinLnBrk="0" hangingPunct="1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rPr>
              <a:t>Execute Transaction</a:t>
            </a:r>
          </a:p>
        </p:txBody>
      </p:sp>
      <p:sp>
        <p:nvSpPr>
          <p:cNvPr id="64" name="Rectangle 63"/>
          <p:cNvSpPr/>
          <p:nvPr/>
        </p:nvSpPr>
        <p:spPr>
          <a:xfrm>
            <a:off x="1648586" y="1320188"/>
            <a:ext cx="1194044" cy="607104"/>
          </a:xfrm>
          <a:prstGeom prst="rect">
            <a:avLst/>
          </a:prstGeom>
          <a:solidFill>
            <a:srgbClr val="D6E6F4"/>
          </a:solidFill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91336" tIns="45664" rIns="91336" bIns="45664" rtlCol="0" anchor="ctr" anchorCtr="1"/>
          <a:lstStyle/>
          <a:p>
            <a:pPr algn="ctr" defTabSz="91336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/>
                </a:solidFill>
                <a:ea typeface="微软雅黑" panose="020B0503020204020204" pitchFamily="34" charset="-122"/>
              </a:rPr>
              <a:t>SDC</a:t>
            </a:r>
          </a:p>
        </p:txBody>
      </p:sp>
      <p:cxnSp>
        <p:nvCxnSpPr>
          <p:cNvPr id="69" name="Straight Arrow Connector 68"/>
          <p:cNvCxnSpPr>
            <a:cxnSpLocks/>
          </p:cNvCxnSpPr>
          <p:nvPr/>
        </p:nvCxnSpPr>
        <p:spPr>
          <a:xfrm>
            <a:off x="4437496" y="1692614"/>
            <a:ext cx="0" cy="459524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tailEnd type="arrow"/>
          </a:ln>
          <a:effectLst/>
        </p:spPr>
      </p:cxnSp>
      <p:sp>
        <p:nvSpPr>
          <p:cNvPr id="93" name="圆角矩形 30">
            <a:extLst>
              <a:ext uri="{FF2B5EF4-FFF2-40B4-BE49-F238E27FC236}">
                <a16:creationId xmlns:a16="http://schemas.microsoft.com/office/drawing/2014/main" xmlns="" id="{A388F4B1-F17C-4FD8-8C9B-EE9BFBDCF70E}"/>
              </a:ext>
            </a:extLst>
          </p:cNvPr>
          <p:cNvSpPr/>
          <p:nvPr/>
        </p:nvSpPr>
        <p:spPr>
          <a:xfrm>
            <a:off x="3354405" y="1456638"/>
            <a:ext cx="1920536" cy="343232"/>
          </a:xfrm>
          <a:prstGeom prst="roundRect">
            <a:avLst>
              <a:gd name="adj" fmla="val 9045"/>
            </a:avLst>
          </a:prstGeom>
          <a:solidFill>
            <a:schemeClr val="accent4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Dashboard OA&amp;M (VID)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EED61C1E-31C4-44B0-AF12-A5F573A2F42B}"/>
              </a:ext>
            </a:extLst>
          </p:cNvPr>
          <p:cNvGrpSpPr/>
          <p:nvPr/>
        </p:nvGrpSpPr>
        <p:grpSpPr>
          <a:xfrm>
            <a:off x="5436590" y="1462566"/>
            <a:ext cx="1383785" cy="689572"/>
            <a:chOff x="5398936" y="1149734"/>
            <a:chExt cx="1383785" cy="689572"/>
          </a:xfrm>
        </p:grpSpPr>
        <p:cxnSp>
          <p:nvCxnSpPr>
            <p:cNvPr id="18" name="Straight Arrow Connector 17"/>
            <p:cNvCxnSpPr/>
            <p:nvPr/>
          </p:nvCxnSpPr>
          <p:spPr>
            <a:xfrm>
              <a:off x="6118855" y="1340935"/>
              <a:ext cx="1" cy="498371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94" name="圆角矩形 47">
              <a:extLst>
                <a:ext uri="{FF2B5EF4-FFF2-40B4-BE49-F238E27FC236}">
                  <a16:creationId xmlns:a16="http://schemas.microsoft.com/office/drawing/2014/main" xmlns="" id="{4D0268FB-2773-48FE-B438-08924F9F1D53}"/>
                </a:ext>
              </a:extLst>
            </p:cNvPr>
            <p:cNvSpPr/>
            <p:nvPr/>
          </p:nvSpPr>
          <p:spPr>
            <a:xfrm>
              <a:off x="5398936" y="1149734"/>
              <a:ext cx="1383785" cy="327662"/>
            </a:xfrm>
            <a:prstGeom prst="roundRect">
              <a:avLst/>
            </a:prstGeom>
            <a:solidFill>
              <a:schemeClr val="accent2"/>
            </a:solidFill>
            <a:ln w="9525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600" b="1" kern="12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External API</a:t>
              </a:r>
            </a:p>
          </p:txBody>
        </p:sp>
      </p:grp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xmlns="" id="{30A39FF9-4C52-443A-92C7-6E5366374D4A}"/>
              </a:ext>
            </a:extLst>
          </p:cNvPr>
          <p:cNvSpPr/>
          <p:nvPr/>
        </p:nvSpPr>
        <p:spPr>
          <a:xfrm>
            <a:off x="10678904" y="3042793"/>
            <a:ext cx="1194044" cy="607104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400" b="1" dirty="0">
                <a:ea typeface="微软雅黑" panose="020B0503020204020204" pitchFamily="34" charset="-122"/>
              </a:rPr>
              <a:t>OOF</a:t>
            </a: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xmlns="" id="{388C0A80-A703-4DB1-8154-77B6000D9BF4}"/>
              </a:ext>
            </a:extLst>
          </p:cNvPr>
          <p:cNvSpPr/>
          <p:nvPr/>
        </p:nvSpPr>
        <p:spPr>
          <a:xfrm flipV="1">
            <a:off x="9108248" y="3894653"/>
            <a:ext cx="1580064" cy="381372"/>
          </a:xfrm>
          <a:custGeom>
            <a:avLst/>
            <a:gdLst>
              <a:gd name="connsiteX0" fmla="*/ 0 w 2838450"/>
              <a:gd name="connsiteY0" fmla="*/ 337419 h 366748"/>
              <a:gd name="connsiteX1" fmla="*/ 1847850 w 2838450"/>
              <a:gd name="connsiteY1" fmla="*/ 337419 h 366748"/>
              <a:gd name="connsiteX2" fmla="*/ 2657475 w 2838450"/>
              <a:gd name="connsiteY2" fmla="*/ 32619 h 366748"/>
              <a:gd name="connsiteX3" fmla="*/ 2838450 w 2838450"/>
              <a:gd name="connsiteY3" fmla="*/ 23094 h 366748"/>
              <a:gd name="connsiteX0" fmla="*/ 0 w 2676982"/>
              <a:gd name="connsiteY0" fmla="*/ 332928 h 362257"/>
              <a:gd name="connsiteX1" fmla="*/ 1847850 w 2676982"/>
              <a:gd name="connsiteY1" fmla="*/ 332928 h 362257"/>
              <a:gd name="connsiteX2" fmla="*/ 2657475 w 2676982"/>
              <a:gd name="connsiteY2" fmla="*/ 28128 h 362257"/>
              <a:gd name="connsiteX3" fmla="*/ 2447925 w 2676982"/>
              <a:gd name="connsiteY3" fmla="*/ 28128 h 362257"/>
              <a:gd name="connsiteX0" fmla="*/ 0 w 2828925"/>
              <a:gd name="connsiteY0" fmla="*/ 337419 h 366748"/>
              <a:gd name="connsiteX1" fmla="*/ 1847850 w 2828925"/>
              <a:gd name="connsiteY1" fmla="*/ 337419 h 366748"/>
              <a:gd name="connsiteX2" fmla="*/ 2657475 w 2828925"/>
              <a:gd name="connsiteY2" fmla="*/ 32619 h 366748"/>
              <a:gd name="connsiteX3" fmla="*/ 2828925 w 2828925"/>
              <a:gd name="connsiteY3" fmla="*/ 23094 h 366748"/>
              <a:gd name="connsiteX0" fmla="*/ 0 w 2828925"/>
              <a:gd name="connsiteY0" fmla="*/ 328608 h 357937"/>
              <a:gd name="connsiteX1" fmla="*/ 1847850 w 2828925"/>
              <a:gd name="connsiteY1" fmla="*/ 328608 h 357937"/>
              <a:gd name="connsiteX2" fmla="*/ 2657475 w 2828925"/>
              <a:gd name="connsiteY2" fmla="*/ 23808 h 357937"/>
              <a:gd name="connsiteX3" fmla="*/ 2828925 w 2828925"/>
              <a:gd name="connsiteY3" fmla="*/ 14283 h 357937"/>
              <a:gd name="connsiteX0" fmla="*/ 0 w 2834433"/>
              <a:gd name="connsiteY0" fmla="*/ 388689 h 418018"/>
              <a:gd name="connsiteX1" fmla="*/ 1847850 w 2834433"/>
              <a:gd name="connsiteY1" fmla="*/ 388689 h 418018"/>
              <a:gd name="connsiteX2" fmla="*/ 2657475 w 2834433"/>
              <a:gd name="connsiteY2" fmla="*/ 83889 h 418018"/>
              <a:gd name="connsiteX3" fmla="*/ 2834433 w 2834433"/>
              <a:gd name="connsiteY3" fmla="*/ 0 h 418018"/>
              <a:gd name="connsiteX0" fmla="*/ 0 w 2834433"/>
              <a:gd name="connsiteY0" fmla="*/ 388689 h 419966"/>
              <a:gd name="connsiteX1" fmla="*/ 1847850 w 2834433"/>
              <a:gd name="connsiteY1" fmla="*/ 388689 h 419966"/>
              <a:gd name="connsiteX2" fmla="*/ 2434384 w 2834433"/>
              <a:gd name="connsiteY2" fmla="*/ 56346 h 419966"/>
              <a:gd name="connsiteX3" fmla="*/ 2834433 w 2834433"/>
              <a:gd name="connsiteY3" fmla="*/ 0 h 419966"/>
              <a:gd name="connsiteX0" fmla="*/ 0 w 2834433"/>
              <a:gd name="connsiteY0" fmla="*/ 388689 h 419966"/>
              <a:gd name="connsiteX1" fmla="*/ 1847850 w 2834433"/>
              <a:gd name="connsiteY1" fmla="*/ 388689 h 419966"/>
              <a:gd name="connsiteX2" fmla="*/ 2401334 w 2834433"/>
              <a:gd name="connsiteY2" fmla="*/ 56346 h 419966"/>
              <a:gd name="connsiteX3" fmla="*/ 2834433 w 2834433"/>
              <a:gd name="connsiteY3" fmla="*/ 0 h 419966"/>
              <a:gd name="connsiteX0" fmla="*/ 0 w 2839941"/>
              <a:gd name="connsiteY0" fmla="*/ 424494 h 440541"/>
              <a:gd name="connsiteX1" fmla="*/ 1853358 w 2839941"/>
              <a:gd name="connsiteY1" fmla="*/ 388689 h 440541"/>
              <a:gd name="connsiteX2" fmla="*/ 2406842 w 2839941"/>
              <a:gd name="connsiteY2" fmla="*/ 56346 h 440541"/>
              <a:gd name="connsiteX3" fmla="*/ 2839941 w 2839941"/>
              <a:gd name="connsiteY3" fmla="*/ 0 h 440541"/>
              <a:gd name="connsiteX0" fmla="*/ 0 w 2839941"/>
              <a:gd name="connsiteY0" fmla="*/ 424494 h 427814"/>
              <a:gd name="connsiteX1" fmla="*/ 1853358 w 2839941"/>
              <a:gd name="connsiteY1" fmla="*/ 388689 h 427814"/>
              <a:gd name="connsiteX2" fmla="*/ 2406842 w 2839941"/>
              <a:gd name="connsiteY2" fmla="*/ 56346 h 427814"/>
              <a:gd name="connsiteX3" fmla="*/ 2839941 w 2839941"/>
              <a:gd name="connsiteY3" fmla="*/ 0 h 427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9941" h="427814">
                <a:moveTo>
                  <a:pt x="0" y="424494"/>
                </a:moveTo>
                <a:cubicBezTo>
                  <a:pt x="1049500" y="419598"/>
                  <a:pt x="1452218" y="450047"/>
                  <a:pt x="1853358" y="388689"/>
                </a:cubicBezTo>
                <a:cubicBezTo>
                  <a:pt x="2254498" y="327331"/>
                  <a:pt x="2242412" y="121127"/>
                  <a:pt x="2406842" y="56346"/>
                </a:cubicBezTo>
                <a:cubicBezTo>
                  <a:pt x="2571272" y="-8435"/>
                  <a:pt x="2661242" y="8865"/>
                  <a:pt x="2839941" y="0"/>
                </a:cubicBezTo>
              </a:path>
            </a:pathLst>
          </a:custGeom>
          <a:noFill/>
          <a:ln w="285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headEnd type="arrow" w="med" len="med"/>
            <a:tailEnd type="arrow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xmlns="" id="{EAD42131-3CE8-4FCA-9F15-C2795C0DF3C6}"/>
              </a:ext>
            </a:extLst>
          </p:cNvPr>
          <p:cNvSpPr txBox="1"/>
          <p:nvPr/>
        </p:nvSpPr>
        <p:spPr>
          <a:xfrm>
            <a:off x="9982342" y="3910331"/>
            <a:ext cx="481258" cy="215331"/>
          </a:xfrm>
          <a:prstGeom prst="rect">
            <a:avLst/>
          </a:prstGeom>
          <a:solidFill>
            <a:sysClr val="window" lastClr="FFFFFF">
              <a:lumMod val="95000"/>
              <a:alpha val="74902"/>
            </a:sysClr>
          </a:solidFill>
        </p:spPr>
        <p:txBody>
          <a:bodyPr wrap="square" lIns="0" tIns="45664" rIns="0" bIns="45664" rtlCol="0" anchor="ctr" anchorCtr="0">
            <a:spAutoFit/>
          </a:bodyPr>
          <a:lstStyle/>
          <a:p>
            <a:pPr marL="0" marR="0" lvl="0" indent="0" algn="ctr" defTabSz="91336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REST</a:t>
            </a: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xmlns="" id="{5414B3E5-B8DC-4C5C-A2E5-EDD6079EFEDF}"/>
              </a:ext>
            </a:extLst>
          </p:cNvPr>
          <p:cNvGrpSpPr/>
          <p:nvPr/>
        </p:nvGrpSpPr>
        <p:grpSpPr>
          <a:xfrm>
            <a:off x="4815755" y="3019138"/>
            <a:ext cx="643125" cy="467161"/>
            <a:chOff x="4700098" y="3218903"/>
            <a:chExt cx="643125" cy="467161"/>
          </a:xfrm>
        </p:grpSpPr>
        <p:sp>
          <p:nvSpPr>
            <p:cNvPr id="44" name="Can 147"/>
            <p:cNvSpPr/>
            <p:nvPr/>
          </p:nvSpPr>
          <p:spPr bwMode="auto">
            <a:xfrm>
              <a:off x="4714242" y="3218903"/>
              <a:ext cx="580896" cy="411909"/>
            </a:xfrm>
            <a:prstGeom prst="can">
              <a:avLst/>
            </a:prstGeom>
            <a:solidFill>
              <a:srgbClr val="EEECE1">
                <a:lumMod val="40000"/>
                <a:lumOff val="60000"/>
              </a:srgbClr>
            </a:solidFill>
            <a:ln w="12700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94" tIns="34296" rIns="68594" bIns="34296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3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900" b="1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xmlns="" id="{9AD46493-16D2-48EA-8E0B-965702887C82}"/>
                </a:ext>
              </a:extLst>
            </p:cNvPr>
            <p:cNvSpPr txBox="1"/>
            <p:nvPr/>
          </p:nvSpPr>
          <p:spPr>
            <a:xfrm>
              <a:off x="4700098" y="3316732"/>
              <a:ext cx="6431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 defTabSz="913630">
                <a:defRPr/>
              </a:pPr>
              <a:r>
                <a:rPr lang="en-US" sz="900" b="1" kern="0" dirty="0" err="1">
                  <a:solidFill>
                    <a:prstClr val="black"/>
                  </a:solidFill>
                </a:rPr>
                <a:t>Camunda</a:t>
              </a:r>
              <a:r>
                <a:rPr lang="en-US" sz="900" b="1" kern="0" dirty="0">
                  <a:solidFill>
                    <a:prstClr val="black"/>
                  </a:solidFill>
                </a:rPr>
                <a:t/>
              </a:r>
              <a:br>
                <a:rPr lang="en-US" sz="900" b="1" kern="0" dirty="0">
                  <a:solidFill>
                    <a:prstClr val="black"/>
                  </a:solidFill>
                </a:rPr>
              </a:br>
              <a:r>
                <a:rPr lang="en-US" sz="900" b="1" kern="0" dirty="0">
                  <a:solidFill>
                    <a:prstClr val="black"/>
                  </a:solidFill>
                </a:rPr>
                <a:t>DB</a:t>
              </a:r>
            </a:p>
          </p:txBody>
        </p:sp>
      </p:grp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xmlns="" id="{2D64E9B2-B4BB-4A98-A594-7E28029D0BEF}"/>
              </a:ext>
            </a:extLst>
          </p:cNvPr>
          <p:cNvCxnSpPr>
            <a:cxnSpLocks/>
          </p:cNvCxnSpPr>
          <p:nvPr/>
        </p:nvCxnSpPr>
        <p:spPr>
          <a:xfrm>
            <a:off x="4837872" y="5348137"/>
            <a:ext cx="13210" cy="100584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tailEnd type="arrow"/>
          </a:ln>
          <a:effectLst/>
        </p:spPr>
      </p:cxnSp>
      <p:grpSp>
        <p:nvGrpSpPr>
          <p:cNvPr id="149" name="Group 148">
            <a:extLst>
              <a:ext uri="{FF2B5EF4-FFF2-40B4-BE49-F238E27FC236}">
                <a16:creationId xmlns:a16="http://schemas.microsoft.com/office/drawing/2014/main" xmlns="" id="{3C423AEF-FEDE-4756-B5E2-FA0CBAE9B0BD}"/>
              </a:ext>
            </a:extLst>
          </p:cNvPr>
          <p:cNvGrpSpPr/>
          <p:nvPr/>
        </p:nvGrpSpPr>
        <p:grpSpPr>
          <a:xfrm>
            <a:off x="3194463" y="3555062"/>
            <a:ext cx="737974" cy="369332"/>
            <a:chOff x="3406053" y="3136282"/>
            <a:chExt cx="737974" cy="369332"/>
          </a:xfrm>
        </p:grpSpPr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xmlns="" id="{B102C575-D160-4DA4-9487-551CC8072904}"/>
                </a:ext>
              </a:extLst>
            </p:cNvPr>
            <p:cNvSpPr/>
            <p:nvPr/>
          </p:nvSpPr>
          <p:spPr>
            <a:xfrm>
              <a:off x="3508985" y="3173499"/>
              <a:ext cx="523532" cy="30237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xmlns="" id="{1C5A8687-204A-4625-8B13-CA98B86D9FDB}"/>
                </a:ext>
              </a:extLst>
            </p:cNvPr>
            <p:cNvSpPr txBox="1"/>
            <p:nvPr/>
          </p:nvSpPr>
          <p:spPr>
            <a:xfrm>
              <a:off x="3406053" y="3136282"/>
              <a:ext cx="7379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lt1"/>
                  </a:solidFill>
                </a:rPr>
                <a:t>HEAT Templates</a:t>
              </a:r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xmlns="" id="{569912CA-0D8F-45F6-964D-D12624003178}"/>
              </a:ext>
            </a:extLst>
          </p:cNvPr>
          <p:cNvGrpSpPr/>
          <p:nvPr/>
        </p:nvGrpSpPr>
        <p:grpSpPr>
          <a:xfrm>
            <a:off x="3201913" y="3171045"/>
            <a:ext cx="737974" cy="369332"/>
            <a:chOff x="3406053" y="3136282"/>
            <a:chExt cx="737974" cy="369332"/>
          </a:xfrm>
        </p:grpSpPr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xmlns="" id="{ABF2A23E-FD20-4D05-9DE9-FBEBC49B464D}"/>
                </a:ext>
              </a:extLst>
            </p:cNvPr>
            <p:cNvSpPr/>
            <p:nvPr/>
          </p:nvSpPr>
          <p:spPr>
            <a:xfrm>
              <a:off x="3508985" y="3173499"/>
              <a:ext cx="523532" cy="30237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xmlns="" id="{AFE1FA1A-280C-4D01-A48B-D38DE5F0898E}"/>
                </a:ext>
              </a:extLst>
            </p:cNvPr>
            <p:cNvSpPr txBox="1"/>
            <p:nvPr/>
          </p:nvSpPr>
          <p:spPr>
            <a:xfrm>
              <a:off x="3406053" y="3136282"/>
              <a:ext cx="7379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lt1"/>
                  </a:solidFill>
                </a:rPr>
                <a:t>Service Models</a:t>
              </a:r>
            </a:p>
          </p:txBody>
        </p:sp>
      </p:grpSp>
      <p:cxnSp>
        <p:nvCxnSpPr>
          <p:cNvPr id="163" name="Straight Arrow Connector 64">
            <a:extLst>
              <a:ext uri="{FF2B5EF4-FFF2-40B4-BE49-F238E27FC236}">
                <a16:creationId xmlns:a16="http://schemas.microsoft.com/office/drawing/2014/main" xmlns="" id="{12E2D2EA-388E-436E-83A0-3FC36A2AEDF7}"/>
              </a:ext>
            </a:extLst>
          </p:cNvPr>
          <p:cNvCxnSpPr>
            <a:cxnSpLocks/>
          </p:cNvCxnSpPr>
          <p:nvPr/>
        </p:nvCxnSpPr>
        <p:spPr>
          <a:xfrm>
            <a:off x="2236916" y="3358503"/>
            <a:ext cx="1075512" cy="349980"/>
          </a:xfrm>
          <a:prstGeom prst="bentConnector3">
            <a:avLst>
              <a:gd name="adj1" fmla="val 467"/>
            </a:avLst>
          </a:prstGeom>
          <a:noFill/>
          <a:ln w="19050" cap="flat" cmpd="sng" algn="ctr">
            <a:solidFill>
              <a:sysClr val="windowText" lastClr="000000"/>
            </a:solidFill>
            <a:prstDash val="dash"/>
            <a:tailEnd type="arrow"/>
          </a:ln>
          <a:effectLst/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B520152-9E12-4908-8D3B-AA3CA026137C}"/>
              </a:ext>
            </a:extLst>
          </p:cNvPr>
          <p:cNvSpPr txBox="1"/>
          <p:nvPr/>
        </p:nvSpPr>
        <p:spPr>
          <a:xfrm>
            <a:off x="1499938" y="2269296"/>
            <a:ext cx="479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3364">
              <a:defRPr/>
            </a:pPr>
            <a:r>
              <a:rPr lang="en-US" sz="2000" b="1" dirty="0"/>
              <a:t>SO</a:t>
            </a:r>
          </a:p>
        </p:txBody>
      </p:sp>
      <p:cxnSp>
        <p:nvCxnSpPr>
          <p:cNvPr id="65" name="Straight Arrow Connector 64"/>
          <p:cNvCxnSpPr>
            <a:cxnSpLocks/>
            <a:stCxn id="9" idx="2"/>
          </p:cNvCxnSpPr>
          <p:nvPr/>
        </p:nvCxnSpPr>
        <p:spPr>
          <a:xfrm rot="16200000" flipH="1">
            <a:off x="2542653" y="2596710"/>
            <a:ext cx="466813" cy="1072736"/>
          </a:xfrm>
          <a:prstGeom prst="bentConnector2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  <a:tailEnd type="arrow"/>
          </a:ln>
          <a:effectLst/>
        </p:spPr>
      </p:cxnSp>
      <p:sp>
        <p:nvSpPr>
          <p:cNvPr id="134" name="Rectangle: Rounded Corners 133">
            <a:extLst>
              <a:ext uri="{FF2B5EF4-FFF2-40B4-BE49-F238E27FC236}">
                <a16:creationId xmlns:a16="http://schemas.microsoft.com/office/drawing/2014/main" xmlns="" id="{4D4E733C-3410-4B81-AB21-38E0BCE7469B}"/>
              </a:ext>
            </a:extLst>
          </p:cNvPr>
          <p:cNvSpPr/>
          <p:nvPr/>
        </p:nvSpPr>
        <p:spPr>
          <a:xfrm>
            <a:off x="1847747" y="2957639"/>
            <a:ext cx="571499" cy="1116568"/>
          </a:xfrm>
          <a:prstGeom prst="roundRect">
            <a:avLst/>
          </a:prstGeom>
          <a:solidFill>
            <a:schemeClr val="accent1">
              <a:lumMod val="20000"/>
              <a:lumOff val="80000"/>
              <a:alpha val="73725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91362" tIns="45679" rIns="91362" bIns="45679" rtlCol="0" anchor="ctr"/>
          <a:lstStyle/>
          <a:p>
            <a:pPr algn="ctr" defTabSz="913630" fontAlgn="auto">
              <a:lnSpc>
                <a:spcPts val="751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000" b="1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xmlns="" id="{7A6A585F-8F2C-43FD-A823-67B2FAF3188B}"/>
              </a:ext>
            </a:extLst>
          </p:cNvPr>
          <p:cNvSpPr txBox="1"/>
          <p:nvPr/>
        </p:nvSpPr>
        <p:spPr>
          <a:xfrm rot="16200000">
            <a:off x="1499659" y="3379232"/>
            <a:ext cx="1092432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3630">
              <a:lnSpc>
                <a:spcPts val="751"/>
              </a:lnSpc>
              <a:defRPr/>
            </a:pPr>
            <a:r>
              <a:rPr lang="en-US" sz="1000" b="1" kern="0" dirty="0">
                <a:solidFill>
                  <a:prstClr val="black"/>
                </a:solidFill>
                <a:latin typeface="Calibri"/>
              </a:rPr>
              <a:t>SDC Distribution Client</a:t>
            </a: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xmlns="" id="{75F7C5F7-C69D-4DBE-BCB2-B91E767BB23C}"/>
              </a:ext>
            </a:extLst>
          </p:cNvPr>
          <p:cNvSpPr/>
          <p:nvPr/>
        </p:nvSpPr>
        <p:spPr>
          <a:xfrm>
            <a:off x="2113095" y="1985591"/>
            <a:ext cx="253191" cy="914081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  <a:ln w="317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xmlns="" id="{7B02A9A1-CB07-404D-A0F8-3187A3320431}"/>
              </a:ext>
            </a:extLst>
          </p:cNvPr>
          <p:cNvSpPr txBox="1"/>
          <p:nvPr/>
        </p:nvSpPr>
        <p:spPr>
          <a:xfrm>
            <a:off x="1428376" y="4505217"/>
            <a:ext cx="28901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3364">
              <a:lnSpc>
                <a:spcPts val="1200"/>
              </a:lnSpc>
              <a:defRPr/>
            </a:pPr>
            <a:r>
              <a:rPr lang="en-US" sz="1200" b="1" kern="0" dirty="0">
                <a:solidFill>
                  <a:prstClr val="black"/>
                </a:solidFill>
                <a:latin typeface="Arial"/>
              </a:rPr>
              <a:t>Resource/Controller Adapters (J2EE)</a:t>
            </a: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xmlns="" id="{13BACA7D-5D07-4570-AEF8-49AF850B52B2}"/>
              </a:ext>
            </a:extLst>
          </p:cNvPr>
          <p:cNvSpPr/>
          <p:nvPr/>
        </p:nvSpPr>
        <p:spPr>
          <a:xfrm>
            <a:off x="6680223" y="5627945"/>
            <a:ext cx="1847326" cy="699297"/>
          </a:xfrm>
          <a:custGeom>
            <a:avLst/>
            <a:gdLst>
              <a:gd name="connsiteX0" fmla="*/ 1820091 w 1868693"/>
              <a:gd name="connsiteY0" fmla="*/ 0 h 687977"/>
              <a:gd name="connsiteX1" fmla="*/ 1820091 w 1868693"/>
              <a:gd name="connsiteY1" fmla="*/ 191589 h 687977"/>
              <a:gd name="connsiteX2" fmla="*/ 1314994 w 1868693"/>
              <a:gd name="connsiteY2" fmla="*/ 478972 h 687977"/>
              <a:gd name="connsiteX3" fmla="*/ 243840 w 1868693"/>
              <a:gd name="connsiteY3" fmla="*/ 487680 h 687977"/>
              <a:gd name="connsiteX4" fmla="*/ 0 w 1868693"/>
              <a:gd name="connsiteY4" fmla="*/ 687977 h 687977"/>
              <a:gd name="connsiteX0" fmla="*/ 1820091 w 1831124"/>
              <a:gd name="connsiteY0" fmla="*/ 0 h 687977"/>
              <a:gd name="connsiteX1" fmla="*/ 1691958 w 1831124"/>
              <a:gd name="connsiteY1" fmla="*/ 267303 h 687977"/>
              <a:gd name="connsiteX2" fmla="*/ 1314994 w 1831124"/>
              <a:gd name="connsiteY2" fmla="*/ 478972 h 687977"/>
              <a:gd name="connsiteX3" fmla="*/ 243840 w 1831124"/>
              <a:gd name="connsiteY3" fmla="*/ 487680 h 687977"/>
              <a:gd name="connsiteX4" fmla="*/ 0 w 1831124"/>
              <a:gd name="connsiteY4" fmla="*/ 687977 h 687977"/>
              <a:gd name="connsiteX0" fmla="*/ 1811355 w 1823061"/>
              <a:gd name="connsiteY0" fmla="*/ 0 h 690889"/>
              <a:gd name="connsiteX1" fmla="*/ 1691958 w 1823061"/>
              <a:gd name="connsiteY1" fmla="*/ 270215 h 690889"/>
              <a:gd name="connsiteX2" fmla="*/ 1314994 w 1823061"/>
              <a:gd name="connsiteY2" fmla="*/ 481884 h 690889"/>
              <a:gd name="connsiteX3" fmla="*/ 243840 w 1823061"/>
              <a:gd name="connsiteY3" fmla="*/ 490592 h 690889"/>
              <a:gd name="connsiteX4" fmla="*/ 0 w 1823061"/>
              <a:gd name="connsiteY4" fmla="*/ 690889 h 690889"/>
              <a:gd name="connsiteX0" fmla="*/ 1811355 w 1811355"/>
              <a:gd name="connsiteY0" fmla="*/ 0 h 690889"/>
              <a:gd name="connsiteX1" fmla="*/ 1691958 w 1811355"/>
              <a:gd name="connsiteY1" fmla="*/ 270215 h 690889"/>
              <a:gd name="connsiteX2" fmla="*/ 1314994 w 1811355"/>
              <a:gd name="connsiteY2" fmla="*/ 481884 h 690889"/>
              <a:gd name="connsiteX3" fmla="*/ 243840 w 1811355"/>
              <a:gd name="connsiteY3" fmla="*/ 490592 h 690889"/>
              <a:gd name="connsiteX4" fmla="*/ 0 w 1811355"/>
              <a:gd name="connsiteY4" fmla="*/ 690889 h 690889"/>
              <a:gd name="connsiteX0" fmla="*/ 1823004 w 1823004"/>
              <a:gd name="connsiteY0" fmla="*/ 0 h 690889"/>
              <a:gd name="connsiteX1" fmla="*/ 1691958 w 1823004"/>
              <a:gd name="connsiteY1" fmla="*/ 270215 h 690889"/>
              <a:gd name="connsiteX2" fmla="*/ 1314994 w 1823004"/>
              <a:gd name="connsiteY2" fmla="*/ 481884 h 690889"/>
              <a:gd name="connsiteX3" fmla="*/ 243840 w 1823004"/>
              <a:gd name="connsiteY3" fmla="*/ 490592 h 690889"/>
              <a:gd name="connsiteX4" fmla="*/ 0 w 1823004"/>
              <a:gd name="connsiteY4" fmla="*/ 690889 h 690889"/>
              <a:gd name="connsiteX0" fmla="*/ 1823004 w 1823004"/>
              <a:gd name="connsiteY0" fmla="*/ 0 h 690889"/>
              <a:gd name="connsiteX1" fmla="*/ 1691958 w 1823004"/>
              <a:gd name="connsiteY1" fmla="*/ 316809 h 690889"/>
              <a:gd name="connsiteX2" fmla="*/ 1314994 w 1823004"/>
              <a:gd name="connsiteY2" fmla="*/ 481884 h 690889"/>
              <a:gd name="connsiteX3" fmla="*/ 243840 w 1823004"/>
              <a:gd name="connsiteY3" fmla="*/ 490592 h 690889"/>
              <a:gd name="connsiteX4" fmla="*/ 0 w 1823004"/>
              <a:gd name="connsiteY4" fmla="*/ 690889 h 690889"/>
              <a:gd name="connsiteX0" fmla="*/ 1823004 w 1823004"/>
              <a:gd name="connsiteY0" fmla="*/ 0 h 690889"/>
              <a:gd name="connsiteX1" fmla="*/ 1691958 w 1823004"/>
              <a:gd name="connsiteY1" fmla="*/ 316809 h 690889"/>
              <a:gd name="connsiteX2" fmla="*/ 1314994 w 1823004"/>
              <a:gd name="connsiteY2" fmla="*/ 481884 h 690889"/>
              <a:gd name="connsiteX3" fmla="*/ 200159 w 1823004"/>
              <a:gd name="connsiteY3" fmla="*/ 461471 h 690889"/>
              <a:gd name="connsiteX4" fmla="*/ 0 w 1823004"/>
              <a:gd name="connsiteY4" fmla="*/ 690889 h 690889"/>
              <a:gd name="connsiteX0" fmla="*/ 1823004 w 1823004"/>
              <a:gd name="connsiteY0" fmla="*/ 0 h 690889"/>
              <a:gd name="connsiteX1" fmla="*/ 1691958 w 1823004"/>
              <a:gd name="connsiteY1" fmla="*/ 316809 h 690889"/>
              <a:gd name="connsiteX2" fmla="*/ 1317906 w 1823004"/>
              <a:gd name="connsiteY2" fmla="*/ 511005 h 690889"/>
              <a:gd name="connsiteX3" fmla="*/ 200159 w 1823004"/>
              <a:gd name="connsiteY3" fmla="*/ 461471 h 690889"/>
              <a:gd name="connsiteX4" fmla="*/ 0 w 1823004"/>
              <a:gd name="connsiteY4" fmla="*/ 690889 h 690889"/>
              <a:gd name="connsiteX0" fmla="*/ 1823004 w 1823004"/>
              <a:gd name="connsiteY0" fmla="*/ 0 h 690889"/>
              <a:gd name="connsiteX1" fmla="*/ 1691958 w 1823004"/>
              <a:gd name="connsiteY1" fmla="*/ 316809 h 690889"/>
              <a:gd name="connsiteX2" fmla="*/ 1317906 w 1823004"/>
              <a:gd name="connsiteY2" fmla="*/ 511005 h 690889"/>
              <a:gd name="connsiteX3" fmla="*/ 205983 w 1823004"/>
              <a:gd name="connsiteY3" fmla="*/ 423614 h 690889"/>
              <a:gd name="connsiteX4" fmla="*/ 0 w 1823004"/>
              <a:gd name="connsiteY4" fmla="*/ 690889 h 690889"/>
              <a:gd name="connsiteX0" fmla="*/ 1823004 w 1823004"/>
              <a:gd name="connsiteY0" fmla="*/ 0 h 690889"/>
              <a:gd name="connsiteX1" fmla="*/ 1700695 w 1823004"/>
              <a:gd name="connsiteY1" fmla="*/ 345930 h 690889"/>
              <a:gd name="connsiteX2" fmla="*/ 1317906 w 1823004"/>
              <a:gd name="connsiteY2" fmla="*/ 511005 h 690889"/>
              <a:gd name="connsiteX3" fmla="*/ 205983 w 1823004"/>
              <a:gd name="connsiteY3" fmla="*/ 423614 h 690889"/>
              <a:gd name="connsiteX4" fmla="*/ 0 w 1823004"/>
              <a:gd name="connsiteY4" fmla="*/ 690889 h 690889"/>
              <a:gd name="connsiteX0" fmla="*/ 1823004 w 1823004"/>
              <a:gd name="connsiteY0" fmla="*/ 0 h 690889"/>
              <a:gd name="connsiteX1" fmla="*/ 1700695 w 1823004"/>
              <a:gd name="connsiteY1" fmla="*/ 345930 h 690889"/>
              <a:gd name="connsiteX2" fmla="*/ 1317906 w 1823004"/>
              <a:gd name="connsiteY2" fmla="*/ 511005 h 690889"/>
              <a:gd name="connsiteX3" fmla="*/ 205983 w 1823004"/>
              <a:gd name="connsiteY3" fmla="*/ 423614 h 690889"/>
              <a:gd name="connsiteX4" fmla="*/ 0 w 1823004"/>
              <a:gd name="connsiteY4" fmla="*/ 690889 h 690889"/>
              <a:gd name="connsiteX0" fmla="*/ 1814267 w 1814267"/>
              <a:gd name="connsiteY0" fmla="*/ 0 h 693801"/>
              <a:gd name="connsiteX1" fmla="*/ 1700695 w 1814267"/>
              <a:gd name="connsiteY1" fmla="*/ 348842 h 693801"/>
              <a:gd name="connsiteX2" fmla="*/ 1317906 w 1814267"/>
              <a:gd name="connsiteY2" fmla="*/ 513917 h 693801"/>
              <a:gd name="connsiteX3" fmla="*/ 205983 w 1814267"/>
              <a:gd name="connsiteY3" fmla="*/ 426526 h 693801"/>
              <a:gd name="connsiteX4" fmla="*/ 0 w 1814267"/>
              <a:gd name="connsiteY4" fmla="*/ 693801 h 693801"/>
              <a:gd name="connsiteX0" fmla="*/ 1814267 w 1814267"/>
              <a:gd name="connsiteY0" fmla="*/ 0 h 693801"/>
              <a:gd name="connsiteX1" fmla="*/ 1700695 w 1814267"/>
              <a:gd name="connsiteY1" fmla="*/ 348842 h 693801"/>
              <a:gd name="connsiteX2" fmla="*/ 1317906 w 1814267"/>
              <a:gd name="connsiteY2" fmla="*/ 513917 h 693801"/>
              <a:gd name="connsiteX3" fmla="*/ 205983 w 1814267"/>
              <a:gd name="connsiteY3" fmla="*/ 494355 h 693801"/>
              <a:gd name="connsiteX4" fmla="*/ 0 w 1814267"/>
              <a:gd name="connsiteY4" fmla="*/ 693801 h 693801"/>
              <a:gd name="connsiteX0" fmla="*/ 1814267 w 1814267"/>
              <a:gd name="connsiteY0" fmla="*/ 0 h 693801"/>
              <a:gd name="connsiteX1" fmla="*/ 1700695 w 1814267"/>
              <a:gd name="connsiteY1" fmla="*/ 348842 h 693801"/>
              <a:gd name="connsiteX2" fmla="*/ 1317906 w 1814267"/>
              <a:gd name="connsiteY2" fmla="*/ 513917 h 693801"/>
              <a:gd name="connsiteX3" fmla="*/ 176146 w 1814267"/>
              <a:gd name="connsiteY3" fmla="*/ 485876 h 693801"/>
              <a:gd name="connsiteX4" fmla="*/ 0 w 1814267"/>
              <a:gd name="connsiteY4" fmla="*/ 693801 h 693801"/>
              <a:gd name="connsiteX0" fmla="*/ 1814267 w 1814267"/>
              <a:gd name="connsiteY0" fmla="*/ 0 h 693801"/>
              <a:gd name="connsiteX1" fmla="*/ 1700695 w 1814267"/>
              <a:gd name="connsiteY1" fmla="*/ 348842 h 693801"/>
              <a:gd name="connsiteX2" fmla="*/ 1116509 w 1814267"/>
              <a:gd name="connsiteY2" fmla="*/ 496959 h 693801"/>
              <a:gd name="connsiteX3" fmla="*/ 176146 w 1814267"/>
              <a:gd name="connsiteY3" fmla="*/ 485876 h 693801"/>
              <a:gd name="connsiteX4" fmla="*/ 0 w 1814267"/>
              <a:gd name="connsiteY4" fmla="*/ 693801 h 693801"/>
              <a:gd name="connsiteX0" fmla="*/ 1814267 w 1814267"/>
              <a:gd name="connsiteY0" fmla="*/ 0 h 693801"/>
              <a:gd name="connsiteX1" fmla="*/ 1633563 w 1814267"/>
              <a:gd name="connsiteY1" fmla="*/ 425149 h 693801"/>
              <a:gd name="connsiteX2" fmla="*/ 1116509 w 1814267"/>
              <a:gd name="connsiteY2" fmla="*/ 496959 h 693801"/>
              <a:gd name="connsiteX3" fmla="*/ 176146 w 1814267"/>
              <a:gd name="connsiteY3" fmla="*/ 485876 h 693801"/>
              <a:gd name="connsiteX4" fmla="*/ 0 w 1814267"/>
              <a:gd name="connsiteY4" fmla="*/ 693801 h 693801"/>
              <a:gd name="connsiteX0" fmla="*/ 1814267 w 1814267"/>
              <a:gd name="connsiteY0" fmla="*/ 0 h 693801"/>
              <a:gd name="connsiteX1" fmla="*/ 1655940 w 1814267"/>
              <a:gd name="connsiteY1" fmla="*/ 416671 h 693801"/>
              <a:gd name="connsiteX2" fmla="*/ 1116509 w 1814267"/>
              <a:gd name="connsiteY2" fmla="*/ 496959 h 693801"/>
              <a:gd name="connsiteX3" fmla="*/ 176146 w 1814267"/>
              <a:gd name="connsiteY3" fmla="*/ 485876 h 693801"/>
              <a:gd name="connsiteX4" fmla="*/ 0 w 1814267"/>
              <a:gd name="connsiteY4" fmla="*/ 693801 h 693801"/>
              <a:gd name="connsiteX0" fmla="*/ 1814267 w 1814267"/>
              <a:gd name="connsiteY0" fmla="*/ 0 h 693801"/>
              <a:gd name="connsiteX1" fmla="*/ 1655940 w 1814267"/>
              <a:gd name="connsiteY1" fmla="*/ 416671 h 693801"/>
              <a:gd name="connsiteX2" fmla="*/ 1116509 w 1814267"/>
              <a:gd name="connsiteY2" fmla="*/ 513916 h 693801"/>
              <a:gd name="connsiteX3" fmla="*/ 176146 w 1814267"/>
              <a:gd name="connsiteY3" fmla="*/ 485876 h 693801"/>
              <a:gd name="connsiteX4" fmla="*/ 0 w 1814267"/>
              <a:gd name="connsiteY4" fmla="*/ 693801 h 69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4267" h="693801">
                <a:moveTo>
                  <a:pt x="1814267" y="0"/>
                </a:moveTo>
                <a:cubicBezTo>
                  <a:pt x="1806853" y="146155"/>
                  <a:pt x="1772233" y="331018"/>
                  <a:pt x="1655940" y="416671"/>
                </a:cubicBezTo>
                <a:cubicBezTo>
                  <a:pt x="1539647" y="502324"/>
                  <a:pt x="1363141" y="502382"/>
                  <a:pt x="1116509" y="513916"/>
                </a:cubicBezTo>
                <a:cubicBezTo>
                  <a:pt x="869877" y="525450"/>
                  <a:pt x="362231" y="455895"/>
                  <a:pt x="176146" y="485876"/>
                </a:cubicBezTo>
                <a:cubicBezTo>
                  <a:pt x="-9939" y="515857"/>
                  <a:pt x="12337" y="611069"/>
                  <a:pt x="0" y="693801"/>
                </a:cubicBezTo>
              </a:path>
            </a:pathLst>
          </a:custGeom>
          <a:noFill/>
          <a:ln w="285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tailEnd type="arrow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xmlns="" id="{E5BD0A4B-3555-47DC-BCA4-9BB1CB841BE4}"/>
              </a:ext>
            </a:extLst>
          </p:cNvPr>
          <p:cNvGrpSpPr/>
          <p:nvPr/>
        </p:nvGrpSpPr>
        <p:grpSpPr>
          <a:xfrm>
            <a:off x="6052722" y="2928221"/>
            <a:ext cx="3049868" cy="1321865"/>
            <a:chOff x="6293362" y="2615389"/>
            <a:chExt cx="3049868" cy="1321865"/>
          </a:xfrm>
        </p:grpSpPr>
        <p:sp>
          <p:nvSpPr>
            <p:cNvPr id="13" name="Rounded Rectangle 92"/>
            <p:cNvSpPr/>
            <p:nvPr/>
          </p:nvSpPr>
          <p:spPr>
            <a:xfrm>
              <a:off x="6293362" y="2615389"/>
              <a:ext cx="3049868" cy="1321865"/>
            </a:xfrm>
            <a:prstGeom prst="round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336" tIns="0" rIns="91336" bIns="45664" rtlCol="0" anchor="t" anchorCtr="0"/>
            <a:lstStyle/>
            <a:p>
              <a:pPr defTabSz="91336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kern="0" dirty="0">
                  <a:solidFill>
                    <a:prstClr val="black"/>
                  </a:solidFill>
                  <a:latin typeface="Arial"/>
                </a:rPr>
                <a:t>Orchestration Execution Engine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769557" y="3518860"/>
              <a:ext cx="141465" cy="119126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362" tIns="45679" rIns="91362" bIns="45679" rtlCol="0" anchor="ctr"/>
            <a:lstStyle/>
            <a:p>
              <a:pPr marL="0" marR="0" lvl="0" indent="0" algn="ctr" defTabSz="9136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6374852" y="3276525"/>
              <a:ext cx="141465" cy="119126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362" tIns="45679" rIns="91362" bIns="45679" rtlCol="0" anchor="ctr"/>
            <a:lstStyle/>
            <a:p>
              <a:pPr marL="0" marR="0" lvl="0" indent="0" algn="ctr" defTabSz="9136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xmlns="" id="{45E45C43-9E7E-4949-B132-10C02BEA3840}"/>
                </a:ext>
              </a:extLst>
            </p:cNvPr>
            <p:cNvGrpSpPr/>
            <p:nvPr/>
          </p:nvGrpSpPr>
          <p:grpSpPr>
            <a:xfrm>
              <a:off x="6991051" y="3016978"/>
              <a:ext cx="1556396" cy="230832"/>
              <a:chOff x="7373440" y="2924506"/>
              <a:chExt cx="1556396" cy="230832"/>
            </a:xfrm>
          </p:grpSpPr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xmlns="" id="{3ED74AE5-F4B2-4F00-A162-EB7B84329DF7}"/>
                  </a:ext>
                </a:extLst>
              </p:cNvPr>
              <p:cNvSpPr/>
              <p:nvPr/>
            </p:nvSpPr>
            <p:spPr>
              <a:xfrm>
                <a:off x="7373440" y="2930001"/>
                <a:ext cx="1556396" cy="210791"/>
              </a:xfrm>
              <a:prstGeom prst="roundRect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dash"/>
                <a:tailEnd type="arrow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="" id="{8C28DAA4-B20D-4B57-85CB-5CED6BDF6E29}"/>
                  </a:ext>
                </a:extLst>
              </p:cNvPr>
              <p:cNvSpPr txBox="1"/>
              <p:nvPr/>
            </p:nvSpPr>
            <p:spPr>
              <a:xfrm>
                <a:off x="7592370" y="2924506"/>
                <a:ext cx="115608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kern="0" dirty="0">
                    <a:solidFill>
                      <a:prstClr val="black"/>
                    </a:solidFill>
                  </a:rPr>
                  <a:t>Service-Level Recipe</a:t>
                </a:r>
              </a:p>
            </p:txBody>
          </p:sp>
        </p:grp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xmlns="" id="{56B26275-6E47-4ED8-9CF1-38742084B3D1}"/>
                </a:ext>
              </a:extLst>
            </p:cNvPr>
            <p:cNvGrpSpPr/>
            <p:nvPr/>
          </p:nvGrpSpPr>
          <p:grpSpPr>
            <a:xfrm>
              <a:off x="6397150" y="3575045"/>
              <a:ext cx="1321155" cy="230832"/>
              <a:chOff x="7608680" y="2926290"/>
              <a:chExt cx="1321155" cy="230832"/>
            </a:xfrm>
          </p:grpSpPr>
          <p:sp>
            <p:nvSpPr>
              <p:cNvPr id="120" name="Rectangle: Rounded Corners 119">
                <a:extLst>
                  <a:ext uri="{FF2B5EF4-FFF2-40B4-BE49-F238E27FC236}">
                    <a16:creationId xmlns:a16="http://schemas.microsoft.com/office/drawing/2014/main" xmlns="" id="{0274C126-7F6D-4964-9912-809E700F0FDC}"/>
                  </a:ext>
                </a:extLst>
              </p:cNvPr>
              <p:cNvSpPr/>
              <p:nvPr/>
            </p:nvSpPr>
            <p:spPr>
              <a:xfrm>
                <a:off x="7608680" y="2930001"/>
                <a:ext cx="1321155" cy="210791"/>
              </a:xfrm>
              <a:prstGeom prst="roundRect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dash"/>
                <a:tailEnd type="arrow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xmlns="" id="{7A0BACEC-B41E-4768-8030-61DF9F61B3DD}"/>
                  </a:ext>
                </a:extLst>
              </p:cNvPr>
              <p:cNvSpPr txBox="1"/>
              <p:nvPr/>
            </p:nvSpPr>
            <p:spPr>
              <a:xfrm>
                <a:off x="7657114" y="2926290"/>
                <a:ext cx="125547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kern="0" dirty="0">
                    <a:solidFill>
                      <a:prstClr val="black"/>
                    </a:solidFill>
                  </a:rPr>
                  <a:t>Resource-Level Recipe</a:t>
                </a:r>
              </a:p>
            </p:txBody>
          </p:sp>
        </p:grpSp>
        <p:sp>
          <p:nvSpPr>
            <p:cNvPr id="129" name="Rectangle: Rounded Corners 128">
              <a:extLst>
                <a:ext uri="{FF2B5EF4-FFF2-40B4-BE49-F238E27FC236}">
                  <a16:creationId xmlns:a16="http://schemas.microsoft.com/office/drawing/2014/main" xmlns="" id="{54F1D490-1B6D-4130-A5F8-9F34F22B7E97}"/>
                </a:ext>
              </a:extLst>
            </p:cNvPr>
            <p:cNvSpPr/>
            <p:nvPr/>
          </p:nvSpPr>
          <p:spPr>
            <a:xfrm>
              <a:off x="7893289" y="3596602"/>
              <a:ext cx="1321155" cy="210791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9050" cap="flat" cmpd="sng" algn="ctr">
              <a:solidFill>
                <a:sysClr val="windowText" lastClr="000000"/>
              </a:solidFill>
              <a:prstDash val="dash"/>
              <a:tailEnd type="arrow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xmlns="" id="{263BF3A7-5599-4BC7-853D-42A951E703A3}"/>
                </a:ext>
              </a:extLst>
            </p:cNvPr>
            <p:cNvGrpSpPr/>
            <p:nvPr/>
          </p:nvGrpSpPr>
          <p:grpSpPr>
            <a:xfrm>
              <a:off x="6942740" y="3269829"/>
              <a:ext cx="1653017" cy="230832"/>
              <a:chOff x="219292" y="1447722"/>
              <a:chExt cx="1653017" cy="230832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xmlns="" id="{3D5E8072-82B4-4E9B-8F3D-45BB7D97708F}"/>
                  </a:ext>
                </a:extLst>
              </p:cNvPr>
              <p:cNvSpPr/>
              <p:nvPr/>
            </p:nvSpPr>
            <p:spPr>
              <a:xfrm>
                <a:off x="294360" y="1489693"/>
                <a:ext cx="1505829" cy="14653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xmlns="" id="{545FE863-4B72-47B4-8986-C261BE0C8EEA}"/>
                  </a:ext>
                </a:extLst>
              </p:cNvPr>
              <p:cNvSpPr txBox="1"/>
              <p:nvPr/>
            </p:nvSpPr>
            <p:spPr>
              <a:xfrm>
                <a:off x="219292" y="1447722"/>
                <a:ext cx="1653017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Model Driven Routing Function</a:t>
                </a:r>
              </a:p>
            </p:txBody>
          </p:sp>
        </p:grpSp>
        <p:sp>
          <p:nvSpPr>
            <p:cNvPr id="68" name="Rectangle: Rounded Corners 67">
              <a:extLst>
                <a:ext uri="{FF2B5EF4-FFF2-40B4-BE49-F238E27FC236}">
                  <a16:creationId xmlns:a16="http://schemas.microsoft.com/office/drawing/2014/main" xmlns="" id="{D9170B8C-FF17-4735-A1A6-4ABA40117F92}"/>
                </a:ext>
              </a:extLst>
            </p:cNvPr>
            <p:cNvSpPr/>
            <p:nvPr/>
          </p:nvSpPr>
          <p:spPr>
            <a:xfrm>
              <a:off x="7900248" y="3607453"/>
              <a:ext cx="336849" cy="192666"/>
            </a:xfrm>
            <a:custGeom>
              <a:avLst/>
              <a:gdLst>
                <a:gd name="connsiteX0" fmla="*/ 0 w 508912"/>
                <a:gd name="connsiteY0" fmla="*/ 33589 h 201528"/>
                <a:gd name="connsiteX1" fmla="*/ 33589 w 508912"/>
                <a:gd name="connsiteY1" fmla="*/ 0 h 201528"/>
                <a:gd name="connsiteX2" fmla="*/ 475323 w 508912"/>
                <a:gd name="connsiteY2" fmla="*/ 0 h 201528"/>
                <a:gd name="connsiteX3" fmla="*/ 508912 w 508912"/>
                <a:gd name="connsiteY3" fmla="*/ 33589 h 201528"/>
                <a:gd name="connsiteX4" fmla="*/ 508912 w 508912"/>
                <a:gd name="connsiteY4" fmla="*/ 167939 h 201528"/>
                <a:gd name="connsiteX5" fmla="*/ 475323 w 508912"/>
                <a:gd name="connsiteY5" fmla="*/ 201528 h 201528"/>
                <a:gd name="connsiteX6" fmla="*/ 33589 w 508912"/>
                <a:gd name="connsiteY6" fmla="*/ 201528 h 201528"/>
                <a:gd name="connsiteX7" fmla="*/ 0 w 508912"/>
                <a:gd name="connsiteY7" fmla="*/ 167939 h 201528"/>
                <a:gd name="connsiteX8" fmla="*/ 0 w 508912"/>
                <a:gd name="connsiteY8" fmla="*/ 33589 h 201528"/>
                <a:gd name="connsiteX0" fmla="*/ 0 w 521988"/>
                <a:gd name="connsiteY0" fmla="*/ 33589 h 201528"/>
                <a:gd name="connsiteX1" fmla="*/ 33589 w 521988"/>
                <a:gd name="connsiteY1" fmla="*/ 0 h 201528"/>
                <a:gd name="connsiteX2" fmla="*/ 475323 w 521988"/>
                <a:gd name="connsiteY2" fmla="*/ 0 h 201528"/>
                <a:gd name="connsiteX3" fmla="*/ 508912 w 521988"/>
                <a:gd name="connsiteY3" fmla="*/ 167939 h 201528"/>
                <a:gd name="connsiteX4" fmla="*/ 475323 w 521988"/>
                <a:gd name="connsiteY4" fmla="*/ 201528 h 201528"/>
                <a:gd name="connsiteX5" fmla="*/ 33589 w 521988"/>
                <a:gd name="connsiteY5" fmla="*/ 201528 h 201528"/>
                <a:gd name="connsiteX6" fmla="*/ 0 w 521988"/>
                <a:gd name="connsiteY6" fmla="*/ 167939 h 201528"/>
                <a:gd name="connsiteX7" fmla="*/ 0 w 521988"/>
                <a:gd name="connsiteY7" fmla="*/ 33589 h 201528"/>
                <a:gd name="connsiteX0" fmla="*/ 0 w 530539"/>
                <a:gd name="connsiteY0" fmla="*/ 33589 h 201528"/>
                <a:gd name="connsiteX1" fmla="*/ 33589 w 530539"/>
                <a:gd name="connsiteY1" fmla="*/ 0 h 201528"/>
                <a:gd name="connsiteX2" fmla="*/ 475323 w 530539"/>
                <a:gd name="connsiteY2" fmla="*/ 0 h 201528"/>
                <a:gd name="connsiteX3" fmla="*/ 475323 w 530539"/>
                <a:gd name="connsiteY3" fmla="*/ 201528 h 201528"/>
                <a:gd name="connsiteX4" fmla="*/ 33589 w 530539"/>
                <a:gd name="connsiteY4" fmla="*/ 201528 h 201528"/>
                <a:gd name="connsiteX5" fmla="*/ 0 w 530539"/>
                <a:gd name="connsiteY5" fmla="*/ 167939 h 201528"/>
                <a:gd name="connsiteX6" fmla="*/ 0 w 530539"/>
                <a:gd name="connsiteY6" fmla="*/ 33589 h 201528"/>
                <a:gd name="connsiteX0" fmla="*/ 0 w 508043"/>
                <a:gd name="connsiteY0" fmla="*/ 33589 h 201528"/>
                <a:gd name="connsiteX1" fmla="*/ 33589 w 508043"/>
                <a:gd name="connsiteY1" fmla="*/ 0 h 201528"/>
                <a:gd name="connsiteX2" fmla="*/ 475323 w 508043"/>
                <a:gd name="connsiteY2" fmla="*/ 0 h 201528"/>
                <a:gd name="connsiteX3" fmla="*/ 475323 w 508043"/>
                <a:gd name="connsiteY3" fmla="*/ 201528 h 201528"/>
                <a:gd name="connsiteX4" fmla="*/ 33589 w 508043"/>
                <a:gd name="connsiteY4" fmla="*/ 201528 h 201528"/>
                <a:gd name="connsiteX5" fmla="*/ 0 w 508043"/>
                <a:gd name="connsiteY5" fmla="*/ 167939 h 201528"/>
                <a:gd name="connsiteX6" fmla="*/ 0 w 508043"/>
                <a:gd name="connsiteY6" fmla="*/ 33589 h 201528"/>
                <a:gd name="connsiteX0" fmla="*/ 0 w 475323"/>
                <a:gd name="connsiteY0" fmla="*/ 33589 h 201528"/>
                <a:gd name="connsiteX1" fmla="*/ 33589 w 475323"/>
                <a:gd name="connsiteY1" fmla="*/ 0 h 201528"/>
                <a:gd name="connsiteX2" fmla="*/ 475323 w 475323"/>
                <a:gd name="connsiteY2" fmla="*/ 0 h 201528"/>
                <a:gd name="connsiteX3" fmla="*/ 475323 w 475323"/>
                <a:gd name="connsiteY3" fmla="*/ 201528 h 201528"/>
                <a:gd name="connsiteX4" fmla="*/ 33589 w 475323"/>
                <a:gd name="connsiteY4" fmla="*/ 201528 h 201528"/>
                <a:gd name="connsiteX5" fmla="*/ 0 w 475323"/>
                <a:gd name="connsiteY5" fmla="*/ 167939 h 201528"/>
                <a:gd name="connsiteX6" fmla="*/ 0 w 475323"/>
                <a:gd name="connsiteY6" fmla="*/ 33589 h 201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323" h="201528">
                  <a:moveTo>
                    <a:pt x="0" y="33589"/>
                  </a:moveTo>
                  <a:cubicBezTo>
                    <a:pt x="0" y="15038"/>
                    <a:pt x="15038" y="0"/>
                    <a:pt x="33589" y="0"/>
                  </a:cubicBezTo>
                  <a:lnTo>
                    <a:pt x="475323" y="0"/>
                  </a:lnTo>
                  <a:lnTo>
                    <a:pt x="475323" y="201528"/>
                  </a:lnTo>
                  <a:lnTo>
                    <a:pt x="33589" y="201528"/>
                  </a:lnTo>
                  <a:cubicBezTo>
                    <a:pt x="15038" y="201528"/>
                    <a:pt x="0" y="186490"/>
                    <a:pt x="0" y="167939"/>
                  </a:cubicBezTo>
                  <a:lnTo>
                    <a:pt x="0" y="33589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xmlns="" id="{E58C3CAE-0C99-4D24-A190-D02085DA1B3A}"/>
                </a:ext>
              </a:extLst>
            </p:cNvPr>
            <p:cNvSpPr txBox="1"/>
            <p:nvPr/>
          </p:nvSpPr>
          <p:spPr>
            <a:xfrm>
              <a:off x="7948293" y="3579214"/>
              <a:ext cx="125547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kern="0" dirty="0">
                  <a:solidFill>
                    <a:prstClr val="black"/>
                  </a:solidFill>
                </a:rPr>
                <a:t>Resource-Level Recipe</a:t>
              </a:r>
            </a:p>
          </p:txBody>
        </p: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xmlns="" id="{48436F1D-2F11-4EC8-BF11-2698178A639B}"/>
                </a:ext>
              </a:extLst>
            </p:cNvPr>
            <p:cNvGrpSpPr/>
            <p:nvPr/>
          </p:nvGrpSpPr>
          <p:grpSpPr>
            <a:xfrm>
              <a:off x="7001218" y="2888141"/>
              <a:ext cx="554959" cy="230832"/>
              <a:chOff x="10256071" y="1753733"/>
              <a:chExt cx="469814" cy="202591"/>
            </a:xfrm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xmlns="" id="{2320C41D-C44E-4DA4-ACF9-92CB79877581}"/>
                  </a:ext>
                </a:extLst>
              </p:cNvPr>
              <p:cNvSpPr/>
              <p:nvPr/>
            </p:nvSpPr>
            <p:spPr>
              <a:xfrm>
                <a:off x="10318882" y="1796241"/>
                <a:ext cx="407003" cy="11377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xmlns="" id="{3A65D893-F04F-4679-9430-A91430020310}"/>
                  </a:ext>
                </a:extLst>
              </p:cNvPr>
              <p:cNvSpPr txBox="1"/>
              <p:nvPr/>
            </p:nvSpPr>
            <p:spPr>
              <a:xfrm>
                <a:off x="10256071" y="1753733"/>
                <a:ext cx="406032" cy="2025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solidFill>
                      <a:schemeClr val="bg1"/>
                    </a:solidFill>
                  </a:rPr>
                  <a:t>BPMN</a:t>
                </a:r>
              </a:p>
            </p:txBody>
          </p:sp>
        </p:grp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xmlns="" id="{FE50FCB7-015D-4783-8891-7E1D239E4873}"/>
                </a:ext>
              </a:extLst>
            </p:cNvPr>
            <p:cNvGrpSpPr/>
            <p:nvPr/>
          </p:nvGrpSpPr>
          <p:grpSpPr>
            <a:xfrm>
              <a:off x="6372211" y="3439366"/>
              <a:ext cx="554959" cy="230832"/>
              <a:chOff x="10256071" y="1753733"/>
              <a:chExt cx="469814" cy="202591"/>
            </a:xfrm>
          </p:grpSpPr>
          <p:sp>
            <p:nvSpPr>
              <p:cNvPr id="145" name="Rectangle 144">
                <a:extLst>
                  <a:ext uri="{FF2B5EF4-FFF2-40B4-BE49-F238E27FC236}">
                    <a16:creationId xmlns:a16="http://schemas.microsoft.com/office/drawing/2014/main" xmlns="" id="{7F74A467-1270-4ECF-9F26-1F85C8538ADB}"/>
                  </a:ext>
                </a:extLst>
              </p:cNvPr>
              <p:cNvSpPr/>
              <p:nvPr/>
            </p:nvSpPr>
            <p:spPr>
              <a:xfrm>
                <a:off x="10318882" y="1796241"/>
                <a:ext cx="407003" cy="11377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146" name="TextBox 145">
                <a:extLst>
                  <a:ext uri="{FF2B5EF4-FFF2-40B4-BE49-F238E27FC236}">
                    <a16:creationId xmlns:a16="http://schemas.microsoft.com/office/drawing/2014/main" xmlns="" id="{34F807F7-4016-4D90-8590-275751575904}"/>
                  </a:ext>
                </a:extLst>
              </p:cNvPr>
              <p:cNvSpPr txBox="1"/>
              <p:nvPr/>
            </p:nvSpPr>
            <p:spPr>
              <a:xfrm>
                <a:off x="10256071" y="1753733"/>
                <a:ext cx="406032" cy="2025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solidFill>
                      <a:schemeClr val="bg1"/>
                    </a:solidFill>
                  </a:rPr>
                  <a:t>BPMN</a:t>
                </a:r>
              </a:p>
            </p:txBody>
          </p:sp>
        </p:grpSp>
        <p:grpSp>
          <p:nvGrpSpPr>
            <p:cNvPr id="153" name="Group 152">
              <a:extLst>
                <a:ext uri="{FF2B5EF4-FFF2-40B4-BE49-F238E27FC236}">
                  <a16:creationId xmlns:a16="http://schemas.microsoft.com/office/drawing/2014/main" xmlns="" id="{AB42431D-E4FF-45FA-A1F8-AB3A9E4E0AD0}"/>
                </a:ext>
              </a:extLst>
            </p:cNvPr>
            <p:cNvGrpSpPr/>
            <p:nvPr/>
          </p:nvGrpSpPr>
          <p:grpSpPr>
            <a:xfrm>
              <a:off x="7811958" y="3460427"/>
              <a:ext cx="554959" cy="230832"/>
              <a:chOff x="10256071" y="1753733"/>
              <a:chExt cx="469814" cy="202591"/>
            </a:xfrm>
          </p:grpSpPr>
          <p:sp>
            <p:nvSpPr>
              <p:cNvPr id="154" name="Rectangle 153">
                <a:extLst>
                  <a:ext uri="{FF2B5EF4-FFF2-40B4-BE49-F238E27FC236}">
                    <a16:creationId xmlns:a16="http://schemas.microsoft.com/office/drawing/2014/main" xmlns="" id="{838058D0-E5E2-4547-8A90-3ED64A3D29D3}"/>
                  </a:ext>
                </a:extLst>
              </p:cNvPr>
              <p:cNvSpPr/>
              <p:nvPr/>
            </p:nvSpPr>
            <p:spPr>
              <a:xfrm>
                <a:off x="10318882" y="1796241"/>
                <a:ext cx="407003" cy="11377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xmlns="" id="{CF0E8A75-F126-423B-B8D1-B1C414D44DD8}"/>
                  </a:ext>
                </a:extLst>
              </p:cNvPr>
              <p:cNvSpPr txBox="1"/>
              <p:nvPr/>
            </p:nvSpPr>
            <p:spPr>
              <a:xfrm>
                <a:off x="10256071" y="1753733"/>
                <a:ext cx="406032" cy="2025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solidFill>
                      <a:schemeClr val="bg1"/>
                    </a:solidFill>
                  </a:rPr>
                  <a:t>BPMN</a:t>
                </a:r>
              </a:p>
            </p:txBody>
          </p:sp>
        </p:grp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xmlns="" id="{E8042C75-3B50-40CF-AC03-73B488184406}"/>
                </a:ext>
              </a:extLst>
            </p:cNvPr>
            <p:cNvGrpSpPr/>
            <p:nvPr/>
          </p:nvGrpSpPr>
          <p:grpSpPr>
            <a:xfrm>
              <a:off x="8376559" y="3454618"/>
              <a:ext cx="776543" cy="230832"/>
              <a:chOff x="10253764" y="1749481"/>
              <a:chExt cx="657402" cy="202591"/>
            </a:xfrm>
          </p:grpSpPr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xmlns="" id="{7AAD697D-0BAD-49B7-94F3-FBA742DE110A}"/>
                  </a:ext>
                </a:extLst>
              </p:cNvPr>
              <p:cNvSpPr/>
              <p:nvPr/>
            </p:nvSpPr>
            <p:spPr>
              <a:xfrm>
                <a:off x="10318881" y="1796241"/>
                <a:ext cx="592285" cy="11377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158" name="TextBox 157">
                <a:extLst>
                  <a:ext uri="{FF2B5EF4-FFF2-40B4-BE49-F238E27FC236}">
                    <a16:creationId xmlns:a16="http://schemas.microsoft.com/office/drawing/2014/main" xmlns="" id="{B2FB8DF7-D8D4-4DFA-B955-E70A36128FAD}"/>
                  </a:ext>
                </a:extLst>
              </p:cNvPr>
              <p:cNvSpPr txBox="1"/>
              <p:nvPr/>
            </p:nvSpPr>
            <p:spPr>
              <a:xfrm>
                <a:off x="10253764" y="1749481"/>
                <a:ext cx="635376" cy="2025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solidFill>
                      <a:schemeClr val="bg1"/>
                    </a:solidFill>
                  </a:rPr>
                  <a:t>TOSCA </a:t>
                </a:r>
                <a:r>
                  <a:rPr lang="en-US" sz="900" dirty="0" err="1">
                    <a:solidFill>
                      <a:schemeClr val="bg1"/>
                    </a:solidFill>
                  </a:rPr>
                  <a:t>Orch</a:t>
                </a:r>
                <a:endParaRPr lang="en-US" sz="900" dirty="0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xmlns="" id="{B40F24E0-2796-49EE-93A0-B603D52F52B7}"/>
              </a:ext>
            </a:extLst>
          </p:cNvPr>
          <p:cNvCxnSpPr>
            <a:cxnSpLocks/>
          </p:cNvCxnSpPr>
          <p:nvPr/>
        </p:nvCxnSpPr>
        <p:spPr>
          <a:xfrm flipH="1">
            <a:off x="7772340" y="4112951"/>
            <a:ext cx="1" cy="59648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xmlns="" id="{294449B3-D756-4163-AFCC-54ABEA00A422}"/>
              </a:ext>
            </a:extLst>
          </p:cNvPr>
          <p:cNvCxnSpPr>
            <a:cxnSpLocks/>
          </p:cNvCxnSpPr>
          <p:nvPr/>
        </p:nvCxnSpPr>
        <p:spPr>
          <a:xfrm>
            <a:off x="8507494" y="4102807"/>
            <a:ext cx="21509" cy="1552596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headEnd type="none" w="med" len="med"/>
            <a:tailEnd type="none" w="med" len="med"/>
          </a:ln>
          <a:effectLst/>
        </p:spPr>
      </p:cxnSp>
      <p:sp>
        <p:nvSpPr>
          <p:cNvPr id="137" name="TextBox 136">
            <a:extLst>
              <a:ext uri="{FF2B5EF4-FFF2-40B4-BE49-F238E27FC236}">
                <a16:creationId xmlns:a16="http://schemas.microsoft.com/office/drawing/2014/main" xmlns="" id="{4A39352B-5267-462E-85DC-9419A506351D}"/>
              </a:ext>
            </a:extLst>
          </p:cNvPr>
          <p:cNvSpPr txBox="1"/>
          <p:nvPr/>
        </p:nvSpPr>
        <p:spPr>
          <a:xfrm>
            <a:off x="8273025" y="4946026"/>
            <a:ext cx="481258" cy="233433"/>
          </a:xfrm>
          <a:prstGeom prst="rect">
            <a:avLst/>
          </a:prstGeom>
          <a:solidFill>
            <a:sysClr val="window" lastClr="FFFFFF">
              <a:lumMod val="95000"/>
              <a:alpha val="74902"/>
            </a:sysClr>
          </a:solidFill>
        </p:spPr>
        <p:txBody>
          <a:bodyPr wrap="square" lIns="0" tIns="45664" rIns="0" bIns="45664" rtlCol="0" anchor="ctr" anchorCtr="0">
            <a:spAutoFit/>
          </a:bodyPr>
          <a:lstStyle/>
          <a:p>
            <a:pPr marL="0" marR="0" lvl="0" indent="0" algn="ctr" defTabSz="91336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REST</a:t>
            </a:r>
          </a:p>
        </p:txBody>
      </p:sp>
      <p:cxnSp>
        <p:nvCxnSpPr>
          <p:cNvPr id="30" name="Straight Arrow Connector 29"/>
          <p:cNvCxnSpPr>
            <a:cxnSpLocks/>
          </p:cNvCxnSpPr>
          <p:nvPr/>
        </p:nvCxnSpPr>
        <p:spPr>
          <a:xfrm flipH="1">
            <a:off x="6888868" y="4102379"/>
            <a:ext cx="5695" cy="615622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29" name="Straight Arrow Connector 28"/>
          <p:cNvCxnSpPr>
            <a:cxnSpLocks/>
          </p:cNvCxnSpPr>
          <p:nvPr/>
        </p:nvCxnSpPr>
        <p:spPr>
          <a:xfrm rot="5400000">
            <a:off x="5562000" y="3727153"/>
            <a:ext cx="640080" cy="1371600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5731185" y="4252866"/>
            <a:ext cx="481258" cy="233433"/>
          </a:xfrm>
          <a:prstGeom prst="rect">
            <a:avLst/>
          </a:prstGeom>
          <a:solidFill>
            <a:sysClr val="window" lastClr="FFFFFF">
              <a:lumMod val="95000"/>
              <a:alpha val="74902"/>
            </a:sysClr>
          </a:solidFill>
        </p:spPr>
        <p:txBody>
          <a:bodyPr wrap="square" lIns="0" tIns="45664" rIns="0" bIns="45664" rtlCol="0" anchor="ctr" anchorCtr="0">
            <a:spAutoFit/>
          </a:bodyPr>
          <a:lstStyle/>
          <a:p>
            <a:pPr marL="0" marR="0" lvl="0" indent="0" algn="ctr" defTabSz="91336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REST</a:t>
            </a:r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xmlns="" id="{9F8CCEA3-5563-4B05-B081-8E7EF304EAED}"/>
              </a:ext>
            </a:extLst>
          </p:cNvPr>
          <p:cNvSpPr/>
          <p:nvPr/>
        </p:nvSpPr>
        <p:spPr>
          <a:xfrm>
            <a:off x="8171857" y="1666440"/>
            <a:ext cx="2622230" cy="533400"/>
          </a:xfrm>
          <a:custGeom>
            <a:avLst/>
            <a:gdLst>
              <a:gd name="connsiteX0" fmla="*/ 2181943 w 2181943"/>
              <a:gd name="connsiteY0" fmla="*/ 0 h 533400"/>
              <a:gd name="connsiteX1" fmla="*/ 1467568 w 2181943"/>
              <a:gd name="connsiteY1" fmla="*/ 19050 h 533400"/>
              <a:gd name="connsiteX2" fmla="*/ 238843 w 2181943"/>
              <a:gd name="connsiteY2" fmla="*/ 190500 h 533400"/>
              <a:gd name="connsiteX3" fmla="*/ 718 w 2181943"/>
              <a:gd name="connsiteY3" fmla="*/ 5334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81943" h="533400">
                <a:moveTo>
                  <a:pt x="2181943" y="0"/>
                </a:moveTo>
                <a:lnTo>
                  <a:pt x="1467568" y="19050"/>
                </a:lnTo>
                <a:cubicBezTo>
                  <a:pt x="1143718" y="50800"/>
                  <a:pt x="483318" y="104775"/>
                  <a:pt x="238843" y="190500"/>
                </a:cubicBezTo>
                <a:cubicBezTo>
                  <a:pt x="-5632" y="276225"/>
                  <a:pt x="-2457" y="404812"/>
                  <a:pt x="718" y="533400"/>
                </a:cubicBezTo>
              </a:path>
            </a:pathLst>
          </a:custGeom>
          <a:noFill/>
          <a:ln w="285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tailEnd type="arrow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xmlns="" id="{24D7D28C-9016-403C-A370-CAD38A7EC856}"/>
              </a:ext>
            </a:extLst>
          </p:cNvPr>
          <p:cNvSpPr txBox="1"/>
          <p:nvPr/>
        </p:nvSpPr>
        <p:spPr>
          <a:xfrm>
            <a:off x="10053128" y="1575668"/>
            <a:ext cx="481258" cy="215331"/>
          </a:xfrm>
          <a:prstGeom prst="rect">
            <a:avLst/>
          </a:prstGeom>
          <a:solidFill>
            <a:sysClr val="window" lastClr="FFFFFF">
              <a:lumMod val="95000"/>
              <a:alpha val="74902"/>
            </a:sysClr>
          </a:solidFill>
        </p:spPr>
        <p:txBody>
          <a:bodyPr wrap="square" lIns="0" tIns="45664" rIns="0" bIns="45664" rtlCol="0" anchor="ctr" anchorCtr="0">
            <a:spAutoFit/>
          </a:bodyPr>
          <a:lstStyle/>
          <a:p>
            <a:pPr marL="0" marR="0" lvl="0" indent="0" algn="ctr" defTabSz="91336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REST</a:t>
            </a:r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xmlns="" id="{9B2EA93E-88E4-47BE-8B90-F17E7CCEECC7}"/>
              </a:ext>
            </a:extLst>
          </p:cNvPr>
          <p:cNvGrpSpPr/>
          <p:nvPr/>
        </p:nvGrpSpPr>
        <p:grpSpPr>
          <a:xfrm>
            <a:off x="10716694" y="1390540"/>
            <a:ext cx="1035478" cy="569389"/>
            <a:chOff x="9835867" y="1695994"/>
            <a:chExt cx="1035478" cy="569389"/>
          </a:xfrm>
        </p:grpSpPr>
        <p:sp>
          <p:nvSpPr>
            <p:cNvPr id="142" name="圆角矩形 31">
              <a:extLst>
                <a:ext uri="{FF2B5EF4-FFF2-40B4-BE49-F238E27FC236}">
                  <a16:creationId xmlns:a16="http://schemas.microsoft.com/office/drawing/2014/main" xmlns="" id="{DCAA2324-60EC-4897-9FFF-6FDE15F89ABE}"/>
                </a:ext>
              </a:extLst>
            </p:cNvPr>
            <p:cNvSpPr/>
            <p:nvPr/>
          </p:nvSpPr>
          <p:spPr>
            <a:xfrm>
              <a:off x="9835867" y="1695994"/>
              <a:ext cx="1035478" cy="569389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</a:pPr>
              <a:endParaRPr lang="en-US" altLang="zh-CN" sz="1200" dirty="0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xmlns="" id="{B50C08E0-5726-4E3C-AB53-7FE4CFF7D3EB}"/>
                </a:ext>
              </a:extLst>
            </p:cNvPr>
            <p:cNvSpPr txBox="1"/>
            <p:nvPr/>
          </p:nvSpPr>
          <p:spPr>
            <a:xfrm flipH="1">
              <a:off x="9952508" y="1857092"/>
              <a:ext cx="748041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dirty="0">
                  <a:ln>
                    <a:noFill/>
                  </a:ln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DCAE</a:t>
              </a:r>
              <a:endParaRPr kumimoji="0" lang="en-US" sz="1600" b="1" i="0" u="none" strike="noStrike" cap="none" spc="0" normalizeH="0" baseline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xmlns="" id="{01C962BF-9398-49AC-9767-723F4E37459D}"/>
              </a:ext>
            </a:extLst>
          </p:cNvPr>
          <p:cNvSpPr/>
          <p:nvPr/>
        </p:nvSpPr>
        <p:spPr>
          <a:xfrm>
            <a:off x="8282997" y="3313657"/>
            <a:ext cx="2409507" cy="127044"/>
          </a:xfrm>
          <a:custGeom>
            <a:avLst/>
            <a:gdLst>
              <a:gd name="connsiteX0" fmla="*/ 0 w 2838450"/>
              <a:gd name="connsiteY0" fmla="*/ 337419 h 366748"/>
              <a:gd name="connsiteX1" fmla="*/ 1847850 w 2838450"/>
              <a:gd name="connsiteY1" fmla="*/ 337419 h 366748"/>
              <a:gd name="connsiteX2" fmla="*/ 2657475 w 2838450"/>
              <a:gd name="connsiteY2" fmla="*/ 32619 h 366748"/>
              <a:gd name="connsiteX3" fmla="*/ 2838450 w 2838450"/>
              <a:gd name="connsiteY3" fmla="*/ 23094 h 366748"/>
              <a:gd name="connsiteX0" fmla="*/ 0 w 2676982"/>
              <a:gd name="connsiteY0" fmla="*/ 332928 h 362257"/>
              <a:gd name="connsiteX1" fmla="*/ 1847850 w 2676982"/>
              <a:gd name="connsiteY1" fmla="*/ 332928 h 362257"/>
              <a:gd name="connsiteX2" fmla="*/ 2657475 w 2676982"/>
              <a:gd name="connsiteY2" fmla="*/ 28128 h 362257"/>
              <a:gd name="connsiteX3" fmla="*/ 2447925 w 2676982"/>
              <a:gd name="connsiteY3" fmla="*/ 28128 h 362257"/>
              <a:gd name="connsiteX0" fmla="*/ 0 w 2828925"/>
              <a:gd name="connsiteY0" fmla="*/ 337419 h 366748"/>
              <a:gd name="connsiteX1" fmla="*/ 1847850 w 2828925"/>
              <a:gd name="connsiteY1" fmla="*/ 337419 h 366748"/>
              <a:gd name="connsiteX2" fmla="*/ 2657475 w 2828925"/>
              <a:gd name="connsiteY2" fmla="*/ 32619 h 366748"/>
              <a:gd name="connsiteX3" fmla="*/ 2828925 w 2828925"/>
              <a:gd name="connsiteY3" fmla="*/ 23094 h 366748"/>
              <a:gd name="connsiteX0" fmla="*/ 0 w 2828925"/>
              <a:gd name="connsiteY0" fmla="*/ 328608 h 357937"/>
              <a:gd name="connsiteX1" fmla="*/ 1847850 w 2828925"/>
              <a:gd name="connsiteY1" fmla="*/ 328608 h 357937"/>
              <a:gd name="connsiteX2" fmla="*/ 2657475 w 2828925"/>
              <a:gd name="connsiteY2" fmla="*/ 23808 h 357937"/>
              <a:gd name="connsiteX3" fmla="*/ 2828925 w 2828925"/>
              <a:gd name="connsiteY3" fmla="*/ 14283 h 357937"/>
              <a:gd name="connsiteX0" fmla="*/ 0 w 2834433"/>
              <a:gd name="connsiteY0" fmla="*/ 388689 h 418018"/>
              <a:gd name="connsiteX1" fmla="*/ 1847850 w 2834433"/>
              <a:gd name="connsiteY1" fmla="*/ 388689 h 418018"/>
              <a:gd name="connsiteX2" fmla="*/ 2657475 w 2834433"/>
              <a:gd name="connsiteY2" fmla="*/ 83889 h 418018"/>
              <a:gd name="connsiteX3" fmla="*/ 2834433 w 2834433"/>
              <a:gd name="connsiteY3" fmla="*/ 0 h 418018"/>
              <a:gd name="connsiteX0" fmla="*/ 0 w 2834433"/>
              <a:gd name="connsiteY0" fmla="*/ 388689 h 419966"/>
              <a:gd name="connsiteX1" fmla="*/ 1847850 w 2834433"/>
              <a:gd name="connsiteY1" fmla="*/ 388689 h 419966"/>
              <a:gd name="connsiteX2" fmla="*/ 2434384 w 2834433"/>
              <a:gd name="connsiteY2" fmla="*/ 56346 h 419966"/>
              <a:gd name="connsiteX3" fmla="*/ 2834433 w 2834433"/>
              <a:gd name="connsiteY3" fmla="*/ 0 h 419966"/>
              <a:gd name="connsiteX0" fmla="*/ 0 w 2834433"/>
              <a:gd name="connsiteY0" fmla="*/ 388689 h 419966"/>
              <a:gd name="connsiteX1" fmla="*/ 1847850 w 2834433"/>
              <a:gd name="connsiteY1" fmla="*/ 388689 h 419966"/>
              <a:gd name="connsiteX2" fmla="*/ 2401334 w 2834433"/>
              <a:gd name="connsiteY2" fmla="*/ 56346 h 419966"/>
              <a:gd name="connsiteX3" fmla="*/ 2834433 w 2834433"/>
              <a:gd name="connsiteY3" fmla="*/ 0 h 419966"/>
              <a:gd name="connsiteX0" fmla="*/ 0 w 2839941"/>
              <a:gd name="connsiteY0" fmla="*/ 424494 h 440541"/>
              <a:gd name="connsiteX1" fmla="*/ 1853358 w 2839941"/>
              <a:gd name="connsiteY1" fmla="*/ 388689 h 440541"/>
              <a:gd name="connsiteX2" fmla="*/ 2406842 w 2839941"/>
              <a:gd name="connsiteY2" fmla="*/ 56346 h 440541"/>
              <a:gd name="connsiteX3" fmla="*/ 2839941 w 2839941"/>
              <a:gd name="connsiteY3" fmla="*/ 0 h 440541"/>
              <a:gd name="connsiteX0" fmla="*/ 0 w 2839941"/>
              <a:gd name="connsiteY0" fmla="*/ 424494 h 427814"/>
              <a:gd name="connsiteX1" fmla="*/ 1853358 w 2839941"/>
              <a:gd name="connsiteY1" fmla="*/ 388689 h 427814"/>
              <a:gd name="connsiteX2" fmla="*/ 2406842 w 2839941"/>
              <a:gd name="connsiteY2" fmla="*/ 56346 h 427814"/>
              <a:gd name="connsiteX3" fmla="*/ 2839941 w 2839941"/>
              <a:gd name="connsiteY3" fmla="*/ 0 h 427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9941" h="427814">
                <a:moveTo>
                  <a:pt x="0" y="424494"/>
                </a:moveTo>
                <a:cubicBezTo>
                  <a:pt x="1049500" y="419598"/>
                  <a:pt x="1452218" y="450047"/>
                  <a:pt x="1853358" y="388689"/>
                </a:cubicBezTo>
                <a:cubicBezTo>
                  <a:pt x="2254498" y="327331"/>
                  <a:pt x="2242412" y="121127"/>
                  <a:pt x="2406842" y="56346"/>
                </a:cubicBezTo>
                <a:cubicBezTo>
                  <a:pt x="2571272" y="-8435"/>
                  <a:pt x="2661242" y="8865"/>
                  <a:pt x="2839941" y="0"/>
                </a:cubicBezTo>
              </a:path>
            </a:pathLst>
          </a:custGeom>
          <a:noFill/>
          <a:ln w="285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headEnd type="arrow" w="med" len="med"/>
            <a:tailEnd type="arrow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3" name="Rounded Rectangle 126">
            <a:extLst>
              <a:ext uri="{FF2B5EF4-FFF2-40B4-BE49-F238E27FC236}">
                <a16:creationId xmlns:a16="http://schemas.microsoft.com/office/drawing/2014/main" xmlns="" id="{F3BF00F3-B7A3-42D0-8B67-7CF815037B20}"/>
              </a:ext>
            </a:extLst>
          </p:cNvPr>
          <p:cNvSpPr/>
          <p:nvPr/>
        </p:nvSpPr>
        <p:spPr>
          <a:xfrm>
            <a:off x="4251121" y="6346477"/>
            <a:ext cx="1184360" cy="4572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Multi-Cloud</a:t>
            </a:r>
          </a:p>
        </p:txBody>
      </p: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xmlns="" id="{730855B3-0BA1-4F84-AC5E-94E08BCA7462}"/>
              </a:ext>
            </a:extLst>
          </p:cNvPr>
          <p:cNvCxnSpPr>
            <a:cxnSpLocks/>
          </p:cNvCxnSpPr>
          <p:nvPr/>
        </p:nvCxnSpPr>
        <p:spPr>
          <a:xfrm>
            <a:off x="7657294" y="5379082"/>
            <a:ext cx="13210" cy="100584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tailEnd type="arrow"/>
          </a:ln>
          <a:effectLst/>
        </p:spPr>
      </p:cxnSp>
      <p:sp>
        <p:nvSpPr>
          <p:cNvPr id="176" name="Rounded Rectangle 126">
            <a:extLst>
              <a:ext uri="{FF2B5EF4-FFF2-40B4-BE49-F238E27FC236}">
                <a16:creationId xmlns:a16="http://schemas.microsoft.com/office/drawing/2014/main" xmlns="" id="{A1F273B5-D553-41F6-94D2-9B0B7DAC68B8}"/>
              </a:ext>
            </a:extLst>
          </p:cNvPr>
          <p:cNvSpPr/>
          <p:nvPr/>
        </p:nvSpPr>
        <p:spPr>
          <a:xfrm>
            <a:off x="7085585" y="6358509"/>
            <a:ext cx="1184360" cy="45720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SDN-C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xmlns="" id="{F1F1A1E3-9CEA-443F-B1C8-4DBC4E5215FB}"/>
              </a:ext>
            </a:extLst>
          </p:cNvPr>
          <p:cNvSpPr/>
          <p:nvPr/>
        </p:nvSpPr>
        <p:spPr>
          <a:xfrm>
            <a:off x="4231839" y="4849702"/>
            <a:ext cx="1404515" cy="244851"/>
          </a:xfrm>
          <a:prstGeom prst="rect">
            <a:avLst/>
          </a:prstGeom>
          <a:solidFill>
            <a:srgbClr val="F79646">
              <a:lumMod val="20000"/>
              <a:lumOff val="8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91362" tIns="45679" rIns="91362" bIns="45679" rtlCol="0" anchor="ctr"/>
          <a:lstStyle/>
          <a:p>
            <a:pPr algn="ctr" defTabSz="913630" fontAlgn="auto">
              <a:lnSpc>
                <a:spcPts val="751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solidFill>
                  <a:prstClr val="black"/>
                </a:solidFill>
                <a:latin typeface="Calibri"/>
              </a:rPr>
              <a:t>VNF/Network Adapter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xmlns="" id="{4F5001B2-F044-4754-934A-7881DAFBA718}"/>
              </a:ext>
            </a:extLst>
          </p:cNvPr>
          <p:cNvSpPr/>
          <p:nvPr/>
        </p:nvSpPr>
        <p:spPr>
          <a:xfrm>
            <a:off x="6004977" y="4838556"/>
            <a:ext cx="1889922" cy="260351"/>
          </a:xfrm>
          <a:prstGeom prst="rect">
            <a:avLst/>
          </a:prstGeom>
          <a:solidFill>
            <a:srgbClr val="F79646">
              <a:lumMod val="20000"/>
              <a:lumOff val="8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91362" tIns="45679" rIns="91362" bIns="45679" rtlCol="0" anchor="ctr"/>
          <a:lstStyle/>
          <a:p>
            <a:pPr algn="ctr" defTabSz="913630" fontAlgn="auto">
              <a:lnSpc>
                <a:spcPts val="751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solidFill>
                  <a:prstClr val="black"/>
                </a:solidFill>
              </a:rPr>
              <a:t>Controller </a:t>
            </a:r>
            <a:r>
              <a:rPr lang="en-US" sz="1000" b="1" kern="0" dirty="0">
                <a:solidFill>
                  <a:prstClr val="black"/>
                </a:solidFill>
                <a:latin typeface="Calibri"/>
              </a:rPr>
              <a:t>Adapter</a:t>
            </a:r>
          </a:p>
        </p:txBody>
      </p:sp>
      <p:cxnSp>
        <p:nvCxnSpPr>
          <p:cNvPr id="32" name="Straight Arrow Connector 31"/>
          <p:cNvCxnSpPr>
            <a:cxnSpLocks/>
          </p:cNvCxnSpPr>
          <p:nvPr/>
        </p:nvCxnSpPr>
        <p:spPr>
          <a:xfrm flipH="1">
            <a:off x="6211435" y="5363709"/>
            <a:ext cx="9038" cy="100584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tailEnd type="arrow"/>
          </a:ln>
          <a:effectLst/>
        </p:spPr>
      </p:cxn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xmlns="" id="{287FC620-8D57-4E4B-A04B-57E4C855CCBD}"/>
              </a:ext>
            </a:extLst>
          </p:cNvPr>
          <p:cNvSpPr/>
          <p:nvPr/>
        </p:nvSpPr>
        <p:spPr>
          <a:xfrm>
            <a:off x="8282214" y="5652218"/>
            <a:ext cx="246776" cy="721082"/>
          </a:xfrm>
          <a:custGeom>
            <a:avLst/>
            <a:gdLst>
              <a:gd name="connsiteX0" fmla="*/ 1820091 w 1868693"/>
              <a:gd name="connsiteY0" fmla="*/ 0 h 687977"/>
              <a:gd name="connsiteX1" fmla="*/ 1820091 w 1868693"/>
              <a:gd name="connsiteY1" fmla="*/ 191589 h 687977"/>
              <a:gd name="connsiteX2" fmla="*/ 1314994 w 1868693"/>
              <a:gd name="connsiteY2" fmla="*/ 478972 h 687977"/>
              <a:gd name="connsiteX3" fmla="*/ 243840 w 1868693"/>
              <a:gd name="connsiteY3" fmla="*/ 487680 h 687977"/>
              <a:gd name="connsiteX4" fmla="*/ 0 w 1868693"/>
              <a:gd name="connsiteY4" fmla="*/ 687977 h 687977"/>
              <a:gd name="connsiteX0" fmla="*/ 1820091 w 1831124"/>
              <a:gd name="connsiteY0" fmla="*/ 0 h 687977"/>
              <a:gd name="connsiteX1" fmla="*/ 1691958 w 1831124"/>
              <a:gd name="connsiteY1" fmla="*/ 267303 h 687977"/>
              <a:gd name="connsiteX2" fmla="*/ 1314994 w 1831124"/>
              <a:gd name="connsiteY2" fmla="*/ 478972 h 687977"/>
              <a:gd name="connsiteX3" fmla="*/ 243840 w 1831124"/>
              <a:gd name="connsiteY3" fmla="*/ 487680 h 687977"/>
              <a:gd name="connsiteX4" fmla="*/ 0 w 1831124"/>
              <a:gd name="connsiteY4" fmla="*/ 687977 h 687977"/>
              <a:gd name="connsiteX0" fmla="*/ 1811355 w 1823061"/>
              <a:gd name="connsiteY0" fmla="*/ 0 h 690889"/>
              <a:gd name="connsiteX1" fmla="*/ 1691958 w 1823061"/>
              <a:gd name="connsiteY1" fmla="*/ 270215 h 690889"/>
              <a:gd name="connsiteX2" fmla="*/ 1314994 w 1823061"/>
              <a:gd name="connsiteY2" fmla="*/ 481884 h 690889"/>
              <a:gd name="connsiteX3" fmla="*/ 243840 w 1823061"/>
              <a:gd name="connsiteY3" fmla="*/ 490592 h 690889"/>
              <a:gd name="connsiteX4" fmla="*/ 0 w 1823061"/>
              <a:gd name="connsiteY4" fmla="*/ 690889 h 690889"/>
              <a:gd name="connsiteX0" fmla="*/ 1811355 w 1811355"/>
              <a:gd name="connsiteY0" fmla="*/ 0 h 690889"/>
              <a:gd name="connsiteX1" fmla="*/ 1691958 w 1811355"/>
              <a:gd name="connsiteY1" fmla="*/ 270215 h 690889"/>
              <a:gd name="connsiteX2" fmla="*/ 1314994 w 1811355"/>
              <a:gd name="connsiteY2" fmla="*/ 481884 h 690889"/>
              <a:gd name="connsiteX3" fmla="*/ 243840 w 1811355"/>
              <a:gd name="connsiteY3" fmla="*/ 490592 h 690889"/>
              <a:gd name="connsiteX4" fmla="*/ 0 w 1811355"/>
              <a:gd name="connsiteY4" fmla="*/ 690889 h 690889"/>
              <a:gd name="connsiteX0" fmla="*/ 1823004 w 1823004"/>
              <a:gd name="connsiteY0" fmla="*/ 0 h 690889"/>
              <a:gd name="connsiteX1" fmla="*/ 1691958 w 1823004"/>
              <a:gd name="connsiteY1" fmla="*/ 270215 h 690889"/>
              <a:gd name="connsiteX2" fmla="*/ 1314994 w 1823004"/>
              <a:gd name="connsiteY2" fmla="*/ 481884 h 690889"/>
              <a:gd name="connsiteX3" fmla="*/ 243840 w 1823004"/>
              <a:gd name="connsiteY3" fmla="*/ 490592 h 690889"/>
              <a:gd name="connsiteX4" fmla="*/ 0 w 1823004"/>
              <a:gd name="connsiteY4" fmla="*/ 690889 h 690889"/>
              <a:gd name="connsiteX0" fmla="*/ 1823004 w 1823004"/>
              <a:gd name="connsiteY0" fmla="*/ 0 h 690889"/>
              <a:gd name="connsiteX1" fmla="*/ 1691958 w 1823004"/>
              <a:gd name="connsiteY1" fmla="*/ 316809 h 690889"/>
              <a:gd name="connsiteX2" fmla="*/ 1314994 w 1823004"/>
              <a:gd name="connsiteY2" fmla="*/ 481884 h 690889"/>
              <a:gd name="connsiteX3" fmla="*/ 243840 w 1823004"/>
              <a:gd name="connsiteY3" fmla="*/ 490592 h 690889"/>
              <a:gd name="connsiteX4" fmla="*/ 0 w 1823004"/>
              <a:gd name="connsiteY4" fmla="*/ 690889 h 690889"/>
              <a:gd name="connsiteX0" fmla="*/ 1823004 w 1823004"/>
              <a:gd name="connsiteY0" fmla="*/ 0 h 690889"/>
              <a:gd name="connsiteX1" fmla="*/ 1691958 w 1823004"/>
              <a:gd name="connsiteY1" fmla="*/ 316809 h 690889"/>
              <a:gd name="connsiteX2" fmla="*/ 1314994 w 1823004"/>
              <a:gd name="connsiteY2" fmla="*/ 481884 h 690889"/>
              <a:gd name="connsiteX3" fmla="*/ 200159 w 1823004"/>
              <a:gd name="connsiteY3" fmla="*/ 461471 h 690889"/>
              <a:gd name="connsiteX4" fmla="*/ 0 w 1823004"/>
              <a:gd name="connsiteY4" fmla="*/ 690889 h 690889"/>
              <a:gd name="connsiteX0" fmla="*/ 1823004 w 1823004"/>
              <a:gd name="connsiteY0" fmla="*/ 0 h 690889"/>
              <a:gd name="connsiteX1" fmla="*/ 1691958 w 1823004"/>
              <a:gd name="connsiteY1" fmla="*/ 316809 h 690889"/>
              <a:gd name="connsiteX2" fmla="*/ 1317906 w 1823004"/>
              <a:gd name="connsiteY2" fmla="*/ 511005 h 690889"/>
              <a:gd name="connsiteX3" fmla="*/ 200159 w 1823004"/>
              <a:gd name="connsiteY3" fmla="*/ 461471 h 690889"/>
              <a:gd name="connsiteX4" fmla="*/ 0 w 1823004"/>
              <a:gd name="connsiteY4" fmla="*/ 690889 h 690889"/>
              <a:gd name="connsiteX0" fmla="*/ 1823004 w 1823004"/>
              <a:gd name="connsiteY0" fmla="*/ 0 h 690889"/>
              <a:gd name="connsiteX1" fmla="*/ 1691958 w 1823004"/>
              <a:gd name="connsiteY1" fmla="*/ 316809 h 690889"/>
              <a:gd name="connsiteX2" fmla="*/ 1317906 w 1823004"/>
              <a:gd name="connsiteY2" fmla="*/ 511005 h 690889"/>
              <a:gd name="connsiteX3" fmla="*/ 205983 w 1823004"/>
              <a:gd name="connsiteY3" fmla="*/ 423614 h 690889"/>
              <a:gd name="connsiteX4" fmla="*/ 0 w 1823004"/>
              <a:gd name="connsiteY4" fmla="*/ 690889 h 690889"/>
              <a:gd name="connsiteX0" fmla="*/ 1823004 w 1823004"/>
              <a:gd name="connsiteY0" fmla="*/ 0 h 690889"/>
              <a:gd name="connsiteX1" fmla="*/ 1700695 w 1823004"/>
              <a:gd name="connsiteY1" fmla="*/ 345930 h 690889"/>
              <a:gd name="connsiteX2" fmla="*/ 1317906 w 1823004"/>
              <a:gd name="connsiteY2" fmla="*/ 511005 h 690889"/>
              <a:gd name="connsiteX3" fmla="*/ 205983 w 1823004"/>
              <a:gd name="connsiteY3" fmla="*/ 423614 h 690889"/>
              <a:gd name="connsiteX4" fmla="*/ 0 w 1823004"/>
              <a:gd name="connsiteY4" fmla="*/ 690889 h 690889"/>
              <a:gd name="connsiteX0" fmla="*/ 1823004 w 1823004"/>
              <a:gd name="connsiteY0" fmla="*/ 0 h 690889"/>
              <a:gd name="connsiteX1" fmla="*/ 1700695 w 1823004"/>
              <a:gd name="connsiteY1" fmla="*/ 345930 h 690889"/>
              <a:gd name="connsiteX2" fmla="*/ 1317906 w 1823004"/>
              <a:gd name="connsiteY2" fmla="*/ 511005 h 690889"/>
              <a:gd name="connsiteX3" fmla="*/ 205983 w 1823004"/>
              <a:gd name="connsiteY3" fmla="*/ 423614 h 690889"/>
              <a:gd name="connsiteX4" fmla="*/ 0 w 1823004"/>
              <a:gd name="connsiteY4" fmla="*/ 690889 h 690889"/>
              <a:gd name="connsiteX0" fmla="*/ 1814267 w 1814267"/>
              <a:gd name="connsiteY0" fmla="*/ 0 h 693801"/>
              <a:gd name="connsiteX1" fmla="*/ 1700695 w 1814267"/>
              <a:gd name="connsiteY1" fmla="*/ 348842 h 693801"/>
              <a:gd name="connsiteX2" fmla="*/ 1317906 w 1814267"/>
              <a:gd name="connsiteY2" fmla="*/ 513917 h 693801"/>
              <a:gd name="connsiteX3" fmla="*/ 205983 w 1814267"/>
              <a:gd name="connsiteY3" fmla="*/ 426526 h 693801"/>
              <a:gd name="connsiteX4" fmla="*/ 0 w 1814267"/>
              <a:gd name="connsiteY4" fmla="*/ 693801 h 693801"/>
              <a:gd name="connsiteX0" fmla="*/ 1814267 w 1814267"/>
              <a:gd name="connsiteY0" fmla="*/ 0 h 693801"/>
              <a:gd name="connsiteX1" fmla="*/ 1700695 w 1814267"/>
              <a:gd name="connsiteY1" fmla="*/ 348842 h 693801"/>
              <a:gd name="connsiteX2" fmla="*/ 1317906 w 1814267"/>
              <a:gd name="connsiteY2" fmla="*/ 513917 h 693801"/>
              <a:gd name="connsiteX3" fmla="*/ 0 w 1814267"/>
              <a:gd name="connsiteY3" fmla="*/ 693801 h 693801"/>
              <a:gd name="connsiteX0" fmla="*/ 1814267 w 1870066"/>
              <a:gd name="connsiteY0" fmla="*/ 0 h 693801"/>
              <a:gd name="connsiteX1" fmla="*/ 1700695 w 1870066"/>
              <a:gd name="connsiteY1" fmla="*/ 348842 h 693801"/>
              <a:gd name="connsiteX2" fmla="*/ 0 w 1870066"/>
              <a:gd name="connsiteY2" fmla="*/ 693801 h 693801"/>
              <a:gd name="connsiteX0" fmla="*/ 1202015 w 1217764"/>
              <a:gd name="connsiteY0" fmla="*/ 0 h 688242"/>
              <a:gd name="connsiteX1" fmla="*/ 1088443 w 1217764"/>
              <a:gd name="connsiteY1" fmla="*/ 348842 h 688242"/>
              <a:gd name="connsiteX2" fmla="*/ 0 w 1217764"/>
              <a:gd name="connsiteY2" fmla="*/ 688242 h 688242"/>
              <a:gd name="connsiteX0" fmla="*/ 1202015 w 1217764"/>
              <a:gd name="connsiteY0" fmla="*/ 0 h 688242"/>
              <a:gd name="connsiteX1" fmla="*/ 1088443 w 1217764"/>
              <a:gd name="connsiteY1" fmla="*/ 348842 h 688242"/>
              <a:gd name="connsiteX2" fmla="*/ 0 w 1217764"/>
              <a:gd name="connsiteY2" fmla="*/ 688242 h 688242"/>
              <a:gd name="connsiteX0" fmla="*/ 1202015 w 1202015"/>
              <a:gd name="connsiteY0" fmla="*/ 0 h 688242"/>
              <a:gd name="connsiteX1" fmla="*/ 941503 w 1202015"/>
              <a:gd name="connsiteY1" fmla="*/ 407211 h 688242"/>
              <a:gd name="connsiteX2" fmla="*/ 0 w 1202015"/>
              <a:gd name="connsiteY2" fmla="*/ 688242 h 688242"/>
              <a:gd name="connsiteX0" fmla="*/ 1202015 w 1202015"/>
              <a:gd name="connsiteY0" fmla="*/ 0 h 688242"/>
              <a:gd name="connsiteX1" fmla="*/ 974155 w 1202015"/>
              <a:gd name="connsiteY1" fmla="*/ 421108 h 688242"/>
              <a:gd name="connsiteX2" fmla="*/ 0 w 1202015"/>
              <a:gd name="connsiteY2" fmla="*/ 688242 h 688242"/>
              <a:gd name="connsiteX0" fmla="*/ 1202015 w 1202015"/>
              <a:gd name="connsiteY0" fmla="*/ 0 h 688242"/>
              <a:gd name="connsiteX1" fmla="*/ 974155 w 1202015"/>
              <a:gd name="connsiteY1" fmla="*/ 421108 h 688242"/>
              <a:gd name="connsiteX2" fmla="*/ 0 w 1202015"/>
              <a:gd name="connsiteY2" fmla="*/ 688242 h 688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02015" h="688242">
                <a:moveTo>
                  <a:pt x="1202015" y="0"/>
                </a:moveTo>
                <a:cubicBezTo>
                  <a:pt x="1194601" y="146155"/>
                  <a:pt x="1109182" y="331416"/>
                  <a:pt x="974155" y="421108"/>
                </a:cubicBezTo>
                <a:cubicBezTo>
                  <a:pt x="839128" y="510800"/>
                  <a:pt x="558395" y="621935"/>
                  <a:pt x="0" y="688242"/>
                </a:cubicBezTo>
              </a:path>
            </a:pathLst>
          </a:custGeom>
          <a:noFill/>
          <a:ln w="285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tailEnd type="arrow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Rounded Rectangle 126">
            <a:extLst>
              <a:ext uri="{FF2B5EF4-FFF2-40B4-BE49-F238E27FC236}">
                <a16:creationId xmlns:a16="http://schemas.microsoft.com/office/drawing/2014/main" xmlns="" id="{E6FBEF2A-34FC-40D6-8F25-483FAF6A8906}"/>
              </a:ext>
            </a:extLst>
          </p:cNvPr>
          <p:cNvSpPr/>
          <p:nvPr/>
        </p:nvSpPr>
        <p:spPr>
          <a:xfrm>
            <a:off x="5678633" y="6358509"/>
            <a:ext cx="1184360" cy="45720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Generic VNF Controller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xmlns="" id="{429D850D-90CA-404C-A6A6-681B8A8AE7B3}"/>
              </a:ext>
            </a:extLst>
          </p:cNvPr>
          <p:cNvSpPr txBox="1"/>
          <p:nvPr/>
        </p:nvSpPr>
        <p:spPr>
          <a:xfrm>
            <a:off x="6684840" y="4213495"/>
            <a:ext cx="481258" cy="233433"/>
          </a:xfrm>
          <a:prstGeom prst="rect">
            <a:avLst/>
          </a:prstGeom>
          <a:solidFill>
            <a:sysClr val="window" lastClr="FFFFFF">
              <a:lumMod val="95000"/>
              <a:alpha val="74902"/>
            </a:sysClr>
          </a:solidFill>
        </p:spPr>
        <p:txBody>
          <a:bodyPr wrap="square" lIns="0" tIns="45664" rIns="0" bIns="45664" rtlCol="0" anchor="ctr" anchorCtr="0">
            <a:spAutoFit/>
          </a:bodyPr>
          <a:lstStyle/>
          <a:p>
            <a:pPr marL="0" marR="0" lvl="0" indent="0" algn="ctr" defTabSz="91336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REST</a:t>
            </a: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xmlns="" id="{55F88779-95A2-4C3E-9F3A-3970E342EABD}"/>
              </a:ext>
            </a:extLst>
          </p:cNvPr>
          <p:cNvSpPr txBox="1"/>
          <p:nvPr/>
        </p:nvSpPr>
        <p:spPr>
          <a:xfrm>
            <a:off x="7474659" y="4258241"/>
            <a:ext cx="481258" cy="233433"/>
          </a:xfrm>
          <a:prstGeom prst="rect">
            <a:avLst/>
          </a:prstGeom>
          <a:solidFill>
            <a:sysClr val="window" lastClr="FFFFFF">
              <a:lumMod val="95000"/>
              <a:alpha val="74902"/>
            </a:sysClr>
          </a:solidFill>
        </p:spPr>
        <p:txBody>
          <a:bodyPr wrap="square" lIns="0" tIns="45664" rIns="0" bIns="45664" rtlCol="0" anchor="ctr" anchorCtr="0">
            <a:spAutoFit/>
          </a:bodyPr>
          <a:lstStyle/>
          <a:p>
            <a:pPr marL="0" marR="0" lvl="0" indent="0" algn="ctr" defTabSz="91336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REST</a:t>
            </a:r>
          </a:p>
        </p:txBody>
      </p:sp>
      <p:grpSp>
        <p:nvGrpSpPr>
          <p:cNvPr id="167" name="Group 166">
            <a:extLst>
              <a:ext uri="{FF2B5EF4-FFF2-40B4-BE49-F238E27FC236}">
                <a16:creationId xmlns:a16="http://schemas.microsoft.com/office/drawing/2014/main" xmlns="" id="{C405F211-A5E6-4A8B-A6D2-B1AA02F98423}"/>
              </a:ext>
            </a:extLst>
          </p:cNvPr>
          <p:cNvGrpSpPr/>
          <p:nvPr/>
        </p:nvGrpSpPr>
        <p:grpSpPr>
          <a:xfrm>
            <a:off x="4102820" y="1457849"/>
            <a:ext cx="5786793" cy="4533882"/>
            <a:chOff x="4098996" y="1509463"/>
            <a:chExt cx="5786793" cy="4533882"/>
          </a:xfrm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xmlns="" id="{DFBAB3F8-4E1A-4280-A125-85F0E0621B5D}"/>
                </a:ext>
              </a:extLst>
            </p:cNvPr>
            <p:cNvSpPr/>
            <p:nvPr/>
          </p:nvSpPr>
          <p:spPr>
            <a:xfrm>
              <a:off x="4098996" y="1509463"/>
              <a:ext cx="5772647" cy="4516340"/>
            </a:xfrm>
            <a:custGeom>
              <a:avLst/>
              <a:gdLst>
                <a:gd name="connsiteX0" fmla="*/ 2767054 w 5772647"/>
                <a:gd name="connsiteY0" fmla="*/ 318052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0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49857 h 4516340"/>
                <a:gd name="connsiteX17" fmla="*/ 2767054 w 5772647"/>
                <a:gd name="connsiteY17" fmla="*/ 318052 h 4516340"/>
                <a:gd name="connsiteX0" fmla="*/ 2767054 w 5772647"/>
                <a:gd name="connsiteY0" fmla="*/ 318052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0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1228 w 5772647"/>
                <a:gd name="connsiteY16" fmla="*/ 341906 h 4516340"/>
                <a:gd name="connsiteX17" fmla="*/ 2767054 w 5772647"/>
                <a:gd name="connsiteY17" fmla="*/ 318052 h 4516340"/>
                <a:gd name="connsiteX0" fmla="*/ 2767054 w 5772647"/>
                <a:gd name="connsiteY0" fmla="*/ 318052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0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767054 w 5772647"/>
                <a:gd name="connsiteY17" fmla="*/ 318052 h 4516340"/>
                <a:gd name="connsiteX0" fmla="*/ 2767054 w 5772647"/>
                <a:gd name="connsiteY0" fmla="*/ 318052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16043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767054 w 5772647"/>
                <a:gd name="connsiteY17" fmla="*/ 318052 h 4516340"/>
                <a:gd name="connsiteX0" fmla="*/ 2767054 w 5772647"/>
                <a:gd name="connsiteY0" fmla="*/ 318052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767054 w 5772647"/>
                <a:gd name="connsiteY17" fmla="*/ 318052 h 4516340"/>
                <a:gd name="connsiteX0" fmla="*/ 2783096 w 5772647"/>
                <a:gd name="connsiteY0" fmla="*/ 330083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783096 w 5772647"/>
                <a:gd name="connsiteY17" fmla="*/ 330083 h 4516340"/>
                <a:gd name="connsiteX0" fmla="*/ 2803148 w 5772647"/>
                <a:gd name="connsiteY0" fmla="*/ 338104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803148 w 5772647"/>
                <a:gd name="connsiteY17" fmla="*/ 338104 h 4516340"/>
                <a:gd name="connsiteX0" fmla="*/ 2803148 w 5772647"/>
                <a:gd name="connsiteY0" fmla="*/ 338104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803148 w 5772647"/>
                <a:gd name="connsiteY17" fmla="*/ 338104 h 4516340"/>
                <a:gd name="connsiteX0" fmla="*/ 2803148 w 5772647"/>
                <a:gd name="connsiteY0" fmla="*/ 338104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92486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803148 w 5772647"/>
                <a:gd name="connsiteY17" fmla="*/ 338104 h 4516340"/>
                <a:gd name="connsiteX0" fmla="*/ 2803148 w 5772647"/>
                <a:gd name="connsiteY0" fmla="*/ 338104 h 4516340"/>
                <a:gd name="connsiteX1" fmla="*/ 2719346 w 5772647"/>
                <a:gd name="connsiteY1" fmla="*/ 294198 h 4516340"/>
                <a:gd name="connsiteX2" fmla="*/ 2838726 w 5772647"/>
                <a:gd name="connsiteY2" fmla="*/ 48370 h 4516340"/>
                <a:gd name="connsiteX3" fmla="*/ 292486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803148 w 5772647"/>
                <a:gd name="connsiteY17" fmla="*/ 338104 h 4516340"/>
                <a:gd name="connsiteX0" fmla="*/ 2927608 w 5772647"/>
                <a:gd name="connsiteY0" fmla="*/ 338104 h 4516340"/>
                <a:gd name="connsiteX1" fmla="*/ 2719346 w 5772647"/>
                <a:gd name="connsiteY1" fmla="*/ 294198 h 4516340"/>
                <a:gd name="connsiteX2" fmla="*/ 2838726 w 5772647"/>
                <a:gd name="connsiteY2" fmla="*/ 48370 h 4516340"/>
                <a:gd name="connsiteX3" fmla="*/ 292486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927608 w 5772647"/>
                <a:gd name="connsiteY17" fmla="*/ 338104 h 4516340"/>
                <a:gd name="connsiteX0" fmla="*/ 2927608 w 5772647"/>
                <a:gd name="connsiteY0" fmla="*/ 338104 h 4516340"/>
                <a:gd name="connsiteX1" fmla="*/ 2833646 w 5772647"/>
                <a:gd name="connsiteY1" fmla="*/ 299278 h 4516340"/>
                <a:gd name="connsiteX2" fmla="*/ 2838726 w 5772647"/>
                <a:gd name="connsiteY2" fmla="*/ 48370 h 4516340"/>
                <a:gd name="connsiteX3" fmla="*/ 292486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927608 w 5772647"/>
                <a:gd name="connsiteY17" fmla="*/ 338104 h 451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772647" h="4516340">
                  <a:moveTo>
                    <a:pt x="2927608" y="338104"/>
                  </a:moveTo>
                  <a:lnTo>
                    <a:pt x="2833646" y="299278"/>
                  </a:lnTo>
                  <a:lnTo>
                    <a:pt x="2838726" y="48370"/>
                  </a:lnTo>
                  <a:lnTo>
                    <a:pt x="2924865" y="12032"/>
                  </a:lnTo>
                  <a:lnTo>
                    <a:pt x="5637474" y="0"/>
                  </a:lnTo>
                  <a:lnTo>
                    <a:pt x="5748793" y="55659"/>
                  </a:lnTo>
                  <a:lnTo>
                    <a:pt x="5764695" y="135172"/>
                  </a:lnTo>
                  <a:cubicBezTo>
                    <a:pt x="5767346" y="1555805"/>
                    <a:pt x="5769996" y="2976438"/>
                    <a:pt x="5772647" y="4397071"/>
                  </a:cubicBezTo>
                  <a:lnTo>
                    <a:pt x="5661328" y="4516340"/>
                  </a:lnTo>
                  <a:lnTo>
                    <a:pt x="111318" y="4516340"/>
                  </a:lnTo>
                  <a:lnTo>
                    <a:pt x="0" y="4468633"/>
                  </a:lnTo>
                  <a:lnTo>
                    <a:pt x="15902" y="4261899"/>
                  </a:lnTo>
                  <a:lnTo>
                    <a:pt x="55659" y="4190337"/>
                  </a:lnTo>
                  <a:lnTo>
                    <a:pt x="5359179" y="4198288"/>
                  </a:lnTo>
                  <a:lnTo>
                    <a:pt x="5438692" y="4126726"/>
                  </a:lnTo>
                  <a:cubicBezTo>
                    <a:pt x="5443993" y="2896924"/>
                    <a:pt x="5449293" y="1667123"/>
                    <a:pt x="5454594" y="437321"/>
                  </a:cubicBezTo>
                  <a:lnTo>
                    <a:pt x="5359179" y="333955"/>
                  </a:lnTo>
                  <a:lnTo>
                    <a:pt x="2927608" y="338104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  <a:alpha val="76000"/>
              </a:schemeClr>
            </a:solidFill>
            <a:ln w="9525" cap="flat" cmpd="sng" algn="ctr">
              <a:solidFill>
                <a:schemeClr val="bg2">
                  <a:lumMod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endParaRPr lang="en-US" sz="1600" b="1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xmlns="" id="{DDFEBE21-D051-41A6-A2A4-53800EFAFA56}"/>
                </a:ext>
              </a:extLst>
            </p:cNvPr>
            <p:cNvSpPr txBox="1"/>
            <p:nvPr/>
          </p:nvSpPr>
          <p:spPr>
            <a:xfrm>
              <a:off x="6935723" y="1524560"/>
              <a:ext cx="25788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600" b="1" dirty="0">
                  <a:solidFill>
                    <a:prstClr val="black"/>
                  </a:solidFill>
                  <a:ea typeface="微软雅黑" panose="020B0503020204020204" pitchFamily="34" charset="-122"/>
                </a:rPr>
                <a:t>Micro Services Bus / </a:t>
              </a:r>
              <a:r>
                <a:rPr lang="en-US" altLang="zh-CN" sz="1600" b="1" dirty="0" err="1">
                  <a:solidFill>
                    <a:prstClr val="black"/>
                  </a:solidFill>
                  <a:ea typeface="微软雅黑" panose="020B0503020204020204" pitchFamily="34" charset="-122"/>
                </a:rPr>
                <a:t>DMaaP</a:t>
              </a:r>
              <a:endParaRPr lang="en-US" altLang="zh-CN" sz="1600" b="1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xmlns="" id="{17443A30-39E1-42D0-8E53-35FEA41A1977}"/>
                </a:ext>
              </a:extLst>
            </p:cNvPr>
            <p:cNvSpPr txBox="1"/>
            <p:nvPr/>
          </p:nvSpPr>
          <p:spPr>
            <a:xfrm rot="5400000">
              <a:off x="8403844" y="3516549"/>
              <a:ext cx="26253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600" b="1" dirty="0">
                  <a:solidFill>
                    <a:prstClr val="black"/>
                  </a:solidFill>
                  <a:ea typeface="微软雅黑" panose="020B0503020204020204" pitchFamily="34" charset="-122"/>
                </a:rPr>
                <a:t>Micro Services Bus  / </a:t>
              </a:r>
              <a:r>
                <a:rPr lang="en-US" altLang="zh-CN" sz="1600" b="1" dirty="0" err="1">
                  <a:solidFill>
                    <a:prstClr val="black"/>
                  </a:solidFill>
                  <a:ea typeface="微软雅黑" panose="020B0503020204020204" pitchFamily="34" charset="-122"/>
                </a:rPr>
                <a:t>DMaaP</a:t>
              </a:r>
              <a:endParaRPr lang="en-US" altLang="zh-CN" sz="1600" b="1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xmlns="" id="{06E06A2F-AA53-4CD0-8981-3F4F1C1D08E1}"/>
                </a:ext>
              </a:extLst>
            </p:cNvPr>
            <p:cNvSpPr txBox="1"/>
            <p:nvPr/>
          </p:nvSpPr>
          <p:spPr>
            <a:xfrm>
              <a:off x="5175106" y="5704791"/>
              <a:ext cx="25788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600" b="1" dirty="0">
                  <a:solidFill>
                    <a:prstClr val="black"/>
                  </a:solidFill>
                  <a:ea typeface="微软雅黑" panose="020B0503020204020204" pitchFamily="34" charset="-122"/>
                </a:rPr>
                <a:t>Micro Services Bus / </a:t>
              </a:r>
              <a:r>
                <a:rPr lang="en-US" altLang="zh-CN" sz="1600" b="1" dirty="0" err="1">
                  <a:solidFill>
                    <a:prstClr val="black"/>
                  </a:solidFill>
                  <a:ea typeface="微软雅黑" panose="020B0503020204020204" pitchFamily="34" charset="-122"/>
                </a:rPr>
                <a:t>DMaaP</a:t>
              </a:r>
              <a:endParaRPr lang="en-US" altLang="zh-CN" sz="1600" b="1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59" name="Speech Bubble: Rectangle 158">
            <a:extLst>
              <a:ext uri="{FF2B5EF4-FFF2-40B4-BE49-F238E27FC236}">
                <a16:creationId xmlns:a16="http://schemas.microsoft.com/office/drawing/2014/main" xmlns="" id="{2B701CB5-9727-4D1E-AE29-B91EE9861636}"/>
              </a:ext>
            </a:extLst>
          </p:cNvPr>
          <p:cNvSpPr/>
          <p:nvPr/>
        </p:nvSpPr>
        <p:spPr>
          <a:xfrm>
            <a:off x="9405349" y="5610319"/>
            <a:ext cx="2183140" cy="735036"/>
          </a:xfrm>
          <a:prstGeom prst="wedgeRectCallout">
            <a:avLst>
              <a:gd name="adj1" fmla="val -115942"/>
              <a:gd name="adj2" fmla="val -246276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2"/>
                </a:solidFill>
              </a:rPr>
              <a:t>Cloudify/ARIA would be invoked by BPMN after “Assignments” have been obtained from SDNC, once a full “deployment” set of data is available across all Resources.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xmlns="" id="{684283A2-B8E6-461E-9CDB-8A7D18AD9622}"/>
              </a:ext>
            </a:extLst>
          </p:cNvPr>
          <p:cNvSpPr txBox="1"/>
          <p:nvPr/>
        </p:nvSpPr>
        <p:spPr>
          <a:xfrm>
            <a:off x="7353960" y="5508378"/>
            <a:ext cx="481258" cy="233433"/>
          </a:xfrm>
          <a:prstGeom prst="rect">
            <a:avLst/>
          </a:prstGeom>
          <a:solidFill>
            <a:sysClr val="window" lastClr="FFFFFF">
              <a:lumMod val="95000"/>
              <a:alpha val="74902"/>
            </a:sysClr>
          </a:solidFill>
        </p:spPr>
        <p:txBody>
          <a:bodyPr wrap="square" lIns="0" tIns="45664" rIns="0" bIns="45664" rtlCol="0" anchor="ctr" anchorCtr="0">
            <a:spAutoFit/>
          </a:bodyPr>
          <a:lstStyle/>
          <a:p>
            <a:pPr marL="0" marR="0" lvl="0" indent="0" algn="ctr" defTabSz="91336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REST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945900" y="5482285"/>
            <a:ext cx="481258" cy="233433"/>
          </a:xfrm>
          <a:prstGeom prst="rect">
            <a:avLst/>
          </a:prstGeom>
          <a:solidFill>
            <a:sysClr val="window" lastClr="FFFFFF">
              <a:lumMod val="95000"/>
              <a:alpha val="74902"/>
            </a:sysClr>
          </a:solidFill>
        </p:spPr>
        <p:txBody>
          <a:bodyPr wrap="square" lIns="0" tIns="45664" rIns="0" bIns="45664" rtlCol="0" anchor="ctr" anchorCtr="0">
            <a:spAutoFit/>
          </a:bodyPr>
          <a:lstStyle/>
          <a:p>
            <a:pPr marL="0" marR="0" lvl="0" indent="0" algn="ctr" defTabSz="91336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REST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xmlns="" id="{13E21F30-E614-4861-AFE1-3F2BC05AD393}"/>
              </a:ext>
            </a:extLst>
          </p:cNvPr>
          <p:cNvSpPr txBox="1"/>
          <p:nvPr/>
        </p:nvSpPr>
        <p:spPr>
          <a:xfrm>
            <a:off x="4575871" y="5467861"/>
            <a:ext cx="481258" cy="233433"/>
          </a:xfrm>
          <a:prstGeom prst="rect">
            <a:avLst/>
          </a:prstGeom>
          <a:solidFill>
            <a:sysClr val="window" lastClr="FFFFFF">
              <a:lumMod val="95000"/>
              <a:alpha val="74902"/>
            </a:sysClr>
          </a:solidFill>
        </p:spPr>
        <p:txBody>
          <a:bodyPr wrap="square" lIns="0" tIns="45664" rIns="0" bIns="45664" rtlCol="0" anchor="ctr" anchorCtr="0">
            <a:spAutoFit/>
          </a:bodyPr>
          <a:lstStyle/>
          <a:p>
            <a:pPr marL="0" marR="0" lvl="0" indent="0" algn="ctr" defTabSz="91336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REST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xmlns="" id="{52262198-ED7F-42B7-9645-94A1EB36257A}"/>
              </a:ext>
            </a:extLst>
          </p:cNvPr>
          <p:cNvSpPr txBox="1"/>
          <p:nvPr/>
        </p:nvSpPr>
        <p:spPr>
          <a:xfrm>
            <a:off x="9934247" y="3227639"/>
            <a:ext cx="481258" cy="215331"/>
          </a:xfrm>
          <a:prstGeom prst="rect">
            <a:avLst/>
          </a:prstGeom>
          <a:solidFill>
            <a:sysClr val="window" lastClr="FFFFFF">
              <a:lumMod val="95000"/>
              <a:alpha val="74902"/>
            </a:sysClr>
          </a:solidFill>
        </p:spPr>
        <p:txBody>
          <a:bodyPr wrap="square" lIns="0" tIns="45664" rIns="0" bIns="45664" rtlCol="0" anchor="ctr" anchorCtr="0">
            <a:spAutoFit/>
          </a:bodyPr>
          <a:lstStyle/>
          <a:p>
            <a:pPr marL="0" marR="0" lvl="0" indent="0" algn="ctr" defTabSz="91336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REST</a:t>
            </a:r>
          </a:p>
        </p:txBody>
      </p:sp>
      <p:cxnSp>
        <p:nvCxnSpPr>
          <p:cNvPr id="58" name="Elbow Connector 162"/>
          <p:cNvCxnSpPr>
            <a:cxnSpLocks/>
            <a:endCxn id="16" idx="1"/>
          </p:cNvCxnSpPr>
          <p:nvPr/>
        </p:nvCxnSpPr>
        <p:spPr>
          <a:xfrm>
            <a:off x="5835422" y="2594870"/>
            <a:ext cx="914989" cy="845831"/>
          </a:xfrm>
          <a:prstGeom prst="bentConnector3">
            <a:avLst>
              <a:gd name="adj1" fmla="val 1336"/>
            </a:avLst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59" name="TextBox 58"/>
          <p:cNvSpPr txBox="1"/>
          <p:nvPr/>
        </p:nvSpPr>
        <p:spPr>
          <a:xfrm>
            <a:off x="5613454" y="2887937"/>
            <a:ext cx="425447" cy="233433"/>
          </a:xfrm>
          <a:prstGeom prst="rect">
            <a:avLst/>
          </a:prstGeom>
          <a:solidFill>
            <a:sysClr val="window" lastClr="FFFFFF">
              <a:lumMod val="95000"/>
              <a:alpha val="74902"/>
            </a:sysClr>
          </a:solidFill>
        </p:spPr>
        <p:txBody>
          <a:bodyPr wrap="square" lIns="0" tIns="45664" rIns="0" bIns="45664" rtlCol="0" anchor="ctr" anchorCtr="0">
            <a:spAutoFit/>
          </a:bodyPr>
          <a:lstStyle/>
          <a:p>
            <a:pPr marL="0" marR="0" lvl="0" indent="0" algn="ctr" defTabSz="91336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REST</a:t>
            </a:r>
          </a:p>
        </p:txBody>
      </p:sp>
      <p:sp>
        <p:nvSpPr>
          <p:cNvPr id="52" name="Rounded Rectangle 155"/>
          <p:cNvSpPr/>
          <p:nvPr/>
        </p:nvSpPr>
        <p:spPr>
          <a:xfrm>
            <a:off x="5013309" y="2426831"/>
            <a:ext cx="1644206" cy="2286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ysClr val="windowText" lastClr="000000">
                  <a:shade val="51000"/>
                  <a:satMod val="130000"/>
                </a:sysClr>
              </a:gs>
              <a:gs pos="80000">
                <a:sysClr val="windowText" lastClr="000000">
                  <a:shade val="93000"/>
                  <a:satMod val="130000"/>
                </a:sysClr>
              </a:gs>
              <a:gs pos="100000">
                <a:sysClr val="windowText" lastClr="000000">
                  <a:shade val="94000"/>
                  <a:satMod val="135000"/>
                </a:sysClr>
              </a:gs>
            </a:gsLst>
            <a:lin ang="16200000" scaled="0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1362" tIns="45679" rIns="91362" bIns="45679" rtlCol="0" anchor="ctr"/>
          <a:lstStyle/>
          <a:p>
            <a:pPr marL="0" marR="0" lvl="0" indent="0" algn="ctr" defTabSz="913630" eaLnBrk="1" fontAlgn="auto" latinLnBrk="0" hangingPunct="1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rPr>
              <a:t>Map Request Data to Recipe &amp; Invoke BPEL Execution</a:t>
            </a:r>
          </a:p>
        </p:txBody>
      </p:sp>
    </p:spTree>
    <p:extLst>
      <p:ext uri="{BB962C8B-B14F-4D97-AF65-F5344CB8AC3E}">
        <p14:creationId xmlns:p14="http://schemas.microsoft.com/office/powerpoint/2010/main" val="107851771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25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Generic VNF Controller (L4-7) Architecture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0" y="999416"/>
            <a:ext cx="5655839" cy="5316859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Generic VNF Controller for L4-7 configures and maintains the health of applications throughout its lifecycle.</a:t>
            </a:r>
          </a:p>
          <a:p>
            <a:pPr marL="347041" lvl="1" indent="-170367"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The Lifecycle Management Functions are a normalization of VF-C and APP-C functions into a common, extensible library 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Programmable network application management platform</a:t>
            </a:r>
            <a:endParaRPr lang="en-US" sz="1400" b="1" dirty="0">
              <a:solidFill>
                <a:srgbClr val="067AB4">
                  <a:lumMod val="75000"/>
                </a:srgbClr>
              </a:solidFill>
            </a:endParaRP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Behavior patterns programmed via models and policies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Standards based models &amp; protocols for multi-vendor implementation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Extensible SB adapter set including vendor specific VNF-Managers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Operational control, version management, software updates, etc.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Manages the health of the applications/VNFs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Policy-based optimization to meet SLAs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Event-based control loop automation to solve local issues near real-time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Local source of truth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Manages inventory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All stages/states of lifecycle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Configuration audits</a:t>
            </a:r>
          </a:p>
          <a:p>
            <a:pPr marL="168782" indent="-168782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Key Attributes of VNF Controllers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Intimate with network protocols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Manages the state of services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Provide Deployment Flexibility to meet user scalability / resilience needs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5610337" y="1849889"/>
            <a:ext cx="6471581" cy="3806433"/>
            <a:chOff x="5400802" y="1849889"/>
            <a:chExt cx="6471581" cy="3806433"/>
          </a:xfrm>
        </p:grpSpPr>
        <p:grpSp>
          <p:nvGrpSpPr>
            <p:cNvPr id="6" name="Group 5"/>
            <p:cNvGrpSpPr/>
            <p:nvPr/>
          </p:nvGrpSpPr>
          <p:grpSpPr>
            <a:xfrm>
              <a:off x="5400802" y="1849889"/>
              <a:ext cx="6471581" cy="3806433"/>
              <a:chOff x="5400802" y="1849889"/>
              <a:chExt cx="6471581" cy="3806433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5400802" y="1849889"/>
                <a:ext cx="6471581" cy="3806433"/>
                <a:chOff x="2501597" y="1308432"/>
                <a:chExt cx="6471581" cy="3806433"/>
              </a:xfrm>
            </p:grpSpPr>
            <p:sp>
              <p:nvSpPr>
                <p:cNvPr id="18" name="Rectangle 17"/>
                <p:cNvSpPr/>
                <p:nvPr/>
              </p:nvSpPr>
              <p:spPr>
                <a:xfrm>
                  <a:off x="2501597" y="1718652"/>
                  <a:ext cx="6471581" cy="3396213"/>
                </a:xfrm>
                <a:prstGeom prst="rect">
                  <a:avLst/>
                </a:prstGeom>
                <a:solidFill>
                  <a:schemeClr val="bg2">
                    <a:lumMod val="60000"/>
                    <a:lumOff val="40000"/>
                  </a:schemeClr>
                </a:solidFill>
                <a:ln/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 lIns="91440" tIns="91440" rIns="91440" bIns="91440" rtlCol="0" anchor="t" anchorCtr="0"/>
                <a:lstStyle/>
                <a:p>
                  <a:pPr defTabSz="913220">
                    <a:defRPr/>
                  </a:pPr>
                  <a:r>
                    <a:rPr lang="en-US" sz="2000" b="1" kern="0" dirty="0">
                      <a:solidFill>
                        <a:prstClr val="black"/>
                      </a:solidFill>
                    </a:rPr>
                    <a:t>Generic VNF </a:t>
                  </a:r>
                </a:p>
                <a:p>
                  <a:pPr defTabSz="913220">
                    <a:defRPr/>
                  </a:pPr>
                  <a:r>
                    <a:rPr lang="en-US" sz="2000" b="1" kern="0" dirty="0">
                      <a:solidFill>
                        <a:prstClr val="black"/>
                      </a:solidFill>
                    </a:rPr>
                    <a:t>Controller</a:t>
                  </a:r>
                </a:p>
              </p:txBody>
            </p:sp>
            <p:sp>
              <p:nvSpPr>
                <p:cNvPr id="19" name="Rounded Rectangle 81"/>
                <p:cNvSpPr/>
                <p:nvPr/>
              </p:nvSpPr>
              <p:spPr>
                <a:xfrm>
                  <a:off x="2575799" y="4126833"/>
                  <a:ext cx="6322269" cy="913105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91318" tIns="0" rIns="91318" bIns="45659" rtlCol="0" anchor="t" anchorCtr="0"/>
                <a:lstStyle/>
                <a:p>
                  <a:pPr algn="ctr" defTabSz="913220">
                    <a:lnSpc>
                      <a:spcPts val="1199"/>
                    </a:lnSpc>
                    <a:defRPr/>
                  </a:pPr>
                  <a:r>
                    <a:rPr lang="en-US" sz="1199" b="1" kern="0" dirty="0">
                      <a:solidFill>
                        <a:prstClr val="black"/>
                      </a:solidFill>
                    </a:rPr>
                    <a:t>Adapters </a:t>
                  </a:r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2661332" y="4374797"/>
                  <a:ext cx="6067378" cy="568977"/>
                </a:xfrm>
                <a:prstGeom prst="rect">
                  <a:avLst/>
                </a:prstGeom>
                <a:solidFill>
                  <a:schemeClr val="bg1"/>
                </a:solidFill>
                <a:ln/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square" rtlCol="0" anchor="ctr"/>
                <a:lstStyle/>
                <a:p>
                  <a:pPr defTabSz="913486">
                    <a:lnSpc>
                      <a:spcPts val="899"/>
                    </a:lnSpc>
                    <a:defRPr/>
                  </a:pPr>
                  <a:endParaRPr lang="en-US" sz="1049" b="1" kern="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" name="Rounded Rectangle 44"/>
                <p:cNvSpPr/>
                <p:nvPr/>
              </p:nvSpPr>
              <p:spPr>
                <a:xfrm>
                  <a:off x="5613541" y="2774198"/>
                  <a:ext cx="3049868" cy="949673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91318" tIns="0" rIns="91318" bIns="45659" rtlCol="0" anchor="t" anchorCtr="0"/>
                <a:lstStyle/>
                <a:p>
                  <a:pPr defTabSz="913220">
                    <a:defRPr/>
                  </a:pPr>
                  <a:r>
                    <a:rPr lang="en-US" sz="1199" b="1" kern="0" dirty="0">
                      <a:solidFill>
                        <a:prstClr val="black"/>
                      </a:solidFill>
                    </a:rPr>
                    <a:t>Service Logic Interpreter</a:t>
                  </a:r>
                </a:p>
              </p:txBody>
            </p:sp>
            <p:sp>
              <p:nvSpPr>
                <p:cNvPr id="22" name="Rounded Rectangle 46"/>
                <p:cNvSpPr/>
                <p:nvPr/>
              </p:nvSpPr>
              <p:spPr>
                <a:xfrm>
                  <a:off x="2747198" y="2676376"/>
                  <a:ext cx="1474711" cy="1076730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91318" tIns="0" rIns="91318" bIns="45659" rtlCol="0" anchor="t" anchorCtr="0"/>
                <a:lstStyle/>
                <a:p>
                  <a:pPr defTabSz="913220">
                    <a:defRPr/>
                  </a:pPr>
                  <a:endParaRPr lang="en-US" sz="1199" b="1" kern="0" dirty="0">
                    <a:solidFill>
                      <a:prstClr val="black"/>
                    </a:solidFill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6547548" y="4455636"/>
                  <a:ext cx="893056" cy="365379"/>
                </a:xfrm>
                <a:prstGeom prst="rect">
                  <a:avLst/>
                </a:prstGeom>
                <a:ln/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/>
                <a:p>
                  <a:pPr algn="ctr" defTabSz="913486">
                    <a:lnSpc>
                      <a:spcPts val="750"/>
                    </a:lnSpc>
                    <a:defRPr/>
                  </a:pPr>
                  <a:r>
                    <a:rPr lang="en-US" sz="999" b="1" kern="0" dirty="0">
                      <a:solidFill>
                        <a:prstClr val="white"/>
                      </a:solidFill>
                    </a:rPr>
                    <a:t>VNF Manager</a:t>
                  </a:r>
                  <a:br>
                    <a:rPr lang="en-US" sz="999" b="1" kern="0" dirty="0">
                      <a:solidFill>
                        <a:prstClr val="white"/>
                      </a:solidFill>
                    </a:rPr>
                  </a:br>
                  <a:r>
                    <a:rPr lang="en-US" sz="999" b="1" kern="0" dirty="0">
                      <a:solidFill>
                        <a:prstClr val="white"/>
                      </a:solidFill>
                    </a:rPr>
                    <a:t>Adapter (s)</a:t>
                  </a:r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3813490" y="4455636"/>
                  <a:ext cx="665603" cy="365379"/>
                </a:xfrm>
                <a:prstGeom prst="rect">
                  <a:avLst/>
                </a:prstGeom>
                <a:ln/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/>
                <a:p>
                  <a:pPr algn="ctr" defTabSz="913486">
                    <a:lnSpc>
                      <a:spcPts val="750"/>
                    </a:lnSpc>
                  </a:pPr>
                  <a:r>
                    <a:rPr lang="en-US" sz="999" b="1" kern="0" dirty="0">
                      <a:solidFill>
                        <a:prstClr val="white"/>
                      </a:solidFill>
                    </a:rPr>
                    <a:t>Chef</a:t>
                  </a:r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4879805" y="2277122"/>
                  <a:ext cx="141465" cy="119002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99" dirty="0">
                    <a:solidFill>
                      <a:prstClr val="black"/>
                    </a:solidFill>
                  </a:endParaRPr>
                </a:p>
              </p:txBody>
            </p:sp>
            <p:cxnSp>
              <p:nvCxnSpPr>
                <p:cNvPr id="26" name="Straight Arrow Connector 25"/>
                <p:cNvCxnSpPr>
                  <a:stCxn id="21" idx="2"/>
                </p:cNvCxnSpPr>
                <p:nvPr/>
              </p:nvCxnSpPr>
              <p:spPr>
                <a:xfrm>
                  <a:off x="7138475" y="3723871"/>
                  <a:ext cx="0" cy="483801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tangle 38"/>
                <p:cNvSpPr/>
                <p:nvPr/>
              </p:nvSpPr>
              <p:spPr>
                <a:xfrm>
                  <a:off x="2940331" y="2277121"/>
                  <a:ext cx="141465" cy="119002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99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3568329" y="2277121"/>
                  <a:ext cx="141465" cy="119002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99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6089726" y="3549674"/>
                  <a:ext cx="141465" cy="119002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99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5695021" y="3307593"/>
                  <a:ext cx="141465" cy="119002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99" dirty="0">
                    <a:solidFill>
                      <a:prstClr val="black"/>
                    </a:solidFill>
                  </a:endParaRPr>
                </a:p>
              </p:txBody>
            </p:sp>
            <p:cxnSp>
              <p:nvCxnSpPr>
                <p:cNvPr id="43" name="Straight Arrow Connector 42"/>
                <p:cNvCxnSpPr/>
                <p:nvPr/>
              </p:nvCxnSpPr>
              <p:spPr>
                <a:xfrm flipV="1">
                  <a:off x="4185738" y="3082088"/>
                  <a:ext cx="1408551" cy="2266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prstDash val="sysDash"/>
                  <a:headEnd type="arrow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Can 111"/>
                <p:cNvSpPr/>
                <p:nvPr/>
              </p:nvSpPr>
              <p:spPr bwMode="auto">
                <a:xfrm>
                  <a:off x="2898136" y="2761627"/>
                  <a:ext cx="1124446" cy="682040"/>
                </a:xfrm>
                <a:prstGeom prst="can">
                  <a:avLst/>
                </a:pr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rgbClr val="00206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0" tIns="0" rIns="0" bIns="91345" numCol="1" rtlCol="0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3486">
                    <a:defRPr/>
                  </a:pPr>
                  <a:r>
                    <a:rPr lang="en-US" sz="1200" b="1" kern="0" dirty="0">
                      <a:solidFill>
                        <a:prstClr val="black"/>
                      </a:solidFill>
                    </a:rPr>
                    <a:t>Configuration Repository</a:t>
                  </a:r>
                </a:p>
              </p:txBody>
            </p:sp>
            <p:cxnSp>
              <p:nvCxnSpPr>
                <p:cNvPr id="45" name="Straight Arrow Connector 44"/>
                <p:cNvCxnSpPr/>
                <p:nvPr/>
              </p:nvCxnSpPr>
              <p:spPr>
                <a:xfrm flipV="1">
                  <a:off x="6805952" y="2058196"/>
                  <a:ext cx="0" cy="716003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headEnd type="arrow"/>
                  <a:tailEnd type="arrow"/>
                </a:ln>
                <a:effectLst/>
              </p:spPr>
            </p:cxnSp>
            <p:cxnSp>
              <p:nvCxnSpPr>
                <p:cNvPr id="46" name="Straight Arrow Connector 45"/>
                <p:cNvCxnSpPr/>
                <p:nvPr/>
              </p:nvCxnSpPr>
              <p:spPr>
                <a:xfrm flipV="1">
                  <a:off x="4093085" y="2105474"/>
                  <a:ext cx="0" cy="581297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tailEnd type="arrow"/>
                </a:ln>
                <a:effectLst/>
              </p:spPr>
            </p:cxnSp>
            <p:cxnSp>
              <p:nvCxnSpPr>
                <p:cNvPr id="47" name="Straight Arrow Connector 46"/>
                <p:cNvCxnSpPr/>
                <p:nvPr/>
              </p:nvCxnSpPr>
              <p:spPr>
                <a:xfrm>
                  <a:off x="3709794" y="1617785"/>
                  <a:ext cx="0" cy="1019612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ysDot"/>
                  <a:tailEnd type="arrow"/>
                </a:ln>
                <a:effectLst/>
              </p:spPr>
            </p:cxnSp>
            <p:sp>
              <p:nvSpPr>
                <p:cNvPr id="48" name="Rectangle 47"/>
                <p:cNvSpPr/>
                <p:nvPr/>
              </p:nvSpPr>
              <p:spPr>
                <a:xfrm>
                  <a:off x="2905772" y="3521052"/>
                  <a:ext cx="1127150" cy="188436"/>
                </a:xfrm>
                <a:prstGeom prst="rect">
                  <a:avLst/>
                </a:prstGeom>
                <a:gradFill rotWithShape="1">
                  <a:gsLst>
                    <a:gs pos="0">
                      <a:srgbClr val="C0504D">
                        <a:shade val="51000"/>
                        <a:satMod val="130000"/>
                      </a:srgbClr>
                    </a:gs>
                    <a:gs pos="80000">
                      <a:srgbClr val="C0504D">
                        <a:shade val="93000"/>
                        <a:satMod val="130000"/>
                      </a:srgbClr>
                    </a:gs>
                    <a:gs pos="100000">
                      <a:srgbClr val="C0504D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tIns="34290" rIns="0" rtlCol="0" anchor="t" anchorCtr="0"/>
                <a:lstStyle/>
                <a:p>
                  <a:pPr algn="ctr" defTabSz="913486">
                    <a:lnSpc>
                      <a:spcPts val="750"/>
                    </a:lnSpc>
                  </a:pPr>
                  <a:r>
                    <a:rPr lang="en-US" sz="1000" b="1" kern="0" dirty="0" err="1">
                      <a:solidFill>
                        <a:prstClr val="white"/>
                      </a:solidFill>
                      <a:ea typeface="ＭＳ Ｐゴシック" charset="0"/>
                      <a:cs typeface="ＭＳ Ｐゴシック" charset="0"/>
                    </a:rPr>
                    <a:t>Config</a:t>
                  </a:r>
                  <a:r>
                    <a:rPr lang="en-US" sz="1000" b="1" kern="0" dirty="0">
                      <a:solidFill>
                        <a:prstClr val="white"/>
                      </a:solidFill>
                      <a:ea typeface="ＭＳ Ｐゴシック" charset="0"/>
                      <a:cs typeface="ＭＳ Ｐゴシック" charset="0"/>
                    </a:rPr>
                    <a:t> </a:t>
                  </a:r>
                  <a:r>
                    <a:rPr lang="en-US" sz="1000" b="1" kern="0" dirty="0">
                      <a:solidFill>
                        <a:prstClr val="white"/>
                      </a:solidFill>
                    </a:rPr>
                    <a:t>Templates</a:t>
                  </a:r>
                  <a:endParaRPr lang="en-US" sz="1000" b="1" kern="0" dirty="0">
                    <a:solidFill>
                      <a:prstClr val="white"/>
                    </a:solidFill>
                    <a:ea typeface="ＭＳ Ｐゴシック" charset="0"/>
                    <a:cs typeface="ＭＳ Ｐゴシック" charset="0"/>
                  </a:endParaRPr>
                </a:p>
              </p:txBody>
            </p:sp>
            <p:cxnSp>
              <p:nvCxnSpPr>
                <p:cNvPr id="49" name="Elbow Connector 90"/>
                <p:cNvCxnSpPr/>
                <p:nvPr/>
              </p:nvCxnSpPr>
              <p:spPr>
                <a:xfrm rot="16200000" flipH="1">
                  <a:off x="5020266" y="2423320"/>
                  <a:ext cx="1369706" cy="681778"/>
                </a:xfrm>
                <a:prstGeom prst="bentConnector3">
                  <a:avLst>
                    <a:gd name="adj1" fmla="val 100069"/>
                  </a:avLst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" name="TextBox 49"/>
                <p:cNvSpPr txBox="1"/>
                <p:nvPr/>
              </p:nvSpPr>
              <p:spPr>
                <a:xfrm>
                  <a:off x="5388729" y="2423309"/>
                  <a:ext cx="425447" cy="230566"/>
                </a:xfrm>
                <a:prstGeom prst="rect">
                  <a:avLst/>
                </a:prstGeom>
                <a:noFill/>
              </p:spPr>
              <p:txBody>
                <a:bodyPr wrap="square" lIns="0" tIns="45659" rIns="0" bIns="45659" rtlCol="0" anchor="ctr" anchorCtr="0">
                  <a:spAutoFit/>
                </a:bodyPr>
                <a:lstStyle/>
                <a:p>
                  <a:pPr algn="ctr" defTabSz="913220">
                    <a:defRPr/>
                  </a:pPr>
                  <a:r>
                    <a:rPr lang="en-US" sz="899" b="1" i="1" kern="0" dirty="0">
                      <a:solidFill>
                        <a:prstClr val="black"/>
                      </a:solidFill>
                    </a:rPr>
                    <a:t>REST</a:t>
                  </a:r>
                </a:p>
              </p:txBody>
            </p:sp>
            <p:sp>
              <p:nvSpPr>
                <p:cNvPr id="51" name="Rounded Rectangle 65"/>
                <p:cNvSpPr/>
                <p:nvPr/>
              </p:nvSpPr>
              <p:spPr>
                <a:xfrm>
                  <a:off x="4272132" y="3143477"/>
                  <a:ext cx="971193" cy="552318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0" tIns="0" rIns="0" bIns="0" rtlCol="0" anchor="ctr" anchorCtr="0"/>
                <a:lstStyle/>
                <a:p>
                  <a:pPr algn="ctr"/>
                  <a:r>
                    <a:rPr lang="en-US" sz="1200" kern="0" dirty="0">
                      <a:solidFill>
                        <a:prstClr val="black"/>
                      </a:solidFill>
                    </a:rPr>
                    <a:t>Service  Topology &amp; VNF State</a:t>
                  </a:r>
                </a:p>
              </p:txBody>
            </p:sp>
            <p:cxnSp>
              <p:nvCxnSpPr>
                <p:cNvPr id="52" name="Straight Arrow Connector 51"/>
                <p:cNvCxnSpPr/>
                <p:nvPr/>
              </p:nvCxnSpPr>
              <p:spPr>
                <a:xfrm flipV="1">
                  <a:off x="5297680" y="3537134"/>
                  <a:ext cx="751595" cy="2266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prstDash val="sysDash"/>
                  <a:headEnd type="arrow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3" name="Group 52"/>
                <p:cNvGrpSpPr/>
                <p:nvPr/>
              </p:nvGrpSpPr>
              <p:grpSpPr>
                <a:xfrm>
                  <a:off x="6121592" y="3329199"/>
                  <a:ext cx="598399" cy="281695"/>
                  <a:chOff x="11454132" y="3343275"/>
                  <a:chExt cx="718827" cy="338386"/>
                </a:xfrm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89" name="Rounded Rectangle 118"/>
                  <p:cNvSpPr/>
                  <p:nvPr/>
                </p:nvSpPr>
                <p:spPr>
                  <a:xfrm>
                    <a:off x="11477246" y="3343275"/>
                    <a:ext cx="695713" cy="338386"/>
                  </a:xfrm>
                  <a:prstGeom prst="roundRect">
                    <a:avLst/>
                  </a:prstGeom>
                  <a:solidFill>
                    <a:schemeClr val="accent6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0" name="Oval 89"/>
                  <p:cNvSpPr/>
                  <p:nvPr/>
                </p:nvSpPr>
                <p:spPr>
                  <a:xfrm>
                    <a:off x="12004951" y="3366814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1" name="Oval 90"/>
                  <p:cNvSpPr/>
                  <p:nvPr/>
                </p:nvSpPr>
                <p:spPr>
                  <a:xfrm>
                    <a:off x="11901213" y="3483824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2" name="Oval 91"/>
                  <p:cNvSpPr/>
                  <p:nvPr/>
                </p:nvSpPr>
                <p:spPr>
                  <a:xfrm>
                    <a:off x="12035921" y="3569063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3" name="Oval 92"/>
                  <p:cNvSpPr/>
                  <p:nvPr/>
                </p:nvSpPr>
                <p:spPr>
                  <a:xfrm>
                    <a:off x="11808456" y="3595258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cxnSp>
                <p:nvCxnSpPr>
                  <p:cNvPr id="94" name="Straight Connector 93"/>
                  <p:cNvCxnSpPr>
                    <a:stCxn id="90" idx="3"/>
                    <a:endCxn id="91" idx="7"/>
                  </p:cNvCxnSpPr>
                  <p:nvPr/>
                </p:nvCxnSpPr>
                <p:spPr>
                  <a:xfrm flipH="1">
                    <a:off x="11967065" y="3425874"/>
                    <a:ext cx="49185" cy="68083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Connector 94"/>
                  <p:cNvCxnSpPr>
                    <a:stCxn id="91" idx="5"/>
                    <a:endCxn id="92" idx="1"/>
                  </p:cNvCxnSpPr>
                  <p:nvPr/>
                </p:nvCxnSpPr>
                <p:spPr>
                  <a:xfrm>
                    <a:off x="11967065" y="3542884"/>
                    <a:ext cx="80155" cy="36312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Straight Connector 95"/>
                  <p:cNvCxnSpPr>
                    <a:stCxn id="91" idx="3"/>
                    <a:endCxn id="93" idx="7"/>
                  </p:cNvCxnSpPr>
                  <p:nvPr/>
                </p:nvCxnSpPr>
                <p:spPr>
                  <a:xfrm flipH="1">
                    <a:off x="11874308" y="3542884"/>
                    <a:ext cx="38204" cy="62507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xtBox 96"/>
                  <p:cNvSpPr txBox="1"/>
                  <p:nvPr/>
                </p:nvSpPr>
                <p:spPr>
                  <a:xfrm>
                    <a:off x="11454132" y="3358476"/>
                    <a:ext cx="491056" cy="246170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 anchorCtr="1">
                    <a:spAutoFit/>
                  </a:bodyPr>
                  <a:lstStyle/>
                  <a:p>
                    <a:pPr algn="ctr"/>
                    <a:r>
                      <a:rPr lang="en-US" sz="666" i="1" dirty="0">
                        <a:solidFill>
                          <a:prstClr val="black"/>
                        </a:solidFill>
                      </a:rPr>
                      <a:t>Service Logic</a:t>
                    </a:r>
                  </a:p>
                </p:txBody>
              </p:sp>
            </p:grpSp>
            <p:grpSp>
              <p:nvGrpSpPr>
                <p:cNvPr id="54" name="Group 53"/>
                <p:cNvGrpSpPr/>
                <p:nvPr/>
              </p:nvGrpSpPr>
              <p:grpSpPr>
                <a:xfrm>
                  <a:off x="6892057" y="3315530"/>
                  <a:ext cx="598399" cy="281695"/>
                  <a:chOff x="11454132" y="3343275"/>
                  <a:chExt cx="718827" cy="338386"/>
                </a:xfrm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80" name="Rounded Rectangle 136"/>
                  <p:cNvSpPr/>
                  <p:nvPr/>
                </p:nvSpPr>
                <p:spPr>
                  <a:xfrm>
                    <a:off x="11477246" y="3343275"/>
                    <a:ext cx="695713" cy="338386"/>
                  </a:xfrm>
                  <a:prstGeom prst="roundRect">
                    <a:avLst/>
                  </a:prstGeom>
                  <a:solidFill>
                    <a:schemeClr val="accent6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1" name="Oval 80"/>
                  <p:cNvSpPr/>
                  <p:nvPr/>
                </p:nvSpPr>
                <p:spPr>
                  <a:xfrm>
                    <a:off x="12004951" y="3366814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2" name="Oval 81"/>
                  <p:cNvSpPr/>
                  <p:nvPr/>
                </p:nvSpPr>
                <p:spPr>
                  <a:xfrm>
                    <a:off x="11901213" y="3483824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3" name="Oval 82"/>
                  <p:cNvSpPr/>
                  <p:nvPr/>
                </p:nvSpPr>
                <p:spPr>
                  <a:xfrm>
                    <a:off x="12035921" y="3569063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4" name="Oval 83"/>
                  <p:cNvSpPr/>
                  <p:nvPr/>
                </p:nvSpPr>
                <p:spPr>
                  <a:xfrm>
                    <a:off x="11808456" y="3595258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cxnSp>
                <p:nvCxnSpPr>
                  <p:cNvPr id="85" name="Straight Connector 84"/>
                  <p:cNvCxnSpPr>
                    <a:stCxn id="81" idx="3"/>
                    <a:endCxn id="82" idx="7"/>
                  </p:cNvCxnSpPr>
                  <p:nvPr/>
                </p:nvCxnSpPr>
                <p:spPr>
                  <a:xfrm flipH="1">
                    <a:off x="11967065" y="3425874"/>
                    <a:ext cx="49185" cy="68083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Straight Connector 85"/>
                  <p:cNvCxnSpPr>
                    <a:stCxn id="82" idx="5"/>
                    <a:endCxn id="83" idx="1"/>
                  </p:cNvCxnSpPr>
                  <p:nvPr/>
                </p:nvCxnSpPr>
                <p:spPr>
                  <a:xfrm>
                    <a:off x="11967065" y="3542884"/>
                    <a:ext cx="80155" cy="36312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Straight Connector 86"/>
                  <p:cNvCxnSpPr>
                    <a:stCxn id="82" idx="3"/>
                    <a:endCxn id="84" idx="7"/>
                  </p:cNvCxnSpPr>
                  <p:nvPr/>
                </p:nvCxnSpPr>
                <p:spPr>
                  <a:xfrm flipH="1">
                    <a:off x="11874308" y="3542884"/>
                    <a:ext cx="38204" cy="62507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8" name="TextBox 87"/>
                  <p:cNvSpPr txBox="1"/>
                  <p:nvPr/>
                </p:nvSpPr>
                <p:spPr>
                  <a:xfrm>
                    <a:off x="11454132" y="3358476"/>
                    <a:ext cx="491056" cy="246170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 anchorCtr="1">
                    <a:spAutoFit/>
                  </a:bodyPr>
                  <a:lstStyle/>
                  <a:p>
                    <a:pPr algn="ctr"/>
                    <a:r>
                      <a:rPr lang="en-US" sz="666" i="1" dirty="0">
                        <a:solidFill>
                          <a:prstClr val="black"/>
                        </a:solidFill>
                      </a:rPr>
                      <a:t>Service Logic</a:t>
                    </a:r>
                  </a:p>
                </p:txBody>
              </p:sp>
            </p:grpSp>
            <p:grpSp>
              <p:nvGrpSpPr>
                <p:cNvPr id="55" name="Group 54"/>
                <p:cNvGrpSpPr/>
                <p:nvPr/>
              </p:nvGrpSpPr>
              <p:grpSpPr>
                <a:xfrm>
                  <a:off x="7701643" y="3303469"/>
                  <a:ext cx="598399" cy="281695"/>
                  <a:chOff x="11454132" y="3343275"/>
                  <a:chExt cx="718827" cy="338386"/>
                </a:xfrm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71" name="Rounded Rectangle 150"/>
                  <p:cNvSpPr/>
                  <p:nvPr/>
                </p:nvSpPr>
                <p:spPr>
                  <a:xfrm>
                    <a:off x="11477246" y="3343275"/>
                    <a:ext cx="695713" cy="338386"/>
                  </a:xfrm>
                  <a:prstGeom prst="roundRect">
                    <a:avLst/>
                  </a:prstGeom>
                  <a:solidFill>
                    <a:schemeClr val="accent6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2" name="Oval 71"/>
                  <p:cNvSpPr/>
                  <p:nvPr/>
                </p:nvSpPr>
                <p:spPr>
                  <a:xfrm>
                    <a:off x="12004951" y="3366814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3" name="Oval 72"/>
                  <p:cNvSpPr/>
                  <p:nvPr/>
                </p:nvSpPr>
                <p:spPr>
                  <a:xfrm>
                    <a:off x="11901213" y="3483824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4" name="Oval 73"/>
                  <p:cNvSpPr/>
                  <p:nvPr/>
                </p:nvSpPr>
                <p:spPr>
                  <a:xfrm>
                    <a:off x="12035921" y="3569063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5" name="Oval 74"/>
                  <p:cNvSpPr/>
                  <p:nvPr/>
                </p:nvSpPr>
                <p:spPr>
                  <a:xfrm>
                    <a:off x="11808456" y="3595258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cxnSp>
                <p:nvCxnSpPr>
                  <p:cNvPr id="76" name="Straight Connector 75"/>
                  <p:cNvCxnSpPr>
                    <a:stCxn id="72" idx="3"/>
                    <a:endCxn id="73" idx="7"/>
                  </p:cNvCxnSpPr>
                  <p:nvPr/>
                </p:nvCxnSpPr>
                <p:spPr>
                  <a:xfrm flipH="1">
                    <a:off x="11967065" y="3425874"/>
                    <a:ext cx="49185" cy="68083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Straight Connector 76"/>
                  <p:cNvCxnSpPr>
                    <a:stCxn id="73" idx="5"/>
                    <a:endCxn id="74" idx="1"/>
                  </p:cNvCxnSpPr>
                  <p:nvPr/>
                </p:nvCxnSpPr>
                <p:spPr>
                  <a:xfrm>
                    <a:off x="11967065" y="3542884"/>
                    <a:ext cx="80155" cy="36312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Straight Connector 77"/>
                  <p:cNvCxnSpPr>
                    <a:stCxn id="73" idx="3"/>
                    <a:endCxn id="75" idx="7"/>
                  </p:cNvCxnSpPr>
                  <p:nvPr/>
                </p:nvCxnSpPr>
                <p:spPr>
                  <a:xfrm flipH="1">
                    <a:off x="11874308" y="3542884"/>
                    <a:ext cx="38204" cy="62507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9" name="TextBox 78"/>
                  <p:cNvSpPr txBox="1"/>
                  <p:nvPr/>
                </p:nvSpPr>
                <p:spPr>
                  <a:xfrm>
                    <a:off x="11454132" y="3358476"/>
                    <a:ext cx="491056" cy="246170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 anchorCtr="1">
                    <a:spAutoFit/>
                  </a:bodyPr>
                  <a:lstStyle/>
                  <a:p>
                    <a:pPr algn="ctr"/>
                    <a:r>
                      <a:rPr lang="en-US" sz="666" i="1" dirty="0">
                        <a:solidFill>
                          <a:prstClr val="black"/>
                        </a:solidFill>
                      </a:rPr>
                      <a:t>Service Logic</a:t>
                    </a:r>
                  </a:p>
                </p:txBody>
              </p:sp>
            </p:grpSp>
            <p:sp>
              <p:nvSpPr>
                <p:cNvPr id="56" name="TextBox 55"/>
                <p:cNvSpPr txBox="1"/>
                <p:nvPr/>
              </p:nvSpPr>
              <p:spPr>
                <a:xfrm>
                  <a:off x="6123549" y="3130465"/>
                  <a:ext cx="607859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b="1" dirty="0" err="1">
                      <a:solidFill>
                        <a:prstClr val="black"/>
                      </a:solidFill>
                    </a:rPr>
                    <a:t>Config</a:t>
                  </a:r>
                  <a:r>
                    <a:rPr lang="en-US" sz="800" b="1" dirty="0">
                      <a:solidFill>
                        <a:prstClr val="black"/>
                      </a:solidFill>
                    </a:rPr>
                    <a:t> </a:t>
                  </a:r>
                  <a:r>
                    <a:rPr lang="en-US" sz="800" b="1" dirty="0" err="1">
                      <a:solidFill>
                        <a:prstClr val="black"/>
                      </a:solidFill>
                    </a:rPr>
                    <a:t>mS</a:t>
                  </a:r>
                  <a:endParaRPr lang="en-US" sz="800" b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7509839" y="3130465"/>
                  <a:ext cx="111497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800" b="1" dirty="0">
                      <a:solidFill>
                        <a:prstClr val="black"/>
                      </a:solidFill>
                    </a:rPr>
                    <a:t>Auto-Recovery </a:t>
                  </a:r>
                  <a:r>
                    <a:rPr lang="en-US" sz="800" b="1" dirty="0" err="1">
                      <a:solidFill>
                        <a:prstClr val="black"/>
                      </a:solidFill>
                    </a:rPr>
                    <a:t>mS</a:t>
                  </a:r>
                  <a:endParaRPr lang="en-US" sz="800" b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8" name="TextBox 57"/>
                <p:cNvSpPr txBox="1"/>
                <p:nvPr/>
              </p:nvSpPr>
              <p:spPr>
                <a:xfrm>
                  <a:off x="6925170" y="3130465"/>
                  <a:ext cx="57099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b="1" dirty="0">
                      <a:solidFill>
                        <a:prstClr val="black"/>
                      </a:solidFill>
                    </a:rPr>
                    <a:t>Audit </a:t>
                  </a:r>
                  <a:r>
                    <a:rPr lang="en-US" sz="800" b="1" dirty="0" err="1">
                      <a:solidFill>
                        <a:prstClr val="black"/>
                      </a:solidFill>
                    </a:rPr>
                    <a:t>mS</a:t>
                  </a:r>
                  <a:endParaRPr lang="en-US" sz="800" b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9" name="Rectangle 58"/>
                <p:cNvSpPr/>
                <p:nvPr/>
              </p:nvSpPr>
              <p:spPr>
                <a:xfrm>
                  <a:off x="2871645" y="4455636"/>
                  <a:ext cx="732651" cy="365379"/>
                </a:xfrm>
                <a:prstGeom prst="rect">
                  <a:avLst/>
                </a:prstGeom>
                <a:ln/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/>
                <a:p>
                  <a:pPr algn="ctr" defTabSz="913486">
                    <a:lnSpc>
                      <a:spcPts val="750"/>
                    </a:lnSpc>
                    <a:defRPr/>
                  </a:pPr>
                  <a:r>
                    <a:rPr lang="en-US" sz="999" b="1" kern="0" dirty="0" err="1">
                      <a:solidFill>
                        <a:prstClr val="white"/>
                      </a:solidFill>
                    </a:rPr>
                    <a:t>Netconf</a:t>
                  </a:r>
                  <a:endParaRPr lang="en-US" sz="999" b="1" kern="0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0" name="Rounded Rectangle 166"/>
                <p:cNvSpPr/>
                <p:nvPr/>
              </p:nvSpPr>
              <p:spPr>
                <a:xfrm>
                  <a:off x="4278879" y="2422360"/>
                  <a:ext cx="1029151" cy="552318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0" tIns="0" rIns="0" bIns="0" rtlCol="0" anchor="ctr" anchorCtr="0"/>
                <a:lstStyle/>
                <a:p>
                  <a:pPr algn="ctr"/>
                  <a:r>
                    <a:rPr lang="en-US" sz="1200" kern="0" dirty="0">
                      <a:solidFill>
                        <a:prstClr val="black"/>
                      </a:solidFill>
                    </a:rPr>
                    <a:t>Operational/ </a:t>
                  </a:r>
                  <a:r>
                    <a:rPr lang="en-US" sz="1200" kern="0" dirty="0" err="1">
                      <a:solidFill>
                        <a:prstClr val="black"/>
                      </a:solidFill>
                    </a:rPr>
                    <a:t>Config</a:t>
                  </a:r>
                  <a:r>
                    <a:rPr lang="en-US" sz="1200" kern="0" dirty="0">
                      <a:solidFill>
                        <a:prstClr val="black"/>
                      </a:solidFill>
                    </a:rPr>
                    <a:t> Tree</a:t>
                  </a:r>
                </a:p>
                <a:p>
                  <a:pPr algn="ctr"/>
                  <a:r>
                    <a:rPr lang="en-US" sz="1000" kern="0" dirty="0">
                      <a:solidFill>
                        <a:prstClr val="black"/>
                      </a:solidFill>
                    </a:rPr>
                    <a:t>(Service Model)</a:t>
                  </a:r>
                </a:p>
              </p:txBody>
            </p:sp>
            <p:sp>
              <p:nvSpPr>
                <p:cNvPr id="61" name="Rounded Rectangle 170"/>
                <p:cNvSpPr/>
                <p:nvPr/>
              </p:nvSpPr>
              <p:spPr>
                <a:xfrm>
                  <a:off x="4280160" y="3766408"/>
                  <a:ext cx="963165" cy="236195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0" tIns="0" rIns="0" bIns="0" rtlCol="0" anchor="ctr" anchorCtr="0"/>
                <a:lstStyle/>
                <a:p>
                  <a:pPr algn="ctr"/>
                  <a:r>
                    <a:rPr lang="en-US" sz="1200" kern="0" dirty="0">
                      <a:solidFill>
                        <a:prstClr val="black"/>
                      </a:solidFill>
                    </a:rPr>
                    <a:t>Web Server</a:t>
                  </a:r>
                </a:p>
              </p:txBody>
            </p:sp>
            <p:sp>
              <p:nvSpPr>
                <p:cNvPr id="62" name="Rounded Rectangle 173"/>
                <p:cNvSpPr/>
                <p:nvPr/>
              </p:nvSpPr>
              <p:spPr>
                <a:xfrm>
                  <a:off x="7777656" y="1964029"/>
                  <a:ext cx="1087589" cy="491129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0" tIns="0" rIns="0" bIns="0" rtlCol="0" anchor="ctr" anchorCtr="0"/>
                <a:lstStyle/>
                <a:p>
                  <a:pPr algn="ctr"/>
                  <a:r>
                    <a:rPr lang="en-US" sz="1000" kern="0" dirty="0">
                      <a:solidFill>
                        <a:prstClr val="black"/>
                      </a:solidFill>
                    </a:rPr>
                    <a:t>Policy Cache &amp; Event Matching</a:t>
                  </a:r>
                </a:p>
              </p:txBody>
            </p:sp>
            <p:cxnSp>
              <p:nvCxnSpPr>
                <p:cNvPr id="63" name="Straight Arrow Connector 62"/>
                <p:cNvCxnSpPr>
                  <a:stCxn id="62" idx="2"/>
                </p:cNvCxnSpPr>
                <p:nvPr/>
              </p:nvCxnSpPr>
              <p:spPr>
                <a:xfrm>
                  <a:off x="8321451" y="2455158"/>
                  <a:ext cx="0" cy="339526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headEnd type="arrow"/>
                  <a:tailEnd type="arrow"/>
                </a:ln>
                <a:effectLst/>
              </p:spPr>
            </p:cxnSp>
            <p:sp>
              <p:nvSpPr>
                <p:cNvPr id="64" name="TextBox 63"/>
                <p:cNvSpPr txBox="1"/>
                <p:nvPr/>
              </p:nvSpPr>
              <p:spPr>
                <a:xfrm>
                  <a:off x="8271860" y="3215402"/>
                  <a:ext cx="34336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prstClr val="black"/>
                      </a:solidFill>
                    </a:rPr>
                    <a:t>…</a:t>
                  </a:r>
                </a:p>
              </p:txBody>
            </p:sp>
            <p:cxnSp>
              <p:nvCxnSpPr>
                <p:cNvPr id="65" name="Straight Arrow Connector 64"/>
                <p:cNvCxnSpPr/>
                <p:nvPr/>
              </p:nvCxnSpPr>
              <p:spPr>
                <a:xfrm flipV="1">
                  <a:off x="7700446" y="1617785"/>
                  <a:ext cx="0" cy="1133484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ysDot"/>
                  <a:tailEnd type="arrow"/>
                </a:ln>
                <a:effectLst/>
              </p:spPr>
            </p:cxnSp>
            <p:sp>
              <p:nvSpPr>
                <p:cNvPr id="66" name="Rounded Rectangle 45"/>
                <p:cNvSpPr/>
                <p:nvPr/>
              </p:nvSpPr>
              <p:spPr>
                <a:xfrm>
                  <a:off x="4022582" y="1806112"/>
                  <a:ext cx="2888717" cy="252084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0" tIns="0" rIns="0" bIns="0" rtlCol="0" anchor="ctr" anchorCtr="0"/>
                <a:lstStyle/>
                <a:p>
                  <a:pPr algn="ctr" defTabSz="913220">
                    <a:defRPr/>
                  </a:pPr>
                  <a:r>
                    <a:rPr lang="en-US" sz="1199" b="1" kern="0" dirty="0">
                      <a:solidFill>
                        <a:prstClr val="black"/>
                      </a:solidFill>
                    </a:rPr>
                    <a:t>API Handler </a:t>
                  </a:r>
                </a:p>
              </p:txBody>
            </p:sp>
            <p:sp>
              <p:nvSpPr>
                <p:cNvPr id="67" name="Rectangle 66"/>
                <p:cNvSpPr/>
                <p:nvPr/>
              </p:nvSpPr>
              <p:spPr>
                <a:xfrm>
                  <a:off x="7131852" y="1339260"/>
                  <a:ext cx="1097280" cy="315279"/>
                </a:xfrm>
                <a:prstGeom prst="rect">
                  <a:avLst/>
                </a:prstGeom>
                <a:ln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 prst="relaxedInset"/>
                </a:sp3d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wrap="square" lIns="0" tIns="0" rIns="0" bIns="0" rtlCol="0" anchor="ctr" anchorCtr="1"/>
                <a:lstStyle/>
                <a:p>
                  <a:pPr algn="ctr" defTabSz="913220">
                    <a:defRPr/>
                  </a:pPr>
                  <a:r>
                    <a:rPr lang="en-US" sz="1100" kern="0" dirty="0">
                      <a:solidFill>
                        <a:prstClr val="black"/>
                      </a:solidFill>
                    </a:rPr>
                    <a:t>A&amp;AI</a:t>
                  </a:r>
                </a:p>
              </p:txBody>
            </p:sp>
            <p:sp>
              <p:nvSpPr>
                <p:cNvPr id="68" name="Rectangle 67"/>
                <p:cNvSpPr/>
                <p:nvPr/>
              </p:nvSpPr>
              <p:spPr>
                <a:xfrm>
                  <a:off x="2997399" y="1308432"/>
                  <a:ext cx="1097280" cy="315279"/>
                </a:xfrm>
                <a:prstGeom prst="rect">
                  <a:avLst/>
                </a:prstGeom>
                <a:ln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square" lIns="0" tIns="0" rIns="0" bIns="0" rtlCol="0" anchor="ctr" anchorCtr="1"/>
                <a:lstStyle/>
                <a:p>
                  <a:pPr algn="ctr" defTabSz="913364">
                    <a:defRPr/>
                  </a:pPr>
                  <a:r>
                    <a:rPr lang="en-US" sz="1100" kern="0" dirty="0">
                      <a:solidFill>
                        <a:srgbClr val="70AD47">
                          <a:lumMod val="20000"/>
                          <a:lumOff val="80000"/>
                        </a:srgbClr>
                      </a:solidFill>
                    </a:rPr>
                    <a:t>SDC</a:t>
                  </a:r>
                </a:p>
              </p:txBody>
            </p:sp>
            <p:sp>
              <p:nvSpPr>
                <p:cNvPr id="69" name="Rectangle 68"/>
                <p:cNvSpPr/>
                <p:nvPr/>
              </p:nvSpPr>
              <p:spPr>
                <a:xfrm>
                  <a:off x="4688468" y="4455636"/>
                  <a:ext cx="665603" cy="365379"/>
                </a:xfrm>
                <a:prstGeom prst="rect">
                  <a:avLst/>
                </a:prstGeom>
                <a:ln/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/>
                <a:p>
                  <a:pPr algn="ctr" defTabSz="913486">
                    <a:lnSpc>
                      <a:spcPts val="750"/>
                    </a:lnSpc>
                  </a:pPr>
                  <a:r>
                    <a:rPr lang="en-US" sz="999" b="1" kern="0" dirty="0">
                      <a:solidFill>
                        <a:prstClr val="white"/>
                      </a:solidFill>
                    </a:rPr>
                    <a:t>Ansible</a:t>
                  </a:r>
                </a:p>
              </p:txBody>
            </p:sp>
            <p:sp>
              <p:nvSpPr>
                <p:cNvPr id="70" name="Rectangle 69"/>
                <p:cNvSpPr/>
                <p:nvPr/>
              </p:nvSpPr>
              <p:spPr>
                <a:xfrm>
                  <a:off x="7853161" y="4455635"/>
                  <a:ext cx="665603" cy="365379"/>
                </a:xfrm>
                <a:prstGeom prst="rect">
                  <a:avLst/>
                </a:prstGeom>
                <a:ln/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/>
                <a:p>
                  <a:pPr algn="ctr" defTabSz="913486">
                    <a:lnSpc>
                      <a:spcPts val="750"/>
                    </a:lnSpc>
                  </a:pPr>
                  <a:r>
                    <a:rPr lang="en-US" sz="999" b="1" kern="0" dirty="0">
                      <a:solidFill>
                        <a:prstClr val="white"/>
                      </a:solidFill>
                    </a:rPr>
                    <a:t>Others</a:t>
                  </a:r>
                </a:p>
              </p:txBody>
            </p:sp>
          </p:grpSp>
          <p:sp>
            <p:nvSpPr>
              <p:cNvPr id="98" name="TextBox 97"/>
              <p:cNvSpPr txBox="1"/>
              <p:nvPr/>
            </p:nvSpPr>
            <p:spPr>
              <a:xfrm>
                <a:off x="9261074" y="3544406"/>
                <a:ext cx="179831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solidFill>
                      <a:prstClr val="black"/>
                    </a:solidFill>
                  </a:rPr>
                  <a:t>Lifecycle Management </a:t>
                </a:r>
                <a:r>
                  <a:rPr lang="en-US" sz="900" b="1" dirty="0" err="1">
                    <a:solidFill>
                      <a:prstClr val="black"/>
                    </a:solidFill>
                  </a:rPr>
                  <a:t>mS</a:t>
                </a:r>
                <a:r>
                  <a:rPr lang="en-US" sz="900" b="1" dirty="0">
                    <a:solidFill>
                      <a:prstClr val="black"/>
                    </a:solidFill>
                  </a:rPr>
                  <a:t> Library</a:t>
                </a:r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8981076" y="3591595"/>
                <a:ext cx="2495694" cy="618538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 rtlCol="0" anchor="ctr"/>
              <a:lstStyle/>
              <a:p>
                <a:pPr defTabSz="913486">
                  <a:lnSpc>
                    <a:spcPts val="899"/>
                  </a:lnSpc>
                  <a:defRPr/>
                </a:pPr>
                <a:endParaRPr lang="en-US" sz="1049" b="1" kern="0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00" name="TextBox 99"/>
            <p:cNvSpPr txBox="1"/>
            <p:nvPr/>
          </p:nvSpPr>
          <p:spPr>
            <a:xfrm>
              <a:off x="10367666" y="4936603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…</a:t>
              </a:r>
            </a:p>
          </p:txBody>
        </p:sp>
      </p:grpSp>
      <p:sp>
        <p:nvSpPr>
          <p:cNvPr id="102" name="Rectangle 101"/>
          <p:cNvSpPr/>
          <p:nvPr/>
        </p:nvSpPr>
        <p:spPr>
          <a:xfrm>
            <a:off x="8669497" y="4999787"/>
            <a:ext cx="783204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912717">
              <a:lnSpc>
                <a:spcPts val="750"/>
              </a:lnSpc>
            </a:pPr>
            <a:r>
              <a:rPr lang="en-US" sz="1000" b="1" kern="0" dirty="0">
                <a:solidFill>
                  <a:prstClr val="white"/>
                </a:solidFill>
              </a:rPr>
              <a:t>Multi-Cloud Adapter</a:t>
            </a:r>
          </a:p>
        </p:txBody>
      </p:sp>
    </p:spTree>
    <p:extLst>
      <p:ext uri="{BB962C8B-B14F-4D97-AF65-F5344CB8AC3E}">
        <p14:creationId xmlns:p14="http://schemas.microsoft.com/office/powerpoint/2010/main" val="422458188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26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SDN-Controller Architecture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9227" y="1128408"/>
            <a:ext cx="5926573" cy="5106517"/>
          </a:xfrm>
        </p:spPr>
        <p:txBody>
          <a:bodyPr>
            <a:normAutofit/>
          </a:bodyPr>
          <a:lstStyle/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SDN Controller configures and maintains the health of L1-3 VNFs/PNFs and network services throughout their lifecycle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Programmable network application management platform</a:t>
            </a:r>
            <a:endParaRPr lang="en-US" sz="1400" b="1" dirty="0">
              <a:solidFill>
                <a:srgbClr val="067AB4">
                  <a:lumMod val="75000"/>
                </a:srgbClr>
              </a:solidFill>
            </a:endParaRP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Behavior patterns programmed via models and policies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Standards based models &amp; protocols for multi-vendor implementation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Extensible SB adapter set supporting various network </a:t>
            </a:r>
            <a:r>
              <a:rPr lang="en-US" sz="1200" b="1" dirty="0" err="1">
                <a:solidFill>
                  <a:srgbClr val="000000"/>
                </a:solidFill>
              </a:rPr>
              <a:t>config</a:t>
            </a:r>
            <a:r>
              <a:rPr lang="en-US" sz="1200" b="1" dirty="0">
                <a:solidFill>
                  <a:srgbClr val="000000"/>
                </a:solidFill>
              </a:rPr>
              <a:t> protocols, including 3</a:t>
            </a:r>
            <a:r>
              <a:rPr lang="en-US" sz="1200" b="1" baseline="30000" dirty="0">
                <a:solidFill>
                  <a:srgbClr val="000000"/>
                </a:solidFill>
              </a:rPr>
              <a:t>rd</a:t>
            </a:r>
            <a:r>
              <a:rPr lang="en-US" sz="1200" b="1" dirty="0">
                <a:solidFill>
                  <a:srgbClr val="000000"/>
                </a:solidFill>
              </a:rPr>
              <a:t> party controllers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Operational control, coordinated state changes across devices, source of telemetry/events, etc.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Manages the health of network services &amp; VNFs/PNFs 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Policy-based optimization to meet SLAs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Event-based control loop automation to solve local issues near real-time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Action executor for outer control loop automation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Local source of truth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Manages inventory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All stages/states of lifecycle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Configuration audits</a:t>
            </a:r>
          </a:p>
          <a:p>
            <a:pPr marL="168782" indent="-168782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Key Attributes of Controllers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Intimate with network protocols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Manages the state of services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Single service/network domain scope per instance</a:t>
            </a:r>
          </a:p>
        </p:txBody>
      </p:sp>
      <p:sp>
        <p:nvSpPr>
          <p:cNvPr id="22" name="Rounded Rectangle 132"/>
          <p:cNvSpPr/>
          <p:nvPr/>
        </p:nvSpPr>
        <p:spPr>
          <a:xfrm>
            <a:off x="6200555" y="2118094"/>
            <a:ext cx="5556015" cy="3631471"/>
          </a:xfrm>
          <a:prstGeom prst="roundRect">
            <a:avLst>
              <a:gd name="adj" fmla="val 0"/>
            </a:avLst>
          </a:prstGeom>
          <a:solidFill>
            <a:schemeClr val="bg2">
              <a:lumMod val="60000"/>
              <a:lumOff val="40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182535" tIns="45614" rIns="182535" bIns="45614" rtlCol="0" anchor="t" anchorCtr="0"/>
          <a:lstStyle/>
          <a:p>
            <a:pPr defTabSz="912450"/>
            <a:endParaRPr lang="en-US" kern="0" dirty="0">
              <a:solidFill>
                <a:prstClr val="white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23" name="Rounded Rectangle 21"/>
          <p:cNvSpPr/>
          <p:nvPr/>
        </p:nvSpPr>
        <p:spPr>
          <a:xfrm>
            <a:off x="8233064" y="2706650"/>
            <a:ext cx="1471387" cy="1672513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362" tIns="45679" rIns="91362" bIns="45679" rtlCol="0" anchor="t" anchorCtr="0"/>
          <a:lstStyle/>
          <a:p>
            <a:pPr algn="ctr" defTabSz="1216859"/>
            <a:r>
              <a:rPr lang="en-US" sz="1600" dirty="0">
                <a:solidFill>
                  <a:prstClr val="black"/>
                </a:solidFill>
              </a:rPr>
              <a:t>Service Control </a:t>
            </a:r>
          </a:p>
          <a:p>
            <a:pPr algn="ctr" defTabSz="1216859"/>
            <a:r>
              <a:rPr lang="en-US" sz="1600" dirty="0">
                <a:solidFill>
                  <a:prstClr val="black"/>
                </a:solidFill>
              </a:rPr>
              <a:t>Interpreter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00160" y="2092998"/>
            <a:ext cx="2398576" cy="523137"/>
          </a:xfrm>
          <a:prstGeom prst="rect">
            <a:avLst/>
          </a:prstGeom>
          <a:noFill/>
        </p:spPr>
        <p:txBody>
          <a:bodyPr wrap="none" lIns="91362" tIns="45679" rIns="91362" bIns="45679" rtlCol="0">
            <a:spAutoFit/>
          </a:bodyPr>
          <a:lstStyle/>
          <a:p>
            <a:pPr defTabSz="1216859"/>
            <a:r>
              <a:rPr lang="en-US" sz="2800" b="1" dirty="0">
                <a:solidFill>
                  <a:prstClr val="black"/>
                </a:solidFill>
              </a:rPr>
              <a:t>SDN Controller</a:t>
            </a:r>
          </a:p>
        </p:txBody>
      </p:sp>
      <p:sp>
        <p:nvSpPr>
          <p:cNvPr id="25" name="Rounded Rectangle 77"/>
          <p:cNvSpPr/>
          <p:nvPr/>
        </p:nvSpPr>
        <p:spPr>
          <a:xfrm>
            <a:off x="9918936" y="2706650"/>
            <a:ext cx="1656239" cy="1656208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362" tIns="45679" rIns="91362" bIns="45679" rtlCol="0" anchor="t" anchorCtr="0"/>
          <a:lstStyle/>
          <a:p>
            <a:pPr algn="ctr" defTabSz="1216859">
              <a:lnSpc>
                <a:spcPts val="1400"/>
              </a:lnSpc>
            </a:pPr>
            <a:r>
              <a:rPr lang="en-US" sz="1600" dirty="0">
                <a:solidFill>
                  <a:prstClr val="black"/>
                </a:solidFill>
              </a:rPr>
              <a:t>Network Resource</a:t>
            </a:r>
          </a:p>
          <a:p>
            <a:pPr algn="ctr" defTabSz="1216859">
              <a:lnSpc>
                <a:spcPts val="1400"/>
              </a:lnSpc>
            </a:pPr>
            <a:r>
              <a:rPr lang="en-US" sz="1600" dirty="0">
                <a:solidFill>
                  <a:prstClr val="black"/>
                </a:solidFill>
              </a:rPr>
              <a:t>Controller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0235636" y="3231493"/>
            <a:ext cx="1116481" cy="449257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Service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Element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Resources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0235636" y="3811843"/>
            <a:ext cx="1116481" cy="449257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Core &amp;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Transport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Resources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8507720" y="3357370"/>
            <a:ext cx="870604" cy="441816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Access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Service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Features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526000" y="3872305"/>
            <a:ext cx="870604" cy="441816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Flow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Service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Features</a:t>
            </a:r>
          </a:p>
        </p:txBody>
      </p:sp>
      <p:sp>
        <p:nvSpPr>
          <p:cNvPr id="31" name="Can 93"/>
          <p:cNvSpPr/>
          <p:nvPr/>
        </p:nvSpPr>
        <p:spPr bwMode="auto">
          <a:xfrm>
            <a:off x="6338243" y="2706650"/>
            <a:ext cx="1748353" cy="1696602"/>
          </a:xfrm>
          <a:prstGeom prst="can">
            <a:avLst>
              <a:gd name="adj" fmla="val 18109"/>
            </a:avLst>
          </a:prstGeom>
          <a:solidFill>
            <a:schemeClr val="bg1"/>
          </a:solidFill>
          <a:ln w="1270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91266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912717">
              <a:defRPr/>
            </a:pPr>
            <a:r>
              <a:rPr lang="en-US" sz="1200" b="1" kern="0" dirty="0">
                <a:solidFill>
                  <a:prstClr val="black"/>
                </a:solidFill>
              </a:rPr>
              <a:t>Configuration Repository</a:t>
            </a:r>
          </a:p>
          <a:p>
            <a:pPr algn="ctr" defTabSz="912717">
              <a:defRPr/>
            </a:pPr>
            <a:endParaRPr lang="en-US" sz="1200" b="1" kern="0" dirty="0">
              <a:solidFill>
                <a:prstClr val="black"/>
              </a:solidFill>
            </a:endParaRPr>
          </a:p>
          <a:p>
            <a:pPr algn="ctr" defTabSz="912717">
              <a:defRPr/>
            </a:pPr>
            <a:endParaRPr lang="en-US" sz="1100" b="1" kern="0" dirty="0">
              <a:solidFill>
                <a:prstClr val="black"/>
              </a:solidFill>
            </a:endParaRPr>
          </a:p>
          <a:p>
            <a:pPr algn="ctr" defTabSz="912717">
              <a:defRPr/>
            </a:pPr>
            <a:endParaRPr lang="en-US" sz="1100" b="1" kern="0" dirty="0">
              <a:solidFill>
                <a:prstClr val="black"/>
              </a:solidFill>
            </a:endParaRPr>
          </a:p>
          <a:p>
            <a:pPr algn="ctr" defTabSz="912717">
              <a:defRPr/>
            </a:pPr>
            <a:endParaRPr lang="en-US" sz="1200" b="1" kern="0" dirty="0">
              <a:solidFill>
                <a:prstClr val="black"/>
              </a:solidFill>
            </a:endParaRPr>
          </a:p>
          <a:p>
            <a:pPr algn="ctr" defTabSz="912717">
              <a:defRPr/>
            </a:pPr>
            <a:endParaRPr lang="en-US" sz="1200" b="1" kern="0" dirty="0">
              <a:solidFill>
                <a:prstClr val="black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403398" y="3260183"/>
            <a:ext cx="848169" cy="14196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362" tIns="45679" rIns="91362" bIns="45679" rtlCol="0" anchor="ctr"/>
          <a:lstStyle/>
          <a:p>
            <a:pPr algn="ctr" defTabSz="1216859"/>
            <a:r>
              <a:rPr lang="en-US" sz="800" dirty="0">
                <a:solidFill>
                  <a:prstClr val="black"/>
                </a:solidFill>
              </a:rPr>
              <a:t>Svc Template A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403398" y="3509365"/>
            <a:ext cx="848169" cy="14196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362" tIns="45679" rIns="91362" bIns="45679" rtlCol="0" anchor="ctr"/>
          <a:lstStyle/>
          <a:p>
            <a:pPr algn="ctr" defTabSz="1216859"/>
            <a:r>
              <a:rPr lang="en-US" sz="800" dirty="0">
                <a:solidFill>
                  <a:prstClr val="black"/>
                </a:solidFill>
              </a:rPr>
              <a:t>Svc Template B</a:t>
            </a:r>
          </a:p>
        </p:txBody>
      </p:sp>
      <p:sp>
        <p:nvSpPr>
          <p:cNvPr id="34" name="Rectangle 33"/>
          <p:cNvSpPr/>
          <p:nvPr/>
        </p:nvSpPr>
        <p:spPr>
          <a:xfrm>
            <a:off x="7344144" y="3265930"/>
            <a:ext cx="674435" cy="1362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362" tIns="45679" rIns="91362" bIns="45679" rtlCol="0" anchor="ctr"/>
          <a:lstStyle/>
          <a:p>
            <a:pPr algn="ctr" defTabSz="1216859"/>
            <a:r>
              <a:rPr lang="en-US" sz="800" dirty="0">
                <a:solidFill>
                  <a:prstClr val="black"/>
                </a:solidFill>
              </a:rPr>
              <a:t>Svc Comp 1</a:t>
            </a:r>
          </a:p>
        </p:txBody>
      </p:sp>
      <p:sp>
        <p:nvSpPr>
          <p:cNvPr id="35" name="Rectangle 34"/>
          <p:cNvSpPr/>
          <p:nvPr/>
        </p:nvSpPr>
        <p:spPr>
          <a:xfrm>
            <a:off x="7344144" y="3515112"/>
            <a:ext cx="674435" cy="1362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362" tIns="45679" rIns="91362" bIns="45679" rtlCol="0" anchor="ctr"/>
          <a:lstStyle/>
          <a:p>
            <a:pPr algn="ctr" defTabSz="1216859"/>
            <a:r>
              <a:rPr lang="en-US" sz="800" dirty="0">
                <a:solidFill>
                  <a:prstClr val="black"/>
                </a:solidFill>
              </a:rPr>
              <a:t>Svc Comp 2</a:t>
            </a:r>
          </a:p>
        </p:txBody>
      </p:sp>
      <p:sp>
        <p:nvSpPr>
          <p:cNvPr id="36" name="Rounded Rectangle 120"/>
          <p:cNvSpPr/>
          <p:nvPr/>
        </p:nvSpPr>
        <p:spPr>
          <a:xfrm>
            <a:off x="8898736" y="2214854"/>
            <a:ext cx="1858862" cy="285464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accent3">
                <a:lumMod val="50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240" tIns="0" rIns="91240" bIns="45614" rtlCol="0" anchor="ctr" anchorCtr="1"/>
          <a:lstStyle/>
          <a:p>
            <a:pPr algn="ctr" defTabSz="912450">
              <a:defRPr/>
            </a:pPr>
            <a:r>
              <a:rPr lang="en-US" sz="1200" b="1" kern="0" dirty="0">
                <a:solidFill>
                  <a:prstClr val="black"/>
                </a:solidFill>
              </a:rPr>
              <a:t>API Handler 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9119086" y="2508365"/>
            <a:ext cx="0" cy="23042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tailEnd type="arrow"/>
          </a:ln>
          <a:effectLst/>
        </p:spPr>
      </p:cxnSp>
      <p:cxnSp>
        <p:nvCxnSpPr>
          <p:cNvPr id="38" name="Straight Arrow Connector 37"/>
          <p:cNvCxnSpPr/>
          <p:nvPr/>
        </p:nvCxnSpPr>
        <p:spPr>
          <a:xfrm>
            <a:off x="10645254" y="2525414"/>
            <a:ext cx="0" cy="217311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tailEnd type="arrow"/>
          </a:ln>
          <a:effectLst/>
        </p:spPr>
      </p:cxnSp>
      <p:sp>
        <p:nvSpPr>
          <p:cNvPr id="39" name="Rounded Rectangle 125"/>
          <p:cNvSpPr/>
          <p:nvPr/>
        </p:nvSpPr>
        <p:spPr>
          <a:xfrm>
            <a:off x="6343980" y="4820638"/>
            <a:ext cx="5277835" cy="777412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accent3">
                <a:lumMod val="50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240" tIns="0" rIns="91240" bIns="45614" rtlCol="0" anchor="t" anchorCtr="0"/>
          <a:lstStyle/>
          <a:p>
            <a:pPr algn="ctr" defTabSz="912450">
              <a:lnSpc>
                <a:spcPts val="1199"/>
              </a:lnSpc>
              <a:defRPr/>
            </a:pPr>
            <a:r>
              <a:rPr lang="en-US" sz="1200" b="1" kern="0" dirty="0">
                <a:solidFill>
                  <a:prstClr val="black"/>
                </a:solidFill>
              </a:rPr>
              <a:t>Adapters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458279" y="5044936"/>
            <a:ext cx="5051160" cy="495742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362" tIns="45679" rIns="91362" bIns="45679" rtlCol="0" anchor="ctr"/>
          <a:lstStyle/>
          <a:p>
            <a:pPr defTabSz="912717">
              <a:lnSpc>
                <a:spcPts val="899"/>
              </a:lnSpc>
              <a:defRPr/>
            </a:pPr>
            <a:endParaRPr lang="en-US" sz="1100" b="1" kern="0" dirty="0">
              <a:solidFill>
                <a:prstClr val="black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789224" y="5135450"/>
            <a:ext cx="587730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0" tIns="45679" rIns="0" bIns="45679" rtlCol="0" anchor="ctr"/>
          <a:lstStyle/>
          <a:p>
            <a:pPr algn="ctr" defTabSz="912717">
              <a:defRPr/>
            </a:pPr>
            <a:r>
              <a:rPr lang="en-US" sz="1000" b="1" kern="0" dirty="0" err="1">
                <a:solidFill>
                  <a:prstClr val="white"/>
                </a:solidFill>
              </a:rPr>
              <a:t>NetConf</a:t>
            </a:r>
            <a:r>
              <a:rPr lang="en-US" sz="1000" b="1" kern="0" dirty="0">
                <a:solidFill>
                  <a:prstClr val="white"/>
                </a:solidFill>
              </a:rPr>
              <a:t>/ YANG</a:t>
            </a:r>
          </a:p>
        </p:txBody>
      </p:sp>
      <p:sp>
        <p:nvSpPr>
          <p:cNvPr id="42" name="Rectangle 41"/>
          <p:cNvSpPr/>
          <p:nvPr/>
        </p:nvSpPr>
        <p:spPr>
          <a:xfrm>
            <a:off x="6617372" y="5135450"/>
            <a:ext cx="923896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912717">
              <a:lnSpc>
                <a:spcPts val="750"/>
              </a:lnSpc>
            </a:pPr>
            <a:r>
              <a:rPr lang="en-US" sz="1000" b="1" kern="0" dirty="0">
                <a:solidFill>
                  <a:prstClr val="white"/>
                </a:solidFill>
              </a:rPr>
              <a:t>Multi-Cloud Network Adapter</a:t>
            </a:r>
          </a:p>
        </p:txBody>
      </p:sp>
      <p:sp>
        <p:nvSpPr>
          <p:cNvPr id="45" name="Rectangle 44"/>
          <p:cNvSpPr/>
          <p:nvPr/>
        </p:nvSpPr>
        <p:spPr>
          <a:xfrm>
            <a:off x="8620456" y="5135450"/>
            <a:ext cx="587730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0" tIns="45679" rIns="0" bIns="45679" rtlCol="0" anchor="ctr"/>
          <a:lstStyle/>
          <a:p>
            <a:pPr algn="ctr" defTabSz="912717">
              <a:lnSpc>
                <a:spcPts val="750"/>
              </a:lnSpc>
              <a:defRPr/>
            </a:pPr>
            <a:r>
              <a:rPr lang="en-US" sz="1000" b="1" kern="0" dirty="0">
                <a:solidFill>
                  <a:prstClr val="white"/>
                </a:solidFill>
              </a:rPr>
              <a:t>BGPCEP</a:t>
            </a:r>
          </a:p>
        </p:txBody>
      </p:sp>
      <p:cxnSp>
        <p:nvCxnSpPr>
          <p:cNvPr id="46" name="Straight Arrow Connector 45"/>
          <p:cNvCxnSpPr>
            <a:stCxn id="23" idx="3"/>
          </p:cNvCxnSpPr>
          <p:nvPr/>
        </p:nvCxnSpPr>
        <p:spPr>
          <a:xfrm>
            <a:off x="9704451" y="3542907"/>
            <a:ext cx="245197" cy="15314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tailEnd type="arrow"/>
          </a:ln>
          <a:effectLst/>
        </p:spPr>
      </p:cxnSp>
      <p:sp>
        <p:nvSpPr>
          <p:cNvPr id="47" name="Rectangle 46"/>
          <p:cNvSpPr/>
          <p:nvPr/>
        </p:nvSpPr>
        <p:spPr>
          <a:xfrm>
            <a:off x="6932664" y="1629022"/>
            <a:ext cx="822960" cy="365760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91318" tIns="45659" rIns="91318" bIns="45659" rtlCol="0" anchor="ctr"/>
          <a:lstStyle/>
          <a:p>
            <a:pPr algn="ctr" defTabSz="913220"/>
            <a:r>
              <a:rPr lang="en-US" sz="1399" kern="0" dirty="0">
                <a:solidFill>
                  <a:prstClr val="white"/>
                </a:solidFill>
                <a:latin typeface="Arial" charset="0"/>
                <a:cs typeface="Arial" charset="0"/>
              </a:rPr>
              <a:t>SDC</a:t>
            </a:r>
          </a:p>
        </p:txBody>
      </p:sp>
      <p:cxnSp>
        <p:nvCxnSpPr>
          <p:cNvPr id="48" name="Straight Arrow Connector 47"/>
          <p:cNvCxnSpPr/>
          <p:nvPr/>
        </p:nvCxnSpPr>
        <p:spPr>
          <a:xfrm flipH="1">
            <a:off x="7344144" y="1998218"/>
            <a:ext cx="0" cy="74056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ot"/>
            <a:tailEnd type="arrow"/>
          </a:ln>
          <a:effectLst/>
        </p:spPr>
      </p:cxnSp>
      <p:sp>
        <p:nvSpPr>
          <p:cNvPr id="49" name="Rectangle 48"/>
          <p:cNvSpPr/>
          <p:nvPr/>
        </p:nvSpPr>
        <p:spPr>
          <a:xfrm>
            <a:off x="10635722" y="1629022"/>
            <a:ext cx="822960" cy="365760"/>
          </a:xfrm>
          <a:prstGeom prst="rect">
            <a:avLst/>
          </a:prstGeom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elaxedInset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1318" tIns="45659" rIns="91318" bIns="45659" rtlCol="0" anchor="ctr"/>
          <a:lstStyle/>
          <a:p>
            <a:pPr algn="ctr" defTabSz="913220"/>
            <a:r>
              <a:rPr lang="en-US" sz="1399" kern="0" dirty="0">
                <a:solidFill>
                  <a:prstClr val="black"/>
                </a:solidFill>
                <a:latin typeface="Arial" charset="0"/>
                <a:cs typeface="Arial" charset="0"/>
              </a:rPr>
              <a:t>A&amp;AI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 flipH="1" flipV="1">
            <a:off x="10977949" y="1991487"/>
            <a:ext cx="0" cy="685102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ot"/>
            <a:tailEnd type="arrow"/>
          </a:ln>
          <a:effectLst/>
        </p:spPr>
      </p:cxnSp>
      <p:sp>
        <p:nvSpPr>
          <p:cNvPr id="51" name="Rectangle 50"/>
          <p:cNvSpPr/>
          <p:nvPr/>
        </p:nvSpPr>
        <p:spPr>
          <a:xfrm>
            <a:off x="9455182" y="5145825"/>
            <a:ext cx="697437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0" tIns="45679" rIns="0" bIns="45679" rtlCol="0" anchor="ctr"/>
          <a:lstStyle/>
          <a:p>
            <a:pPr algn="ctr" defTabSz="912717">
              <a:defRPr/>
            </a:pPr>
            <a:r>
              <a:rPr lang="en-US" sz="1000" b="1" kern="0" dirty="0">
                <a:solidFill>
                  <a:prstClr val="white"/>
                </a:solidFill>
              </a:rPr>
              <a:t>3</a:t>
            </a:r>
            <a:r>
              <a:rPr lang="en-US" sz="1000" b="1" kern="0" baseline="30000" dirty="0">
                <a:solidFill>
                  <a:prstClr val="white"/>
                </a:solidFill>
              </a:rPr>
              <a:t>rd</a:t>
            </a:r>
            <a:r>
              <a:rPr lang="en-US" sz="1000" b="1" kern="0" dirty="0">
                <a:solidFill>
                  <a:prstClr val="white"/>
                </a:solidFill>
              </a:rPr>
              <a:t> Party</a:t>
            </a:r>
          </a:p>
          <a:p>
            <a:pPr algn="ctr" defTabSz="912717">
              <a:defRPr/>
            </a:pPr>
            <a:r>
              <a:rPr lang="en-US" sz="1000" b="1" kern="0" dirty="0">
                <a:solidFill>
                  <a:prstClr val="white"/>
                </a:solidFill>
              </a:rPr>
              <a:t>Controllers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581678" y="3806290"/>
            <a:ext cx="1219116" cy="5078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 defTabSz="1217317"/>
            <a:r>
              <a:rPr lang="en-US" sz="900" dirty="0">
                <a:solidFill>
                  <a:srgbClr val="6E6F71">
                    <a:lumMod val="75000"/>
                  </a:srgbClr>
                </a:solidFill>
              </a:rPr>
              <a:t>Network/Service Design/Engineering Policies/Rules</a:t>
            </a:r>
          </a:p>
        </p:txBody>
      </p:sp>
      <p:sp>
        <p:nvSpPr>
          <p:cNvPr id="53" name="Rectangle 52"/>
          <p:cNvSpPr/>
          <p:nvPr/>
        </p:nvSpPr>
        <p:spPr>
          <a:xfrm>
            <a:off x="10686514" y="5135450"/>
            <a:ext cx="665603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 defTabSz="913486">
              <a:lnSpc>
                <a:spcPts val="750"/>
              </a:lnSpc>
            </a:pPr>
            <a:r>
              <a:rPr lang="en-US" sz="999" b="1" kern="0" dirty="0">
                <a:solidFill>
                  <a:prstClr val="white"/>
                </a:solidFill>
              </a:rPr>
              <a:t>Others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0287374" y="5074961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12040892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Data Collection, Analytics and Events (DCAE) Architecture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571501" y="3898540"/>
            <a:ext cx="10201528" cy="2564635"/>
          </a:xfrm>
        </p:spPr>
        <p:txBody>
          <a:bodyPr>
            <a:noAutofit/>
          </a:bodyPr>
          <a:lstStyle/>
          <a:p>
            <a:pPr marL="174625" indent="-174625">
              <a:spcBef>
                <a:spcPts val="0"/>
              </a:spcBef>
            </a:pPr>
            <a:r>
              <a:rPr lang="en-US" sz="1300" dirty="0">
                <a:solidFill>
                  <a:srgbClr val="067AB4">
                    <a:lumMod val="75000"/>
                  </a:srgbClr>
                </a:solidFill>
              </a:rPr>
              <a:t>DCAE enables real-time fault, performance and other data/event collection from service, network and infrastructure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Collect Data &amp; Events once and make available to multiple applications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Telemetry records from VNFs and PNFs (fault, performance, usage, etc.)</a:t>
            </a:r>
          </a:p>
          <a:p>
            <a:pPr marL="168782" indent="-16878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rgbClr val="067AB4">
                    <a:lumMod val="75000"/>
                  </a:srgbClr>
                </a:solidFill>
              </a:rPr>
              <a:t>Makes collected data available to real-time analytic µ-services to: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Identify anomalies and other events for closed loop remediation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Enable closed-loop automation to remedy fault/performance conditions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Enable closed-loop automation to scale resources up/down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Enable analysis at edge and central locations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Extensible framework to integrate applications from various sources</a:t>
            </a:r>
          </a:p>
          <a:p>
            <a:pPr marL="168782" indent="-16878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rgbClr val="067AB4">
                    <a:lumMod val="75000"/>
                  </a:srgbClr>
                </a:solidFill>
              </a:rPr>
              <a:t>Provides Correlation &amp; Analysis to manage service at various layers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Multi-Cloud Infrastructure layer, network element layer, Network &amp; Complex Services layer, Operational Management layer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Cross-layer, Intra-domain and cross-domain correlation</a:t>
            </a:r>
          </a:p>
          <a:p>
            <a:endParaRPr lang="en-US" dirty="0"/>
          </a:p>
        </p:txBody>
      </p:sp>
      <p:sp>
        <p:nvSpPr>
          <p:cNvPr id="54" name="Rounded Rectangle 290"/>
          <p:cNvSpPr/>
          <p:nvPr/>
        </p:nvSpPr>
        <p:spPr>
          <a:xfrm>
            <a:off x="957304" y="1081980"/>
            <a:ext cx="7018649" cy="2648860"/>
          </a:xfrm>
          <a:prstGeom prst="roundRect">
            <a:avLst>
              <a:gd name="adj" fmla="val 4052"/>
            </a:avLst>
          </a:prstGeom>
          <a:solidFill>
            <a:srgbClr val="FF7200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rIns="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Verdana" pitchFamily="34" charset="0"/>
              <a:cs typeface="Verdana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854878" y="2066996"/>
            <a:ext cx="6040167" cy="1612829"/>
          </a:xfrm>
          <a:prstGeom prst="rect">
            <a:avLst/>
          </a:prstGeom>
          <a:solidFill>
            <a:srgbClr val="FFBC85"/>
          </a:solidFill>
          <a:ln w="63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36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Rounded Rectangle 186"/>
          <p:cNvSpPr/>
          <p:nvPr/>
        </p:nvSpPr>
        <p:spPr>
          <a:xfrm>
            <a:off x="1981633" y="1158891"/>
            <a:ext cx="5913412" cy="588495"/>
          </a:xfrm>
          <a:prstGeom prst="roundRect">
            <a:avLst>
              <a:gd name="adj" fmla="val 4052"/>
            </a:avLst>
          </a:prstGeom>
          <a:solidFill>
            <a:srgbClr val="FFDFC5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rIns="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Verdana" pitchFamily="34" charset="0"/>
              <a:cs typeface="Verdana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115795" y="1986475"/>
            <a:ext cx="548227" cy="2462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Streaming</a:t>
            </a:r>
          </a:p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Data</a:t>
            </a:r>
          </a:p>
        </p:txBody>
      </p:sp>
      <p:cxnSp>
        <p:nvCxnSpPr>
          <p:cNvPr id="58" name="Straight Arrow Connector 57"/>
          <p:cNvCxnSpPr/>
          <p:nvPr/>
        </p:nvCxnSpPr>
        <p:spPr>
          <a:xfrm rot="10800000">
            <a:off x="7975953" y="2300824"/>
            <a:ext cx="822960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59" name="TextBox 58"/>
          <p:cNvSpPr txBox="1"/>
          <p:nvPr/>
        </p:nvSpPr>
        <p:spPr>
          <a:xfrm>
            <a:off x="8225691" y="2342023"/>
            <a:ext cx="304571" cy="2462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Batch</a:t>
            </a:r>
          </a:p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Data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205446" y="2778381"/>
            <a:ext cx="325409" cy="12311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SNMP</a:t>
            </a:r>
          </a:p>
        </p:txBody>
      </p:sp>
      <p:cxnSp>
        <p:nvCxnSpPr>
          <p:cNvPr id="61" name="Straight Arrow Connector 60"/>
          <p:cNvCxnSpPr/>
          <p:nvPr/>
        </p:nvCxnSpPr>
        <p:spPr>
          <a:xfrm rot="10800000">
            <a:off x="7966127" y="3124074"/>
            <a:ext cx="822960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62" name="TextBox 61"/>
          <p:cNvSpPr txBox="1"/>
          <p:nvPr/>
        </p:nvSpPr>
        <p:spPr>
          <a:xfrm>
            <a:off x="8199033" y="3144432"/>
            <a:ext cx="338234" cy="12311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Syslog</a:t>
            </a:r>
          </a:p>
        </p:txBody>
      </p:sp>
      <p:cxnSp>
        <p:nvCxnSpPr>
          <p:cNvPr id="63" name="Straight Arrow Connector 62"/>
          <p:cNvCxnSpPr/>
          <p:nvPr/>
        </p:nvCxnSpPr>
        <p:spPr>
          <a:xfrm flipH="1">
            <a:off x="7966127" y="3500324"/>
            <a:ext cx="822960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64" name="Straight Arrow Connector 63"/>
          <p:cNvCxnSpPr/>
          <p:nvPr/>
        </p:nvCxnSpPr>
        <p:spPr>
          <a:xfrm rot="10800000">
            <a:off x="7966127" y="2747824"/>
            <a:ext cx="822960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65" name="TextBox 64"/>
          <p:cNvSpPr txBox="1"/>
          <p:nvPr/>
        </p:nvSpPr>
        <p:spPr>
          <a:xfrm>
            <a:off x="8215864" y="3528778"/>
            <a:ext cx="304571" cy="12311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Other</a:t>
            </a:r>
          </a:p>
        </p:txBody>
      </p:sp>
      <p:sp>
        <p:nvSpPr>
          <p:cNvPr id="66" name="Rectangle 65"/>
          <p:cNvSpPr/>
          <p:nvPr/>
        </p:nvSpPr>
        <p:spPr bwMode="auto">
          <a:xfrm>
            <a:off x="1896682" y="2928943"/>
            <a:ext cx="2828861" cy="731520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45720" rIns="45720" bIns="0" anchor="t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Unstructured &amp; Structured Data Persistence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1896683" y="2365018"/>
            <a:ext cx="2832946" cy="502568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rIns="45720" anchor="ctr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Analytic Frameworks: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Holmes,</a:t>
            </a:r>
            <a:r>
              <a:rPr kumimoji="0" lang="en-US" sz="14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CDAP, </a:t>
            </a:r>
            <a:r>
              <a:rPr lang="en-US" sz="1400" b="1" kern="0" dirty="0">
                <a:solidFill>
                  <a:srgbClr val="000000"/>
                </a:solidFill>
                <a:ea typeface="ＭＳ Ｐゴシック" charset="0"/>
                <a:cs typeface="Arial" charset="0"/>
              </a:rPr>
              <a:t>Other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sp>
        <p:nvSpPr>
          <p:cNvPr id="68" name="Rectangle 67"/>
          <p:cNvSpPr/>
          <p:nvPr/>
        </p:nvSpPr>
        <p:spPr bwMode="auto">
          <a:xfrm>
            <a:off x="5038604" y="2389863"/>
            <a:ext cx="2788416" cy="621271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45720" rIns="45720" bIns="0" anchor="t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Stream Data Collection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131530" y="2688339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Events</a:t>
            </a:r>
          </a:p>
        </p:txBody>
      </p:sp>
      <p:sp>
        <p:nvSpPr>
          <p:cNvPr id="70" name="Rectangle 69"/>
          <p:cNvSpPr/>
          <p:nvPr/>
        </p:nvSpPr>
        <p:spPr>
          <a:xfrm>
            <a:off x="6072496" y="2688339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Flows</a:t>
            </a:r>
          </a:p>
        </p:txBody>
      </p:sp>
      <p:sp>
        <p:nvSpPr>
          <p:cNvPr id="71" name="Rectangle 70"/>
          <p:cNvSpPr/>
          <p:nvPr/>
        </p:nvSpPr>
        <p:spPr>
          <a:xfrm>
            <a:off x="7013461" y="2688339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Other</a:t>
            </a:r>
          </a:p>
        </p:txBody>
      </p:sp>
      <p:sp>
        <p:nvSpPr>
          <p:cNvPr id="72" name="Rectangle 71"/>
          <p:cNvSpPr/>
          <p:nvPr/>
        </p:nvSpPr>
        <p:spPr bwMode="auto">
          <a:xfrm rot="16200000">
            <a:off x="4134755" y="2817481"/>
            <a:ext cx="1509261" cy="170760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rIns="45720" anchor="ctr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kern="0" dirty="0">
                <a:solidFill>
                  <a:srgbClr val="000000"/>
                </a:solidFill>
                <a:ea typeface="ＭＳ Ｐゴシック" charset="0"/>
                <a:cs typeface="Arial" charset="0"/>
              </a:rPr>
              <a:t> 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sp>
        <p:nvSpPr>
          <p:cNvPr id="73" name="Rectangle 72"/>
          <p:cNvSpPr/>
          <p:nvPr/>
        </p:nvSpPr>
        <p:spPr bwMode="auto">
          <a:xfrm>
            <a:off x="5038398" y="3038216"/>
            <a:ext cx="2785338" cy="628671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45720" rIns="45720" bIns="0" anchor="t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Batch Data Collection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cxnSp>
        <p:nvCxnSpPr>
          <p:cNvPr id="75" name="Straight Arrow Connector 74"/>
          <p:cNvCxnSpPr/>
          <p:nvPr/>
        </p:nvCxnSpPr>
        <p:spPr>
          <a:xfrm flipV="1">
            <a:off x="4913923" y="1751195"/>
            <a:ext cx="0" cy="397036"/>
          </a:xfrm>
          <a:prstGeom prst="straightConnector1">
            <a:avLst/>
          </a:prstGeom>
          <a:noFill/>
          <a:ln w="38100" cap="flat" cmpd="sng" algn="ctr">
            <a:solidFill>
              <a:srgbClr val="FF7200">
                <a:lumMod val="75000"/>
              </a:srgbClr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76" name="TextBox 75"/>
          <p:cNvSpPr txBox="1"/>
          <p:nvPr/>
        </p:nvSpPr>
        <p:spPr>
          <a:xfrm>
            <a:off x="3245028" y="1081980"/>
            <a:ext cx="1930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6EBB1F">
                    <a:lumMod val="50000"/>
                  </a:srgbClr>
                </a:solidFill>
                <a:effectLst/>
                <a:uLnTx/>
                <a:uFillTx/>
                <a:cs typeface="Arial" charset="0"/>
              </a:rPr>
              <a:t>Analytic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6EBB1F">
                    <a:lumMod val="50000"/>
                  </a:srgbClr>
                </a:solidFill>
                <a:effectLst/>
                <a:uLnTx/>
                <a:uFillTx/>
                <a:cs typeface="Arial" charset="0"/>
              </a:rPr>
              <a:t>µ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6EBB1F">
                    <a:lumMod val="50000"/>
                  </a:srgbClr>
                </a:solidFill>
                <a:effectLst/>
                <a:uLnTx/>
                <a:uFillTx/>
                <a:cs typeface="Arial" charset="0"/>
              </a:rPr>
              <a:t>Services</a:t>
            </a:r>
          </a:p>
        </p:txBody>
      </p:sp>
      <p:sp>
        <p:nvSpPr>
          <p:cNvPr id="77" name="Rectangle 76"/>
          <p:cNvSpPr/>
          <p:nvPr/>
        </p:nvSpPr>
        <p:spPr>
          <a:xfrm>
            <a:off x="4417811" y="1421339"/>
            <a:ext cx="1097280" cy="300022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Capacity Management</a:t>
            </a:r>
          </a:p>
        </p:txBody>
      </p:sp>
      <p:sp>
        <p:nvSpPr>
          <p:cNvPr id="79" name="Flowchart: Magnetic Disk 78"/>
          <p:cNvSpPr/>
          <p:nvPr/>
        </p:nvSpPr>
        <p:spPr>
          <a:xfrm>
            <a:off x="4073254" y="3454331"/>
            <a:ext cx="617891" cy="147388"/>
          </a:xfrm>
          <a:prstGeom prst="flowChartMagneticDisk">
            <a:avLst/>
          </a:prstGeom>
          <a:gradFill rotWithShape="1">
            <a:gsLst>
              <a:gs pos="0">
                <a:srgbClr val="067AB4">
                  <a:tint val="50000"/>
                  <a:satMod val="300000"/>
                </a:srgbClr>
              </a:gs>
              <a:gs pos="35000">
                <a:srgbClr val="067AB4">
                  <a:tint val="37000"/>
                  <a:satMod val="300000"/>
                </a:srgbClr>
              </a:gs>
              <a:gs pos="100000">
                <a:srgbClr val="067AB4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67AB4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0" tIns="45679" rIns="0" bIns="0" rtlCol="0" anchor="ctr"/>
          <a:lstStyle/>
          <a:p>
            <a:pPr marL="0" marR="0" lvl="0" indent="0" algn="ctr" defTabSz="1216586" eaLnBrk="1" fontAlgn="auto" latinLnBrk="0" hangingPunct="1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6794346" y="1651361"/>
            <a:ext cx="9941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736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cs typeface="Arial" charset="0"/>
              </a:rPr>
              <a:t>DCAE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3237347" y="1409764"/>
            <a:ext cx="1097280" cy="300022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00B0F0"/>
            </a:solidFill>
            <a:prstDash val="solid"/>
          </a:ln>
          <a:effectLst/>
        </p:spPr>
        <p:txBody>
          <a:bodyPr lIns="0" rIns="0" rtlCol="0" anchor="ctr"/>
          <a:lstStyle/>
          <a:p>
            <a:pPr marL="0" marR="0" lvl="0" indent="0" algn="ctr" defTabSz="1217177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Congestion Detection</a:t>
            </a:r>
          </a:p>
        </p:txBody>
      </p:sp>
      <p:sp>
        <p:nvSpPr>
          <p:cNvPr id="84" name="Rectangle 83"/>
          <p:cNvSpPr/>
          <p:nvPr/>
        </p:nvSpPr>
        <p:spPr>
          <a:xfrm>
            <a:off x="2053850" y="1420534"/>
            <a:ext cx="1097280" cy="278538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Fault Correlation</a:t>
            </a:r>
          </a:p>
        </p:txBody>
      </p:sp>
      <p:cxnSp>
        <p:nvCxnSpPr>
          <p:cNvPr id="87" name="Straight Arrow Connector 86"/>
          <p:cNvCxnSpPr/>
          <p:nvPr/>
        </p:nvCxnSpPr>
        <p:spPr>
          <a:xfrm rot="10800000">
            <a:off x="7987885" y="1959314"/>
            <a:ext cx="822960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88" name="Rectangle 87"/>
          <p:cNvSpPr/>
          <p:nvPr/>
        </p:nvSpPr>
        <p:spPr>
          <a:xfrm>
            <a:off x="5583687" y="1420534"/>
            <a:ext cx="914400" cy="285994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QoS</a:t>
            </a: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Monitoring</a:t>
            </a:r>
          </a:p>
        </p:txBody>
      </p:sp>
      <p:sp>
        <p:nvSpPr>
          <p:cNvPr id="89" name="Rectangle 88"/>
          <p:cNvSpPr/>
          <p:nvPr/>
        </p:nvSpPr>
        <p:spPr>
          <a:xfrm>
            <a:off x="6560875" y="1420534"/>
            <a:ext cx="914400" cy="296095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Security Analysis</a:t>
            </a:r>
          </a:p>
        </p:txBody>
      </p:sp>
      <p:sp>
        <p:nvSpPr>
          <p:cNvPr id="90" name="Rectangle 89"/>
          <p:cNvSpPr/>
          <p:nvPr/>
        </p:nvSpPr>
        <p:spPr>
          <a:xfrm>
            <a:off x="8719309" y="1137048"/>
            <a:ext cx="2053719" cy="2610081"/>
          </a:xfrm>
          <a:prstGeom prst="rect">
            <a:avLst/>
          </a:prstGeom>
          <a:solidFill>
            <a:srgbClr val="6E6F71">
              <a:lumMod val="20000"/>
              <a:lumOff val="80000"/>
            </a:srgbClr>
          </a:solidFill>
          <a:ln w="1270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121703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charset="0"/>
                <a:cs typeface="Arial" charset="0"/>
              </a:rPr>
              <a:t>Managed Environment</a:t>
            </a:r>
          </a:p>
        </p:txBody>
      </p:sp>
      <p:sp>
        <p:nvSpPr>
          <p:cNvPr id="91" name="Cloud 90"/>
          <p:cNvSpPr/>
          <p:nvPr/>
        </p:nvSpPr>
        <p:spPr>
          <a:xfrm>
            <a:off x="9276131" y="3173486"/>
            <a:ext cx="1265852" cy="471454"/>
          </a:xfrm>
          <a:prstGeom prst="cloud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93" tIns="45699" rIns="91393" bIns="45699" rtlCol="0" anchor="ctr"/>
          <a:lstStyle/>
          <a:p>
            <a:pPr marL="0" marR="0" lvl="0" indent="0" algn="ctr" defTabSz="121703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Storage</a:t>
            </a:r>
          </a:p>
        </p:txBody>
      </p:sp>
      <p:sp>
        <p:nvSpPr>
          <p:cNvPr id="92" name="Cloud 91"/>
          <p:cNvSpPr/>
          <p:nvPr/>
        </p:nvSpPr>
        <p:spPr>
          <a:xfrm>
            <a:off x="9240680" y="2652620"/>
            <a:ext cx="1265852" cy="471454"/>
          </a:xfrm>
          <a:prstGeom prst="cloud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93" tIns="45699" rIns="91393" bIns="45699" rtlCol="0" anchor="ctr"/>
          <a:lstStyle/>
          <a:p>
            <a:pPr marL="0" marR="0" lvl="0" indent="0" algn="ctr" defTabSz="121703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Compute</a:t>
            </a:r>
          </a:p>
        </p:txBody>
      </p:sp>
      <p:sp>
        <p:nvSpPr>
          <p:cNvPr id="93" name="Cloud 92"/>
          <p:cNvSpPr/>
          <p:nvPr/>
        </p:nvSpPr>
        <p:spPr>
          <a:xfrm>
            <a:off x="9258171" y="1581194"/>
            <a:ext cx="1514857" cy="485802"/>
          </a:xfrm>
          <a:prstGeom prst="cloud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tIns="45699" rIns="0" bIns="45699" rtlCol="0" anchor="ctr"/>
          <a:lstStyle/>
          <a:p>
            <a:pPr marL="0" marR="0" lvl="0" indent="0" algn="ctr" defTabSz="1217038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       VNFs /</a:t>
            </a:r>
            <a:r>
              <a:rPr kumimoji="0" lang="en-US" sz="1100" b="0" i="1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 </a:t>
            </a: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PNFs</a:t>
            </a:r>
          </a:p>
          <a:p>
            <a:pPr marL="0" marR="0" lvl="0" indent="0" algn="ctr" defTabSz="1217038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Applications</a:t>
            </a:r>
          </a:p>
        </p:txBody>
      </p:sp>
      <p:sp>
        <p:nvSpPr>
          <p:cNvPr id="94" name="Cloud 93"/>
          <p:cNvSpPr/>
          <p:nvPr/>
        </p:nvSpPr>
        <p:spPr>
          <a:xfrm>
            <a:off x="9243171" y="2097660"/>
            <a:ext cx="1401309" cy="471454"/>
          </a:xfrm>
          <a:prstGeom prst="cloud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93" tIns="45699" rIns="91393" bIns="45699" rtlCol="0" anchor="ctr"/>
          <a:lstStyle/>
          <a:p>
            <a:pPr marL="0" marR="0" lvl="0" indent="0" algn="ctr" defTabSz="121703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Networking</a:t>
            </a:r>
          </a:p>
        </p:txBody>
      </p:sp>
      <p:sp>
        <p:nvSpPr>
          <p:cNvPr id="95" name="Rectangle 94"/>
          <p:cNvSpPr/>
          <p:nvPr/>
        </p:nvSpPr>
        <p:spPr>
          <a:xfrm>
            <a:off x="5131530" y="3345877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Logs</a:t>
            </a:r>
          </a:p>
        </p:txBody>
      </p:sp>
      <p:sp>
        <p:nvSpPr>
          <p:cNvPr id="96" name="Rectangle 95"/>
          <p:cNvSpPr/>
          <p:nvPr/>
        </p:nvSpPr>
        <p:spPr>
          <a:xfrm>
            <a:off x="6072496" y="3345877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Files</a:t>
            </a:r>
          </a:p>
        </p:txBody>
      </p:sp>
      <p:sp>
        <p:nvSpPr>
          <p:cNvPr id="97" name="Rectangle 96"/>
          <p:cNvSpPr/>
          <p:nvPr/>
        </p:nvSpPr>
        <p:spPr>
          <a:xfrm>
            <a:off x="7013461" y="3345877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Other</a:t>
            </a:r>
          </a:p>
        </p:txBody>
      </p:sp>
      <p:sp>
        <p:nvSpPr>
          <p:cNvPr id="98" name="Rounded Rectangle 137"/>
          <p:cNvSpPr/>
          <p:nvPr/>
        </p:nvSpPr>
        <p:spPr>
          <a:xfrm rot="16200000">
            <a:off x="8365659" y="2649618"/>
            <a:ext cx="1292934" cy="290157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ctr" anchorCtr="1"/>
          <a:lstStyle/>
          <a:p>
            <a:pPr marL="0" marR="0" lvl="0" indent="0" algn="ctr" defTabSz="913364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Multi-Cloud Telemetry</a:t>
            </a:r>
            <a:r>
              <a:rPr kumimoji="0" lang="en-US" sz="11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 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Adaption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7407261" y="1285301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121736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…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8289556" y="1788639"/>
            <a:ext cx="197170" cy="12311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VES</a:t>
            </a:r>
          </a:p>
        </p:txBody>
      </p:sp>
      <p:sp>
        <p:nvSpPr>
          <p:cNvPr id="52" name="Flowchart: Magnetic Disk 51"/>
          <p:cNvSpPr/>
          <p:nvPr/>
        </p:nvSpPr>
        <p:spPr>
          <a:xfrm>
            <a:off x="3394184" y="3459890"/>
            <a:ext cx="617891" cy="147388"/>
          </a:xfrm>
          <a:prstGeom prst="flowChartMagneticDisk">
            <a:avLst/>
          </a:prstGeom>
          <a:gradFill rotWithShape="1">
            <a:gsLst>
              <a:gs pos="0">
                <a:srgbClr val="067AB4">
                  <a:tint val="50000"/>
                  <a:satMod val="300000"/>
                </a:srgbClr>
              </a:gs>
              <a:gs pos="35000">
                <a:srgbClr val="067AB4">
                  <a:tint val="37000"/>
                  <a:satMod val="300000"/>
                </a:srgbClr>
              </a:gs>
              <a:gs pos="100000">
                <a:srgbClr val="067AB4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67AB4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0" tIns="45679" rIns="0" bIns="0" rtlCol="0" anchor="ctr"/>
          <a:lstStyle/>
          <a:p>
            <a:pPr marL="0" marR="0" lvl="0" indent="0" algn="ctr" defTabSz="1216586" eaLnBrk="1" fontAlgn="auto" latinLnBrk="0" hangingPunct="1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85" name="Flowchart: Magnetic Disk 84"/>
          <p:cNvSpPr/>
          <p:nvPr/>
        </p:nvSpPr>
        <p:spPr>
          <a:xfrm>
            <a:off x="2723931" y="3459890"/>
            <a:ext cx="617891" cy="147388"/>
          </a:xfrm>
          <a:prstGeom prst="flowChartMagneticDisk">
            <a:avLst/>
          </a:prstGeom>
          <a:gradFill rotWithShape="1">
            <a:gsLst>
              <a:gs pos="0">
                <a:srgbClr val="067AB4">
                  <a:tint val="50000"/>
                  <a:satMod val="300000"/>
                </a:srgbClr>
              </a:gs>
              <a:gs pos="35000">
                <a:srgbClr val="067AB4">
                  <a:tint val="37000"/>
                  <a:satMod val="300000"/>
                </a:srgbClr>
              </a:gs>
              <a:gs pos="100000">
                <a:srgbClr val="067AB4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67AB4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0" tIns="45679" rIns="0" bIns="0" rtlCol="0" anchor="ctr"/>
          <a:lstStyle/>
          <a:p>
            <a:pPr marL="0" marR="0" lvl="0" indent="0" algn="ctr" defTabSz="1216586" eaLnBrk="1" fontAlgn="auto" latinLnBrk="0" hangingPunct="1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86" name="Rectangle 85"/>
          <p:cNvSpPr/>
          <p:nvPr/>
        </p:nvSpPr>
        <p:spPr bwMode="auto">
          <a:xfrm>
            <a:off x="1894114" y="2141658"/>
            <a:ext cx="5932906" cy="154326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rIns="45720" anchor="ctr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0" dirty="0">
                <a:solidFill>
                  <a:srgbClr val="000000"/>
                </a:solidFill>
                <a:ea typeface="ＭＳ Ｐゴシック" charset="0"/>
                <a:cs typeface="Arial" charset="0"/>
              </a:rPr>
              <a:t>DMaaP (Pub/Sub for Events/Data within DCAE &amp; across ONAP)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sp>
        <p:nvSpPr>
          <p:cNvPr id="100" name="Rectangle 99"/>
          <p:cNvSpPr/>
          <p:nvPr/>
        </p:nvSpPr>
        <p:spPr bwMode="auto">
          <a:xfrm rot="16200000">
            <a:off x="203686" y="2041057"/>
            <a:ext cx="2478072" cy="713738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rIns="45720" anchor="ctr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kern="0" dirty="0">
                <a:solidFill>
                  <a:srgbClr val="000000"/>
                </a:solidFill>
                <a:ea typeface="ＭＳ Ｐゴシック" charset="0"/>
                <a:cs typeface="Arial" charset="0"/>
              </a:rPr>
              <a:t>OOM – DCAE Controller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774741" y="2293578"/>
            <a:ext cx="200025" cy="0"/>
          </a:xfrm>
          <a:prstGeom prst="line">
            <a:avLst/>
          </a:prstGeom>
          <a:ln>
            <a:solidFill>
              <a:srgbClr val="FFEC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710873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Active and Available Inventory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0" y="1011844"/>
            <a:ext cx="4230477" cy="5492348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A&amp;AI tracks the global inventory of the networks, services &amp; resources that ONAP manages.</a:t>
            </a:r>
          </a:p>
          <a:p>
            <a:pPr marL="347041" lvl="1" indent="-170367"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en-US" sz="1000" b="1" dirty="0">
                <a:solidFill>
                  <a:srgbClr val="067AB4">
                    <a:lumMod val="75000"/>
                  </a:srgbClr>
                </a:solidFill>
              </a:rPr>
              <a:t> </a:t>
            </a:r>
            <a:r>
              <a:rPr lang="en-US" sz="1200" b="1" dirty="0">
                <a:solidFill>
                  <a:srgbClr val="000000"/>
                </a:solidFill>
              </a:rPr>
              <a:t>The what, where, when of the managed assets and their relationships, and which controller manages them, etc.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Real-time</a:t>
            </a: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, logically centralized view of topology &amp; inventory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Map and broker of data sources in the global network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Federates across controllers, cloud infrastructure, partners, etc.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Real-time access to authoritative sources with ability to aggregate views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Real-time awareness of network elements, applications and service instances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Aware of all the assets in scope, organized by their type, state &amp; location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Keeps track of the dynamic relationships of the virtual assets 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Aware of resource assignments, availability &amp; relationships to customer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Network events used to maintain the integrity of inventory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Monitors network events to register services, networks &amp; resources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Tracks creation, modification or removal of entities and relationships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8" name="Rounded Rectangle 132"/>
          <p:cNvSpPr/>
          <p:nvPr/>
        </p:nvSpPr>
        <p:spPr>
          <a:xfrm>
            <a:off x="4230477" y="1563863"/>
            <a:ext cx="7866703" cy="3535452"/>
          </a:xfrm>
          <a:prstGeom prst="roundRect">
            <a:avLst>
              <a:gd name="adj" fmla="val 0"/>
            </a:avLst>
          </a:prstGeom>
          <a:solidFill>
            <a:srgbClr val="FCB314">
              <a:lumMod val="40000"/>
              <a:lumOff val="6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82535" tIns="45614" rIns="182535" bIns="45614" rtlCol="0" anchor="t" anchorCtr="0"/>
          <a:lstStyle/>
          <a:p>
            <a:pPr marL="0" marR="0" lvl="0" indent="0" defTabSz="91245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charset="0"/>
              <a:cs typeface="ＭＳ Ｐゴシック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221862" y="1533475"/>
            <a:ext cx="969980" cy="523137"/>
          </a:xfrm>
          <a:prstGeom prst="rect">
            <a:avLst/>
          </a:prstGeom>
          <a:noFill/>
        </p:spPr>
        <p:txBody>
          <a:bodyPr wrap="none" lIns="91362" tIns="45679" rIns="91362" bIns="45679" rtlCol="0">
            <a:spAutoFit/>
          </a:bodyPr>
          <a:lstStyle/>
          <a:p>
            <a:pPr defTabSz="1216859"/>
            <a:r>
              <a:rPr lang="en-US" sz="2800" b="1" dirty="0">
                <a:solidFill>
                  <a:prstClr val="black"/>
                </a:solidFill>
                <a:cs typeface="Arial" charset="0"/>
              </a:rPr>
              <a:t>A&amp;AI</a:t>
            </a:r>
          </a:p>
        </p:txBody>
      </p:sp>
      <p:sp>
        <p:nvSpPr>
          <p:cNvPr id="70" name="Right Arrow 9"/>
          <p:cNvSpPr/>
          <p:nvPr/>
        </p:nvSpPr>
        <p:spPr>
          <a:xfrm>
            <a:off x="5999424" y="2523713"/>
            <a:ext cx="483682" cy="874632"/>
          </a:xfrm>
          <a:prstGeom prst="rightArrow">
            <a:avLst>
              <a:gd name="adj1" fmla="val 71296"/>
              <a:gd name="adj2" fmla="val 50000"/>
            </a:avLst>
          </a:prstGeom>
          <a:gradFill rotWithShape="1">
            <a:gsLst>
              <a:gs pos="0">
                <a:srgbClr val="6EBB1F">
                  <a:tint val="50000"/>
                  <a:satMod val="300000"/>
                </a:srgbClr>
              </a:gs>
              <a:gs pos="35000">
                <a:srgbClr val="6EBB1F">
                  <a:tint val="37000"/>
                  <a:satMod val="300000"/>
                </a:srgbClr>
              </a:gs>
              <a:gs pos="100000">
                <a:srgbClr val="6EBB1F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6EBB1F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62" tIns="45679" rIns="91362" bIns="45679" rtlCol="0" anchor="ctr"/>
          <a:lstStyle/>
          <a:p>
            <a:pPr marL="0" marR="0" lvl="0" indent="0" algn="ctr" defTabSz="12173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1" name="Rounded Rectangle 120"/>
          <p:cNvSpPr/>
          <p:nvPr/>
        </p:nvSpPr>
        <p:spPr>
          <a:xfrm>
            <a:off x="5375721" y="1586667"/>
            <a:ext cx="6042062" cy="222129"/>
          </a:xfrm>
          <a:prstGeom prst="roundRect">
            <a:avLst/>
          </a:prstGeom>
          <a:solidFill>
            <a:sysClr val="window" lastClr="FFFFFF"/>
          </a:solidFill>
          <a:ln w="9525" cap="flat" cmpd="sng" algn="ctr">
            <a:solidFill>
              <a:srgbClr val="6EBB1F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240" tIns="0" rIns="91240" bIns="45614" rtlCol="0" anchor="ctr" anchorCtr="1"/>
          <a:lstStyle/>
          <a:p>
            <a:pPr marL="0" marR="0" lvl="0" indent="0" algn="ctr" defTabSz="91245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API Handler </a:t>
            </a:r>
          </a:p>
        </p:txBody>
      </p:sp>
      <p:sp>
        <p:nvSpPr>
          <p:cNvPr id="72" name="Rounded Rectangle 109"/>
          <p:cNvSpPr/>
          <p:nvPr/>
        </p:nvSpPr>
        <p:spPr>
          <a:xfrm>
            <a:off x="4384373" y="4100472"/>
            <a:ext cx="7230824" cy="654298"/>
          </a:xfrm>
          <a:prstGeom prst="roundRect">
            <a:avLst>
              <a:gd name="adj" fmla="val 13777"/>
            </a:avLst>
          </a:prstGeom>
          <a:solidFill>
            <a:sysClr val="window" lastClr="FFFFFF"/>
          </a:soli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18" tIns="0" rIns="91318" bIns="45659" rtlCol="0" anchor="t" anchorCtr="0"/>
          <a:lstStyle/>
          <a:p>
            <a:pPr marL="0" marR="0" lvl="0" indent="0" algn="ctr" defTabSz="91322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A&amp;AI Application Management Functions</a:t>
            </a:r>
          </a:p>
        </p:txBody>
      </p:sp>
      <p:sp>
        <p:nvSpPr>
          <p:cNvPr id="73" name="Rectangle 72"/>
          <p:cNvSpPr/>
          <p:nvPr/>
        </p:nvSpPr>
        <p:spPr>
          <a:xfrm>
            <a:off x="9362286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 Audits</a:t>
            </a:r>
          </a:p>
        </p:txBody>
      </p:sp>
      <p:sp>
        <p:nvSpPr>
          <p:cNvPr id="74" name="Rectangle 73"/>
          <p:cNvSpPr/>
          <p:nvPr/>
        </p:nvSpPr>
        <p:spPr>
          <a:xfrm>
            <a:off x="5703670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History</a:t>
            </a:r>
          </a:p>
        </p:txBody>
      </p:sp>
      <p:sp>
        <p:nvSpPr>
          <p:cNvPr id="75" name="Rectangle 74"/>
          <p:cNvSpPr/>
          <p:nvPr/>
        </p:nvSpPr>
        <p:spPr>
          <a:xfrm>
            <a:off x="10581827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Archival</a:t>
            </a:r>
          </a:p>
        </p:txBody>
      </p:sp>
      <p:sp>
        <p:nvSpPr>
          <p:cNvPr id="76" name="Rectangle 75"/>
          <p:cNvSpPr/>
          <p:nvPr/>
        </p:nvSpPr>
        <p:spPr>
          <a:xfrm>
            <a:off x="4484132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OA&amp;M</a:t>
            </a:r>
          </a:p>
        </p:txBody>
      </p:sp>
      <p:sp>
        <p:nvSpPr>
          <p:cNvPr id="77" name="Rectangle 76"/>
          <p:cNvSpPr/>
          <p:nvPr/>
        </p:nvSpPr>
        <p:spPr>
          <a:xfrm>
            <a:off x="8142747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Notifications</a:t>
            </a:r>
          </a:p>
        </p:txBody>
      </p:sp>
      <p:sp>
        <p:nvSpPr>
          <p:cNvPr id="78" name="Rectangle 77"/>
          <p:cNvSpPr/>
          <p:nvPr/>
        </p:nvSpPr>
        <p:spPr>
          <a:xfrm>
            <a:off x="6923209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 Subscriptions</a:t>
            </a:r>
          </a:p>
        </p:txBody>
      </p:sp>
      <p:sp>
        <p:nvSpPr>
          <p:cNvPr id="79" name="Rounded Rectangle 152"/>
          <p:cNvSpPr/>
          <p:nvPr/>
        </p:nvSpPr>
        <p:spPr>
          <a:xfrm rot="5400000">
            <a:off x="10400920" y="3201757"/>
            <a:ext cx="3085694" cy="187765"/>
          </a:xfrm>
          <a:prstGeom prst="roundRect">
            <a:avLst/>
          </a:prstGeom>
          <a:solidFill>
            <a:sysClr val="window" lastClr="FFFFFF"/>
          </a:solidFill>
          <a:ln w="9525" cap="flat" cmpd="sng" algn="ctr">
            <a:solidFill>
              <a:srgbClr val="6EBB1F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240" tIns="0" rIns="91240" bIns="45614" rtlCol="0" anchor="ctr" anchorCtr="1"/>
          <a:lstStyle/>
          <a:p>
            <a:pPr marL="0" marR="0" lvl="0" indent="0" algn="ctr" defTabSz="91245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A&amp;AI Data Management Services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6449698" y="1824218"/>
            <a:ext cx="5282532" cy="1056985"/>
            <a:chOff x="4764781" y="2458637"/>
            <a:chExt cx="4573953" cy="1056985"/>
          </a:xfrm>
        </p:grpSpPr>
        <p:sp>
          <p:nvSpPr>
            <p:cNvPr id="81" name="Rounded Rectangle 108"/>
            <p:cNvSpPr/>
            <p:nvPr/>
          </p:nvSpPr>
          <p:spPr>
            <a:xfrm>
              <a:off x="4764781" y="2458637"/>
              <a:ext cx="4573953" cy="1056985"/>
            </a:xfrm>
            <a:prstGeom prst="roundRect">
              <a:avLst>
                <a:gd name="adj" fmla="val 12885"/>
              </a:avLst>
            </a:prstGeom>
            <a:solidFill>
              <a:sysClr val="window" lastClr="FFFFFF"/>
            </a:solidFill>
            <a:ln w="9525" cap="flat" cmpd="sng" algn="ctr">
              <a:solidFill>
                <a:srgbClr val="6EBB1F">
                  <a:lumMod val="50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0" tIns="0" rIns="0" bIns="0" rtlCol="0" anchor="t" anchorCtr="1"/>
            <a:lstStyle/>
            <a:p>
              <a:pPr marL="0" marR="0" lvl="0" indent="0" algn="ctr" defTabSz="9124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charset="0"/>
                </a:rPr>
                <a:t>Inventory &amp; Topology Management</a:t>
              </a:r>
            </a:p>
          </p:txBody>
        </p:sp>
        <p:grpSp>
          <p:nvGrpSpPr>
            <p:cNvPr id="82" name="Group 81"/>
            <p:cNvGrpSpPr/>
            <p:nvPr/>
          </p:nvGrpSpPr>
          <p:grpSpPr>
            <a:xfrm>
              <a:off x="4863606" y="2777130"/>
              <a:ext cx="4385139" cy="658136"/>
              <a:chOff x="4863606" y="2777130"/>
              <a:chExt cx="4385139" cy="658136"/>
            </a:xfrm>
          </p:grpSpPr>
          <p:sp>
            <p:nvSpPr>
              <p:cNvPr id="83" name="Rounded Rectangle 14"/>
              <p:cNvSpPr/>
              <p:nvPr/>
            </p:nvSpPr>
            <p:spPr>
              <a:xfrm>
                <a:off x="5800488" y="2777130"/>
                <a:ext cx="3448257" cy="658136"/>
              </a:xfrm>
              <a:prstGeom prst="roundRect">
                <a:avLst>
                  <a:gd name="adj" fmla="val 12120"/>
                </a:avLst>
              </a:prstGeom>
              <a:solidFill>
                <a:sysClr val="window" lastClr="FFFFFF"/>
              </a:solidFill>
              <a:ln w="25400" cap="flat" cmpd="sng" algn="ctr">
                <a:solidFill>
                  <a:srgbClr val="FCB314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7367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84" name="Group 83"/>
              <p:cNvGrpSpPr/>
              <p:nvPr/>
            </p:nvGrpSpPr>
            <p:grpSpPr>
              <a:xfrm>
                <a:off x="5860365" y="2841218"/>
                <a:ext cx="3303634" cy="504727"/>
                <a:chOff x="5860365" y="2841218"/>
                <a:chExt cx="3303634" cy="504727"/>
              </a:xfrm>
            </p:grpSpPr>
            <p:sp>
              <p:nvSpPr>
                <p:cNvPr id="89" name="Rectangle 88"/>
                <p:cNvSpPr/>
                <p:nvPr/>
              </p:nvSpPr>
              <p:spPr>
                <a:xfrm>
                  <a:off x="5860365" y="284121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Service</a:t>
                  </a:r>
                </a:p>
              </p:txBody>
            </p:sp>
            <p:sp>
              <p:nvSpPr>
                <p:cNvPr id="90" name="Rectangle 89"/>
                <p:cNvSpPr/>
                <p:nvPr/>
              </p:nvSpPr>
              <p:spPr>
                <a:xfrm>
                  <a:off x="5860365" y="313377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Network</a:t>
                  </a:r>
                </a:p>
              </p:txBody>
            </p:sp>
            <p:sp>
              <p:nvSpPr>
                <p:cNvPr id="91" name="Rectangle 90"/>
                <p:cNvSpPr/>
                <p:nvPr/>
              </p:nvSpPr>
              <p:spPr>
                <a:xfrm>
                  <a:off x="6702496" y="284121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Resource</a:t>
                  </a:r>
                </a:p>
              </p:txBody>
            </p:sp>
            <p:sp>
              <p:nvSpPr>
                <p:cNvPr id="92" name="Rectangle 91"/>
                <p:cNvSpPr/>
                <p:nvPr/>
              </p:nvSpPr>
              <p:spPr>
                <a:xfrm>
                  <a:off x="6702496" y="313377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Infrastructure</a:t>
                  </a:r>
                </a:p>
              </p:txBody>
            </p:sp>
            <p:sp>
              <p:nvSpPr>
                <p:cNvPr id="93" name="Rectangle 92"/>
                <p:cNvSpPr/>
                <p:nvPr/>
              </p:nvSpPr>
              <p:spPr>
                <a:xfrm>
                  <a:off x="7544627" y="2843073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Active</a:t>
                  </a:r>
                </a:p>
              </p:txBody>
            </p:sp>
            <p:sp>
              <p:nvSpPr>
                <p:cNvPr id="94" name="Rectangle 93"/>
                <p:cNvSpPr/>
                <p:nvPr/>
              </p:nvSpPr>
              <p:spPr>
                <a:xfrm>
                  <a:off x="7544627" y="3135633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Topology</a:t>
                  </a:r>
                </a:p>
              </p:txBody>
            </p:sp>
            <p:sp>
              <p:nvSpPr>
                <p:cNvPr id="95" name="Rectangle 94"/>
                <p:cNvSpPr/>
                <p:nvPr/>
              </p:nvSpPr>
              <p:spPr>
                <a:xfrm>
                  <a:off x="8386759" y="3135633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Assignment</a:t>
                  </a:r>
                </a:p>
              </p:txBody>
            </p:sp>
            <p:sp>
              <p:nvSpPr>
                <p:cNvPr id="96" name="Rectangle 95"/>
                <p:cNvSpPr/>
                <p:nvPr/>
              </p:nvSpPr>
              <p:spPr>
                <a:xfrm>
                  <a:off x="8386759" y="2843073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Available</a:t>
                  </a:r>
                </a:p>
              </p:txBody>
            </p:sp>
          </p:grpSp>
          <p:sp>
            <p:nvSpPr>
              <p:cNvPr id="85" name="Rounded Rectangle 82"/>
              <p:cNvSpPr/>
              <p:nvPr/>
            </p:nvSpPr>
            <p:spPr>
              <a:xfrm>
                <a:off x="4863606" y="2777130"/>
                <a:ext cx="897047" cy="658136"/>
              </a:xfrm>
              <a:prstGeom prst="roundRect">
                <a:avLst>
                  <a:gd name="adj" fmla="val 12120"/>
                </a:avLst>
              </a:prstGeom>
              <a:solidFill>
                <a:sysClr val="window" lastClr="FFFFFF"/>
              </a:solidFill>
              <a:ln w="25400" cap="flat" cmpd="sng" algn="ctr">
                <a:solidFill>
                  <a:srgbClr val="FCB314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7367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86" name="Group 85"/>
              <p:cNvGrpSpPr/>
              <p:nvPr/>
            </p:nvGrpSpPr>
            <p:grpSpPr>
              <a:xfrm>
                <a:off x="4913975" y="2841218"/>
                <a:ext cx="777240" cy="502872"/>
                <a:chOff x="4913975" y="2841218"/>
                <a:chExt cx="777240" cy="502872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4913975" y="284121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Entitlement</a:t>
                  </a:r>
                </a:p>
              </p:txBody>
            </p:sp>
            <p:sp>
              <p:nvSpPr>
                <p:cNvPr id="88" name="Rectangle 87"/>
                <p:cNvSpPr/>
                <p:nvPr/>
              </p:nvSpPr>
              <p:spPr>
                <a:xfrm>
                  <a:off x="4913975" y="313377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Reference</a:t>
                  </a:r>
                </a:p>
              </p:txBody>
            </p:sp>
          </p:grpSp>
        </p:grpSp>
      </p:grpSp>
      <p:sp>
        <p:nvSpPr>
          <p:cNvPr id="97" name="Flowchart: Magnetic Disk 96"/>
          <p:cNvSpPr/>
          <p:nvPr/>
        </p:nvSpPr>
        <p:spPr>
          <a:xfrm>
            <a:off x="9154514" y="3266534"/>
            <a:ext cx="2194560" cy="548640"/>
          </a:xfrm>
          <a:prstGeom prst="flowChartMagneticDisk">
            <a:avLst/>
          </a:prstGeom>
          <a:solidFill>
            <a:sysClr val="window" lastClr="FFFFFF">
              <a:lumMod val="85000"/>
            </a:sysClr>
          </a:solidFill>
          <a:ln w="3175">
            <a:solidFill>
              <a:sysClr val="windowText" lastClr="000000">
                <a:lumMod val="65000"/>
                <a:lumOff val="35000"/>
              </a:sys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121736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Inventory &amp; Topology</a:t>
            </a:r>
          </a:p>
        </p:txBody>
      </p:sp>
      <p:sp>
        <p:nvSpPr>
          <p:cNvPr id="98" name="Flowchart: Magnetic Disk 97"/>
          <p:cNvSpPr/>
          <p:nvPr/>
        </p:nvSpPr>
        <p:spPr>
          <a:xfrm>
            <a:off x="6669712" y="3266312"/>
            <a:ext cx="2194560" cy="548640"/>
          </a:xfrm>
          <a:prstGeom prst="flowChartMagneticDisk">
            <a:avLst/>
          </a:prstGeom>
          <a:solidFill>
            <a:sysClr val="window" lastClr="FFFFFF">
              <a:lumMod val="85000"/>
            </a:sysClr>
          </a:solidFill>
          <a:ln w="3175">
            <a:solidFill>
              <a:sysClr val="windowText" lastClr="000000">
                <a:lumMod val="65000"/>
                <a:lumOff val="35000"/>
              </a:sys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121736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Entitlements &amp; Reference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99" name="Straight Arrow Connector 98"/>
          <p:cNvCxnSpPr>
            <a:endCxn id="98" idx="1"/>
          </p:cNvCxnSpPr>
          <p:nvPr/>
        </p:nvCxnSpPr>
        <p:spPr>
          <a:xfrm>
            <a:off x="7765589" y="2888215"/>
            <a:ext cx="1403" cy="37809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100" name="Rounded Rectangle 66"/>
          <p:cNvSpPr/>
          <p:nvPr/>
        </p:nvSpPr>
        <p:spPr>
          <a:xfrm>
            <a:off x="8947108" y="2849427"/>
            <a:ext cx="2609373" cy="174218"/>
          </a:xfrm>
          <a:prstGeom prst="roundRect">
            <a:avLst/>
          </a:prstGeom>
          <a:solidFill>
            <a:sysClr val="window" lastClr="FFFFFF"/>
          </a:solidFill>
          <a:ln w="9525" cap="flat" cmpd="sng" algn="ctr">
            <a:solidFill>
              <a:srgbClr val="6EBB1F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240" tIns="0" rIns="91240" bIns="45614" rtlCol="0" anchor="ctr" anchorCtr="1"/>
          <a:lstStyle/>
          <a:p>
            <a:pPr marL="0" marR="0" lvl="0" indent="0" algn="ctr" defTabSz="91245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Graph Layer</a:t>
            </a:r>
          </a:p>
        </p:txBody>
      </p:sp>
      <p:cxnSp>
        <p:nvCxnSpPr>
          <p:cNvPr id="101" name="Straight Arrow Connector 100"/>
          <p:cNvCxnSpPr>
            <a:stCxn id="100" idx="2"/>
            <a:endCxn id="97" idx="1"/>
          </p:cNvCxnSpPr>
          <p:nvPr/>
        </p:nvCxnSpPr>
        <p:spPr>
          <a:xfrm flipH="1">
            <a:off x="10251794" y="3023645"/>
            <a:ext cx="1" cy="242889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cxnSp>
        <p:nvCxnSpPr>
          <p:cNvPr id="102" name="Straight Arrow Connector 101"/>
          <p:cNvCxnSpPr>
            <a:stCxn id="97" idx="3"/>
          </p:cNvCxnSpPr>
          <p:nvPr/>
        </p:nvCxnSpPr>
        <p:spPr>
          <a:xfrm>
            <a:off x="10251794" y="3815174"/>
            <a:ext cx="2900" cy="294382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cxnSp>
        <p:nvCxnSpPr>
          <p:cNvPr id="103" name="Straight Arrow Connector 102"/>
          <p:cNvCxnSpPr>
            <a:stCxn id="98" idx="3"/>
          </p:cNvCxnSpPr>
          <p:nvPr/>
        </p:nvCxnSpPr>
        <p:spPr>
          <a:xfrm flipH="1">
            <a:off x="7765589" y="3814952"/>
            <a:ext cx="1403" cy="29225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104" name="Rounded Rectangle 107"/>
          <p:cNvSpPr/>
          <p:nvPr/>
        </p:nvSpPr>
        <p:spPr>
          <a:xfrm>
            <a:off x="4490075" y="1929447"/>
            <a:ext cx="1599998" cy="1967531"/>
          </a:xfrm>
          <a:prstGeom prst="roundRect">
            <a:avLst/>
          </a:prstGeom>
          <a:solidFill>
            <a:sysClr val="window" lastClr="FFFFFF"/>
          </a:soli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18" tIns="0" rIns="91318" bIns="45659" rtlCol="0" anchor="t" anchorCtr="0"/>
          <a:lstStyle/>
          <a:p>
            <a:pPr marL="0" marR="0" lvl="0" indent="0" algn="ctr" defTabSz="91322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Metadata Engine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4664689" y="2250973"/>
            <a:ext cx="1258533" cy="337847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91362" tIns="45679" rIns="91362" bIns="45679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API Generation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4664689" y="2661353"/>
            <a:ext cx="1258533" cy="337847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91362" tIns="45679" rIns="91362" bIns="45679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Schema Generation</a:t>
            </a:r>
          </a:p>
        </p:txBody>
      </p:sp>
      <p:sp>
        <p:nvSpPr>
          <p:cNvPr id="107" name="Rectangle 106"/>
          <p:cNvSpPr/>
          <p:nvPr/>
        </p:nvSpPr>
        <p:spPr>
          <a:xfrm>
            <a:off x="4664689" y="3071734"/>
            <a:ext cx="1258533" cy="337847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91362" tIns="45679" rIns="91362" bIns="45679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Version Management</a:t>
            </a:r>
          </a:p>
        </p:txBody>
      </p:sp>
      <p:sp>
        <p:nvSpPr>
          <p:cNvPr id="108" name="Rectangle 107"/>
          <p:cNvSpPr/>
          <p:nvPr/>
        </p:nvSpPr>
        <p:spPr>
          <a:xfrm>
            <a:off x="4664689" y="3474503"/>
            <a:ext cx="1258533" cy="337847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91362" tIns="45679" rIns="91362" bIns="45679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Metadata Management</a:t>
            </a:r>
          </a:p>
        </p:txBody>
      </p:sp>
      <p:cxnSp>
        <p:nvCxnSpPr>
          <p:cNvPr id="109" name="Straight Arrow Connector 108"/>
          <p:cNvCxnSpPr>
            <a:stCxn id="104" idx="2"/>
          </p:cNvCxnSpPr>
          <p:nvPr/>
        </p:nvCxnSpPr>
        <p:spPr>
          <a:xfrm flipH="1">
            <a:off x="5280787" y="3896978"/>
            <a:ext cx="9287" cy="21723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47" name="Text Placeholder 24"/>
          <p:cNvSpPr txBox="1">
            <a:spLocks/>
          </p:cNvSpPr>
          <p:nvPr/>
        </p:nvSpPr>
        <p:spPr>
          <a:xfrm>
            <a:off x="4334459" y="5196515"/>
            <a:ext cx="4230477" cy="11220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1400" b="1">
                <a:solidFill>
                  <a:srgbClr val="067AB4">
                    <a:lumMod val="75000"/>
                  </a:srgbClr>
                </a:solidFill>
              </a:rPr>
              <a:t>Model-driven</a:t>
            </a:r>
          </a:p>
          <a:p>
            <a:pPr marL="347041" lvl="1" indent="-170367"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en-US" sz="1200" b="1">
                <a:solidFill>
                  <a:srgbClr val="000000"/>
                </a:solidFill>
              </a:rPr>
              <a:t>Schema, APIs, database views, data integrity mechanisms generated from models expressed in TOSCA.</a:t>
            </a:r>
          </a:p>
          <a:p>
            <a:pPr>
              <a:spcAft>
                <a:spcPts val="600"/>
              </a:spcAft>
            </a:pPr>
            <a:endParaRPr lang="en-US" sz="1400" b="1">
              <a:solidFill>
                <a:srgbClr val="067AB4">
                  <a:lumMod val="75000"/>
                </a:srgbClr>
              </a:solidFill>
            </a:endParaRPr>
          </a:p>
          <a:p>
            <a:pPr>
              <a:spcAft>
                <a:spcPts val="600"/>
              </a:spcAft>
            </a:pPr>
            <a:endParaRPr lang="en-US" sz="1400" b="1">
              <a:solidFill>
                <a:srgbClr val="067AB4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52462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Active &amp; Available Inventory, External Registry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Active &amp; Available Inventory, External Registry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4700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AAI maintains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live view of services and resources in the network, providing the state and relationships of the service 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components</a:t>
            </a:r>
          </a:p>
          <a:p>
            <a:pPr marL="285750" indent="-285750">
              <a:buFontTx/>
              <a:buChar char="-"/>
            </a:pP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Maintains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 view of the managed systems services and resources, as well as information of the external systems that ONAP will connect to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real-time views of a managed systems resources, services and relationships with each other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AAI provides a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GUI to provide users the ability to find and inspect inventory data.  This includes a free-text search, inspection of specific entities and their relationships, and aggregated views of data.</a:t>
            </a:r>
          </a:p>
          <a:p>
            <a:pPr marL="285750" indent="-285750">
              <a:buFontTx/>
              <a:buChar char="-"/>
            </a:pPr>
            <a:endParaRPr lang="en-US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Inventory Service 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Interfaces: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AAI Resources REST API - Provides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 ability to store, read, update inventory 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information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Gizmo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 a </a:t>
            </a:r>
            <a:r>
              <a:rPr lang="en-US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low-level </a:t>
            </a:r>
            <a:r>
              <a:rPr lang="en-US" sz="120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REST CRUD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API that provides targeted and simple access to entities, relationships, and their properties.  Gizmo also provides lightweight collections, and transactional bulk write 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support</a:t>
            </a:r>
          </a:p>
          <a:p>
            <a:pPr marL="285750" indent="-285750">
              <a:buFontTx/>
              <a:buChar char="-"/>
            </a:pP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Complex Query Interface: AAI Traversal REST API – Provides the ability to perform complex traversals of the AAI Graph</a:t>
            </a:r>
          </a:p>
          <a:p>
            <a:pPr marL="285750" indent="-285750">
              <a:buFontTx/>
              <a:buChar char="-"/>
            </a:pP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External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Register interface </a:t>
            </a:r>
          </a:p>
          <a:p>
            <a:pPr marL="742950" lvl="1" indent="-285750">
              <a:buFontTx/>
              <a:buChar char="-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the ability to provision and read external system information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817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DMaaP</a:t>
            </a:r>
            <a:endParaRPr lang="en-US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SDC</a:t>
            </a:r>
          </a:p>
          <a:p>
            <a:pPr marL="285750" indent="-285750">
              <a:buFontTx/>
              <a:buChar char="-"/>
            </a:pP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Multivim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97231" y="5541363"/>
            <a:ext cx="9523929" cy="7386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Models: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TOSCA Service and Resource Models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14960" y="1537112"/>
            <a:ext cx="189483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/>
              <a:t>Inventory Service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/>
              <a:t>External Register Interface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val="265969476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Progress from the Architecture Subcommittee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For Amsterdam (R1), the architecture was agreed, as discussed since ONS. </a:t>
            </a:r>
          </a:p>
          <a:p>
            <a:pPr lvl="1"/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This was to reduce risk of late changes to the project teams, who have built their plans based on the current baseline. 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Starting with R2, there is consensus to resolve the following 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two architectural  inconsistencies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: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Orchestration Architecture</a:t>
            </a:r>
          </a:p>
          <a:p>
            <a:pPr marL="1257300" lvl="2" indent="-342900">
              <a:buNone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- Architecture team agreed that </a:t>
            </a:r>
            <a:r>
              <a:rPr lang="en-US" sz="1600" b="1" dirty="0">
                <a:solidFill>
                  <a:srgbClr val="FF0000"/>
                </a:solidFill>
                <a:latin typeface="+mn-lt"/>
              </a:rPr>
              <a:t>Orchestration layer should be separate from Controller layer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Consistent Controller Layer Architecture and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better alignment between App-C &amp; VF-C </a:t>
            </a:r>
          </a:p>
          <a:p>
            <a:pPr marL="914400" lvl="1" indent="-457200">
              <a:buNone/>
            </a:pPr>
            <a:endParaRPr lang="en-US" sz="2000" b="1" dirty="0">
              <a:solidFill>
                <a:srgbClr val="FF0000"/>
              </a:solidFill>
              <a:latin typeface="+mn-lt"/>
            </a:endParaRPr>
          </a:p>
          <a:p>
            <a:pPr marL="914400" lvl="1" indent="-457200">
              <a:buNone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Projects are drilling down to the next level of detail on interfaces and project alignment, and then the projects will review their R2 plans with the ARC. 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The next slide illustrates high-level architecture</a:t>
            </a:r>
            <a:r>
              <a:rPr lang="en-US" strike="sngStrike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s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 that was approved by TSC to meet R1 schedule. 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t>30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Microservices </a:t>
            </a:r>
            <a:r>
              <a:rPr lang="en-US" dirty="0" smtClean="0"/>
              <a:t>Bus (1/2</a:t>
            </a:r>
            <a:r>
              <a:rPr lang="en-US" dirty="0"/>
              <a:t>)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9pPr>
          </a:lstStyle>
          <a:p>
            <a:pPr algn="ctr" defTabSz="913765">
              <a:buClr>
                <a:srgbClr val="CC9900"/>
              </a:buClr>
            </a:pP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Micro </a:t>
            </a:r>
            <a:r>
              <a:rPr lang="en-US" altLang="zh-CN" sz="12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Servies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Bus / Data Movement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430" y="1381125"/>
            <a:ext cx="9523730" cy="28327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 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Provides a reliable, resilient and scalable communication and governance infrastructure to support ONAP Microservice Architecture(OMSA).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RESTFul API for service registration/discovery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JAVA SDK for service registration and access</a:t>
            </a:r>
          </a:p>
          <a:p>
            <a:pPr marL="285750" indent="-285750">
              <a:buFontTx/>
              <a:buChar char="-"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SimSun" panose="02010600030101010101" pitchFamily="2" charset="-122"/>
              </a:rPr>
              <a:t>Provides a transparent service registration proxy with OOM-Kube2MSB</a:t>
            </a:r>
          </a:p>
          <a:p>
            <a:pPr marL="285750" indent="-285750">
              <a:buFontTx/>
              <a:buChar char="-"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SimSun" panose="02010600030101010101" pitchFamily="2" charset="-122"/>
              </a:rPr>
              <a:t>Provides a transparent service communication proxy which handles service discovery, load balancing, routing, failure handling, and visibility-Internal API Gateway(Implemented) and Mesh Sidecar(WIP)</a:t>
            </a:r>
          </a:p>
          <a:p>
            <a:pPr marL="285750" indent="-285750">
              <a:buFontTx/>
              <a:buChar char="-"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SimSun" panose="02010600030101010101" pitchFamily="2" charset="-122"/>
              </a:rPr>
              <a:t>Provides an External API Gateway to expose ONAP services to the outside world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SimSun" panose="02010600030101010101" pitchFamily="2" charset="-122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14325" y="1499235"/>
            <a:ext cx="20859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Service Registration REST Interface</a:t>
            </a:r>
          </a:p>
          <a:p>
            <a:r>
              <a:rPr lang="en-US" sz="800" dirty="0"/>
              <a:t>Service Discovery RES Interface</a:t>
            </a:r>
          </a:p>
          <a:p>
            <a:r>
              <a:rPr lang="en-US" sz="800" dirty="0"/>
              <a:t>JAVA SDK for Service Registration/Access</a:t>
            </a:r>
          </a:p>
          <a:p>
            <a:endParaRPr lang="en-US" sz="800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val="316741377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t>31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ym typeface="+mn-ea"/>
              </a:rPr>
              <a:t>Microservices </a:t>
            </a:r>
            <a:r>
              <a:rPr lang="en-US" dirty="0" smtClean="0">
                <a:sym typeface="+mn-ea"/>
              </a:rPr>
              <a:t>Bus (2/2</a:t>
            </a:r>
            <a:r>
              <a:rPr lang="en-US" dirty="0">
                <a:sym typeface="+mn-ea"/>
              </a:rPr>
              <a:t>)</a:t>
            </a:r>
            <a:endParaRPr lang="en-US" dirty="0"/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9pPr>
          </a:lstStyle>
          <a:p>
            <a:pPr algn="ctr" defTabSz="913765">
              <a:buClr>
                <a:srgbClr val="CC9900"/>
              </a:buClr>
            </a:pP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Micro </a:t>
            </a:r>
            <a:r>
              <a:rPr lang="en-US" altLang="zh-CN" sz="12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Servies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Bus / Data Movement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430" y="4549140"/>
            <a:ext cx="9523730" cy="412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 (None)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430" y="5198110"/>
            <a:ext cx="9523730" cy="14954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Swagger for RESTFul APIs definition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/>
                </a:solidFill>
                <a:sym typeface="+mn-ea"/>
              </a:rPr>
              <a:t>Service definition in kubernetes config files for Kube2MSB service registration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14325" y="1499235"/>
            <a:ext cx="20859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Service Registration REST Interface</a:t>
            </a:r>
          </a:p>
          <a:p>
            <a:r>
              <a:rPr lang="en-US" sz="800" dirty="0"/>
              <a:t>Service Discovery RES Interface</a:t>
            </a:r>
          </a:p>
          <a:p>
            <a:r>
              <a:rPr lang="en-US" sz="800" dirty="0"/>
              <a:t>JAVA SDK for Service Registration/Access</a:t>
            </a:r>
          </a:p>
          <a:p>
            <a:endParaRPr lang="en-US" sz="800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  <p:sp>
        <p:nvSpPr>
          <p:cNvPr id="4" name="Rectangle 8"/>
          <p:cNvSpPr/>
          <p:nvPr/>
        </p:nvSpPr>
        <p:spPr>
          <a:xfrm>
            <a:off x="2297430" y="1372235"/>
            <a:ext cx="9523730" cy="2841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Service Registration REST Interface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Provides the RESTFul interface to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SimSun" panose="02010600030101010101" pitchFamily="2" charset="-122"/>
                <a:sym typeface="+mn-ea"/>
              </a:rPr>
              <a:t>register ONAP services.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Service Discovery REST Interface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Provides the RESTFul interface to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SimSun" panose="02010600030101010101" pitchFamily="2" charset="-122"/>
                <a:sym typeface="+mn-ea"/>
              </a:rPr>
              <a:t>discover ONAP services.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JAVA SDK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Provides JAVA SDK to register ONAP services.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JAVA SDK to access ONAP services.</a:t>
            </a:r>
          </a:p>
          <a:p>
            <a:pPr lvl="1" indent="0">
              <a:buFontTx/>
              <a:buNone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Note: ONAP components don' t need interfaces to leverage the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SimSun" panose="02010600030101010101" pitchFamily="2" charset="-122"/>
              </a:rPr>
              <a:t>transparent service registration proxy and communication proxy.</a:t>
            </a:r>
          </a:p>
        </p:txBody>
      </p:sp>
    </p:spTree>
    <p:extLst>
      <p:ext uri="{BB962C8B-B14F-4D97-AF65-F5344CB8AC3E}">
        <p14:creationId xmlns:p14="http://schemas.microsoft.com/office/powerpoint/2010/main" val="361064498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Optimization Framework (1/4)</a:t>
            </a:r>
            <a:endParaRPr lang="en-US" dirty="0"/>
          </a:p>
        </p:txBody>
      </p:sp>
      <p:sp>
        <p:nvSpPr>
          <p:cNvPr id="7" name="圆角矩形 30"/>
          <p:cNvSpPr/>
          <p:nvPr/>
        </p:nvSpPr>
        <p:spPr>
          <a:xfrm>
            <a:off x="281699" y="2827053"/>
            <a:ext cx="1613230" cy="440310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Optimization Framework (OOF)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0776" y="1041329"/>
            <a:ext cx="8970385" cy="40695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ONAP Optimization Framework (OOF) provides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functionality for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creating and running optimization applications by leveraging a policy-driven, declarative approach.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Supports different specializations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(applications) with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specific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domain and optimization needs.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Initial specialization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scopes include, but are not limited to,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VNF placement support via Homing and Allocation Service (HAS) with different use cases, and change management scheduling service.</a:t>
            </a:r>
          </a:p>
          <a:p>
            <a:pPr marL="285750" indent="-285750">
              <a:buFontTx/>
              <a:buChar char="-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lvl="1" indent="-285750">
              <a:buFontTx/>
              <a:buChar char="-"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For R2, the OOF will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support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vUCPE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use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case (as a MVP). From R3 and beyond, the OOF will also support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VoLTE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VNF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scale-in/out (higher order control loop),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and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RAN-5G. </a:t>
            </a:r>
          </a:p>
          <a:p>
            <a:pPr marL="285750" lvl="1" indent="-285750">
              <a:buFontTx/>
              <a:buChar char="-"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For R2, the OOF will demonstrate an example of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hange Management Scheduling Optimization using the OOF design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framework with simple, representative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constraints. This effort will be will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be closely aligned to support Change Management scheduling use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case in R3 and beyond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lvl="1" indent="-285750">
              <a:buFontTx/>
              <a:buChar char="-"/>
            </a:pPr>
            <a:endParaRPr lang="en-US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lvl="1" indent="-285750">
              <a:buFontTx/>
              <a:buChar char="-"/>
            </a:pPr>
            <a:endParaRPr lang="en-US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lvl="1" indent="-285750">
              <a:buFontTx/>
              <a:buChar char="-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US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3" name="Straight Connector 12"/>
          <p:cNvCxnSpPr>
            <a:endCxn id="14" idx="4"/>
          </p:cNvCxnSpPr>
          <p:nvPr/>
        </p:nvCxnSpPr>
        <p:spPr>
          <a:xfrm flipH="1" flipV="1">
            <a:off x="546012" y="2569848"/>
            <a:ext cx="3551" cy="257206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16125" y="2351639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81699" y="1579456"/>
            <a:ext cx="239783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Service </a:t>
            </a:r>
            <a:r>
              <a:rPr lang="en-US" sz="1400" dirty="0" smtClean="0"/>
              <a:t>Orchestrator (SO)</a:t>
            </a: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Change Management Portal</a:t>
            </a: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endParaRPr lang="en-US" sz="1400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267453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587412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89455" y="3798843"/>
            <a:ext cx="2652521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US" sz="1400" dirty="0" smtClean="0"/>
              <a:t>Policy Interface</a:t>
            </a:r>
            <a:endParaRPr lang="en-US" sz="1400" dirty="0"/>
          </a:p>
          <a:p>
            <a:pPr marL="171450" indent="-171450">
              <a:buFont typeface="Arial" charset="0"/>
              <a:buChar char="•"/>
            </a:pPr>
            <a:r>
              <a:rPr lang="en-US" sz="1400" dirty="0" smtClean="0"/>
              <a:t>Inventory </a:t>
            </a:r>
            <a:r>
              <a:rPr lang="en-US" sz="1400" dirty="0"/>
              <a:t>Service Interface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400" dirty="0" smtClean="0"/>
              <a:t>Service/Policy Models Interface</a:t>
            </a:r>
          </a:p>
          <a:p>
            <a:pPr marL="171450" indent="-171450">
              <a:buFont typeface="Arial" charset="0"/>
              <a:buChar char="•"/>
            </a:pPr>
            <a:endParaRPr lang="en-US" sz="1400" dirty="0"/>
          </a:p>
          <a:p>
            <a:r>
              <a:rPr lang="en-US" sz="1400" i="1" dirty="0" smtClean="0"/>
              <a:t>R3 and Beyond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400" i="1" dirty="0"/>
              <a:t>Infrastructure Metrics Interface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400" i="1" dirty="0"/>
              <a:t>Application Metrics </a:t>
            </a:r>
            <a:r>
              <a:rPr lang="en-US" sz="1400" i="1" dirty="0" smtClean="0"/>
              <a:t>Interface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44454503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Optimization Framework (2/4)</a:t>
            </a:r>
            <a:endParaRPr lang="en-US" dirty="0"/>
          </a:p>
        </p:txBody>
      </p:sp>
      <p:sp>
        <p:nvSpPr>
          <p:cNvPr id="7" name="圆角矩形 30"/>
          <p:cNvSpPr/>
          <p:nvPr/>
        </p:nvSpPr>
        <p:spPr>
          <a:xfrm>
            <a:off x="281699" y="2827053"/>
            <a:ext cx="1613230" cy="440310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Optimization Framework (OOF)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43848" y="1143984"/>
            <a:ext cx="8833880" cy="22850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Placement Optimization Interface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functionality for the Service Orchestrator to specify placement services</a:t>
            </a:r>
            <a:b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[initially to support </a:t>
            </a:r>
            <a:r>
              <a:rPr lang="en-U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vUCPE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use case, but will support </a:t>
            </a:r>
            <a:r>
              <a:rPr lang="en-U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VoLTE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600">
                <a:solidFill>
                  <a:schemeClr val="tx1">
                    <a:lumMod val="85000"/>
                    <a:lumOff val="15000"/>
                  </a:schemeClr>
                </a:solidFill>
              </a:rPr>
              <a:t>VNF scale-in/out </a:t>
            </a:r>
            <a:r>
              <a:rPr lang="en-US" sz="160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(higher </a:t>
            </a:r>
            <a:r>
              <a:rPr lang="en-US" sz="1600">
                <a:solidFill>
                  <a:schemeClr val="tx1">
                    <a:lumMod val="85000"/>
                    <a:lumOff val="15000"/>
                  </a:schemeClr>
                </a:solidFill>
              </a:rPr>
              <a:t>order control loop),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and RAN-5G in R3 and beyond]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Change Management Portal Interface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functionality for schedules that satisfy different constraints on scheduling and conflicts </a:t>
            </a:r>
            <a:b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[initially as a demonstration of he design framework with simple, representative constraints; </a:t>
            </a:r>
            <a:b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will be closely aligned to support Change Management scheduling use case]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3" name="Straight Connector 12"/>
          <p:cNvCxnSpPr>
            <a:endCxn id="14" idx="4"/>
          </p:cNvCxnSpPr>
          <p:nvPr/>
        </p:nvCxnSpPr>
        <p:spPr>
          <a:xfrm flipH="1" flipV="1">
            <a:off x="546012" y="2569848"/>
            <a:ext cx="3551" cy="257206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16125" y="2351639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81699" y="1579456"/>
            <a:ext cx="239783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Service </a:t>
            </a:r>
            <a:r>
              <a:rPr lang="en-US" sz="1400" dirty="0" smtClean="0"/>
              <a:t>Orchestrator (SO)</a:t>
            </a: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Change Management Portal</a:t>
            </a: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endParaRPr lang="en-US" sz="1400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267453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587412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5152" y="3798843"/>
            <a:ext cx="297664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US" sz="1600" dirty="0" smtClean="0"/>
              <a:t>Policy Interface</a:t>
            </a:r>
            <a:endParaRPr lang="en-US" sz="1600" dirty="0"/>
          </a:p>
          <a:p>
            <a:pPr marL="171450" indent="-171450">
              <a:buFont typeface="Arial" charset="0"/>
              <a:buChar char="•"/>
            </a:pPr>
            <a:r>
              <a:rPr lang="en-US" sz="1600" dirty="0" smtClean="0"/>
              <a:t>Inventory </a:t>
            </a:r>
            <a:r>
              <a:rPr lang="en-US" sz="1600" dirty="0"/>
              <a:t>Service Interface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600" dirty="0" smtClean="0"/>
              <a:t>Service/Policy Models Interface</a:t>
            </a:r>
          </a:p>
          <a:p>
            <a:pPr marL="171450" indent="-171450">
              <a:buFont typeface="Arial" charset="0"/>
              <a:buChar char="•"/>
            </a:pPr>
            <a:endParaRPr lang="en-US" sz="1600" dirty="0"/>
          </a:p>
          <a:p>
            <a:r>
              <a:rPr lang="en-US" sz="1600" i="1" dirty="0" smtClean="0"/>
              <a:t>R3 and Beyond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600" i="1" dirty="0"/>
              <a:t>Infrastructure Metrics Interface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600" i="1" dirty="0"/>
              <a:t>Application Metrics </a:t>
            </a:r>
            <a:r>
              <a:rPr lang="en-US" sz="1600" i="1" dirty="0" smtClean="0"/>
              <a:t>Interface</a:t>
            </a:r>
            <a:endParaRPr lang="en-US" sz="1600" i="1" dirty="0"/>
          </a:p>
        </p:txBody>
      </p:sp>
      <p:sp>
        <p:nvSpPr>
          <p:cNvPr id="20" name="Rectangle 19"/>
          <p:cNvSpPr/>
          <p:nvPr/>
        </p:nvSpPr>
        <p:spPr>
          <a:xfrm>
            <a:off x="3051801" y="3581544"/>
            <a:ext cx="8767280" cy="16599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Interfaces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Policy Interface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from: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Policy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Inventory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Service Interface, from: Available and Active Inventory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Service/Policy Models Interface, from: SDC </a:t>
            </a:r>
            <a:endParaRPr lang="en-US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Infrastructure Metrics Interface, from: Multi Cloud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[R3 and Beyond]</a:t>
            </a:r>
            <a:endParaRPr lang="en-US" sz="1600" i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Application Metrics Interface, from: DCAE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[R3 and Beyond]</a:t>
            </a:r>
            <a:endParaRPr lang="en-US" sz="1600" i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051801" y="5394016"/>
            <a:ext cx="8767280" cy="102023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Models: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Policy Models (constraints) and License Models from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SDC</a:t>
            </a:r>
          </a:p>
          <a:p>
            <a:pPr marL="285750" indent="-285750">
              <a:buFontTx/>
              <a:buChar char="-"/>
            </a:pPr>
            <a:r>
              <a:rPr lang="en-US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Infrastructure Metrics Models, from:  Multi Cloud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[R3 and Beyond]</a:t>
            </a:r>
          </a:p>
          <a:p>
            <a:pPr marL="285750" indent="-285750">
              <a:buFontTx/>
              <a:buChar char="-"/>
            </a:pPr>
            <a:r>
              <a:rPr lang="en-US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Application Metrics Models, from: DCAE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[R3 and Beyond]</a:t>
            </a:r>
            <a:endParaRPr lang="en-US" sz="16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89445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</a:t>
            </a:r>
            <a:r>
              <a:rPr lang="en-US" dirty="0" smtClean="0"/>
              <a:t>Definitions (3/4)</a:t>
            </a:r>
            <a:endParaRPr lang="en-US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xmlns="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/>
          </p:nvPr>
        </p:nvGraphicFramePr>
        <p:xfrm>
          <a:off x="226106" y="1301750"/>
          <a:ext cx="11737294" cy="2477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:a16="http://schemas.microsoft.com/office/drawing/2014/main" xmlns="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:a16="http://schemas.microsoft.com/office/drawing/2014/main" xmlns="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Optimization Request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Homing Service</a:t>
                      </a:r>
                      <a:r>
                        <a:rPr lang="en-US" baseline="0" dirty="0" smtClean="0"/>
                        <a:t> API (HAS-API)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OOF will provide</a:t>
                      </a:r>
                      <a:r>
                        <a:rPr lang="en-US" baseline="0" dirty="0" smtClean="0"/>
                        <a:t> a list of possible candidates for placement, which the service orchestrator can use to instantiate the service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Optimization Framework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Optimization Information Request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262837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048290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</a:t>
            </a:r>
            <a:r>
              <a:rPr lang="en-US" dirty="0" smtClean="0"/>
              <a:t>Definitions (4/4)</a:t>
            </a:r>
            <a:endParaRPr lang="en-US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xmlns="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/>
          </p:nvPr>
        </p:nvGraphicFramePr>
        <p:xfrm>
          <a:off x="226106" y="1301750"/>
          <a:ext cx="11737294" cy="2477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:a16="http://schemas.microsoft.com/office/drawing/2014/main" xmlns="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:a16="http://schemas.microsoft.com/office/drawing/2014/main" xmlns="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Scheduling Optimization </a:t>
                      </a:r>
                      <a:r>
                        <a:rPr lang="en-US" dirty="0"/>
                        <a:t>Request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Change Management Scheduling</a:t>
                      </a:r>
                      <a:r>
                        <a:rPr lang="en-US" baseline="0" dirty="0" smtClean="0"/>
                        <a:t> API (</a:t>
                      </a:r>
                      <a:r>
                        <a:rPr lang="en-US" dirty="0" smtClean="0"/>
                        <a:t>CMSO API)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OOF will provide</a:t>
                      </a:r>
                      <a:r>
                        <a:rPr lang="en-US" baseline="0" dirty="0" smtClean="0"/>
                        <a:t> a possible schedule of VNF actions (e.g. upgrades) that satisfy the constraints on availability periods and constraints related to conflicts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Optimization Framework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Optimization Information Request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262837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19368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SDK-Driven Sub-System Approach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Goal: Move toward a common platform architecture, starting with Controllers, Orchestration and Multi-Cloud</a:t>
            </a:r>
          </a:p>
          <a:p>
            <a:r>
              <a:rPr lang="en-US" sz="2400" dirty="0"/>
              <a:t>Improve agility for on-demand/situational creation of instances </a:t>
            </a:r>
          </a:p>
          <a:p>
            <a:r>
              <a:rPr lang="en-US" sz="2400" dirty="0"/>
              <a:t>Reduce software footprint of platform component instances</a:t>
            </a:r>
          </a:p>
          <a:p>
            <a:r>
              <a:rPr lang="en-US" sz="2400" dirty="0"/>
              <a:t>Reusable tool chain and framework across components</a:t>
            </a:r>
          </a:p>
          <a:p>
            <a:r>
              <a:rPr lang="en-US" sz="2400" dirty="0"/>
              <a:t>Facilitate agile introduction and swap-out of technologies</a:t>
            </a:r>
          </a:p>
          <a:p>
            <a:r>
              <a:rPr lang="en-US" sz="2400" dirty="0"/>
              <a:t>Consistent use of NB and SB APIs</a:t>
            </a:r>
          </a:p>
          <a:p>
            <a:r>
              <a:rPr lang="en-US" sz="2400" dirty="0"/>
              <a:t>Enable flexible options to add and extend platform capabilities</a:t>
            </a:r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4928467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r>
              <a:rPr lang="en-US" dirty="0"/>
              <a:t>SDK-Driven Sub-System – Libraries </a:t>
            </a:r>
            <a:r>
              <a:rPr lang="en-US" sz="2200" dirty="0"/>
              <a:t>(including CCSDK)</a:t>
            </a:r>
          </a:p>
        </p:txBody>
      </p:sp>
      <p:sp>
        <p:nvSpPr>
          <p:cNvPr id="170" name="TextBox 169"/>
          <p:cNvSpPr txBox="1"/>
          <p:nvPr/>
        </p:nvSpPr>
        <p:spPr>
          <a:xfrm>
            <a:off x="5172451" y="5753200"/>
            <a:ext cx="3628309" cy="7848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900" b="1" i="1" u="sng" dirty="0">
                <a:solidFill>
                  <a:srgbClr val="008CEA"/>
                </a:solidFill>
                <a:sym typeface="Calibri"/>
              </a:rPr>
              <a:t>*Plugins/Adapters can include</a:t>
            </a:r>
            <a:r>
              <a:rPr lang="en-US" sz="900" i="1" dirty="0">
                <a:solidFill>
                  <a:srgbClr val="008CEA"/>
                </a:solidFill>
                <a:sym typeface="Calibri"/>
              </a:rPr>
              <a:t>: </a:t>
            </a:r>
          </a:p>
          <a:p>
            <a:pPr marL="228600" indent="-117475" defTabSz="457200" hangingPunct="0">
              <a:buSzPct val="120000"/>
              <a:buFont typeface="Arial" panose="020B0604020202020204" pitchFamily="34" charset="0"/>
              <a:buChar char="•"/>
            </a:pPr>
            <a:r>
              <a:rPr lang="en-US" sz="900" i="1" dirty="0">
                <a:solidFill>
                  <a:srgbClr val="008CEA"/>
                </a:solidFill>
                <a:sym typeface="Calibri"/>
              </a:rPr>
              <a:t>3</a:t>
            </a:r>
            <a:r>
              <a:rPr lang="en-US" sz="900" i="1" baseline="30000" dirty="0">
                <a:solidFill>
                  <a:srgbClr val="008CEA"/>
                </a:solidFill>
                <a:sym typeface="Calibri"/>
              </a:rPr>
              <a:t>rd</a:t>
            </a:r>
            <a:r>
              <a:rPr lang="en-US" sz="900" i="1" dirty="0">
                <a:solidFill>
                  <a:srgbClr val="008CEA"/>
                </a:solidFill>
                <a:sym typeface="Calibri"/>
              </a:rPr>
              <a:t> party VNFM Drivers		•  3</a:t>
            </a:r>
            <a:r>
              <a:rPr lang="en-US" sz="900" i="1" baseline="30000" dirty="0">
                <a:solidFill>
                  <a:srgbClr val="008CEA"/>
                </a:solidFill>
                <a:sym typeface="Calibri"/>
              </a:rPr>
              <a:t>rd</a:t>
            </a:r>
            <a:r>
              <a:rPr lang="en-US" sz="900" i="1" dirty="0">
                <a:solidFill>
                  <a:srgbClr val="008CEA"/>
                </a:solidFill>
                <a:sym typeface="Calibri"/>
              </a:rPr>
              <a:t> party EMS Drivers</a:t>
            </a:r>
          </a:p>
          <a:p>
            <a:pPr marL="228600" indent="-117475" defTabSz="457200" hangingPunct="0">
              <a:buSzPct val="120000"/>
              <a:buFont typeface="Arial" panose="020B0604020202020204" pitchFamily="34" charset="0"/>
              <a:buChar char="•"/>
            </a:pPr>
            <a:r>
              <a:rPr lang="en-US" sz="900" i="1" dirty="0">
                <a:solidFill>
                  <a:srgbClr val="008CEA"/>
                </a:solidFill>
                <a:sym typeface="Calibri"/>
              </a:rPr>
              <a:t>3</a:t>
            </a:r>
            <a:r>
              <a:rPr lang="en-US" sz="900" i="1" baseline="30000" dirty="0">
                <a:solidFill>
                  <a:srgbClr val="008CEA"/>
                </a:solidFill>
                <a:sym typeface="Calibri"/>
              </a:rPr>
              <a:t>rd</a:t>
            </a:r>
            <a:r>
              <a:rPr lang="en-US" sz="900" i="1" dirty="0">
                <a:solidFill>
                  <a:srgbClr val="008CEA"/>
                </a:solidFill>
                <a:sym typeface="Calibri"/>
              </a:rPr>
              <a:t> party SFC Drivers 		•  </a:t>
            </a:r>
            <a:r>
              <a:rPr lang="en-US" sz="900" i="1" dirty="0" err="1">
                <a:solidFill>
                  <a:srgbClr val="008CEA"/>
                </a:solidFill>
                <a:sym typeface="Calibri"/>
              </a:rPr>
              <a:t>Ansible</a:t>
            </a:r>
            <a:r>
              <a:rPr lang="en-US" sz="900" i="1" dirty="0">
                <a:solidFill>
                  <a:srgbClr val="008CEA"/>
                </a:solidFill>
                <a:sym typeface="Calibri"/>
              </a:rPr>
              <a:t>/Chef/Puppet</a:t>
            </a:r>
          </a:p>
          <a:p>
            <a:pPr marL="228600" indent="-117475" defTabSz="457200" hangingPunct="0">
              <a:buSzPct val="120000"/>
              <a:buFont typeface="Arial" panose="020B0604020202020204" pitchFamily="34" charset="0"/>
              <a:buChar char="•"/>
            </a:pPr>
            <a:r>
              <a:rPr lang="en-US" sz="900" i="1" dirty="0" err="1">
                <a:solidFill>
                  <a:srgbClr val="008CEA"/>
                </a:solidFill>
                <a:sym typeface="Calibri"/>
              </a:rPr>
              <a:t>Netconf</a:t>
            </a:r>
            <a:r>
              <a:rPr lang="en-US" sz="900" i="1" dirty="0">
                <a:solidFill>
                  <a:srgbClr val="008CEA"/>
                </a:solidFill>
                <a:sym typeface="Calibri"/>
              </a:rPr>
              <a:t>/Yang			•  CLI</a:t>
            </a:r>
          </a:p>
          <a:p>
            <a:pPr marL="228600" indent="-117475" defTabSz="457200" hangingPunct="0">
              <a:buSzPct val="120000"/>
              <a:buFont typeface="Arial" panose="020B0604020202020204" pitchFamily="34" charset="0"/>
              <a:buChar char="•"/>
            </a:pPr>
            <a:r>
              <a:rPr lang="en-US" sz="900" i="1" dirty="0">
                <a:solidFill>
                  <a:srgbClr val="008CEA"/>
                </a:solidFill>
                <a:sym typeface="Calibri"/>
              </a:rPr>
              <a:t>SNMP			•  etc. </a:t>
            </a:r>
          </a:p>
        </p:txBody>
      </p:sp>
      <p:sp>
        <p:nvSpPr>
          <p:cNvPr id="133" name="圆角矩形 33"/>
          <p:cNvSpPr/>
          <p:nvPr/>
        </p:nvSpPr>
        <p:spPr>
          <a:xfrm>
            <a:off x="917296" y="1156626"/>
            <a:ext cx="10447448" cy="4023712"/>
          </a:xfrm>
          <a:prstGeom prst="roundRect">
            <a:avLst>
              <a:gd name="adj" fmla="val 3911"/>
            </a:avLst>
          </a:prstGeom>
          <a:solidFill>
            <a:srgbClr val="EBF5FF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2000" b="1" dirty="0">
                <a:solidFill>
                  <a:srgbClr val="0D2957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SDK Libraries</a:t>
            </a:r>
          </a:p>
        </p:txBody>
      </p:sp>
      <p:sp>
        <p:nvSpPr>
          <p:cNvPr id="137" name="圆角矩形 33"/>
          <p:cNvSpPr/>
          <p:nvPr/>
        </p:nvSpPr>
        <p:spPr>
          <a:xfrm>
            <a:off x="3101243" y="5244922"/>
            <a:ext cx="935824" cy="182880"/>
          </a:xfrm>
          <a:prstGeom prst="roundRect">
            <a:avLst>
              <a:gd name="adj" fmla="val 8184"/>
            </a:avLst>
          </a:prstGeom>
          <a:solidFill>
            <a:schemeClr val="bg1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05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Orchestrators</a:t>
            </a:r>
            <a:endParaRPr lang="en-US" altLang="zh-CN" sz="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38" name="Down Arrow 137"/>
          <p:cNvSpPr/>
          <p:nvPr/>
        </p:nvSpPr>
        <p:spPr>
          <a:xfrm>
            <a:off x="3524721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41" name="圆角矩形 33"/>
          <p:cNvSpPr/>
          <p:nvPr/>
        </p:nvSpPr>
        <p:spPr>
          <a:xfrm>
            <a:off x="9836217" y="5628019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endParaRPr lang="en-US" altLang="zh-CN" sz="9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42" name="圆角矩形 33"/>
          <p:cNvSpPr/>
          <p:nvPr/>
        </p:nvSpPr>
        <p:spPr>
          <a:xfrm>
            <a:off x="8491570" y="5567330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endParaRPr lang="en-US" altLang="zh-CN" sz="9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43" name="圆角矩形 33"/>
          <p:cNvSpPr/>
          <p:nvPr/>
        </p:nvSpPr>
        <p:spPr>
          <a:xfrm>
            <a:off x="9242618" y="5544491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endParaRPr lang="en-US" altLang="zh-CN" sz="9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44" name="圆角矩形 33"/>
          <p:cNvSpPr/>
          <p:nvPr/>
        </p:nvSpPr>
        <p:spPr>
          <a:xfrm>
            <a:off x="8680654" y="5406976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Rackspace</a:t>
            </a:r>
          </a:p>
        </p:txBody>
      </p:sp>
      <p:sp>
        <p:nvSpPr>
          <p:cNvPr id="145" name="圆角矩形 33"/>
          <p:cNvSpPr/>
          <p:nvPr/>
        </p:nvSpPr>
        <p:spPr>
          <a:xfrm>
            <a:off x="9590783" y="5430277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IBM</a:t>
            </a:r>
          </a:p>
        </p:txBody>
      </p:sp>
      <p:sp>
        <p:nvSpPr>
          <p:cNvPr id="146" name="圆角矩形 33"/>
          <p:cNvSpPr/>
          <p:nvPr/>
        </p:nvSpPr>
        <p:spPr>
          <a:xfrm>
            <a:off x="10218341" y="5443621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Google</a:t>
            </a:r>
          </a:p>
        </p:txBody>
      </p:sp>
      <p:sp>
        <p:nvSpPr>
          <p:cNvPr id="147" name="圆角矩形 33"/>
          <p:cNvSpPr/>
          <p:nvPr/>
        </p:nvSpPr>
        <p:spPr>
          <a:xfrm>
            <a:off x="1164070" y="2470068"/>
            <a:ext cx="2743200" cy="1654439"/>
          </a:xfrm>
          <a:prstGeom prst="roundRect">
            <a:avLst>
              <a:gd name="adj" fmla="val 8184"/>
            </a:avLst>
          </a:prstGeom>
          <a:solidFill>
            <a:srgbClr val="FFF1E7"/>
          </a:solidFill>
          <a:ln w="381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E46200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Orchestration Function SDK</a:t>
            </a:r>
          </a:p>
        </p:txBody>
      </p:sp>
      <p:sp>
        <p:nvSpPr>
          <p:cNvPr id="151" name="圆角矩形 33"/>
          <p:cNvSpPr/>
          <p:nvPr/>
        </p:nvSpPr>
        <p:spPr>
          <a:xfrm>
            <a:off x="8333404" y="2470068"/>
            <a:ext cx="2743200" cy="1654440"/>
          </a:xfrm>
          <a:prstGeom prst="roundRect">
            <a:avLst>
              <a:gd name="adj" fmla="val 8184"/>
            </a:avLst>
          </a:prstGeom>
          <a:solidFill>
            <a:srgbClr val="F9F1FD"/>
          </a:solidFill>
          <a:ln w="38100">
            <a:solidFill>
              <a:srgbClr val="7030A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5F1185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Multi-Cloud Adaptation SDK</a:t>
            </a:r>
          </a:p>
        </p:txBody>
      </p:sp>
      <p:sp>
        <p:nvSpPr>
          <p:cNvPr id="152" name="圆角矩形 33"/>
          <p:cNvSpPr/>
          <p:nvPr/>
        </p:nvSpPr>
        <p:spPr>
          <a:xfrm>
            <a:off x="4110909" y="5244922"/>
            <a:ext cx="801270" cy="182880"/>
          </a:xfrm>
          <a:prstGeom prst="roundRect">
            <a:avLst>
              <a:gd name="adj" fmla="val 8184"/>
            </a:avLst>
          </a:prstGeom>
          <a:solidFill>
            <a:schemeClr val="bg1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05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Controllers</a:t>
            </a:r>
            <a:endParaRPr lang="en-US" altLang="zh-CN" sz="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53" name="圆角矩形 33"/>
          <p:cNvSpPr/>
          <p:nvPr/>
        </p:nvSpPr>
        <p:spPr>
          <a:xfrm>
            <a:off x="8199399" y="5233126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OpenStack</a:t>
            </a:r>
          </a:p>
        </p:txBody>
      </p:sp>
      <p:sp>
        <p:nvSpPr>
          <p:cNvPr id="165" name="圆角矩形 33"/>
          <p:cNvSpPr/>
          <p:nvPr/>
        </p:nvSpPr>
        <p:spPr>
          <a:xfrm>
            <a:off x="9305267" y="5233126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Azure</a:t>
            </a:r>
          </a:p>
        </p:txBody>
      </p:sp>
      <p:sp>
        <p:nvSpPr>
          <p:cNvPr id="169" name="圆角矩形 33"/>
          <p:cNvSpPr/>
          <p:nvPr/>
        </p:nvSpPr>
        <p:spPr>
          <a:xfrm>
            <a:off x="10425744" y="5248850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AWS</a:t>
            </a:r>
          </a:p>
        </p:txBody>
      </p:sp>
      <p:sp>
        <p:nvSpPr>
          <p:cNvPr id="171" name="圆角矩形 33"/>
          <p:cNvSpPr/>
          <p:nvPr/>
        </p:nvSpPr>
        <p:spPr>
          <a:xfrm>
            <a:off x="5799379" y="5244922"/>
            <a:ext cx="405158" cy="182880"/>
          </a:xfrm>
          <a:prstGeom prst="roundRect">
            <a:avLst>
              <a:gd name="adj" fmla="val 8184"/>
            </a:avLst>
          </a:prstGeom>
          <a:solidFill>
            <a:schemeClr val="bg1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05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OSSs</a:t>
            </a:r>
            <a:endParaRPr lang="en-US" altLang="zh-CN" sz="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72" name="圆角矩形 33"/>
          <p:cNvSpPr/>
          <p:nvPr/>
        </p:nvSpPr>
        <p:spPr>
          <a:xfrm>
            <a:off x="6267368" y="5244922"/>
            <a:ext cx="411225" cy="182880"/>
          </a:xfrm>
          <a:prstGeom prst="roundRect">
            <a:avLst>
              <a:gd name="adj" fmla="val 8184"/>
            </a:avLst>
          </a:prstGeom>
          <a:solidFill>
            <a:schemeClr val="bg1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VNFs</a:t>
            </a:r>
          </a:p>
        </p:txBody>
      </p:sp>
      <p:sp>
        <p:nvSpPr>
          <p:cNvPr id="173" name="圆角矩形 33"/>
          <p:cNvSpPr/>
          <p:nvPr/>
        </p:nvSpPr>
        <p:spPr>
          <a:xfrm>
            <a:off x="6752435" y="5244922"/>
            <a:ext cx="411225" cy="182880"/>
          </a:xfrm>
          <a:prstGeom prst="roundRect">
            <a:avLst>
              <a:gd name="adj" fmla="val 8184"/>
            </a:avLst>
          </a:prstGeom>
          <a:solidFill>
            <a:schemeClr val="bg1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PNFs</a:t>
            </a:r>
          </a:p>
        </p:txBody>
      </p:sp>
      <p:sp>
        <p:nvSpPr>
          <p:cNvPr id="174" name="圆角矩形 33"/>
          <p:cNvSpPr/>
          <p:nvPr/>
        </p:nvSpPr>
        <p:spPr>
          <a:xfrm>
            <a:off x="7262167" y="5244922"/>
            <a:ext cx="836722" cy="182880"/>
          </a:xfrm>
          <a:prstGeom prst="roundRect">
            <a:avLst>
              <a:gd name="adj" fmla="val 8184"/>
            </a:avLst>
          </a:prstGeom>
          <a:solidFill>
            <a:schemeClr val="bg1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05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Multi-Cloud</a:t>
            </a:r>
            <a:endParaRPr lang="en-US" altLang="zh-CN" sz="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75" name="圆角矩形 33"/>
          <p:cNvSpPr/>
          <p:nvPr/>
        </p:nvSpPr>
        <p:spPr>
          <a:xfrm>
            <a:off x="4980433" y="5244922"/>
            <a:ext cx="738533" cy="182880"/>
          </a:xfrm>
          <a:prstGeom prst="roundRect">
            <a:avLst>
              <a:gd name="adj" fmla="val 8184"/>
            </a:avLst>
          </a:prstGeom>
          <a:solidFill>
            <a:schemeClr val="bg1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l-GR" altLang="zh-CN" sz="105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μ</a:t>
            </a:r>
            <a:r>
              <a:rPr lang="en-US" altLang="zh-CN" sz="105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Services</a:t>
            </a:r>
            <a:endParaRPr lang="en-US" altLang="zh-CN" sz="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76" name="圆角矩形 33"/>
          <p:cNvSpPr/>
          <p:nvPr/>
        </p:nvSpPr>
        <p:spPr>
          <a:xfrm>
            <a:off x="4644416" y="2470068"/>
            <a:ext cx="2847521" cy="1654440"/>
          </a:xfrm>
          <a:prstGeom prst="roundRect">
            <a:avLst>
              <a:gd name="adj" fmla="val 8184"/>
            </a:avLst>
          </a:prstGeom>
          <a:solidFill>
            <a:srgbClr val="E8F8EA"/>
          </a:solidFill>
          <a:ln w="3810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2B8934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Control Function SDK (CCSDK)</a:t>
            </a:r>
          </a:p>
        </p:txBody>
      </p:sp>
      <p:sp>
        <p:nvSpPr>
          <p:cNvPr id="177" name="圆角矩形 33"/>
          <p:cNvSpPr/>
          <p:nvPr/>
        </p:nvSpPr>
        <p:spPr>
          <a:xfrm>
            <a:off x="4838832" y="3807648"/>
            <a:ext cx="681269" cy="250721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ODL</a:t>
            </a:r>
          </a:p>
        </p:txBody>
      </p:sp>
      <p:sp>
        <p:nvSpPr>
          <p:cNvPr id="178" name="圆角矩形 33"/>
          <p:cNvSpPr/>
          <p:nvPr/>
        </p:nvSpPr>
        <p:spPr>
          <a:xfrm>
            <a:off x="1243085" y="3445986"/>
            <a:ext cx="949583" cy="181255"/>
          </a:xfrm>
          <a:prstGeom prst="roundRect">
            <a:avLst>
              <a:gd name="adj" fmla="val 8184"/>
            </a:avLst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Imperative Models</a:t>
            </a:r>
          </a:p>
        </p:txBody>
      </p:sp>
      <p:sp>
        <p:nvSpPr>
          <p:cNvPr id="180" name="圆角矩形 33"/>
          <p:cNvSpPr/>
          <p:nvPr/>
        </p:nvSpPr>
        <p:spPr>
          <a:xfrm>
            <a:off x="1270793" y="3603047"/>
            <a:ext cx="1226864" cy="302241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BPMN orchestration </a:t>
            </a:r>
          </a:p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engine</a:t>
            </a:r>
          </a:p>
        </p:txBody>
      </p:sp>
      <p:grpSp>
        <p:nvGrpSpPr>
          <p:cNvPr id="181" name="Group 180"/>
          <p:cNvGrpSpPr/>
          <p:nvPr/>
        </p:nvGrpSpPr>
        <p:grpSpPr>
          <a:xfrm>
            <a:off x="9021209" y="3709110"/>
            <a:ext cx="1678646" cy="343383"/>
            <a:chOff x="9152261" y="2848130"/>
            <a:chExt cx="1678646" cy="343383"/>
          </a:xfrm>
        </p:grpSpPr>
        <p:sp>
          <p:nvSpPr>
            <p:cNvPr id="182" name="圆角矩形 33"/>
            <p:cNvSpPr/>
            <p:nvPr/>
          </p:nvSpPr>
          <p:spPr>
            <a:xfrm>
              <a:off x="10158900" y="2848130"/>
              <a:ext cx="672007" cy="123316"/>
            </a:xfrm>
            <a:prstGeom prst="roundRect">
              <a:avLst>
                <a:gd name="adj" fmla="val 8184"/>
              </a:avLst>
            </a:prstGeom>
            <a:ln w="1905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7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Sub-Models</a:t>
              </a:r>
            </a:p>
          </p:txBody>
        </p:sp>
        <p:sp>
          <p:nvSpPr>
            <p:cNvPr id="183" name="圆角矩形 33"/>
            <p:cNvSpPr/>
            <p:nvPr/>
          </p:nvSpPr>
          <p:spPr>
            <a:xfrm>
              <a:off x="9152261" y="2942752"/>
              <a:ext cx="1416593" cy="248761"/>
            </a:xfrm>
            <a:prstGeom prst="roundRect">
              <a:avLst>
                <a:gd name="adj" fmla="val 8184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8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TOSCA-Cloud </a:t>
              </a:r>
            </a:p>
            <a:p>
              <a:pPr algn="ctr">
                <a:buClr>
                  <a:srgbClr val="CC9900"/>
                </a:buClr>
                <a:defRPr/>
              </a:pPr>
              <a:r>
                <a:rPr lang="en-US" altLang="zh-CN" sz="8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Translation/Mapper</a:t>
              </a:r>
            </a:p>
          </p:txBody>
        </p:sp>
      </p:grpSp>
      <p:sp>
        <p:nvSpPr>
          <p:cNvPr id="184" name="圆角矩形 33"/>
          <p:cNvSpPr/>
          <p:nvPr/>
        </p:nvSpPr>
        <p:spPr>
          <a:xfrm>
            <a:off x="2869714" y="3445155"/>
            <a:ext cx="949583" cy="181255"/>
          </a:xfrm>
          <a:prstGeom prst="roundRect">
            <a:avLst>
              <a:gd name="adj" fmla="val 8184"/>
            </a:avLst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Declarative Models</a:t>
            </a:r>
          </a:p>
        </p:txBody>
      </p:sp>
      <p:sp>
        <p:nvSpPr>
          <p:cNvPr id="185" name="圆角矩形 33"/>
          <p:cNvSpPr/>
          <p:nvPr/>
        </p:nvSpPr>
        <p:spPr>
          <a:xfrm>
            <a:off x="2572192" y="3603047"/>
            <a:ext cx="1206008" cy="302241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TOSCA orchestration </a:t>
            </a:r>
          </a:p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engine</a:t>
            </a:r>
          </a:p>
        </p:txBody>
      </p:sp>
      <p:sp>
        <p:nvSpPr>
          <p:cNvPr id="186" name="Down Arrow 185"/>
          <p:cNvSpPr/>
          <p:nvPr/>
        </p:nvSpPr>
        <p:spPr>
          <a:xfrm>
            <a:off x="4465183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87" name="Down Arrow 186"/>
          <p:cNvSpPr/>
          <p:nvPr/>
        </p:nvSpPr>
        <p:spPr>
          <a:xfrm>
            <a:off x="5935887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88" name="Down Arrow 187"/>
          <p:cNvSpPr/>
          <p:nvPr/>
        </p:nvSpPr>
        <p:spPr>
          <a:xfrm>
            <a:off x="6434321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89" name="Down Arrow 188"/>
          <p:cNvSpPr/>
          <p:nvPr/>
        </p:nvSpPr>
        <p:spPr>
          <a:xfrm>
            <a:off x="6905057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90" name="Down Arrow 189"/>
          <p:cNvSpPr/>
          <p:nvPr/>
        </p:nvSpPr>
        <p:spPr>
          <a:xfrm>
            <a:off x="5291557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91" name="Down Arrow 190"/>
          <p:cNvSpPr/>
          <p:nvPr/>
        </p:nvSpPr>
        <p:spPr>
          <a:xfrm>
            <a:off x="7618937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92" name="Down Arrow 191"/>
          <p:cNvSpPr/>
          <p:nvPr/>
        </p:nvSpPr>
        <p:spPr>
          <a:xfrm>
            <a:off x="8590164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93" name="Down Arrow 192"/>
          <p:cNvSpPr/>
          <p:nvPr/>
        </p:nvSpPr>
        <p:spPr>
          <a:xfrm>
            <a:off x="9680292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94" name="Down Arrow 193"/>
          <p:cNvSpPr/>
          <p:nvPr/>
        </p:nvSpPr>
        <p:spPr>
          <a:xfrm>
            <a:off x="10734890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96" name="圆角矩形 33"/>
          <p:cNvSpPr/>
          <p:nvPr/>
        </p:nvSpPr>
        <p:spPr>
          <a:xfrm>
            <a:off x="4809461" y="2843963"/>
            <a:ext cx="2540461" cy="808005"/>
          </a:xfrm>
          <a:prstGeom prst="can">
            <a:avLst>
              <a:gd name="adj" fmla="val 8977"/>
            </a:avLst>
          </a:prstGeom>
          <a:solidFill>
            <a:schemeClr val="bg1"/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9144" rIns="91440" bIns="9144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Library of</a:t>
            </a:r>
          </a:p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Common Control/NFV Lifecycle Mgt. Functions</a:t>
            </a:r>
          </a:p>
        </p:txBody>
      </p:sp>
      <p:sp>
        <p:nvSpPr>
          <p:cNvPr id="197" name="圆角矩形 33"/>
          <p:cNvSpPr/>
          <p:nvPr/>
        </p:nvSpPr>
        <p:spPr>
          <a:xfrm>
            <a:off x="4837731" y="3193097"/>
            <a:ext cx="538430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Rebuild</a:t>
            </a:r>
          </a:p>
        </p:txBody>
      </p:sp>
      <p:sp>
        <p:nvSpPr>
          <p:cNvPr id="198" name="圆角矩形 33"/>
          <p:cNvSpPr/>
          <p:nvPr/>
        </p:nvSpPr>
        <p:spPr>
          <a:xfrm>
            <a:off x="5799162" y="3193097"/>
            <a:ext cx="870778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VNF Configure </a:t>
            </a:r>
          </a:p>
        </p:txBody>
      </p:sp>
      <p:sp>
        <p:nvSpPr>
          <p:cNvPr id="199" name="圆角矩形 33"/>
          <p:cNvSpPr/>
          <p:nvPr/>
        </p:nvSpPr>
        <p:spPr>
          <a:xfrm>
            <a:off x="5799162" y="3333022"/>
            <a:ext cx="870778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Network Config.</a:t>
            </a:r>
          </a:p>
        </p:txBody>
      </p:sp>
      <p:sp>
        <p:nvSpPr>
          <p:cNvPr id="200" name="圆角矩形 33"/>
          <p:cNvSpPr/>
          <p:nvPr/>
        </p:nvSpPr>
        <p:spPr>
          <a:xfrm>
            <a:off x="4837731" y="3333022"/>
            <a:ext cx="538430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Stop/Start</a:t>
            </a:r>
          </a:p>
        </p:txBody>
      </p:sp>
      <p:sp>
        <p:nvSpPr>
          <p:cNvPr id="201" name="圆角矩形 33"/>
          <p:cNvSpPr/>
          <p:nvPr/>
        </p:nvSpPr>
        <p:spPr>
          <a:xfrm>
            <a:off x="5402436" y="3193097"/>
            <a:ext cx="370450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	</a:t>
            </a:r>
            <a:r>
              <a:rPr lang="en-US" altLang="zh-CN" sz="700" b="1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udit</a:t>
            </a:r>
            <a:endParaRPr lang="en-US" altLang="zh-CN" sz="7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02" name="圆角矩形 33"/>
          <p:cNvSpPr/>
          <p:nvPr/>
        </p:nvSpPr>
        <p:spPr>
          <a:xfrm>
            <a:off x="4835633" y="3479219"/>
            <a:ext cx="538430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Upgrade</a:t>
            </a:r>
          </a:p>
        </p:txBody>
      </p:sp>
      <p:sp>
        <p:nvSpPr>
          <p:cNvPr id="203" name="圆角矩形 33"/>
          <p:cNvSpPr/>
          <p:nvPr/>
        </p:nvSpPr>
        <p:spPr>
          <a:xfrm>
            <a:off x="5402436" y="3333022"/>
            <a:ext cx="370450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Scale</a:t>
            </a:r>
          </a:p>
        </p:txBody>
      </p:sp>
      <p:sp>
        <p:nvSpPr>
          <p:cNvPr id="204" name="圆角矩形 33"/>
          <p:cNvSpPr/>
          <p:nvPr/>
        </p:nvSpPr>
        <p:spPr>
          <a:xfrm>
            <a:off x="5799162" y="3479219"/>
            <a:ext cx="870778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Svc Function Chain</a:t>
            </a:r>
          </a:p>
        </p:txBody>
      </p:sp>
      <p:sp>
        <p:nvSpPr>
          <p:cNvPr id="205" name="圆角矩形 33"/>
          <p:cNvSpPr/>
          <p:nvPr/>
        </p:nvSpPr>
        <p:spPr>
          <a:xfrm>
            <a:off x="5402436" y="3479219"/>
            <a:ext cx="370450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Heal</a:t>
            </a:r>
          </a:p>
        </p:txBody>
      </p:sp>
      <p:grpSp>
        <p:nvGrpSpPr>
          <p:cNvPr id="206" name="Group 205"/>
          <p:cNvGrpSpPr/>
          <p:nvPr/>
        </p:nvGrpSpPr>
        <p:grpSpPr>
          <a:xfrm>
            <a:off x="8545039" y="2843963"/>
            <a:ext cx="2306136" cy="814121"/>
            <a:chOff x="8690572" y="3260142"/>
            <a:chExt cx="2306136" cy="814121"/>
          </a:xfrm>
        </p:grpSpPr>
        <p:sp>
          <p:nvSpPr>
            <p:cNvPr id="207" name="圆角矩形 33"/>
            <p:cNvSpPr/>
            <p:nvPr/>
          </p:nvSpPr>
          <p:spPr>
            <a:xfrm>
              <a:off x="8690572" y="3260142"/>
              <a:ext cx="2306136" cy="814121"/>
            </a:xfrm>
            <a:prstGeom prst="can">
              <a:avLst>
                <a:gd name="adj" fmla="val 9698"/>
              </a:avLst>
            </a:prstGeom>
            <a:solidFill>
              <a:schemeClr val="bg1"/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9144" rIns="91440" bIns="9144" numCol="1" rtlCol="0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8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Library of</a:t>
              </a:r>
            </a:p>
            <a:p>
              <a:pPr algn="ctr">
                <a:buClr>
                  <a:srgbClr val="CC9900"/>
                </a:buClr>
                <a:defRPr/>
              </a:pPr>
              <a:r>
                <a:rPr lang="en-US" altLang="zh-CN" sz="8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Common Cloud Translations (shims)</a:t>
              </a:r>
            </a:p>
          </p:txBody>
        </p:sp>
        <p:sp>
          <p:nvSpPr>
            <p:cNvPr id="208" name="圆角矩形 33"/>
            <p:cNvSpPr/>
            <p:nvPr/>
          </p:nvSpPr>
          <p:spPr>
            <a:xfrm>
              <a:off x="9707725" y="3625422"/>
              <a:ext cx="577738" cy="217834"/>
            </a:xfrm>
            <a:prstGeom prst="roundRect">
              <a:avLst>
                <a:gd name="adj" fmla="val 8184"/>
              </a:avLst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7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Telemetry</a:t>
              </a:r>
            </a:p>
          </p:txBody>
        </p:sp>
        <p:sp>
          <p:nvSpPr>
            <p:cNvPr id="209" name="圆角矩形 33"/>
            <p:cNvSpPr/>
            <p:nvPr/>
          </p:nvSpPr>
          <p:spPr>
            <a:xfrm>
              <a:off x="10332344" y="3622349"/>
              <a:ext cx="430039" cy="211487"/>
            </a:xfrm>
            <a:prstGeom prst="roundRect">
              <a:avLst>
                <a:gd name="adj" fmla="val 8184"/>
              </a:avLst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7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Scale </a:t>
              </a:r>
            </a:p>
          </p:txBody>
        </p:sp>
        <p:sp>
          <p:nvSpPr>
            <p:cNvPr id="210" name="圆角矩形 33"/>
            <p:cNvSpPr/>
            <p:nvPr/>
          </p:nvSpPr>
          <p:spPr>
            <a:xfrm>
              <a:off x="9707725" y="3868692"/>
              <a:ext cx="577738" cy="153433"/>
            </a:xfrm>
            <a:prstGeom prst="roundRect">
              <a:avLst>
                <a:gd name="adj" fmla="val 8184"/>
              </a:avLst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7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Heal</a:t>
              </a:r>
            </a:p>
          </p:txBody>
        </p:sp>
        <p:sp>
          <p:nvSpPr>
            <p:cNvPr id="211" name="圆角矩形 33"/>
            <p:cNvSpPr/>
            <p:nvPr/>
          </p:nvSpPr>
          <p:spPr>
            <a:xfrm>
              <a:off x="8904092" y="3868856"/>
              <a:ext cx="756752" cy="153270"/>
            </a:xfrm>
            <a:prstGeom prst="roundRect">
              <a:avLst>
                <a:gd name="adj" fmla="val 8184"/>
              </a:avLst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7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Register</a:t>
              </a:r>
            </a:p>
          </p:txBody>
        </p:sp>
        <p:sp>
          <p:nvSpPr>
            <p:cNvPr id="212" name="圆角矩形 33"/>
            <p:cNvSpPr/>
            <p:nvPr/>
          </p:nvSpPr>
          <p:spPr>
            <a:xfrm>
              <a:off x="8908786" y="3631080"/>
              <a:ext cx="752058" cy="208456"/>
            </a:xfrm>
            <a:prstGeom prst="roundRect">
              <a:avLst>
                <a:gd name="adj" fmla="val 8184"/>
              </a:avLst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7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Cloud Resource </a:t>
              </a:r>
            </a:p>
            <a:p>
              <a:pPr algn="ctr">
                <a:buClr>
                  <a:srgbClr val="CC9900"/>
                </a:buClr>
                <a:defRPr/>
              </a:pPr>
              <a:r>
                <a:rPr lang="en-US" altLang="zh-CN" sz="7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Instantiation</a:t>
              </a:r>
            </a:p>
          </p:txBody>
        </p:sp>
        <p:sp>
          <p:nvSpPr>
            <p:cNvPr id="213" name="圆角矩形 33"/>
            <p:cNvSpPr/>
            <p:nvPr/>
          </p:nvSpPr>
          <p:spPr>
            <a:xfrm>
              <a:off x="10328536" y="3862992"/>
              <a:ext cx="433847" cy="159133"/>
            </a:xfrm>
            <a:prstGeom prst="roundRect">
              <a:avLst>
                <a:gd name="adj" fmla="val 8184"/>
              </a:avLst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7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LB</a:t>
              </a:r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10745678" y="3685775"/>
              <a:ext cx="25102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defTabSz="457200" hangingPunct="0"/>
              <a:r>
                <a:rPr lang="en-US" dirty="0">
                  <a:solidFill>
                    <a:srgbClr val="000000"/>
                  </a:solidFill>
                  <a:sym typeface="Calibri"/>
                </a:rPr>
                <a:t>…</a:t>
              </a:r>
            </a:p>
          </p:txBody>
        </p:sp>
      </p:grpSp>
      <p:sp>
        <p:nvSpPr>
          <p:cNvPr id="215" name="Rounded Rectangle 214"/>
          <p:cNvSpPr/>
          <p:nvPr/>
        </p:nvSpPr>
        <p:spPr>
          <a:xfrm>
            <a:off x="1164070" y="4365479"/>
            <a:ext cx="9912534" cy="734115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rgbClr val="0070C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defTabSz="457200" hangingPunct="0"/>
            <a:r>
              <a:rPr lang="en-US" dirty="0">
                <a:solidFill>
                  <a:srgbClr val="000000"/>
                </a:solidFill>
                <a:sym typeface="Calibri"/>
              </a:rPr>
              <a:t>SB API SDK</a:t>
            </a:r>
          </a:p>
          <a:p>
            <a:pPr defTabSz="457200" hangingPunct="0"/>
            <a:r>
              <a:rPr lang="en-US" sz="1400" dirty="0">
                <a:solidFill>
                  <a:srgbClr val="000000"/>
                </a:solidFill>
                <a:sym typeface="Calibri"/>
              </a:rPr>
              <a:t>(Adapters)</a:t>
            </a:r>
          </a:p>
        </p:txBody>
      </p:sp>
      <p:sp>
        <p:nvSpPr>
          <p:cNvPr id="216" name="圆角矩形 33"/>
          <p:cNvSpPr/>
          <p:nvPr/>
        </p:nvSpPr>
        <p:spPr>
          <a:xfrm rot="1485180">
            <a:off x="8032865" y="4629132"/>
            <a:ext cx="998307" cy="200582"/>
          </a:xfrm>
          <a:prstGeom prst="roundRect">
            <a:avLst>
              <a:gd name="adj" fmla="val 50000"/>
            </a:avLst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Plugins/Adapters</a:t>
            </a:r>
            <a:r>
              <a:rPr lang="en-US" altLang="zh-CN" sz="800" b="1" dirty="0">
                <a:solidFill>
                  <a:srgbClr val="008CE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*</a:t>
            </a:r>
            <a:endParaRPr lang="en-US" altLang="zh-CN" sz="1200" b="1" dirty="0">
              <a:solidFill>
                <a:srgbClr val="008CE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17" name="圆角矩形 33"/>
          <p:cNvSpPr/>
          <p:nvPr/>
        </p:nvSpPr>
        <p:spPr>
          <a:xfrm>
            <a:off x="3526362" y="4480029"/>
            <a:ext cx="988821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M-Cloud APIs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10271175" y="4793514"/>
            <a:ext cx="286295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1000" i="1" dirty="0">
                <a:solidFill>
                  <a:srgbClr val="000000"/>
                </a:solidFill>
                <a:sym typeface="Calibri"/>
              </a:rPr>
              <a:t>etc.</a:t>
            </a:r>
          </a:p>
        </p:txBody>
      </p:sp>
      <p:sp>
        <p:nvSpPr>
          <p:cNvPr id="219" name="Rounded Rectangle 218"/>
          <p:cNvSpPr/>
          <p:nvPr/>
        </p:nvSpPr>
        <p:spPr>
          <a:xfrm>
            <a:off x="1164071" y="1726879"/>
            <a:ext cx="9912534" cy="546831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rgbClr val="0070C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defTabSz="457200" hangingPunct="0"/>
            <a:r>
              <a:rPr lang="en-US" dirty="0">
                <a:solidFill>
                  <a:srgbClr val="000000"/>
                </a:solidFill>
                <a:sym typeface="Calibri"/>
              </a:rPr>
              <a:t>NB API SDK</a:t>
            </a:r>
          </a:p>
        </p:txBody>
      </p:sp>
      <p:sp>
        <p:nvSpPr>
          <p:cNvPr id="220" name="圆角矩形 33"/>
          <p:cNvSpPr/>
          <p:nvPr/>
        </p:nvSpPr>
        <p:spPr>
          <a:xfrm>
            <a:off x="2893265" y="1930287"/>
            <a:ext cx="1234348" cy="151890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API Handler</a:t>
            </a:r>
          </a:p>
        </p:txBody>
      </p:sp>
      <p:sp>
        <p:nvSpPr>
          <p:cNvPr id="221" name="Can 220"/>
          <p:cNvSpPr/>
          <p:nvPr/>
        </p:nvSpPr>
        <p:spPr>
          <a:xfrm>
            <a:off x="2267213" y="4749092"/>
            <a:ext cx="637840" cy="209412"/>
          </a:xfrm>
          <a:prstGeom prst="can">
            <a:avLst/>
          </a:prstGeom>
          <a:solidFill>
            <a:schemeClr val="accent1">
              <a:lumMod val="10000"/>
              <a:lumOff val="9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API Catalog</a:t>
            </a:r>
          </a:p>
        </p:txBody>
      </p:sp>
      <p:sp>
        <p:nvSpPr>
          <p:cNvPr id="222" name="Can 221"/>
          <p:cNvSpPr/>
          <p:nvPr/>
        </p:nvSpPr>
        <p:spPr>
          <a:xfrm>
            <a:off x="1901216" y="2993460"/>
            <a:ext cx="1268907" cy="375954"/>
          </a:xfrm>
          <a:prstGeom prst="can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Library of Flows</a:t>
            </a:r>
          </a:p>
          <a:p>
            <a:pPr marL="58738" indent="-58738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Font typeface="Arial" panose="020B0604020202020204" pitchFamily="34" charset="0"/>
              <a:buChar char="•"/>
            </a:pPr>
            <a:r>
              <a:rPr lang="en-US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Service, Resource, Etc.</a:t>
            </a:r>
          </a:p>
        </p:txBody>
      </p:sp>
      <p:sp>
        <p:nvSpPr>
          <p:cNvPr id="223" name="圆角矩形 33"/>
          <p:cNvSpPr/>
          <p:nvPr/>
        </p:nvSpPr>
        <p:spPr>
          <a:xfrm>
            <a:off x="5849900" y="1930287"/>
            <a:ext cx="1234348" cy="151890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Orchestration APIs</a:t>
            </a:r>
          </a:p>
        </p:txBody>
      </p:sp>
      <p:sp>
        <p:nvSpPr>
          <p:cNvPr id="224" name="圆角矩形 33"/>
          <p:cNvSpPr/>
          <p:nvPr/>
        </p:nvSpPr>
        <p:spPr>
          <a:xfrm>
            <a:off x="7200162" y="1930287"/>
            <a:ext cx="1234348" cy="151890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Controller APIs</a:t>
            </a:r>
          </a:p>
        </p:txBody>
      </p:sp>
      <p:sp>
        <p:nvSpPr>
          <p:cNvPr id="225" name="圆角矩形 33"/>
          <p:cNvSpPr/>
          <p:nvPr/>
        </p:nvSpPr>
        <p:spPr>
          <a:xfrm>
            <a:off x="8550424" y="1930287"/>
            <a:ext cx="1234348" cy="151890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Cloud APIs</a:t>
            </a:r>
          </a:p>
        </p:txBody>
      </p:sp>
      <p:sp>
        <p:nvSpPr>
          <p:cNvPr id="226" name="圆角矩形 33"/>
          <p:cNvSpPr/>
          <p:nvPr/>
        </p:nvSpPr>
        <p:spPr>
          <a:xfrm>
            <a:off x="4262483" y="1930287"/>
            <a:ext cx="1234348" cy="151890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API Configurator</a:t>
            </a:r>
          </a:p>
        </p:txBody>
      </p:sp>
      <p:sp>
        <p:nvSpPr>
          <p:cNvPr id="227" name="Rounded Rectangle 226"/>
          <p:cNvSpPr/>
          <p:nvPr/>
        </p:nvSpPr>
        <p:spPr>
          <a:xfrm>
            <a:off x="2765718" y="1828807"/>
            <a:ext cx="2873762" cy="350322"/>
          </a:xfrm>
          <a:prstGeom prst="roundRect">
            <a:avLst/>
          </a:prstGeom>
          <a:noFill/>
          <a:ln w="25400" cap="flat">
            <a:solidFill>
              <a:schemeClr val="accent1"/>
            </a:solidFill>
            <a:prstDash val="sysDot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228" name="Rounded Rectangle 227"/>
          <p:cNvSpPr/>
          <p:nvPr/>
        </p:nvSpPr>
        <p:spPr>
          <a:xfrm>
            <a:off x="5767843" y="1836766"/>
            <a:ext cx="4967047" cy="350322"/>
          </a:xfrm>
          <a:prstGeom prst="roundRect">
            <a:avLst/>
          </a:prstGeom>
          <a:noFill/>
          <a:ln w="25400" cap="flat">
            <a:solidFill>
              <a:schemeClr val="accent1"/>
            </a:solidFill>
            <a:prstDash val="sysDot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229" name="圆角矩形 33"/>
          <p:cNvSpPr/>
          <p:nvPr/>
        </p:nvSpPr>
        <p:spPr>
          <a:xfrm>
            <a:off x="3686899" y="4668272"/>
            <a:ext cx="988821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Controller APIs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0" name="圆角矩形 33"/>
          <p:cNvSpPr/>
          <p:nvPr/>
        </p:nvSpPr>
        <p:spPr>
          <a:xfrm>
            <a:off x="4588199" y="4485516"/>
            <a:ext cx="988821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OSS APIs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1" name="圆角矩形 33"/>
          <p:cNvSpPr/>
          <p:nvPr/>
        </p:nvSpPr>
        <p:spPr>
          <a:xfrm>
            <a:off x="4748737" y="4673759"/>
            <a:ext cx="988821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l-GR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μ</a:t>
            </a: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Services APIs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2" name="圆角矩形 33"/>
          <p:cNvSpPr/>
          <p:nvPr/>
        </p:nvSpPr>
        <p:spPr>
          <a:xfrm>
            <a:off x="6853906" y="4485516"/>
            <a:ext cx="822960" cy="155448"/>
          </a:xfrm>
          <a:prstGeom prst="roundRect">
            <a:avLst>
              <a:gd name="adj" fmla="val 50000"/>
            </a:avLst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Netconf</a:t>
            </a:r>
            <a:r>
              <a:rPr lang="en-US" altLang="zh-CN" sz="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/Yang</a:t>
            </a:r>
            <a:endParaRPr lang="en-US" altLang="zh-CN" sz="1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3" name="圆角矩形 33"/>
          <p:cNvSpPr/>
          <p:nvPr/>
        </p:nvSpPr>
        <p:spPr>
          <a:xfrm>
            <a:off x="7263719" y="4671368"/>
            <a:ext cx="822960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Ansible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4" name="圆角矩形 33"/>
          <p:cNvSpPr/>
          <p:nvPr/>
        </p:nvSpPr>
        <p:spPr>
          <a:xfrm>
            <a:off x="7673532" y="4857220"/>
            <a:ext cx="822960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Collectors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5" name="圆角矩形 33"/>
          <p:cNvSpPr/>
          <p:nvPr/>
        </p:nvSpPr>
        <p:spPr>
          <a:xfrm>
            <a:off x="8621188" y="4485516"/>
            <a:ext cx="822960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OpenStack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6" name="圆角矩形 33"/>
          <p:cNvSpPr/>
          <p:nvPr/>
        </p:nvSpPr>
        <p:spPr>
          <a:xfrm>
            <a:off x="9031001" y="4671368"/>
            <a:ext cx="822960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Azure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7" name="圆角矩形 33"/>
          <p:cNvSpPr/>
          <p:nvPr/>
        </p:nvSpPr>
        <p:spPr>
          <a:xfrm>
            <a:off x="9440814" y="4857220"/>
            <a:ext cx="822960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AWS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8" name="Can 237"/>
          <p:cNvSpPr/>
          <p:nvPr/>
        </p:nvSpPr>
        <p:spPr>
          <a:xfrm>
            <a:off x="10012286" y="1903700"/>
            <a:ext cx="637840" cy="209412"/>
          </a:xfrm>
          <a:prstGeom prst="can">
            <a:avLst/>
          </a:prstGeom>
          <a:solidFill>
            <a:schemeClr val="accent1">
              <a:lumMod val="10000"/>
              <a:lumOff val="9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API Catalog</a:t>
            </a:r>
          </a:p>
        </p:txBody>
      </p:sp>
      <p:sp>
        <p:nvSpPr>
          <p:cNvPr id="239" name="圆角矩形 33"/>
          <p:cNvSpPr/>
          <p:nvPr/>
        </p:nvSpPr>
        <p:spPr>
          <a:xfrm>
            <a:off x="5617298" y="3808504"/>
            <a:ext cx="681269" cy="250721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ONOS</a:t>
            </a:r>
          </a:p>
        </p:txBody>
      </p:sp>
      <p:sp>
        <p:nvSpPr>
          <p:cNvPr id="240" name="圆角矩形 33"/>
          <p:cNvSpPr/>
          <p:nvPr/>
        </p:nvSpPr>
        <p:spPr>
          <a:xfrm>
            <a:off x="6404921" y="3807220"/>
            <a:ext cx="681269" cy="250721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Open </a:t>
            </a:r>
          </a:p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ROADM</a:t>
            </a:r>
          </a:p>
        </p:txBody>
      </p:sp>
      <p:sp>
        <p:nvSpPr>
          <p:cNvPr id="241" name="TextBox 240"/>
          <p:cNvSpPr txBox="1"/>
          <p:nvPr/>
        </p:nvSpPr>
        <p:spPr>
          <a:xfrm>
            <a:off x="7117836" y="3699157"/>
            <a:ext cx="25102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dirty="0">
                <a:solidFill>
                  <a:srgbClr val="000000"/>
                </a:solidFill>
                <a:sym typeface="Calibri"/>
              </a:rPr>
              <a:t>…</a:t>
            </a:r>
          </a:p>
        </p:txBody>
      </p:sp>
      <p:sp>
        <p:nvSpPr>
          <p:cNvPr id="242" name="TextBox 241"/>
          <p:cNvSpPr txBox="1"/>
          <p:nvPr/>
        </p:nvSpPr>
        <p:spPr>
          <a:xfrm>
            <a:off x="6850065" y="3293165"/>
            <a:ext cx="25102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dirty="0">
                <a:solidFill>
                  <a:srgbClr val="000000"/>
                </a:solidFill>
                <a:sym typeface="Calibri"/>
              </a:rPr>
              <a:t>…</a:t>
            </a:r>
          </a:p>
        </p:txBody>
      </p:sp>
      <p:sp>
        <p:nvSpPr>
          <p:cNvPr id="243" name="圆角矩形 33"/>
          <p:cNvSpPr/>
          <p:nvPr/>
        </p:nvSpPr>
        <p:spPr>
          <a:xfrm>
            <a:off x="3827696" y="4856023"/>
            <a:ext cx="2050659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Resource Orchestration APIs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44" name="圆角矩形 33"/>
          <p:cNvSpPr/>
          <p:nvPr/>
        </p:nvSpPr>
        <p:spPr>
          <a:xfrm>
            <a:off x="6693248" y="3193097"/>
            <a:ext cx="631966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Assign</a:t>
            </a:r>
          </a:p>
        </p:txBody>
      </p:sp>
      <p:sp>
        <p:nvSpPr>
          <p:cNvPr id="245" name="圆角矩形 33"/>
          <p:cNvSpPr/>
          <p:nvPr/>
        </p:nvSpPr>
        <p:spPr>
          <a:xfrm>
            <a:off x="6695258" y="3333023"/>
            <a:ext cx="629956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Health Check</a:t>
            </a:r>
          </a:p>
        </p:txBody>
      </p:sp>
    </p:spTree>
    <p:extLst>
      <p:ext uri="{BB962C8B-B14F-4D97-AF65-F5344CB8AC3E}">
        <p14:creationId xmlns:p14="http://schemas.microsoft.com/office/powerpoint/2010/main" val="428185215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8605" y="1039665"/>
            <a:ext cx="4881351" cy="22273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140" y="126215"/>
            <a:ext cx="10844563" cy="615553"/>
          </a:xfrm>
        </p:spPr>
        <p:txBody>
          <a:bodyPr anchor="ctr"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Controller Personas Based on SDK Libraries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72" name="Trapezoid 71"/>
          <p:cNvSpPr/>
          <p:nvPr/>
        </p:nvSpPr>
        <p:spPr>
          <a:xfrm>
            <a:off x="3207991" y="2378094"/>
            <a:ext cx="6916049" cy="1482429"/>
          </a:xfrm>
          <a:prstGeom prst="trapezoid">
            <a:avLst>
              <a:gd name="adj" fmla="val 183994"/>
            </a:avLst>
          </a:prstGeom>
          <a:solidFill>
            <a:srgbClr val="F2F2F2">
              <a:alpha val="50196"/>
            </a:srgbClr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73" name="Down Arrow 72"/>
          <p:cNvSpPr/>
          <p:nvPr/>
        </p:nvSpPr>
        <p:spPr>
          <a:xfrm rot="1274817">
            <a:off x="5192588" y="3197787"/>
            <a:ext cx="334410" cy="50292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74" name="Down Arrow 73"/>
          <p:cNvSpPr/>
          <p:nvPr/>
        </p:nvSpPr>
        <p:spPr>
          <a:xfrm rot="20080459">
            <a:off x="7770916" y="3197786"/>
            <a:ext cx="334410" cy="50292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35259" y="1578323"/>
            <a:ext cx="2486502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2400" b="1" dirty="0">
                <a:solidFill>
                  <a:srgbClr val="0D2957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SDK Libraries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35259" y="4511384"/>
            <a:ext cx="2625884" cy="14465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2400" b="1" dirty="0">
                <a:solidFill>
                  <a:srgbClr val="0D2957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Controller Personas Examples</a:t>
            </a:r>
          </a:p>
          <a:p>
            <a:pPr defTabSz="457200" hangingPunct="0"/>
            <a:r>
              <a:rPr lang="en-US" sz="1600" b="1" dirty="0">
                <a:solidFill>
                  <a:srgbClr val="0D2957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(created from CCSDK)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216151" y="3860522"/>
            <a:ext cx="3327398" cy="2579843"/>
            <a:chOff x="3216151" y="3860522"/>
            <a:chExt cx="3327398" cy="2579843"/>
          </a:xfrm>
        </p:grpSpPr>
        <p:sp>
          <p:nvSpPr>
            <p:cNvPr id="59" name="圆角矩形 33"/>
            <p:cNvSpPr/>
            <p:nvPr/>
          </p:nvSpPr>
          <p:spPr>
            <a:xfrm>
              <a:off x="3216151" y="3860522"/>
              <a:ext cx="3327398" cy="2579843"/>
            </a:xfrm>
            <a:prstGeom prst="roundRect">
              <a:avLst>
                <a:gd name="adj" fmla="val 3911"/>
              </a:avLst>
            </a:prstGeom>
            <a:solidFill>
              <a:srgbClr val="EBF5FF"/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1400" b="1" dirty="0">
                  <a:solidFill>
                    <a:schemeClr val="accent6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SDN-C Persona</a:t>
              </a:r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3665238" y="4195382"/>
              <a:ext cx="2447719" cy="279754"/>
            </a:xfrm>
            <a:prstGeom prst="roundRect">
              <a:avLst/>
            </a:prstGeom>
            <a:solidFill>
              <a:srgbClr val="FFFFFF"/>
            </a:solidFill>
            <a:ln w="25400" cap="flat">
              <a:solidFill>
                <a:srgbClr val="0070C0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noAutofit/>
            </a:bodyPr>
            <a:lstStyle/>
            <a:p>
              <a:pPr defTabSz="457200" hangingPunct="0"/>
              <a:r>
                <a:rPr lang="en-US" sz="1200" dirty="0">
                  <a:sym typeface="Calibri"/>
                </a:rPr>
                <a:t>NB API</a:t>
              </a:r>
            </a:p>
          </p:txBody>
        </p:sp>
        <p:sp>
          <p:nvSpPr>
            <p:cNvPr id="61" name="圆角矩形 33"/>
            <p:cNvSpPr/>
            <p:nvPr/>
          </p:nvSpPr>
          <p:spPr>
            <a:xfrm>
              <a:off x="4310746" y="4248757"/>
              <a:ext cx="1093695" cy="162846"/>
            </a:xfrm>
            <a:prstGeom prst="roundRect">
              <a:avLst>
                <a:gd name="adj" fmla="val 50000"/>
              </a:avLst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Controller APIs</a:t>
              </a:r>
            </a:p>
          </p:txBody>
        </p:sp>
        <p:sp>
          <p:nvSpPr>
            <p:cNvPr id="63" name="圆角矩形 33"/>
            <p:cNvSpPr/>
            <p:nvPr/>
          </p:nvSpPr>
          <p:spPr>
            <a:xfrm>
              <a:off x="3665239" y="4512214"/>
              <a:ext cx="2447719" cy="1376231"/>
            </a:xfrm>
            <a:prstGeom prst="roundRect">
              <a:avLst>
                <a:gd name="adj" fmla="val 8184"/>
              </a:avLst>
            </a:prstGeom>
            <a:solidFill>
              <a:srgbClr val="E8F8EA"/>
            </a:solidFill>
            <a:ln w="38100"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900" b="1" dirty="0">
                  <a:solidFill>
                    <a:schemeClr val="accent6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Control Functions</a:t>
              </a:r>
            </a:p>
          </p:txBody>
        </p:sp>
        <p:sp>
          <p:nvSpPr>
            <p:cNvPr id="64" name="圆角矩形 33"/>
            <p:cNvSpPr/>
            <p:nvPr/>
          </p:nvSpPr>
          <p:spPr>
            <a:xfrm>
              <a:off x="4513973" y="5562743"/>
              <a:ext cx="681269" cy="250721"/>
            </a:xfrm>
            <a:prstGeom prst="roundRect">
              <a:avLst>
                <a:gd name="adj" fmla="val 8184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ODL</a:t>
              </a: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3888279" y="4782789"/>
              <a:ext cx="1932658" cy="637170"/>
              <a:chOff x="3888279" y="4782789"/>
              <a:chExt cx="1932658" cy="637170"/>
            </a:xfrm>
          </p:grpSpPr>
          <p:grpSp>
            <p:nvGrpSpPr>
              <p:cNvPr id="65" name="Group 64"/>
              <p:cNvGrpSpPr/>
              <p:nvPr/>
            </p:nvGrpSpPr>
            <p:grpSpPr>
              <a:xfrm>
                <a:off x="3888279" y="4782789"/>
                <a:ext cx="1932658" cy="637170"/>
                <a:chOff x="4834798" y="3242216"/>
                <a:chExt cx="1932658" cy="637170"/>
              </a:xfrm>
            </p:grpSpPr>
            <p:sp>
              <p:nvSpPr>
                <p:cNvPr id="68" name="圆角矩形 33"/>
                <p:cNvSpPr/>
                <p:nvPr/>
              </p:nvSpPr>
              <p:spPr>
                <a:xfrm>
                  <a:off x="4834798" y="3242216"/>
                  <a:ext cx="1932658" cy="637170"/>
                </a:xfrm>
                <a:prstGeom prst="can">
                  <a:avLst>
                    <a:gd name="adj" fmla="val 8977"/>
                  </a:avLst>
                </a:prstGeom>
                <a:solidFill>
                  <a:schemeClr val="bg1"/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horz" wrap="none" lIns="91440" tIns="9144" rIns="91440" bIns="9144" numCol="1" rtlCol="0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>
                    <a:buClr>
                      <a:srgbClr val="CC9900"/>
                    </a:buClr>
                    <a:defRPr/>
                  </a:pPr>
                  <a:r>
                    <a:rPr lang="en-US" altLang="zh-CN" sz="800" b="1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Calibri"/>
                    </a:rPr>
                    <a:t>Library</a:t>
                  </a:r>
                </a:p>
              </p:txBody>
            </p:sp>
            <p:sp>
              <p:nvSpPr>
                <p:cNvPr id="69" name="圆角矩形 33"/>
                <p:cNvSpPr/>
                <p:nvPr/>
              </p:nvSpPr>
              <p:spPr>
                <a:xfrm>
                  <a:off x="4894690" y="3611128"/>
                  <a:ext cx="870778" cy="122863"/>
                </a:xfrm>
                <a:prstGeom prst="roundRect">
                  <a:avLst>
                    <a:gd name="adj" fmla="val 8184"/>
                  </a:avLst>
                </a:prstGeom>
                <a:ln w="12700"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horz" wrap="none" lIns="91440" tIns="45720" rIns="91440" bIns="45720" numCol="1" rtlCol="0" anchor="ctr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>
                    <a:buClr>
                      <a:srgbClr val="CC9900"/>
                    </a:buClr>
                    <a:defRPr/>
                  </a:pPr>
                  <a:r>
                    <a:rPr lang="en-US" altLang="zh-CN" sz="700" b="1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Calibri"/>
                    </a:rPr>
                    <a:t>VNF Configure </a:t>
                  </a:r>
                </a:p>
              </p:txBody>
            </p:sp>
            <p:sp>
              <p:nvSpPr>
                <p:cNvPr id="70" name="圆角矩形 33"/>
                <p:cNvSpPr/>
                <p:nvPr/>
              </p:nvSpPr>
              <p:spPr>
                <a:xfrm>
                  <a:off x="5825360" y="3443912"/>
                  <a:ext cx="870778" cy="122987"/>
                </a:xfrm>
                <a:prstGeom prst="roundRect">
                  <a:avLst>
                    <a:gd name="adj" fmla="val 8184"/>
                  </a:avLst>
                </a:prstGeom>
                <a:ln w="12700"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horz" wrap="none" lIns="91440" tIns="45720" rIns="91440" bIns="45720" numCol="1" rtlCol="0" anchor="ctr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>
                    <a:buClr>
                      <a:srgbClr val="CC9900"/>
                    </a:buClr>
                    <a:defRPr/>
                  </a:pPr>
                  <a:r>
                    <a:rPr lang="en-US" altLang="zh-CN" sz="700" b="1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Calibri"/>
                    </a:rPr>
                    <a:t>Network Config</a:t>
                  </a:r>
                </a:p>
              </p:txBody>
            </p:sp>
            <p:sp>
              <p:nvSpPr>
                <p:cNvPr id="71" name="圆角矩形 33"/>
                <p:cNvSpPr/>
                <p:nvPr/>
              </p:nvSpPr>
              <p:spPr>
                <a:xfrm>
                  <a:off x="5839846" y="3611128"/>
                  <a:ext cx="870778" cy="121255"/>
                </a:xfrm>
                <a:prstGeom prst="roundRect">
                  <a:avLst>
                    <a:gd name="adj" fmla="val 8184"/>
                  </a:avLst>
                </a:prstGeom>
                <a:ln w="12700"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horz" wrap="none" lIns="91440" tIns="45720" rIns="91440" bIns="45720" numCol="1" rtlCol="0" anchor="ctr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>
                    <a:buClr>
                      <a:srgbClr val="CC9900"/>
                    </a:buClr>
                    <a:defRPr/>
                  </a:pPr>
                  <a:r>
                    <a:rPr lang="en-US" altLang="zh-CN" sz="700" b="1" dirty="0">
                      <a:latin typeface="微软雅黑" panose="020B0503020204020204" pitchFamily="34" charset="-122"/>
                      <a:ea typeface="微软雅黑" panose="020B0503020204020204" pitchFamily="34" charset="-122"/>
                      <a:sym typeface="Calibri"/>
                    </a:rPr>
                    <a:t>Svc Function Chain</a:t>
                  </a:r>
                </a:p>
              </p:txBody>
            </p:sp>
          </p:grpSp>
          <p:sp>
            <p:nvSpPr>
              <p:cNvPr id="66" name="圆角矩形 33"/>
              <p:cNvSpPr/>
              <p:nvPr/>
            </p:nvSpPr>
            <p:spPr>
              <a:xfrm>
                <a:off x="3948171" y="4985154"/>
                <a:ext cx="870778" cy="122863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Assign</a:t>
                </a: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665238" y="5951130"/>
              <a:ext cx="2447719" cy="419359"/>
              <a:chOff x="3665238" y="5951130"/>
              <a:chExt cx="2447719" cy="419359"/>
            </a:xfrm>
          </p:grpSpPr>
          <p:sp>
            <p:nvSpPr>
              <p:cNvPr id="54" name="Rounded Rectangle 53"/>
              <p:cNvSpPr/>
              <p:nvPr/>
            </p:nvSpPr>
            <p:spPr>
              <a:xfrm>
                <a:off x="3665238" y="5951130"/>
                <a:ext cx="2447719" cy="413862"/>
              </a:xfrm>
              <a:prstGeom prst="roundRect">
                <a:avLst/>
              </a:prstGeom>
              <a:solidFill>
                <a:srgbClr val="FFFFFF"/>
              </a:solidFill>
              <a:ln w="25400" cap="flat">
                <a:solidFill>
                  <a:srgbClr val="0070C0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defTabSz="457200" hangingPunct="0"/>
                <a:r>
                  <a:rPr lang="en-US" sz="1200" dirty="0">
                    <a:sym typeface="Calibri"/>
                  </a:rPr>
                  <a:t>SB</a:t>
                </a:r>
              </a:p>
              <a:p>
                <a:pPr defTabSz="457200" hangingPunct="0"/>
                <a:r>
                  <a:rPr lang="en-US" sz="1200" dirty="0">
                    <a:sym typeface="Calibri"/>
                  </a:rPr>
                  <a:t>API</a:t>
                </a:r>
              </a:p>
            </p:txBody>
          </p:sp>
          <p:sp>
            <p:nvSpPr>
              <p:cNvPr id="55" name="圆角矩形 33"/>
              <p:cNvSpPr/>
              <p:nvPr/>
            </p:nvSpPr>
            <p:spPr>
              <a:xfrm>
                <a:off x="4777187" y="6180551"/>
                <a:ext cx="861871" cy="141659"/>
              </a:xfrm>
              <a:prstGeom prst="roundRect">
                <a:avLst>
                  <a:gd name="adj" fmla="val 50000"/>
                </a:avLst>
              </a:prstGeom>
              <a:ln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Other Adapters</a:t>
                </a:r>
                <a:endParaRPr lang="en-US" altLang="zh-CN" sz="12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56" name="圆角矩形 33"/>
              <p:cNvSpPr/>
              <p:nvPr/>
            </p:nvSpPr>
            <p:spPr>
              <a:xfrm>
                <a:off x="3970857" y="6181880"/>
                <a:ext cx="777128" cy="140329"/>
              </a:xfrm>
              <a:prstGeom prst="roundRect">
                <a:avLst>
                  <a:gd name="adj" fmla="val 50000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OSS APIs</a:t>
                </a:r>
                <a:endParaRPr lang="en-US" altLang="zh-CN" sz="12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57" name="圆角矩形 33"/>
              <p:cNvSpPr/>
              <p:nvPr/>
            </p:nvSpPr>
            <p:spPr>
              <a:xfrm>
                <a:off x="4767761" y="6001159"/>
                <a:ext cx="861871" cy="138302"/>
              </a:xfrm>
              <a:prstGeom prst="roundRect">
                <a:avLst>
                  <a:gd name="adj" fmla="val 50000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l-GR" altLang="zh-CN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μ</a:t>
                </a:r>
                <a:r>
                  <a:rPr lang="en-US" altLang="zh-CN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Services APIs</a:t>
                </a:r>
                <a:endParaRPr lang="en-US" altLang="zh-CN" sz="12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58" name="圆角矩形 33"/>
              <p:cNvSpPr/>
              <p:nvPr/>
            </p:nvSpPr>
            <p:spPr>
              <a:xfrm>
                <a:off x="3970856" y="6002753"/>
                <a:ext cx="777128" cy="131321"/>
              </a:xfrm>
              <a:prstGeom prst="roundRect">
                <a:avLst>
                  <a:gd name="adj" fmla="val 50000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 err="1"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Netconf</a:t>
                </a:r>
                <a:r>
                  <a:rPr lang="en-US" altLang="zh-CN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/Yang</a:t>
                </a:r>
                <a:endParaRPr lang="en-US" altLang="zh-CN" sz="12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5767791" y="6001159"/>
                <a:ext cx="251029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defTabSz="457200" hangingPunct="0"/>
                <a:r>
                  <a:rPr lang="en-US" dirty="0">
                    <a:sym typeface="Calibri"/>
                  </a:rPr>
                  <a:t>…</a:t>
                </a:r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6619276" y="3860523"/>
            <a:ext cx="3548308" cy="2579843"/>
            <a:chOff x="6619276" y="3860523"/>
            <a:chExt cx="3548308" cy="2579843"/>
          </a:xfrm>
        </p:grpSpPr>
        <p:grpSp>
          <p:nvGrpSpPr>
            <p:cNvPr id="77" name="Group 76"/>
            <p:cNvGrpSpPr/>
            <p:nvPr/>
          </p:nvGrpSpPr>
          <p:grpSpPr>
            <a:xfrm>
              <a:off x="6619276" y="3860523"/>
              <a:ext cx="3548308" cy="2579843"/>
              <a:chOff x="5651101" y="3570598"/>
              <a:chExt cx="3548308" cy="2579843"/>
            </a:xfrm>
          </p:grpSpPr>
          <p:sp>
            <p:nvSpPr>
              <p:cNvPr id="78" name="圆角矩形 33"/>
              <p:cNvSpPr/>
              <p:nvPr/>
            </p:nvSpPr>
            <p:spPr>
              <a:xfrm>
                <a:off x="5651101" y="3570598"/>
                <a:ext cx="3548308" cy="2579843"/>
              </a:xfrm>
              <a:prstGeom prst="roundRect">
                <a:avLst>
                  <a:gd name="adj" fmla="val 3911"/>
                </a:avLst>
              </a:prstGeom>
              <a:solidFill>
                <a:srgbClr val="EBF5FF"/>
              </a:solidFill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1400" b="1" dirty="0">
                    <a:solidFill>
                      <a:schemeClr val="accent6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Generic VNF Controller Persona</a:t>
                </a:r>
              </a:p>
            </p:txBody>
          </p:sp>
          <p:sp>
            <p:nvSpPr>
              <p:cNvPr id="79" name="Rounded Rectangle 78"/>
              <p:cNvSpPr/>
              <p:nvPr/>
            </p:nvSpPr>
            <p:spPr>
              <a:xfrm>
                <a:off x="6131551" y="3889391"/>
                <a:ext cx="2536422" cy="260896"/>
              </a:xfrm>
              <a:prstGeom prst="roundRect">
                <a:avLst/>
              </a:prstGeom>
              <a:solidFill>
                <a:srgbClr val="FFFFFF"/>
              </a:solidFill>
              <a:ln w="25400" cap="flat">
                <a:solidFill>
                  <a:srgbClr val="0070C0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noAutofit/>
              </a:bodyPr>
              <a:lstStyle/>
              <a:p>
                <a:pPr defTabSz="457200" hangingPunct="0"/>
                <a:r>
                  <a:rPr lang="en-US" sz="1200" dirty="0">
                    <a:sym typeface="Calibri"/>
                  </a:rPr>
                  <a:t>NB API</a:t>
                </a:r>
              </a:p>
            </p:txBody>
          </p:sp>
          <p:sp>
            <p:nvSpPr>
              <p:cNvPr id="80" name="圆角矩形 33"/>
              <p:cNvSpPr/>
              <p:nvPr/>
            </p:nvSpPr>
            <p:spPr>
              <a:xfrm>
                <a:off x="7088348" y="3942766"/>
                <a:ext cx="1093695" cy="162846"/>
              </a:xfrm>
              <a:prstGeom prst="roundRect">
                <a:avLst>
                  <a:gd name="adj" fmla="val 50000"/>
                </a:avLst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Controller APIs</a:t>
                </a:r>
              </a:p>
            </p:txBody>
          </p:sp>
          <p:sp>
            <p:nvSpPr>
              <p:cNvPr id="81" name="圆角矩形 33"/>
              <p:cNvSpPr/>
              <p:nvPr/>
            </p:nvSpPr>
            <p:spPr>
              <a:xfrm>
                <a:off x="6131551" y="4205156"/>
                <a:ext cx="2536422" cy="1376231"/>
              </a:xfrm>
              <a:prstGeom prst="roundRect">
                <a:avLst>
                  <a:gd name="adj" fmla="val 8184"/>
                </a:avLst>
              </a:prstGeom>
              <a:solidFill>
                <a:srgbClr val="E8F8EA"/>
              </a:solidFill>
              <a:ln w="38100">
                <a:solidFill>
                  <a:srgbClr val="00B05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9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LCM Functions</a:t>
                </a:r>
              </a:p>
            </p:txBody>
          </p:sp>
          <p:sp>
            <p:nvSpPr>
              <p:cNvPr id="82" name="圆角矩形 33"/>
              <p:cNvSpPr/>
              <p:nvPr/>
            </p:nvSpPr>
            <p:spPr>
              <a:xfrm>
                <a:off x="6565744" y="5257602"/>
                <a:ext cx="681269" cy="250721"/>
              </a:xfrm>
              <a:prstGeom prst="roundRect">
                <a:avLst>
                  <a:gd name="adj" fmla="val 8184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ODL</a:t>
                </a:r>
              </a:p>
            </p:txBody>
          </p:sp>
          <p:sp>
            <p:nvSpPr>
              <p:cNvPr id="83" name="圆角矩形 33"/>
              <p:cNvSpPr/>
              <p:nvPr/>
            </p:nvSpPr>
            <p:spPr>
              <a:xfrm>
                <a:off x="6402988" y="4476798"/>
                <a:ext cx="1972542" cy="637170"/>
              </a:xfrm>
              <a:prstGeom prst="can">
                <a:avLst>
                  <a:gd name="adj" fmla="val 8977"/>
                </a:avLst>
              </a:prstGeom>
              <a:solidFill>
                <a:schemeClr val="bg1"/>
              </a:solidFill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9144" rIns="91440" bIns="9144" numCol="1" rtlCol="0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Library</a:t>
                </a:r>
              </a:p>
            </p:txBody>
          </p:sp>
          <p:sp>
            <p:nvSpPr>
              <p:cNvPr id="84" name="Rounded Rectangle 83"/>
              <p:cNvSpPr/>
              <p:nvPr/>
            </p:nvSpPr>
            <p:spPr>
              <a:xfrm>
                <a:off x="5693540" y="5668007"/>
                <a:ext cx="3460354" cy="407060"/>
              </a:xfrm>
              <a:prstGeom prst="roundRect">
                <a:avLst/>
              </a:prstGeom>
              <a:solidFill>
                <a:srgbClr val="FFFFFF"/>
              </a:solidFill>
              <a:ln w="25400" cap="flat">
                <a:solidFill>
                  <a:srgbClr val="0070C0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defTabSz="457200" hangingPunct="0"/>
                <a:r>
                  <a:rPr lang="en-US" sz="1200" dirty="0">
                    <a:sym typeface="Calibri"/>
                  </a:rPr>
                  <a:t>SB</a:t>
                </a:r>
              </a:p>
              <a:p>
                <a:pPr defTabSz="457200" hangingPunct="0"/>
                <a:r>
                  <a:rPr lang="en-US" sz="1200" dirty="0">
                    <a:sym typeface="Calibri"/>
                  </a:rPr>
                  <a:t>API</a:t>
                </a:r>
              </a:p>
            </p:txBody>
          </p:sp>
          <p:sp>
            <p:nvSpPr>
              <p:cNvPr id="86" name="圆角矩形 33"/>
              <p:cNvSpPr/>
              <p:nvPr/>
            </p:nvSpPr>
            <p:spPr>
              <a:xfrm>
                <a:off x="6061304" y="5725021"/>
                <a:ext cx="570508" cy="132782"/>
              </a:xfrm>
              <a:prstGeom prst="roundRect">
                <a:avLst>
                  <a:gd name="adj" fmla="val 50000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 err="1"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Ansible</a:t>
                </a:r>
                <a:endParaRPr lang="en-US" altLang="zh-CN" sz="12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87" name="圆角矩形 33"/>
              <p:cNvSpPr/>
              <p:nvPr/>
            </p:nvSpPr>
            <p:spPr>
              <a:xfrm>
                <a:off x="6696602" y="5875890"/>
                <a:ext cx="861871" cy="138302"/>
              </a:xfrm>
              <a:prstGeom prst="roundRect">
                <a:avLst>
                  <a:gd name="adj" fmla="val 50000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l-GR" altLang="zh-CN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μ</a:t>
                </a:r>
                <a:r>
                  <a:rPr lang="en-US" altLang="zh-CN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Services APIs</a:t>
                </a:r>
                <a:endParaRPr lang="en-US" altLang="zh-CN" sz="12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88" name="圆角矩形 33"/>
              <p:cNvSpPr/>
              <p:nvPr/>
            </p:nvSpPr>
            <p:spPr>
              <a:xfrm>
                <a:off x="6694423" y="5716205"/>
                <a:ext cx="864050" cy="133331"/>
              </a:xfrm>
              <a:prstGeom prst="roundRect">
                <a:avLst>
                  <a:gd name="adj" fmla="val 50000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 err="1"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Netconf</a:t>
                </a:r>
                <a:r>
                  <a:rPr lang="en-US" altLang="zh-CN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/Yang</a:t>
                </a:r>
                <a:endParaRPr lang="en-US" altLang="zh-CN" sz="12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89" name="圆角矩形 33"/>
              <p:cNvSpPr/>
              <p:nvPr/>
            </p:nvSpPr>
            <p:spPr>
              <a:xfrm>
                <a:off x="6466741" y="4664577"/>
                <a:ext cx="456751" cy="125569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Rebuild</a:t>
                </a:r>
              </a:p>
            </p:txBody>
          </p:sp>
          <p:sp>
            <p:nvSpPr>
              <p:cNvPr id="90" name="圆角矩形 33"/>
              <p:cNvSpPr/>
              <p:nvPr/>
            </p:nvSpPr>
            <p:spPr>
              <a:xfrm>
                <a:off x="6466741" y="4818092"/>
                <a:ext cx="456751" cy="112588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Stop/Start</a:t>
                </a:r>
              </a:p>
            </p:txBody>
          </p:sp>
          <p:sp>
            <p:nvSpPr>
              <p:cNvPr id="91" name="圆角矩形 33"/>
              <p:cNvSpPr/>
              <p:nvPr/>
            </p:nvSpPr>
            <p:spPr>
              <a:xfrm>
                <a:off x="6976402" y="4662159"/>
                <a:ext cx="370450" cy="123003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Audit</a:t>
                </a:r>
              </a:p>
            </p:txBody>
          </p:sp>
          <p:sp>
            <p:nvSpPr>
              <p:cNvPr id="92" name="圆角矩形 33"/>
              <p:cNvSpPr/>
              <p:nvPr/>
            </p:nvSpPr>
            <p:spPr>
              <a:xfrm>
                <a:off x="6464643" y="4954502"/>
                <a:ext cx="456751" cy="107182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 err="1"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HealthCk</a:t>
                </a:r>
                <a:endParaRPr lang="en-US" altLang="zh-CN" sz="7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93" name="圆角矩形 33"/>
              <p:cNvSpPr/>
              <p:nvPr/>
            </p:nvSpPr>
            <p:spPr>
              <a:xfrm>
                <a:off x="6976402" y="4810490"/>
                <a:ext cx="370450" cy="122028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Scale</a:t>
                </a:r>
              </a:p>
            </p:txBody>
          </p:sp>
          <p:sp>
            <p:nvSpPr>
              <p:cNvPr id="94" name="圆角矩形 33"/>
              <p:cNvSpPr/>
              <p:nvPr/>
            </p:nvSpPr>
            <p:spPr>
              <a:xfrm>
                <a:off x="6976402" y="4953592"/>
                <a:ext cx="370450" cy="109071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Heal</a:t>
                </a:r>
              </a:p>
            </p:txBody>
          </p:sp>
          <p:sp>
            <p:nvSpPr>
              <p:cNvPr id="95" name="圆角矩形 33"/>
              <p:cNvSpPr/>
              <p:nvPr/>
            </p:nvSpPr>
            <p:spPr>
              <a:xfrm>
                <a:off x="7527146" y="5257601"/>
                <a:ext cx="681269" cy="250721"/>
              </a:xfrm>
              <a:prstGeom prst="roundRect">
                <a:avLst>
                  <a:gd name="adj" fmla="val 8184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???</a:t>
                </a:r>
              </a:p>
            </p:txBody>
          </p:sp>
          <p:sp>
            <p:nvSpPr>
              <p:cNvPr id="96" name="圆角矩形 33"/>
              <p:cNvSpPr/>
              <p:nvPr/>
            </p:nvSpPr>
            <p:spPr>
              <a:xfrm>
                <a:off x="7587675" y="5875890"/>
                <a:ext cx="811871" cy="139541"/>
              </a:xfrm>
              <a:prstGeom prst="roundRect">
                <a:avLst>
                  <a:gd name="adj" fmla="val 50000"/>
                </a:avLst>
              </a:prstGeom>
              <a:ln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3</a:t>
                </a:r>
                <a:r>
                  <a:rPr lang="en-US" altLang="zh-CN" sz="800" b="1" baseline="30000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rd</a:t>
                </a:r>
                <a:r>
                  <a:rPr lang="en-US" altLang="zh-CN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 VNFM/EMS</a:t>
                </a:r>
                <a:endParaRPr lang="en-US" altLang="zh-CN" sz="12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97" name="圆角矩形 33"/>
              <p:cNvSpPr/>
              <p:nvPr/>
            </p:nvSpPr>
            <p:spPr>
              <a:xfrm>
                <a:off x="7580823" y="5721641"/>
                <a:ext cx="811871" cy="139541"/>
              </a:xfrm>
              <a:prstGeom prst="roundRect">
                <a:avLst>
                  <a:gd name="adj" fmla="val 50000"/>
                </a:avLst>
              </a:prstGeom>
              <a:ln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3</a:t>
                </a:r>
                <a:r>
                  <a:rPr lang="en-US" altLang="zh-CN" sz="800" b="1" baseline="30000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rd</a:t>
                </a:r>
                <a:r>
                  <a:rPr lang="en-US" altLang="zh-CN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 Party SFC</a:t>
                </a:r>
                <a:endParaRPr lang="en-US" altLang="zh-CN" sz="12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98" name="圆角矩形 33"/>
              <p:cNvSpPr/>
              <p:nvPr/>
            </p:nvSpPr>
            <p:spPr>
              <a:xfrm>
                <a:off x="7399762" y="4658144"/>
                <a:ext cx="870778" cy="122863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VNF Configure </a:t>
                </a:r>
              </a:p>
            </p:txBody>
          </p:sp>
          <p:sp>
            <p:nvSpPr>
              <p:cNvPr id="99" name="圆角矩形 33"/>
              <p:cNvSpPr/>
              <p:nvPr/>
            </p:nvSpPr>
            <p:spPr>
              <a:xfrm>
                <a:off x="7399762" y="4807245"/>
                <a:ext cx="870778" cy="112039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Svc Function Chain</a:t>
                </a:r>
              </a:p>
            </p:txBody>
          </p:sp>
        </p:grpSp>
        <p:sp>
          <p:nvSpPr>
            <p:cNvPr id="100" name="圆角矩形 33"/>
            <p:cNvSpPr/>
            <p:nvPr/>
          </p:nvSpPr>
          <p:spPr>
            <a:xfrm>
              <a:off x="7029479" y="6173055"/>
              <a:ext cx="570508" cy="132782"/>
            </a:xfrm>
            <a:prstGeom prst="roundRect">
              <a:avLst>
                <a:gd name="adj" fmla="val 50000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OSS APIs</a:t>
              </a:r>
              <a:endPara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endParaRPr>
            </a:p>
          </p:txBody>
        </p:sp>
        <p:sp>
          <p:nvSpPr>
            <p:cNvPr id="101" name="圆角矩形 33"/>
            <p:cNvSpPr/>
            <p:nvPr/>
          </p:nvSpPr>
          <p:spPr>
            <a:xfrm>
              <a:off x="9403308" y="6006068"/>
              <a:ext cx="654841" cy="141660"/>
            </a:xfrm>
            <a:prstGeom prst="roundRect">
              <a:avLst>
                <a:gd name="adj" fmla="val 50000"/>
              </a:avLst>
            </a:prstGeom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6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Other Adapters</a:t>
              </a:r>
              <a:endParaRPr lang="en-US" altLang="zh-CN" sz="1050" b="1" dirty="0"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9612288" y="5989716"/>
              <a:ext cx="25102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defTabSz="457200" hangingPunct="0"/>
              <a:r>
                <a:rPr lang="en-US" dirty="0">
                  <a:sym typeface="Calibri"/>
                </a:rPr>
                <a:t>…</a:t>
              </a: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4719890" y="5127519"/>
            <a:ext cx="25102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dirty="0">
                <a:sym typeface="Calibri"/>
              </a:rPr>
              <a:t>…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8526648" y="5060917"/>
            <a:ext cx="25102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dirty="0">
                <a:sym typeface="Calibri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874867455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989182" y="3563798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ONAP APIs</a:t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Work in Progress …</a:t>
            </a:r>
            <a:endParaRPr lang="en-US" sz="105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8393213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740914" y="5341461"/>
            <a:ext cx="8142345" cy="0"/>
          </a:xfrm>
          <a:prstGeom prst="line">
            <a:avLst/>
          </a:prstGeom>
          <a:ln w="19050" cmpd="sng">
            <a:solidFill>
              <a:srgbClr val="1C275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Arrow: U-Turn 160"/>
          <p:cNvSpPr/>
          <p:nvPr/>
        </p:nvSpPr>
        <p:spPr>
          <a:xfrm flipV="1">
            <a:off x="2075479" y="4798468"/>
            <a:ext cx="1950299" cy="776362"/>
          </a:xfrm>
          <a:prstGeom prst="uturnArrow">
            <a:avLst/>
          </a:prstGeom>
          <a:solidFill>
            <a:srgbClr val="2A5DD3"/>
          </a:solidFill>
          <a:ln w="3175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2178" y="6158624"/>
            <a:ext cx="905123" cy="410546"/>
          </a:xfrm>
          <a:prstGeom prst="rect">
            <a:avLst/>
          </a:prstGeom>
          <a:noFill/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5853" y="6158624"/>
            <a:ext cx="905123" cy="41054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</p:spPr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dirty="0" smtClean="0"/>
              <a:t>ONAP Amsterdam Architecture</a:t>
            </a:r>
            <a:endParaRPr lang="en-US" dirty="0"/>
          </a:p>
        </p:txBody>
      </p:sp>
      <p:sp>
        <p:nvSpPr>
          <p:cNvPr id="8" name="圆角矩形 28"/>
          <p:cNvSpPr/>
          <p:nvPr/>
        </p:nvSpPr>
        <p:spPr>
          <a:xfrm>
            <a:off x="871299" y="2092337"/>
            <a:ext cx="2514600" cy="3237616"/>
          </a:xfrm>
          <a:prstGeom prst="roundRect">
            <a:avLst>
              <a:gd name="adj" fmla="val 6026"/>
            </a:avLst>
          </a:prstGeom>
          <a:solidFill>
            <a:schemeClr val="accent1">
              <a:lumMod val="25000"/>
              <a:lumOff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endParaRPr lang="en-US" altLang="zh-CN" sz="1200" dirty="0">
              <a:solidFill>
                <a:srgbClr val="000000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9" name="矩形 192"/>
          <p:cNvSpPr/>
          <p:nvPr/>
        </p:nvSpPr>
        <p:spPr bwMode="auto">
          <a:xfrm>
            <a:off x="242386" y="1646132"/>
            <a:ext cx="3200400" cy="3683822"/>
          </a:xfrm>
          <a:prstGeom prst="rect">
            <a:avLst/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endParaRPr lang="en-US" altLang="zh-CN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" name="圆角矩形 25"/>
          <p:cNvSpPr/>
          <p:nvPr/>
        </p:nvSpPr>
        <p:spPr>
          <a:xfrm>
            <a:off x="942253" y="3085759"/>
            <a:ext cx="2420786" cy="41554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1" name="圆角矩形 29"/>
          <p:cNvSpPr/>
          <p:nvPr/>
        </p:nvSpPr>
        <p:spPr>
          <a:xfrm rot="16200000">
            <a:off x="-967710" y="3373319"/>
            <a:ext cx="3106199" cy="544236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6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VNF SDK</a:t>
            </a:r>
            <a:endParaRPr lang="en-US" altLang="zh-CN" sz="16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2" name="圆角矩形 55"/>
          <p:cNvSpPr/>
          <p:nvPr/>
        </p:nvSpPr>
        <p:spPr>
          <a:xfrm>
            <a:off x="242386" y="1342281"/>
            <a:ext cx="3200400" cy="257001"/>
          </a:xfrm>
          <a:prstGeom prst="roundRect">
            <a:avLst>
              <a:gd name="adj" fmla="val 16483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Portal </a:t>
            </a: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Framework, U-UI</a:t>
            </a: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, </a:t>
            </a: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ONAP </a:t>
            </a: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CLI</a:t>
            </a:r>
          </a:p>
        </p:txBody>
      </p:sp>
      <p:sp>
        <p:nvSpPr>
          <p:cNvPr id="13" name="圆角矩形 25"/>
          <p:cNvSpPr/>
          <p:nvPr/>
        </p:nvSpPr>
        <p:spPr>
          <a:xfrm>
            <a:off x="942253" y="2096006"/>
            <a:ext cx="2420786" cy="41148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14" name="圆角矩形 20"/>
          <p:cNvSpPr/>
          <p:nvPr/>
        </p:nvSpPr>
        <p:spPr>
          <a:xfrm>
            <a:off x="942253" y="2590882"/>
            <a:ext cx="2420786" cy="41148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ea typeface="微软雅黑" panose="020B0503020204020204" pitchFamily="34" charset="-122"/>
              </a:rPr>
              <a:t>Service &amp; Product Design</a:t>
            </a:r>
            <a:endParaRPr lang="zh-CN" altLang="en-US" sz="1400" b="1" dirty="0">
              <a:solidFill>
                <a:srgbClr val="44546A"/>
              </a:solidFill>
              <a:ea typeface="微软雅黑" panose="020B0503020204020204" pitchFamily="34" charset="-122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51718" y="5578671"/>
            <a:ext cx="3191067" cy="320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solidFill>
                  <a:srgbClr val="44546A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</a:t>
            </a:r>
            <a:r>
              <a:rPr lang="en-US" sz="1400" b="1" dirty="0" smtClean="0">
                <a:solidFill>
                  <a:srgbClr val="44546A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Distribution</a:t>
            </a:r>
            <a:endParaRPr lang="en-US" sz="1400" b="1" dirty="0">
              <a:solidFill>
                <a:srgbClr val="44546A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圆角矩形 55"/>
          <p:cNvSpPr/>
          <p:nvPr/>
        </p:nvSpPr>
        <p:spPr>
          <a:xfrm>
            <a:off x="242386" y="1045148"/>
            <a:ext cx="11640873" cy="263929"/>
          </a:xfrm>
          <a:prstGeom prst="roundRect">
            <a:avLst>
              <a:gd name="adj" fmla="val 1648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ONAP Operations Manager (OOM)</a:t>
            </a:r>
          </a:p>
        </p:txBody>
      </p:sp>
      <p:sp>
        <p:nvSpPr>
          <p:cNvPr id="20" name="矩形 54"/>
          <p:cNvSpPr/>
          <p:nvPr/>
        </p:nvSpPr>
        <p:spPr bwMode="auto">
          <a:xfrm>
            <a:off x="3622771" y="1351981"/>
            <a:ext cx="8260488" cy="3467555"/>
          </a:xfrm>
          <a:prstGeom prst="rect">
            <a:avLst/>
          </a:prstGeom>
          <a:solidFill>
            <a:srgbClr val="00647F">
              <a:alpha val="10000"/>
            </a:srgbClr>
          </a:solidFill>
          <a:ln w="19050" cap="flat" cmpd="sng" algn="ctr">
            <a:solidFill>
              <a:srgbClr val="1C2754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indent="-222250">
              <a:buClr>
                <a:srgbClr val="CC9900"/>
              </a:buClr>
              <a:defRPr/>
            </a:pPr>
            <a:endParaRPr lang="en-US" altLang="zh-CN" sz="1700" b="1" u="sng" dirty="0">
              <a:solidFill>
                <a:srgbClr val="1C2754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21" name="圆角矩形 30"/>
          <p:cNvSpPr/>
          <p:nvPr/>
        </p:nvSpPr>
        <p:spPr>
          <a:xfrm>
            <a:off x="3740914" y="1590350"/>
            <a:ext cx="1920536" cy="392982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lnSpc>
                <a:spcPct val="80000"/>
              </a:lnSpc>
              <a:buClr>
                <a:srgbClr val="CC9900"/>
              </a:buClr>
            </a:pP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Dashboard OA&amp;M (VID)</a:t>
            </a:r>
          </a:p>
        </p:txBody>
      </p:sp>
      <p:sp>
        <p:nvSpPr>
          <p:cNvPr id="22" name="圆角矩形 31"/>
          <p:cNvSpPr/>
          <p:nvPr/>
        </p:nvSpPr>
        <p:spPr>
          <a:xfrm>
            <a:off x="9886404" y="2275186"/>
            <a:ext cx="1892894" cy="766201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r>
              <a:rPr lang="en-US" sz="1400" dirty="0">
                <a:solidFill>
                  <a:prstClr val="white"/>
                </a:solidFill>
                <a:sym typeface="Calibri"/>
              </a:rPr>
              <a:t> </a:t>
            </a:r>
            <a:r>
              <a:rPr lang="en-US" sz="1400" b="1" dirty="0">
                <a:solidFill>
                  <a:prstClr val="white"/>
                </a:solidFill>
                <a:sym typeface="Calibri"/>
              </a:rPr>
              <a:t>A&amp;AI/ESR</a:t>
            </a:r>
          </a:p>
        </p:txBody>
      </p:sp>
      <p:sp>
        <p:nvSpPr>
          <p:cNvPr id="23" name="圆角矩形 47"/>
          <p:cNvSpPr/>
          <p:nvPr/>
        </p:nvSpPr>
        <p:spPr>
          <a:xfrm>
            <a:off x="7521202" y="1590350"/>
            <a:ext cx="4272278" cy="392982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External API Framework</a:t>
            </a:r>
            <a:endParaRPr lang="en-US" altLang="zh-CN" sz="16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圆角矩形 48"/>
          <p:cNvSpPr/>
          <p:nvPr/>
        </p:nvSpPr>
        <p:spPr>
          <a:xfrm>
            <a:off x="3726732" y="3192396"/>
            <a:ext cx="8052566" cy="449875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endParaRPr lang="en-US" altLang="zh-CN" sz="1400" b="1" dirty="0">
              <a:solidFill>
                <a:srgbClr val="000000"/>
              </a:solidFill>
              <a:latin typeface="Calibri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圆角矩形 51"/>
          <p:cNvSpPr/>
          <p:nvPr/>
        </p:nvSpPr>
        <p:spPr>
          <a:xfrm>
            <a:off x="8024584" y="3285979"/>
            <a:ext cx="2038979" cy="262708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srgbClr val="44546A"/>
                </a:solidFill>
                <a:ea typeface="微软雅黑" panose="020B0503020204020204" pitchFamily="34" charset="-122"/>
              </a:rPr>
              <a:t>Micro Services </a:t>
            </a:r>
            <a:r>
              <a:rPr lang="en-US" altLang="zh-CN" sz="1300" b="1" dirty="0" smtClean="0">
                <a:solidFill>
                  <a:srgbClr val="44546A"/>
                </a:solidFill>
                <a:ea typeface="微软雅黑" panose="020B0503020204020204" pitchFamily="34" charset="-122"/>
              </a:rPr>
              <a:t>Bus (</a:t>
            </a:r>
            <a:r>
              <a:rPr lang="en-US" altLang="zh-CN" sz="1300" b="1" dirty="0">
                <a:solidFill>
                  <a:srgbClr val="44546A"/>
                </a:solidFill>
                <a:ea typeface="微软雅黑" panose="020B0503020204020204" pitchFamily="34" charset="-122"/>
              </a:rPr>
              <a:t>MSB)</a:t>
            </a:r>
          </a:p>
        </p:txBody>
      </p:sp>
      <p:sp>
        <p:nvSpPr>
          <p:cNvPr id="26" name="圆角矩形 51"/>
          <p:cNvSpPr/>
          <p:nvPr/>
        </p:nvSpPr>
        <p:spPr>
          <a:xfrm>
            <a:off x="5391771" y="3288399"/>
            <a:ext cx="774887" cy="257868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DMaaP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27" name="圆角矩形 51"/>
          <p:cNvSpPr/>
          <p:nvPr/>
        </p:nvSpPr>
        <p:spPr>
          <a:xfrm>
            <a:off x="10151234" y="3288177"/>
            <a:ext cx="755725" cy="258313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srgbClr val="44546A"/>
                </a:solidFill>
                <a:ea typeface="微软雅黑" panose="020B0503020204020204" pitchFamily="34" charset="-122"/>
              </a:rPr>
              <a:t>AAF</a:t>
            </a:r>
          </a:p>
        </p:txBody>
      </p:sp>
      <p:sp>
        <p:nvSpPr>
          <p:cNvPr id="28" name="圆角矩形 31"/>
          <p:cNvSpPr/>
          <p:nvPr/>
        </p:nvSpPr>
        <p:spPr>
          <a:xfrm>
            <a:off x="5362165" y="2257342"/>
            <a:ext cx="2185569" cy="768096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45720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prstClr val="white"/>
                </a:solidFill>
                <a:sym typeface="Calibri"/>
              </a:rPr>
              <a:t>DCAE</a:t>
            </a:r>
          </a:p>
          <a:p>
            <a:pPr algn="ctr" defTabSz="45720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prstClr val="white"/>
                </a:solidFill>
                <a:sym typeface="Calibri"/>
              </a:rPr>
              <a:t>Correlation Engine</a:t>
            </a:r>
          </a:p>
          <a:p>
            <a:pPr algn="ctr" defTabSz="45720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prstClr val="white"/>
                </a:solidFill>
                <a:sym typeface="Calibri"/>
              </a:rPr>
              <a:t>(Holmes)</a:t>
            </a:r>
          </a:p>
        </p:txBody>
      </p:sp>
      <p:sp>
        <p:nvSpPr>
          <p:cNvPr id="29" name="圆角矩形 51"/>
          <p:cNvSpPr/>
          <p:nvPr/>
        </p:nvSpPr>
        <p:spPr>
          <a:xfrm>
            <a:off x="7116887" y="3295226"/>
            <a:ext cx="820026" cy="244215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srgbClr val="44546A"/>
                </a:solidFill>
                <a:ea typeface="微软雅黑" panose="020B0503020204020204" pitchFamily="34" charset="-122"/>
              </a:rPr>
              <a:t>Logging</a:t>
            </a:r>
          </a:p>
        </p:txBody>
      </p:sp>
      <p:sp>
        <p:nvSpPr>
          <p:cNvPr id="30" name="圆角矩形 31"/>
          <p:cNvSpPr/>
          <p:nvPr/>
        </p:nvSpPr>
        <p:spPr>
          <a:xfrm>
            <a:off x="3726732" y="2253290"/>
            <a:ext cx="1370831" cy="768096"/>
          </a:xfrm>
          <a:prstGeom prst="round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45720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prstClr val="white"/>
                </a:solidFill>
                <a:sym typeface="Calibri"/>
              </a:rPr>
              <a:t>Policy Framework</a:t>
            </a:r>
          </a:p>
        </p:txBody>
      </p:sp>
      <p:sp>
        <p:nvSpPr>
          <p:cNvPr id="33" name="圆角矩形 32"/>
          <p:cNvSpPr/>
          <p:nvPr/>
        </p:nvSpPr>
        <p:spPr>
          <a:xfrm>
            <a:off x="6376105" y="3786457"/>
            <a:ext cx="1923753" cy="902966"/>
          </a:xfrm>
          <a:prstGeom prst="roundRect">
            <a:avLst/>
          </a:prstGeom>
          <a:solidFill>
            <a:srgbClr val="D0CECE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44546A"/>
                </a:solidFill>
                <a:sym typeface="Calibri"/>
              </a:rPr>
              <a:t>SDN-C</a:t>
            </a:r>
          </a:p>
          <a:p>
            <a:pPr algn="ctr" defTabSz="457200" hangingPunct="0"/>
            <a:r>
              <a:rPr lang="en-US" sz="1400" b="1" dirty="0">
                <a:solidFill>
                  <a:srgbClr val="44546A"/>
                </a:solidFill>
                <a:sym typeface="Calibri"/>
              </a:rPr>
              <a:t>(L0-L3 </a:t>
            </a:r>
            <a:r>
              <a:rPr lang="en-US" sz="1400" b="1" dirty="0" smtClean="0">
                <a:solidFill>
                  <a:srgbClr val="44546A"/>
                </a:solidFill>
                <a:sym typeface="Calibri"/>
              </a:rPr>
              <a:t>Controller)</a:t>
            </a:r>
            <a:endParaRPr lang="en-US" altLang="zh-CN" sz="1400" b="1" dirty="0">
              <a:solidFill>
                <a:srgbClr val="44546A"/>
              </a:solidFill>
            </a:endParaRPr>
          </a:p>
        </p:txBody>
      </p:sp>
      <p:sp>
        <p:nvSpPr>
          <p:cNvPr id="34" name="圆角矩形 32"/>
          <p:cNvSpPr/>
          <p:nvPr/>
        </p:nvSpPr>
        <p:spPr>
          <a:xfrm>
            <a:off x="4267817" y="3786457"/>
            <a:ext cx="2004711" cy="902966"/>
          </a:xfrm>
          <a:prstGeom prst="roundRect">
            <a:avLst/>
          </a:prstGeom>
          <a:solidFill>
            <a:srgbClr val="D0CECE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 smtClean="0">
                <a:solidFill>
                  <a:srgbClr val="44546A"/>
                </a:solidFill>
                <a:ea typeface="微软雅黑" panose="020B0503020204020204" pitchFamily="34" charset="-122"/>
              </a:rPr>
              <a:t>Multi-VIM/Cloud</a:t>
            </a:r>
            <a:endParaRPr lang="en-US" sz="1400" b="1" dirty="0">
              <a:solidFill>
                <a:srgbClr val="44546A"/>
              </a:solidFill>
              <a:ea typeface="微软雅黑" panose="020B0503020204020204" pitchFamily="34" charset="-122"/>
            </a:endParaRPr>
          </a:p>
          <a:p>
            <a:pPr algn="ctr" defTabSz="457200" hangingPunct="0">
              <a:spcBef>
                <a:spcPts val="300"/>
              </a:spcBef>
            </a:pPr>
            <a:r>
              <a:rPr lang="en-US" sz="1400" b="1" dirty="0">
                <a:solidFill>
                  <a:srgbClr val="44546A"/>
                </a:solidFill>
                <a:ea typeface="微软雅黑" panose="020B0503020204020204" pitchFamily="34" charset="-122"/>
              </a:rPr>
              <a:t>Infrastructure Adaptation Layer</a:t>
            </a:r>
          </a:p>
        </p:txBody>
      </p:sp>
      <p:sp>
        <p:nvSpPr>
          <p:cNvPr id="37" name="圆角矩形 51"/>
          <p:cNvSpPr/>
          <p:nvPr/>
        </p:nvSpPr>
        <p:spPr>
          <a:xfrm>
            <a:off x="6254329" y="3288399"/>
            <a:ext cx="774887" cy="257868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3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CCSDK</a:t>
            </a:r>
          </a:p>
        </p:txBody>
      </p:sp>
      <p:sp>
        <p:nvSpPr>
          <p:cNvPr id="41" name="矩形 69"/>
          <p:cNvSpPr/>
          <p:nvPr/>
        </p:nvSpPr>
        <p:spPr bwMode="auto">
          <a:xfrm>
            <a:off x="4692640" y="4958522"/>
            <a:ext cx="7187522" cy="284327"/>
          </a:xfrm>
          <a:prstGeom prst="rect">
            <a:avLst/>
          </a:prstGeom>
          <a:noFill/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External Systems</a:t>
            </a:r>
          </a:p>
        </p:txBody>
      </p:sp>
      <p:sp>
        <p:nvSpPr>
          <p:cNvPr id="42" name="矩形 69"/>
          <p:cNvSpPr/>
          <p:nvPr/>
        </p:nvSpPr>
        <p:spPr bwMode="auto">
          <a:xfrm>
            <a:off x="4158616" y="5415115"/>
            <a:ext cx="7360691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rgbClr val="1C2754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43" name="矩形 69"/>
          <p:cNvSpPr/>
          <p:nvPr/>
        </p:nvSpPr>
        <p:spPr bwMode="auto">
          <a:xfrm>
            <a:off x="3649928" y="5702517"/>
            <a:ext cx="710543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rgbClr val="1C2754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44" name="圆角矩形 188"/>
          <p:cNvSpPr/>
          <p:nvPr/>
        </p:nvSpPr>
        <p:spPr bwMode="auto">
          <a:xfrm>
            <a:off x="5421892" y="5741197"/>
            <a:ext cx="902738" cy="247650"/>
          </a:xfrm>
          <a:prstGeom prst="roundRect">
            <a:avLst>
              <a:gd name="adj" fmla="val 1282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46" name="圆角矩形 66"/>
          <p:cNvSpPr/>
          <p:nvPr/>
        </p:nvSpPr>
        <p:spPr bwMode="auto">
          <a:xfrm>
            <a:off x="6867158" y="5752540"/>
            <a:ext cx="1378923" cy="228522"/>
          </a:xfrm>
          <a:prstGeom prst="roundRect">
            <a:avLst>
              <a:gd name="adj" fmla="val 1282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Commercial VIM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47" name="圆角矩形 67"/>
          <p:cNvSpPr/>
          <p:nvPr/>
        </p:nvSpPr>
        <p:spPr bwMode="auto">
          <a:xfrm>
            <a:off x="9080559" y="5734316"/>
            <a:ext cx="1016942" cy="247650"/>
          </a:xfrm>
          <a:prstGeom prst="roundRect">
            <a:avLst>
              <a:gd name="adj" fmla="val 1282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Public Cloud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292325" y="5226838"/>
            <a:ext cx="30553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2400" dirty="0">
                <a:solidFill>
                  <a:srgbClr val="44546A"/>
                </a:solidFill>
                <a:sym typeface="Calibri"/>
              </a:rPr>
              <a:t>…</a:t>
            </a:r>
          </a:p>
        </p:txBody>
      </p:sp>
      <p:sp>
        <p:nvSpPr>
          <p:cNvPr id="49" name="圆角矩形 188"/>
          <p:cNvSpPr/>
          <p:nvPr/>
        </p:nvSpPr>
        <p:spPr bwMode="auto">
          <a:xfrm>
            <a:off x="6124827" y="4940665"/>
            <a:ext cx="1476782" cy="320040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3</a:t>
            </a:r>
            <a:r>
              <a:rPr lang="en-US" altLang="zh-CN" sz="1200" b="1" baseline="30000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rd</a:t>
            </a: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 Party Controller</a:t>
            </a:r>
          </a:p>
        </p:txBody>
      </p:sp>
      <p:sp>
        <p:nvSpPr>
          <p:cNvPr id="50" name="圆角矩形 66"/>
          <p:cNvSpPr/>
          <p:nvPr/>
        </p:nvSpPr>
        <p:spPr bwMode="auto">
          <a:xfrm>
            <a:off x="10290979" y="4940665"/>
            <a:ext cx="685800" cy="320040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sVNFM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52" name="圆角矩形 65"/>
          <p:cNvSpPr/>
          <p:nvPr/>
        </p:nvSpPr>
        <p:spPr bwMode="auto">
          <a:xfrm>
            <a:off x="11041136" y="4940665"/>
            <a:ext cx="685800" cy="320040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EMS</a:t>
            </a:r>
          </a:p>
        </p:txBody>
      </p:sp>
      <p:sp>
        <p:nvSpPr>
          <p:cNvPr id="53" name="圆角矩形 65"/>
          <p:cNvSpPr/>
          <p:nvPr/>
        </p:nvSpPr>
        <p:spPr bwMode="auto">
          <a:xfrm>
            <a:off x="8339995" y="5437587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54" name="圆角矩形 65"/>
          <p:cNvSpPr/>
          <p:nvPr/>
        </p:nvSpPr>
        <p:spPr bwMode="auto">
          <a:xfrm>
            <a:off x="9879503" y="5437587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PNFs</a:t>
            </a:r>
          </a:p>
        </p:txBody>
      </p:sp>
      <p:sp>
        <p:nvSpPr>
          <p:cNvPr id="55" name="圆角矩形 65"/>
          <p:cNvSpPr/>
          <p:nvPr/>
        </p:nvSpPr>
        <p:spPr bwMode="auto">
          <a:xfrm>
            <a:off x="10600637" y="5437587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…</a:t>
            </a:r>
          </a:p>
        </p:txBody>
      </p:sp>
      <p:sp>
        <p:nvSpPr>
          <p:cNvPr id="56" name="圆角矩形 31"/>
          <p:cNvSpPr/>
          <p:nvPr/>
        </p:nvSpPr>
        <p:spPr>
          <a:xfrm>
            <a:off x="7812336" y="2267041"/>
            <a:ext cx="1809466" cy="768096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Service Orchestration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65" name="Isosceles Triangle 139"/>
          <p:cNvSpPr/>
          <p:nvPr/>
        </p:nvSpPr>
        <p:spPr>
          <a:xfrm flipV="1">
            <a:off x="4693041" y="6014658"/>
            <a:ext cx="541175" cy="110369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 w="3175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67" name="Isosceles Triangle 145"/>
          <p:cNvSpPr/>
          <p:nvPr/>
        </p:nvSpPr>
        <p:spPr>
          <a:xfrm flipV="1">
            <a:off x="7070161" y="6014658"/>
            <a:ext cx="541175" cy="110369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 w="3175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68" name="Isosceles Triangle 152"/>
          <p:cNvSpPr/>
          <p:nvPr/>
        </p:nvSpPr>
        <p:spPr>
          <a:xfrm flipV="1">
            <a:off x="9290722" y="6014658"/>
            <a:ext cx="541175" cy="110369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 w="3175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 flipV="1">
            <a:off x="5391771" y="6484654"/>
            <a:ext cx="1543985" cy="2046"/>
          </a:xfrm>
          <a:prstGeom prst="line">
            <a:avLst/>
          </a:prstGeom>
          <a:noFill/>
          <a:ln w="25400" cap="flat">
            <a:solidFill>
              <a:srgbClr val="00647F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1" name="Straight Connector 70"/>
          <p:cNvCxnSpPr/>
          <p:nvPr/>
        </p:nvCxnSpPr>
        <p:spPr>
          <a:xfrm>
            <a:off x="7767595" y="6486700"/>
            <a:ext cx="1416002" cy="0"/>
          </a:xfrm>
          <a:prstGeom prst="line">
            <a:avLst/>
          </a:prstGeom>
          <a:noFill/>
          <a:ln w="25400" cap="flat">
            <a:solidFill>
              <a:srgbClr val="00647F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3" name="TextBox 72"/>
          <p:cNvSpPr txBox="1"/>
          <p:nvPr/>
        </p:nvSpPr>
        <p:spPr>
          <a:xfrm>
            <a:off x="4625986" y="6212400"/>
            <a:ext cx="675674" cy="371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  <a:sym typeface="Calibri"/>
              </a:rPr>
              <a:t>Private</a:t>
            </a:r>
          </a:p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</a:rPr>
              <a:t>Edge Cloud</a:t>
            </a:r>
            <a:endParaRPr lang="en-US" sz="1000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069980" y="6212400"/>
            <a:ext cx="568786" cy="371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  <a:sym typeface="Calibri"/>
              </a:rPr>
              <a:t>Private</a:t>
            </a:r>
          </a:p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</a:rPr>
              <a:t>DC Cloud</a:t>
            </a:r>
            <a:endParaRPr lang="en-US" sz="1000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419069" y="6111570"/>
            <a:ext cx="23018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dirty="0">
                <a:solidFill>
                  <a:srgbClr val="44546A"/>
                </a:solidFill>
                <a:sym typeface="Calibri"/>
              </a:rPr>
              <a:t>IP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923014" y="6112461"/>
            <a:ext cx="49628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dirty="0">
                <a:solidFill>
                  <a:srgbClr val="44546A"/>
                </a:solidFill>
                <a:sym typeface="Calibri"/>
              </a:rPr>
              <a:t>MPLS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1519307" y="5089160"/>
            <a:ext cx="738664" cy="154398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Managed Environment</a:t>
            </a:r>
          </a:p>
        </p:txBody>
      </p:sp>
      <p:sp>
        <p:nvSpPr>
          <p:cNvPr id="59" name="圆角矩形 32"/>
          <p:cNvSpPr/>
          <p:nvPr/>
        </p:nvSpPr>
        <p:spPr>
          <a:xfrm>
            <a:off x="8403435" y="3786457"/>
            <a:ext cx="1636143" cy="90296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44546A"/>
                </a:solidFill>
                <a:sym typeface="Calibri"/>
              </a:rPr>
              <a:t>Application Controller</a:t>
            </a:r>
          </a:p>
          <a:p>
            <a:pPr algn="ctr" defTabSz="457200" hangingPunct="0"/>
            <a:r>
              <a:rPr lang="en-US" sz="1400" b="1" dirty="0">
                <a:solidFill>
                  <a:srgbClr val="44546A"/>
                </a:solidFill>
                <a:sym typeface="Calibri"/>
              </a:rPr>
              <a:t>(L4-L7)</a:t>
            </a:r>
            <a:endParaRPr lang="en-US" sz="1600" b="1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61" name="圆角矩形 32"/>
          <p:cNvSpPr/>
          <p:nvPr/>
        </p:nvSpPr>
        <p:spPr>
          <a:xfrm>
            <a:off x="10143155" y="3786457"/>
            <a:ext cx="1636143" cy="90296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 smtClean="0">
                <a:solidFill>
                  <a:srgbClr val="44546A"/>
                </a:solidFill>
                <a:sym typeface="Calibri"/>
              </a:rPr>
              <a:t>Virtual </a:t>
            </a:r>
            <a:r>
              <a:rPr lang="en-US" sz="1400" b="1" dirty="0">
                <a:solidFill>
                  <a:srgbClr val="44546A"/>
                </a:solidFill>
                <a:sym typeface="Calibri"/>
              </a:rPr>
              <a:t>Function </a:t>
            </a:r>
            <a:r>
              <a:rPr lang="en-US" sz="1400" b="1" dirty="0" smtClean="0">
                <a:solidFill>
                  <a:srgbClr val="44546A"/>
                </a:solidFill>
                <a:sym typeface="Calibri"/>
              </a:rPr>
              <a:t>Controller</a:t>
            </a:r>
          </a:p>
          <a:p>
            <a:pPr algn="ctr" defTabSz="457200" hangingPunct="0"/>
            <a:r>
              <a:rPr lang="en-US" sz="1400" b="1" dirty="0" smtClean="0">
                <a:solidFill>
                  <a:srgbClr val="44546A"/>
                </a:solidFill>
                <a:sym typeface="Calibri"/>
              </a:rPr>
              <a:t>(ETSI-aligned)</a:t>
            </a:r>
            <a:endParaRPr lang="en-US" sz="1400" b="1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63" name="圆角矩形 26"/>
          <p:cNvSpPr/>
          <p:nvPr/>
        </p:nvSpPr>
        <p:spPr>
          <a:xfrm>
            <a:off x="1578454" y="3786457"/>
            <a:ext cx="2467249" cy="351721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CLAMP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5" name="Flowchart: Magnetic Disk 2"/>
          <p:cNvSpPr/>
          <p:nvPr/>
        </p:nvSpPr>
        <p:spPr>
          <a:xfrm>
            <a:off x="966300" y="4398150"/>
            <a:ext cx="2372692" cy="800384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742469" y="4736436"/>
            <a:ext cx="8203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dirty="0" smtClean="0">
                <a:solidFill>
                  <a:srgbClr val="44546A"/>
                </a:solidFill>
                <a:ea typeface="微软雅黑" panose="020B0503020204020204" pitchFamily="34" charset="-122"/>
              </a:rPr>
              <a:t>Catalog</a:t>
            </a:r>
            <a:endParaRPr lang="zh-CN" altLang="en-US" b="1" dirty="0">
              <a:solidFill>
                <a:srgbClr val="44546A"/>
              </a:solidFill>
              <a:ea typeface="微软雅黑" panose="020B0503020204020204" pitchFamily="34" charset="-122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716066" y="1646132"/>
            <a:ext cx="22530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DESIGN-TIME (</a:t>
            </a: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SDC)</a:t>
            </a:r>
          </a:p>
        </p:txBody>
      </p:sp>
      <p:sp>
        <p:nvSpPr>
          <p:cNvPr id="82" name="Rectangle 81"/>
          <p:cNvSpPr/>
          <p:nvPr/>
        </p:nvSpPr>
        <p:spPr>
          <a:xfrm>
            <a:off x="5932839" y="1583222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RUN</a:t>
            </a: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-TIME</a:t>
            </a: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0194" y="6158157"/>
            <a:ext cx="797091" cy="411480"/>
          </a:xfrm>
          <a:prstGeom prst="rect">
            <a:avLst/>
          </a:prstGeom>
          <a:ln>
            <a:noFill/>
          </a:ln>
        </p:spPr>
      </p:pic>
      <p:sp>
        <p:nvSpPr>
          <p:cNvPr id="72" name="TextBox 71"/>
          <p:cNvSpPr txBox="1"/>
          <p:nvPr/>
        </p:nvSpPr>
        <p:spPr>
          <a:xfrm>
            <a:off x="9318182" y="6212400"/>
            <a:ext cx="521924" cy="371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  <a:sym typeface="Calibri"/>
              </a:rPr>
              <a:t>Public</a:t>
            </a:r>
          </a:p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</a:rPr>
              <a:t>Cloud</a:t>
            </a:r>
            <a:endParaRPr lang="en-US" sz="1000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78" name="圆角矩形 47"/>
          <p:cNvSpPr/>
          <p:nvPr/>
        </p:nvSpPr>
        <p:spPr>
          <a:xfrm>
            <a:off x="3913481" y="3227610"/>
            <a:ext cx="1221008" cy="365760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Common Services</a:t>
            </a:r>
            <a:endParaRPr lang="en-US" altLang="zh-CN" sz="13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60221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MEF and ONAP Joint Collaboration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21027" y="1178687"/>
            <a:ext cx="10690145" cy="4703435"/>
          </a:xfrm>
          <a:prstGeom prst="rect">
            <a:avLst/>
          </a:prstGeom>
        </p:spPr>
        <p:txBody>
          <a:bodyPr/>
          <a:lstStyle/>
          <a:p>
            <a:pPr marL="456709" indent="-456709">
              <a:buFont typeface="Arial" panose="020B0604020202020204" pitchFamily="34" charset="0"/>
              <a:buChar char="•"/>
            </a:pPr>
            <a:r>
              <a:rPr lang="en-US" sz="2397" dirty="0"/>
              <a:t>Work jointly with MEF and ONAP External API Project in defining Use Cases and Information Model for Legato and Interlude</a:t>
            </a:r>
          </a:p>
          <a:p>
            <a:pPr marL="456709" indent="-456709">
              <a:buFont typeface="Arial" panose="020B0604020202020204" pitchFamily="34" charset="0"/>
              <a:buChar char="•"/>
            </a:pPr>
            <a:r>
              <a:rPr lang="en-US" sz="2397" dirty="0"/>
              <a:t>Leverage MEF Operational Threads and revise MEF 56, Interface Profile Specification: Service Configuration and Activation, to reflect consistent Use Cases</a:t>
            </a:r>
          </a:p>
          <a:p>
            <a:pPr marL="456709" indent="-456709">
              <a:buFont typeface="Arial" panose="020B0604020202020204" pitchFamily="34" charset="0"/>
              <a:buChar char="•"/>
            </a:pPr>
            <a:r>
              <a:rPr lang="en-US" sz="2397" dirty="0"/>
              <a:t>The Service Descriptor Model  is key to Model Driven Orchestration</a:t>
            </a:r>
          </a:p>
          <a:p>
            <a:pPr marL="456709" indent="-456709">
              <a:buFont typeface="Arial" panose="020B0604020202020204" pitchFamily="34" charset="0"/>
              <a:buChar char="•"/>
            </a:pPr>
            <a:r>
              <a:rPr lang="en-US" sz="2397" dirty="0"/>
              <a:t>Work with ONAP and TM Forum define the Service Catalog and Service Instantiation API is a model driven and extensible fashion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 flipH="1">
            <a:off x="12694" y="6474880"/>
            <a:ext cx="449912" cy="384431"/>
          </a:xfrm>
          <a:prstGeom prst="rect">
            <a:avLst/>
          </a:prstGeom>
        </p:spPr>
        <p:txBody>
          <a:bodyPr/>
          <a:lstStyle/>
          <a:p>
            <a:fld id="{6B71981B-747E-FC42-A9CB-4FBC300A3530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64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xmlns:p14="http://schemas.microsoft.com/office/powerpoint/2010/main" spd="med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12696" y="25403"/>
            <a:ext cx="12166613" cy="850080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8" dirty="0"/>
              <a:t>E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2609366" y="1218655"/>
            <a:ext cx="5475269" cy="6948494"/>
          </a:xfrm>
          <a:prstGeom prst="roundRect">
            <a:avLst>
              <a:gd name="adj" fmla="val 791"/>
            </a:avLst>
          </a:prstGeom>
          <a:solidFill>
            <a:srgbClr val="D7D9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/>
          </a:p>
        </p:txBody>
      </p:sp>
      <p:sp>
        <p:nvSpPr>
          <p:cNvPr id="62" name="Rounded Rectangle 61"/>
          <p:cNvSpPr/>
          <p:nvPr/>
        </p:nvSpPr>
        <p:spPr>
          <a:xfrm>
            <a:off x="8165171" y="1206063"/>
            <a:ext cx="3888806" cy="7073046"/>
          </a:xfrm>
          <a:prstGeom prst="roundRect">
            <a:avLst>
              <a:gd name="adj" fmla="val 1999"/>
            </a:avLst>
          </a:prstGeom>
          <a:solidFill>
            <a:srgbClr val="F9E4B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/>
          </a:p>
        </p:txBody>
      </p:sp>
      <p:sp>
        <p:nvSpPr>
          <p:cNvPr id="63" name="Rounded Rectangle 62"/>
          <p:cNvSpPr/>
          <p:nvPr/>
        </p:nvSpPr>
        <p:spPr>
          <a:xfrm>
            <a:off x="337933" y="1218656"/>
            <a:ext cx="2186945" cy="7030971"/>
          </a:xfrm>
          <a:prstGeom prst="roundRect">
            <a:avLst>
              <a:gd name="adj" fmla="val 1999"/>
            </a:avLst>
          </a:prstGeom>
          <a:solidFill>
            <a:srgbClr val="C9EAF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pic>
        <p:nvPicPr>
          <p:cNvPr id="64" name="Picture 63" descr="LSO_fig7-02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6766" y="6384571"/>
            <a:ext cx="12062543" cy="2430693"/>
          </a:xfrm>
          <a:prstGeom prst="rect">
            <a:avLst/>
          </a:prstGeom>
          <a:effectLst>
            <a:outerShdw blurRad="342900" dist="38100" dir="2700000">
              <a:srgbClr val="000000">
                <a:alpha val="13000"/>
              </a:srgbClr>
            </a:outerShdw>
          </a:effectLst>
        </p:spPr>
      </p:pic>
      <p:sp>
        <p:nvSpPr>
          <p:cNvPr id="66" name="TextBox 65"/>
          <p:cNvSpPr txBox="1"/>
          <p:nvPr/>
        </p:nvSpPr>
        <p:spPr>
          <a:xfrm>
            <a:off x="2851570" y="1269585"/>
            <a:ext cx="5069422" cy="4055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997" b="1" dirty="0">
                <a:solidFill>
                  <a:srgbClr val="2C397F">
                    <a:alpha val="72000"/>
                  </a:srgbClr>
                </a:solidFill>
              </a:rPr>
              <a:t>SP Domain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204205" y="1269584"/>
            <a:ext cx="2432081" cy="36991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997" b="1" dirty="0">
                <a:solidFill>
                  <a:srgbClr val="206F9A">
                    <a:alpha val="81000"/>
                  </a:srgbClr>
                </a:solidFill>
              </a:rPr>
              <a:t>Customer Domain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8156590" y="1269584"/>
            <a:ext cx="3671742" cy="41177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997" b="1" dirty="0">
                <a:solidFill>
                  <a:schemeClr val="tx1">
                    <a:lumMod val="75000"/>
                    <a:lumOff val="25000"/>
                    <a:alpha val="68000"/>
                  </a:schemeClr>
                </a:solidFill>
              </a:rPr>
              <a:t>Partner Domain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579213" y="7543096"/>
            <a:ext cx="4156927" cy="4055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2128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Network Infrastructure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541956" y="2789144"/>
            <a:ext cx="1881770" cy="807860"/>
          </a:xfrm>
          <a:prstGeom prst="roundRect">
            <a:avLst>
              <a:gd name="adj" fmla="val 11491"/>
            </a:avLst>
          </a:prstGeom>
          <a:solidFill>
            <a:srgbClr val="79CDE9">
              <a:alpha val="65000"/>
            </a:srgbClr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4" b="1" dirty="0">
                <a:solidFill>
                  <a:schemeClr val="tx1"/>
                </a:solidFill>
              </a:rPr>
              <a:t>Customer</a:t>
            </a:r>
          </a:p>
          <a:p>
            <a:pPr algn="ctr"/>
            <a:r>
              <a:rPr lang="en-US" sz="1664" b="1" dirty="0">
                <a:solidFill>
                  <a:schemeClr val="tx1"/>
                </a:solidFill>
              </a:rPr>
              <a:t>Application Coordinator</a:t>
            </a:r>
          </a:p>
        </p:txBody>
      </p:sp>
      <p:grpSp>
        <p:nvGrpSpPr>
          <p:cNvPr id="71" name="Group 71"/>
          <p:cNvGrpSpPr/>
          <p:nvPr/>
        </p:nvGrpSpPr>
        <p:grpSpPr>
          <a:xfrm>
            <a:off x="3907622" y="6035536"/>
            <a:ext cx="3349874" cy="709719"/>
            <a:chOff x="2895600" y="4038600"/>
            <a:chExt cx="2590800" cy="533400"/>
          </a:xfrm>
        </p:grpSpPr>
        <p:sp>
          <p:nvSpPr>
            <p:cNvPr id="72" name="Rounded Rectangle 71"/>
            <p:cNvSpPr/>
            <p:nvPr/>
          </p:nvSpPr>
          <p:spPr>
            <a:xfrm>
              <a:off x="2895600" y="4038600"/>
              <a:ext cx="2590800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1994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Element  Control </a:t>
              </a:r>
              <a:br>
                <a:rPr lang="en-US" sz="1598" b="1" dirty="0">
                  <a:solidFill>
                    <a:schemeClr val="bg1"/>
                  </a:solidFill>
                </a:rPr>
              </a:br>
              <a:r>
                <a:rPr lang="en-US" sz="1598" b="1" dirty="0">
                  <a:solidFill>
                    <a:schemeClr val="bg1"/>
                  </a:solidFill>
                </a:rPr>
                <a:t>and Management</a:t>
              </a:r>
            </a:p>
          </p:txBody>
        </p:sp>
        <p:pic>
          <p:nvPicPr>
            <p:cNvPr id="73" name="Picture 72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73778" y="4143889"/>
              <a:ext cx="416029" cy="319277"/>
            </a:xfrm>
            <a:prstGeom prst="rect">
              <a:avLst/>
            </a:prstGeom>
          </p:spPr>
        </p:pic>
      </p:grpSp>
      <p:sp>
        <p:nvSpPr>
          <p:cNvPr id="74" name="Rounded Rectangle 73"/>
          <p:cNvSpPr/>
          <p:nvPr/>
        </p:nvSpPr>
        <p:spPr>
          <a:xfrm>
            <a:off x="3907622" y="5009407"/>
            <a:ext cx="3349874" cy="709719"/>
          </a:xfrm>
          <a:prstGeom prst="roundRect">
            <a:avLst>
              <a:gd name="adj" fmla="val 10580"/>
            </a:avLst>
          </a:prstGeom>
          <a:solidFill>
            <a:srgbClr val="616A9D">
              <a:alpha val="82000"/>
            </a:srgbClr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12514" algn="ctr">
              <a:lnSpc>
                <a:spcPct val="90000"/>
              </a:lnSpc>
            </a:pPr>
            <a:r>
              <a:rPr lang="en-US" sz="1598" b="1" dirty="0">
                <a:solidFill>
                  <a:schemeClr val="bg1"/>
                </a:solidFill>
              </a:rPr>
              <a:t>Infrastructure Control </a:t>
            </a:r>
            <a:br>
              <a:rPr lang="en-US" sz="1598" b="1" dirty="0">
                <a:solidFill>
                  <a:schemeClr val="bg1"/>
                </a:solidFill>
              </a:rPr>
            </a:br>
            <a:r>
              <a:rPr lang="en-US" sz="1598" b="1" dirty="0">
                <a:solidFill>
                  <a:schemeClr val="bg1"/>
                </a:solidFill>
              </a:rPr>
              <a:t>and Management</a:t>
            </a:r>
          </a:p>
        </p:txBody>
      </p:sp>
      <p:pic>
        <p:nvPicPr>
          <p:cNvPr id="75" name="Picture 74" descr="LSO_fig6-0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7046" y="5149500"/>
            <a:ext cx="537920" cy="424816"/>
          </a:xfrm>
          <a:prstGeom prst="rect">
            <a:avLst/>
          </a:prstGeom>
        </p:spPr>
      </p:pic>
      <p:grpSp>
        <p:nvGrpSpPr>
          <p:cNvPr id="76" name="Group 90"/>
          <p:cNvGrpSpPr/>
          <p:nvPr/>
        </p:nvGrpSpPr>
        <p:grpSpPr>
          <a:xfrm>
            <a:off x="3907622" y="3734891"/>
            <a:ext cx="3349874" cy="709719"/>
            <a:chOff x="-2517648" y="3808475"/>
            <a:chExt cx="2517648" cy="533400"/>
          </a:xfrm>
        </p:grpSpPr>
        <p:sp>
          <p:nvSpPr>
            <p:cNvPr id="77" name="Rounded Rectangle 76"/>
            <p:cNvSpPr/>
            <p:nvPr/>
          </p:nvSpPr>
          <p:spPr>
            <a:xfrm>
              <a:off x="-2517648" y="3808475"/>
              <a:ext cx="2517648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612514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Service Orchestration Functionality</a:t>
              </a:r>
            </a:p>
          </p:txBody>
        </p:sp>
        <p:pic>
          <p:nvPicPr>
            <p:cNvPr id="78" name="Picture 77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2362687" y="3913764"/>
              <a:ext cx="404282" cy="319277"/>
            </a:xfrm>
            <a:prstGeom prst="rect">
              <a:avLst/>
            </a:prstGeom>
          </p:spPr>
        </p:pic>
      </p:grpSp>
      <p:grpSp>
        <p:nvGrpSpPr>
          <p:cNvPr id="79" name="Group 27"/>
          <p:cNvGrpSpPr/>
          <p:nvPr/>
        </p:nvGrpSpPr>
        <p:grpSpPr>
          <a:xfrm>
            <a:off x="5366162" y="4441768"/>
            <a:ext cx="931806" cy="605896"/>
            <a:chOff x="4023478" y="3166528"/>
            <a:chExt cx="700312" cy="815286"/>
          </a:xfrm>
        </p:grpSpPr>
        <p:cxnSp>
          <p:nvCxnSpPr>
            <p:cNvPr id="80" name="Straight Connector 79"/>
            <p:cNvCxnSpPr/>
            <p:nvPr/>
          </p:nvCxnSpPr>
          <p:spPr>
            <a:xfrm rot="5400000">
              <a:off x="3615835" y="3574171"/>
              <a:ext cx="815286" cy="0"/>
            </a:xfrm>
            <a:prstGeom prst="line">
              <a:avLst/>
            </a:prstGeom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triangle" w="sm" len="sm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>
              <a:off x="4063777" y="3302409"/>
              <a:ext cx="660013" cy="228599"/>
            </a:xfrm>
            <a:prstGeom prst="rect">
              <a:avLst/>
            </a:prstGeom>
            <a:noFill/>
          </p:spPr>
          <p:txBody>
            <a:bodyPr wrap="square" lIns="0" tIns="60834" rIns="0" bIns="0" rtlCol="0">
              <a:noAutofit/>
            </a:bodyPr>
            <a:lstStyle/>
            <a:p>
              <a:pPr algn="ctr">
                <a:lnSpc>
                  <a:spcPct val="86000"/>
                </a:lnSpc>
              </a:pPr>
              <a:r>
                <a:rPr lang="en-US" sz="1597" b="1" cap="all" dirty="0">
                  <a:solidFill>
                    <a:srgbClr val="800000"/>
                  </a:solidFill>
                </a:rPr>
                <a:t>Presto</a:t>
              </a:r>
            </a:p>
            <a:p>
              <a:pPr algn="ctr">
                <a:lnSpc>
                  <a:spcPct val="86000"/>
                </a:lnSpc>
              </a:pPr>
              <a:r>
                <a:rPr lang="en-US" sz="1597" b="1" cap="all" dirty="0">
                  <a:solidFill>
                    <a:srgbClr val="800000"/>
                  </a:solidFill>
                </a:rPr>
                <a:t>(SOF:ICM)</a:t>
              </a:r>
            </a:p>
            <a:p>
              <a:pPr algn="ctr">
                <a:lnSpc>
                  <a:spcPct val="86000"/>
                </a:lnSpc>
              </a:pPr>
              <a:endParaRPr lang="en-US" sz="1597" b="1" cap="all" dirty="0">
                <a:solidFill>
                  <a:srgbClr val="800000"/>
                </a:solidFill>
              </a:endParaRPr>
            </a:p>
          </p:txBody>
        </p:sp>
      </p:grpSp>
      <p:sp>
        <p:nvSpPr>
          <p:cNvPr id="82" name="TextBox 81"/>
          <p:cNvSpPr txBox="1"/>
          <p:nvPr/>
        </p:nvSpPr>
        <p:spPr>
          <a:xfrm>
            <a:off x="2332552" y="3861931"/>
            <a:ext cx="878186" cy="302948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Allegro</a:t>
            </a:r>
          </a:p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(CUS:SOF)</a:t>
            </a:r>
          </a:p>
          <a:p>
            <a:pPr algn="r">
              <a:lnSpc>
                <a:spcPct val="86000"/>
              </a:lnSpc>
            </a:pPr>
            <a:endParaRPr lang="en-US" sz="1597" b="1" cap="all" dirty="0">
              <a:solidFill>
                <a:srgbClr val="80000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462053" y="2864069"/>
            <a:ext cx="1037880" cy="304164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798" b="1" cap="all" dirty="0">
                <a:solidFill>
                  <a:srgbClr val="DA0081"/>
                </a:solidFill>
              </a:rPr>
              <a:t>LEGATO</a:t>
            </a:r>
          </a:p>
          <a:p>
            <a:pPr algn="ctr">
              <a:lnSpc>
                <a:spcPct val="86000"/>
              </a:lnSpc>
            </a:pPr>
            <a:r>
              <a:rPr lang="en-US" sz="1798" b="1" cap="all" dirty="0">
                <a:solidFill>
                  <a:srgbClr val="DA0081"/>
                </a:solidFill>
              </a:rPr>
              <a:t>(BUS:SOF)</a:t>
            </a:r>
          </a:p>
          <a:p>
            <a:pPr algn="ctr">
              <a:lnSpc>
                <a:spcPct val="86000"/>
              </a:lnSpc>
            </a:pPr>
            <a:endParaRPr lang="en-US" sz="1798" b="1" cap="all" dirty="0">
              <a:solidFill>
                <a:srgbClr val="DA008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056696" y="1930993"/>
            <a:ext cx="1456989" cy="302948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Cantata</a:t>
            </a:r>
          </a:p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(CUS:BUS)</a:t>
            </a:r>
          </a:p>
          <a:p>
            <a:pPr algn="ctr">
              <a:lnSpc>
                <a:spcPct val="86000"/>
              </a:lnSpc>
            </a:pPr>
            <a:endParaRPr lang="en-US" sz="1597" b="1" cap="all" dirty="0">
              <a:solidFill>
                <a:srgbClr val="731600"/>
              </a:solidFill>
            </a:endParaRPr>
          </a:p>
        </p:txBody>
      </p:sp>
      <p:grpSp>
        <p:nvGrpSpPr>
          <p:cNvPr id="85" name="Group 71"/>
          <p:cNvGrpSpPr/>
          <p:nvPr/>
        </p:nvGrpSpPr>
        <p:grpSpPr>
          <a:xfrm>
            <a:off x="8294580" y="6054651"/>
            <a:ext cx="3349874" cy="709719"/>
            <a:chOff x="2895600" y="4038600"/>
            <a:chExt cx="2590800" cy="533400"/>
          </a:xfrm>
        </p:grpSpPr>
        <p:sp>
          <p:nvSpPr>
            <p:cNvPr id="86" name="Rounded Rectangle 85"/>
            <p:cNvSpPr/>
            <p:nvPr/>
          </p:nvSpPr>
          <p:spPr>
            <a:xfrm>
              <a:off x="2895600" y="4038600"/>
              <a:ext cx="2590800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525918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Element  Control </a:t>
              </a:r>
              <a:br>
                <a:rPr lang="en-US" sz="1598" b="1" dirty="0">
                  <a:solidFill>
                    <a:schemeClr val="bg1"/>
                  </a:solidFill>
                </a:rPr>
              </a:br>
              <a:r>
                <a:rPr lang="en-US" sz="1598" b="1" dirty="0">
                  <a:solidFill>
                    <a:schemeClr val="bg1"/>
                  </a:solidFill>
                </a:rPr>
                <a:t>and Management</a:t>
              </a:r>
            </a:p>
          </p:txBody>
        </p:sp>
        <p:pic>
          <p:nvPicPr>
            <p:cNvPr id="87" name="Picture 86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64308" y="4143889"/>
              <a:ext cx="416029" cy="319277"/>
            </a:xfrm>
            <a:prstGeom prst="rect">
              <a:avLst/>
            </a:prstGeom>
          </p:spPr>
        </p:pic>
      </p:grpSp>
      <p:grpSp>
        <p:nvGrpSpPr>
          <p:cNvPr id="88" name="Group 70"/>
          <p:cNvGrpSpPr/>
          <p:nvPr/>
        </p:nvGrpSpPr>
        <p:grpSpPr>
          <a:xfrm>
            <a:off x="8294580" y="5028522"/>
            <a:ext cx="3349874" cy="709719"/>
            <a:chOff x="2895600" y="3429000"/>
            <a:chExt cx="2590800" cy="533400"/>
          </a:xfrm>
        </p:grpSpPr>
        <p:sp>
          <p:nvSpPr>
            <p:cNvPr id="89" name="Rounded Rectangle 88"/>
            <p:cNvSpPr/>
            <p:nvPr/>
          </p:nvSpPr>
          <p:spPr>
            <a:xfrm>
              <a:off x="2895600" y="3429000"/>
              <a:ext cx="2590800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612514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Infrastructure Control </a:t>
              </a:r>
              <a:br>
                <a:rPr lang="en-US" sz="1598" b="1" dirty="0">
                  <a:solidFill>
                    <a:schemeClr val="bg1"/>
                  </a:solidFill>
                </a:rPr>
              </a:br>
              <a:r>
                <a:rPr lang="en-US" sz="1598" b="1" dirty="0">
                  <a:solidFill>
                    <a:schemeClr val="bg1"/>
                  </a:solidFill>
                </a:rPr>
                <a:t>and Management</a:t>
              </a:r>
            </a:p>
          </p:txBody>
        </p:sp>
        <p:pic>
          <p:nvPicPr>
            <p:cNvPr id="90" name="Picture 89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5593" y="3534289"/>
              <a:ext cx="416029" cy="319277"/>
            </a:xfrm>
            <a:prstGeom prst="rect">
              <a:avLst/>
            </a:prstGeom>
          </p:spPr>
        </p:pic>
      </p:grpSp>
      <p:cxnSp>
        <p:nvCxnSpPr>
          <p:cNvPr id="91" name="Straight Connector 90"/>
          <p:cNvCxnSpPr/>
          <p:nvPr/>
        </p:nvCxnSpPr>
        <p:spPr>
          <a:xfrm>
            <a:off x="10050150" y="4449770"/>
            <a:ext cx="0" cy="573767"/>
          </a:xfrm>
          <a:prstGeom prst="line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hape 91"/>
          <p:cNvCxnSpPr>
            <a:endCxn id="70" idx="0"/>
          </p:cNvCxnSpPr>
          <p:nvPr/>
        </p:nvCxnSpPr>
        <p:spPr>
          <a:xfrm rot="10800000" flipV="1">
            <a:off x="1482845" y="2183246"/>
            <a:ext cx="2997437" cy="605896"/>
          </a:xfrm>
          <a:prstGeom prst="bentConnector2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H="1">
            <a:off x="10034324" y="2633995"/>
            <a:ext cx="6610" cy="1100896"/>
          </a:xfrm>
          <a:prstGeom prst="line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4" name="Picture 9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6" y="-1467"/>
            <a:ext cx="2676165" cy="1251106"/>
          </a:xfrm>
          <a:prstGeom prst="rect">
            <a:avLst/>
          </a:prstGeom>
        </p:spPr>
      </p:pic>
      <p:grpSp>
        <p:nvGrpSpPr>
          <p:cNvPr id="95" name="Group 28"/>
          <p:cNvGrpSpPr/>
          <p:nvPr/>
        </p:nvGrpSpPr>
        <p:grpSpPr>
          <a:xfrm>
            <a:off x="5365106" y="5705406"/>
            <a:ext cx="2043670" cy="347740"/>
            <a:chOff x="4022684" y="4483605"/>
            <a:chExt cx="1535951" cy="261349"/>
          </a:xfrm>
        </p:grpSpPr>
        <p:cxnSp>
          <p:nvCxnSpPr>
            <p:cNvPr id="96" name="Straight Connector 95"/>
            <p:cNvCxnSpPr/>
            <p:nvPr/>
          </p:nvCxnSpPr>
          <p:spPr>
            <a:xfrm rot="16200000" flipH="1">
              <a:off x="3892009" y="4614280"/>
              <a:ext cx="261349" cy="0"/>
            </a:xfrm>
            <a:prstGeom prst="line">
              <a:avLst/>
            </a:prstGeom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triangle" w="sm" len="sm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>
              <a:off x="4151092" y="4497496"/>
              <a:ext cx="1407543" cy="221719"/>
            </a:xfrm>
            <a:prstGeom prst="rect">
              <a:avLst/>
            </a:prstGeom>
            <a:noFill/>
          </p:spPr>
          <p:txBody>
            <a:bodyPr wrap="square" lIns="0" tIns="60834" rIns="0" bIns="0" rtlCol="0">
              <a:noAutofit/>
            </a:bodyPr>
            <a:lstStyle/>
            <a:p>
              <a:pPr>
                <a:lnSpc>
                  <a:spcPct val="86000"/>
                </a:lnSpc>
              </a:pPr>
              <a:r>
                <a:rPr lang="en-US" sz="1597" b="1" cap="all" dirty="0">
                  <a:solidFill>
                    <a:srgbClr val="800000"/>
                  </a:solidFill>
                </a:rPr>
                <a:t>ADAGIO (ICM:ECM)</a:t>
              </a:r>
            </a:p>
            <a:p>
              <a:pPr>
                <a:lnSpc>
                  <a:spcPct val="86000"/>
                </a:lnSpc>
              </a:pPr>
              <a:endParaRPr lang="en-US" sz="1597" b="1" cap="all" dirty="0">
                <a:solidFill>
                  <a:srgbClr val="800000"/>
                </a:solidFill>
              </a:endParaRPr>
            </a:p>
          </p:txBody>
        </p:sp>
      </p:grpSp>
      <p:cxnSp>
        <p:nvCxnSpPr>
          <p:cNvPr id="98" name="Straight Connector 97"/>
          <p:cNvCxnSpPr/>
          <p:nvPr/>
        </p:nvCxnSpPr>
        <p:spPr>
          <a:xfrm rot="16200000" flipH="1">
            <a:off x="9851078" y="5898390"/>
            <a:ext cx="347740" cy="0"/>
          </a:xfrm>
          <a:prstGeom prst="line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10006269" y="2826048"/>
            <a:ext cx="1037880" cy="304164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798" b="1" cap="all" dirty="0">
                <a:solidFill>
                  <a:srgbClr val="DA0081"/>
                </a:solidFill>
              </a:rPr>
              <a:t>LEGATO</a:t>
            </a:r>
          </a:p>
          <a:p>
            <a:pPr algn="ctr">
              <a:lnSpc>
                <a:spcPct val="86000"/>
              </a:lnSpc>
            </a:pPr>
            <a:r>
              <a:rPr lang="en-US" sz="1798" b="1" cap="all" dirty="0">
                <a:solidFill>
                  <a:srgbClr val="DA0081"/>
                </a:solidFill>
              </a:rPr>
              <a:t>(BUS:SOF)</a:t>
            </a:r>
          </a:p>
          <a:p>
            <a:pPr algn="ctr">
              <a:lnSpc>
                <a:spcPct val="86000"/>
              </a:lnSpc>
            </a:pPr>
            <a:endParaRPr lang="en-US" sz="1798" b="1" cap="all" dirty="0">
              <a:solidFill>
                <a:srgbClr val="DA0081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0064431" y="4488056"/>
            <a:ext cx="878186" cy="304164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Presto</a:t>
            </a:r>
          </a:p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(SOF:ICM)</a:t>
            </a:r>
          </a:p>
          <a:p>
            <a:pPr algn="ctr">
              <a:lnSpc>
                <a:spcPct val="86000"/>
              </a:lnSpc>
            </a:pPr>
            <a:endParaRPr lang="en-US" sz="1597" b="1" cap="all" dirty="0">
              <a:solidFill>
                <a:srgbClr val="800000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0181161" y="5715951"/>
            <a:ext cx="1872816" cy="295010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ADAGIO (ICM:ECM)</a:t>
            </a:r>
          </a:p>
          <a:p>
            <a:pPr>
              <a:lnSpc>
                <a:spcPct val="86000"/>
              </a:lnSpc>
            </a:pPr>
            <a:endParaRPr lang="en-US" sz="1597" b="1" cap="all" dirty="0">
              <a:solidFill>
                <a:srgbClr val="800000"/>
              </a:solidFill>
            </a:endParaRPr>
          </a:p>
        </p:txBody>
      </p:sp>
      <p:grpSp>
        <p:nvGrpSpPr>
          <p:cNvPr id="102" name="Group 32"/>
          <p:cNvGrpSpPr/>
          <p:nvPr/>
        </p:nvGrpSpPr>
        <p:grpSpPr>
          <a:xfrm>
            <a:off x="7206812" y="3734889"/>
            <a:ext cx="1817687" cy="366024"/>
            <a:chOff x="4838703" y="2698540"/>
            <a:chExt cx="1683939" cy="275090"/>
          </a:xfrm>
        </p:grpSpPr>
        <p:cxnSp>
          <p:nvCxnSpPr>
            <p:cNvPr id="103" name="Straight Arrow Connector 102"/>
            <p:cNvCxnSpPr/>
            <p:nvPr/>
          </p:nvCxnSpPr>
          <p:spPr>
            <a:xfrm>
              <a:off x="4838703" y="2884167"/>
              <a:ext cx="1683939" cy="1588"/>
            </a:xfrm>
            <a:prstGeom prst="straightConnector1">
              <a:avLst/>
            </a:prstGeom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triangle" w="sm" len="sm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TextBox 103"/>
            <p:cNvSpPr txBox="1"/>
            <p:nvPr/>
          </p:nvSpPr>
          <p:spPr>
            <a:xfrm>
              <a:off x="5027370" y="2698540"/>
              <a:ext cx="1375377" cy="275090"/>
            </a:xfrm>
            <a:prstGeom prst="rect">
              <a:avLst/>
            </a:prstGeom>
            <a:noFill/>
          </p:spPr>
          <p:txBody>
            <a:bodyPr wrap="square" lIns="0" tIns="60834" rIns="0" bIns="0" rtlCol="0">
              <a:noAutofit/>
            </a:bodyPr>
            <a:lstStyle/>
            <a:p>
              <a:pPr algn="ctr">
                <a:lnSpc>
                  <a:spcPct val="86000"/>
                </a:lnSpc>
              </a:pPr>
              <a:r>
                <a:rPr lang="en-US" sz="1597" b="1" cap="all" dirty="0">
                  <a:solidFill>
                    <a:srgbClr val="DA0081"/>
                  </a:solidFill>
                </a:rPr>
                <a:t>Interlude </a:t>
              </a:r>
              <a:br>
                <a:rPr lang="en-US" sz="1597" b="1" cap="all" dirty="0">
                  <a:solidFill>
                    <a:srgbClr val="DA0081"/>
                  </a:solidFill>
                </a:rPr>
              </a:br>
              <a:r>
                <a:rPr lang="en-US" sz="1597" b="1" cap="all" dirty="0">
                  <a:solidFill>
                    <a:srgbClr val="DA0081"/>
                  </a:solidFill>
                </a:rPr>
                <a:t>(SOF:SOF)</a:t>
              </a:r>
            </a:p>
            <a:p>
              <a:pPr algn="ctr">
                <a:lnSpc>
                  <a:spcPct val="86000"/>
                </a:lnSpc>
              </a:pPr>
              <a:endParaRPr lang="en-US" sz="1597" b="1" cap="all" dirty="0">
                <a:solidFill>
                  <a:srgbClr val="DA0081"/>
                </a:solidFill>
              </a:endParaRPr>
            </a:p>
          </p:txBody>
        </p:sp>
      </p:grpSp>
      <p:cxnSp>
        <p:nvCxnSpPr>
          <p:cNvPr id="105" name="Straight Arrow Connector 104"/>
          <p:cNvCxnSpPr>
            <a:stCxn id="108" idx="3"/>
          </p:cNvCxnSpPr>
          <p:nvPr/>
        </p:nvCxnSpPr>
        <p:spPr>
          <a:xfrm>
            <a:off x="6474586" y="2269224"/>
            <a:ext cx="2549913" cy="15007"/>
          </a:xfrm>
          <a:prstGeom prst="straightConnector1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7638760" y="2018187"/>
            <a:ext cx="1082790" cy="323721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Sonata</a:t>
            </a:r>
          </a:p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(BUS:BUS)</a:t>
            </a:r>
          </a:p>
          <a:p>
            <a:pPr algn="ctr">
              <a:lnSpc>
                <a:spcPct val="86000"/>
              </a:lnSpc>
            </a:pPr>
            <a:endParaRPr lang="en-US" sz="1597" b="1" cap="all" dirty="0">
              <a:solidFill>
                <a:srgbClr val="731600"/>
              </a:solidFill>
            </a:endParaRPr>
          </a:p>
        </p:txBody>
      </p:sp>
      <p:grpSp>
        <p:nvGrpSpPr>
          <p:cNvPr id="107" name="Group 97"/>
          <p:cNvGrpSpPr/>
          <p:nvPr/>
        </p:nvGrpSpPr>
        <p:grpSpPr>
          <a:xfrm>
            <a:off x="4555916" y="1914363"/>
            <a:ext cx="1918670" cy="709719"/>
            <a:chOff x="-2258550" y="2670050"/>
            <a:chExt cx="1442005" cy="533400"/>
          </a:xfrm>
        </p:grpSpPr>
        <p:sp>
          <p:nvSpPr>
            <p:cNvPr id="108" name="Rounded Rectangle 107"/>
            <p:cNvSpPr/>
            <p:nvPr/>
          </p:nvSpPr>
          <p:spPr>
            <a:xfrm>
              <a:off x="-2258550" y="2670050"/>
              <a:ext cx="1442005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80182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Business Applications</a:t>
              </a:r>
            </a:p>
          </p:txBody>
        </p:sp>
        <p:pic>
          <p:nvPicPr>
            <p:cNvPr id="109" name="Picture 108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2258550" y="2806143"/>
              <a:ext cx="404282" cy="319277"/>
            </a:xfrm>
            <a:prstGeom prst="rect">
              <a:avLst/>
            </a:prstGeom>
          </p:spPr>
        </p:pic>
      </p:grpSp>
      <p:grpSp>
        <p:nvGrpSpPr>
          <p:cNvPr id="110" name="Group 102"/>
          <p:cNvGrpSpPr/>
          <p:nvPr/>
        </p:nvGrpSpPr>
        <p:grpSpPr>
          <a:xfrm>
            <a:off x="9064648" y="1917204"/>
            <a:ext cx="1918670" cy="709719"/>
            <a:chOff x="-2258550" y="2670050"/>
            <a:chExt cx="1442005" cy="533400"/>
          </a:xfrm>
        </p:grpSpPr>
        <p:sp>
          <p:nvSpPr>
            <p:cNvPr id="111" name="Rounded Rectangle 110"/>
            <p:cNvSpPr/>
            <p:nvPr/>
          </p:nvSpPr>
          <p:spPr>
            <a:xfrm>
              <a:off x="-2258550" y="2670050"/>
              <a:ext cx="1442005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80182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Business Applications</a:t>
              </a:r>
            </a:p>
          </p:txBody>
        </p:sp>
        <p:pic>
          <p:nvPicPr>
            <p:cNvPr id="112" name="Picture 111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2258550" y="2806143"/>
              <a:ext cx="404282" cy="319277"/>
            </a:xfrm>
            <a:prstGeom prst="rect">
              <a:avLst/>
            </a:prstGeom>
          </p:spPr>
        </p:pic>
      </p:grpSp>
      <p:grpSp>
        <p:nvGrpSpPr>
          <p:cNvPr id="113" name="Group 124"/>
          <p:cNvGrpSpPr/>
          <p:nvPr/>
        </p:nvGrpSpPr>
        <p:grpSpPr>
          <a:xfrm>
            <a:off x="9024497" y="3734891"/>
            <a:ext cx="2928497" cy="709719"/>
            <a:chOff x="6772954" y="2594155"/>
            <a:chExt cx="2200955" cy="533400"/>
          </a:xfrm>
        </p:grpSpPr>
        <p:sp>
          <p:nvSpPr>
            <p:cNvPr id="114" name="Rounded Rectangle 113"/>
            <p:cNvSpPr/>
            <p:nvPr/>
          </p:nvSpPr>
          <p:spPr>
            <a:xfrm>
              <a:off x="6772954" y="2594155"/>
              <a:ext cx="2200955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78070" indent="86597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Service Orchestration Functionality</a:t>
              </a:r>
            </a:p>
          </p:txBody>
        </p:sp>
        <p:pic>
          <p:nvPicPr>
            <p:cNvPr id="115" name="Picture 114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848850" y="2699444"/>
              <a:ext cx="404282" cy="319277"/>
            </a:xfrm>
            <a:prstGeom prst="rect">
              <a:avLst/>
            </a:prstGeom>
          </p:spPr>
        </p:pic>
      </p:grpSp>
      <p:sp>
        <p:nvSpPr>
          <p:cNvPr id="116" name="TextBox 115"/>
          <p:cNvSpPr txBox="1"/>
          <p:nvPr/>
        </p:nvSpPr>
        <p:spPr>
          <a:xfrm>
            <a:off x="2426991" y="264577"/>
            <a:ext cx="7859396" cy="911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322" b="1" dirty="0">
                <a:solidFill>
                  <a:schemeClr val="bg1"/>
                </a:solidFill>
              </a:rPr>
              <a:t>REFERENCE ARCHITECTURE</a:t>
            </a:r>
          </a:p>
        </p:txBody>
      </p:sp>
      <p:cxnSp>
        <p:nvCxnSpPr>
          <p:cNvPr id="117" name="Straight Connector 116"/>
          <p:cNvCxnSpPr/>
          <p:nvPr/>
        </p:nvCxnSpPr>
        <p:spPr>
          <a:xfrm flipH="1">
            <a:off x="5483496" y="2625199"/>
            <a:ext cx="6610" cy="1100896"/>
          </a:xfrm>
          <a:prstGeom prst="line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hape 117"/>
          <p:cNvCxnSpPr>
            <a:endCxn id="70" idx="2"/>
          </p:cNvCxnSpPr>
          <p:nvPr/>
        </p:nvCxnSpPr>
        <p:spPr>
          <a:xfrm rot="10800000">
            <a:off x="1482844" y="3597005"/>
            <a:ext cx="2391545" cy="504914"/>
          </a:xfrm>
          <a:prstGeom prst="bentConnector2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Oval 1"/>
          <p:cNvSpPr/>
          <p:nvPr/>
        </p:nvSpPr>
        <p:spPr>
          <a:xfrm>
            <a:off x="4480280" y="2596539"/>
            <a:ext cx="2513763" cy="1129557"/>
          </a:xfrm>
          <a:prstGeom prst="ellipse">
            <a:avLst/>
          </a:prstGeom>
          <a:noFill/>
          <a:ln w="76200">
            <a:solidFill>
              <a:srgbClr val="DA00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61" name="Oval 60"/>
          <p:cNvSpPr/>
          <p:nvPr/>
        </p:nvSpPr>
        <p:spPr>
          <a:xfrm>
            <a:off x="9012215" y="2596539"/>
            <a:ext cx="2513763" cy="1129557"/>
          </a:xfrm>
          <a:prstGeom prst="ellipse">
            <a:avLst/>
          </a:prstGeom>
          <a:noFill/>
          <a:ln w="76200">
            <a:solidFill>
              <a:srgbClr val="DA00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65" name="Oval 64"/>
          <p:cNvSpPr/>
          <p:nvPr/>
        </p:nvSpPr>
        <p:spPr>
          <a:xfrm>
            <a:off x="6819846" y="3413195"/>
            <a:ext cx="2513763" cy="1129557"/>
          </a:xfrm>
          <a:prstGeom prst="ellipse">
            <a:avLst/>
          </a:prstGeom>
          <a:noFill/>
          <a:ln w="76200">
            <a:solidFill>
              <a:srgbClr val="DA00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119" name="Oval 118"/>
          <p:cNvSpPr/>
          <p:nvPr/>
        </p:nvSpPr>
        <p:spPr>
          <a:xfrm>
            <a:off x="4588983" y="4185802"/>
            <a:ext cx="2513763" cy="1129557"/>
          </a:xfrm>
          <a:prstGeom prst="ellipse">
            <a:avLst/>
          </a:prstGeom>
          <a:noFill/>
          <a:ln w="762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</p:spTree>
    <p:extLst>
      <p:ext uri="{BB962C8B-B14F-4D97-AF65-F5344CB8AC3E}">
        <p14:creationId xmlns:p14="http://schemas.microsoft.com/office/powerpoint/2010/main" val="424059026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3109647" y="2813758"/>
            <a:ext cx="5727873" cy="1309459"/>
          </a:xfrm>
          <a:prstGeom prst="roundRect">
            <a:avLst>
              <a:gd name="adj" fmla="val 10580"/>
            </a:avLst>
          </a:prstGeom>
          <a:solidFill>
            <a:srgbClr val="616A9D">
              <a:alpha val="82000"/>
            </a:srgbClr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12514">
              <a:lnSpc>
                <a:spcPct val="90000"/>
              </a:lnSpc>
            </a:pPr>
            <a:r>
              <a:rPr lang="en-US" sz="1798" b="1" dirty="0">
                <a:solidFill>
                  <a:schemeClr val="bg1"/>
                </a:solidFill>
              </a:rPr>
              <a:t>Service Orchestration Functionality</a:t>
            </a:r>
          </a:p>
        </p:txBody>
      </p:sp>
      <p:sp>
        <p:nvSpPr>
          <p:cNvPr id="64" name="Rounded Rectangular Callout 63"/>
          <p:cNvSpPr/>
          <p:nvPr/>
        </p:nvSpPr>
        <p:spPr>
          <a:xfrm>
            <a:off x="95650" y="2722694"/>
            <a:ext cx="2221314" cy="1824822"/>
          </a:xfrm>
          <a:prstGeom prst="wedgeRoundRectCallout">
            <a:avLst>
              <a:gd name="adj1" fmla="val 59010"/>
              <a:gd name="adj2" fmla="val -2844"/>
              <a:gd name="adj3" fmla="val 16667"/>
            </a:avLst>
          </a:prstGeom>
          <a:solidFill>
            <a:schemeClr val="accent2">
              <a:lumMod val="20000"/>
              <a:lumOff val="80000"/>
              <a:alpha val="89804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98" dirty="0">
                <a:solidFill>
                  <a:schemeClr val="tx1"/>
                </a:solidFill>
              </a:rPr>
              <a:t>Dynamic service control;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state info;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performance &amp; quality;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related alerts;</a:t>
            </a:r>
          </a:p>
        </p:txBody>
      </p:sp>
      <p:sp>
        <p:nvSpPr>
          <p:cNvPr id="65" name="Rounded Rectangular Callout 64"/>
          <p:cNvSpPr/>
          <p:nvPr/>
        </p:nvSpPr>
        <p:spPr>
          <a:xfrm>
            <a:off x="9537275" y="2879211"/>
            <a:ext cx="2642032" cy="1642306"/>
          </a:xfrm>
          <a:prstGeom prst="wedgeRoundRectCallout">
            <a:avLst>
              <a:gd name="adj1" fmla="val -55602"/>
              <a:gd name="adj2" fmla="val -2593"/>
              <a:gd name="adj3" fmla="val 16667"/>
            </a:avLst>
          </a:prstGeom>
          <a:solidFill>
            <a:schemeClr val="accent2">
              <a:lumMod val="20000"/>
              <a:lumOff val="80000"/>
              <a:alpha val="89804"/>
            </a:schemeClr>
          </a:solidFill>
          <a:ln w="76200">
            <a:solidFill>
              <a:srgbClr val="DA00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98" dirty="0">
                <a:solidFill>
                  <a:schemeClr val="tx1"/>
                </a:solidFill>
              </a:rPr>
              <a:t>Dynamic service control;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parameter </a:t>
            </a:r>
            <a:r>
              <a:rPr lang="en-US" sz="1398" dirty="0" err="1">
                <a:solidFill>
                  <a:schemeClr val="tx1"/>
                </a:solidFill>
              </a:rPr>
              <a:t>config</a:t>
            </a:r>
            <a:r>
              <a:rPr lang="en-US" sz="1398" dirty="0">
                <a:solidFill>
                  <a:schemeClr val="tx1"/>
                </a:solidFill>
              </a:rPr>
              <a:t>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state info;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performance info;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problem alerts</a:t>
            </a:r>
          </a:p>
        </p:txBody>
      </p:sp>
      <p:sp>
        <p:nvSpPr>
          <p:cNvPr id="66" name="Rounded Rectangular Callout 65"/>
          <p:cNvSpPr/>
          <p:nvPr/>
        </p:nvSpPr>
        <p:spPr>
          <a:xfrm>
            <a:off x="6337584" y="-34248"/>
            <a:ext cx="4999864" cy="2165757"/>
          </a:xfrm>
          <a:prstGeom prst="wedgeRoundRectCallout">
            <a:avLst>
              <a:gd name="adj1" fmla="val -25600"/>
              <a:gd name="adj2" fmla="val 68567"/>
              <a:gd name="adj3" fmla="val 16667"/>
            </a:avLst>
          </a:prstGeom>
          <a:solidFill>
            <a:schemeClr val="accent2">
              <a:lumMod val="20000"/>
              <a:lumOff val="80000"/>
              <a:alpha val="89804"/>
            </a:schemeClr>
          </a:solidFill>
          <a:ln w="76200">
            <a:solidFill>
              <a:srgbClr val="DA00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98" dirty="0">
                <a:solidFill>
                  <a:schemeClr val="tx1"/>
                </a:solidFill>
              </a:rPr>
              <a:t>Service feasibility;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provisioning configuration &amp; activation;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Request fallout;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Usage events &amp; metrics;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License accounting;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performance &amp; quality (e.g., KPI);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trouble management;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policy;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Capacity engineering;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Address allocation management;</a:t>
            </a:r>
          </a:p>
        </p:txBody>
      </p:sp>
      <p:sp>
        <p:nvSpPr>
          <p:cNvPr id="67" name="Rounded Rectangular Callout 66"/>
          <p:cNvSpPr/>
          <p:nvPr/>
        </p:nvSpPr>
        <p:spPr>
          <a:xfrm>
            <a:off x="4068880" y="4857467"/>
            <a:ext cx="4336004" cy="1564803"/>
          </a:xfrm>
          <a:prstGeom prst="wedgeRoundRectCallout">
            <a:avLst>
              <a:gd name="adj1" fmla="val 1778"/>
              <a:gd name="adj2" fmla="val -67210"/>
              <a:gd name="adj3" fmla="val 16667"/>
            </a:avLst>
          </a:prstGeom>
          <a:solidFill>
            <a:schemeClr val="accent2">
              <a:lumMod val="20000"/>
              <a:lumOff val="80000"/>
              <a:alpha val="89804"/>
            </a:schemeClr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98" dirty="0">
                <a:solidFill>
                  <a:schemeClr val="tx1"/>
                </a:solidFill>
              </a:rPr>
              <a:t>Connectivity and network function feasibility;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Configuration, activation, and management of connectivity and logical network functions;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Topology and routing;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Performance and Fault;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Connectivity policy</a:t>
            </a:r>
          </a:p>
        </p:txBody>
      </p:sp>
      <p:sp>
        <p:nvSpPr>
          <p:cNvPr id="68" name="Rounded Rectangle 67"/>
          <p:cNvSpPr/>
          <p:nvPr/>
        </p:nvSpPr>
        <p:spPr>
          <a:xfrm>
            <a:off x="3109646" y="2441459"/>
            <a:ext cx="5727871" cy="437754"/>
          </a:xfrm>
          <a:prstGeom prst="roundRect">
            <a:avLst>
              <a:gd name="adj" fmla="val 791"/>
            </a:avLst>
          </a:prstGeom>
          <a:solidFill>
            <a:srgbClr val="D7D9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8" b="1" dirty="0">
                <a:solidFill>
                  <a:schemeClr val="tx1">
                    <a:lumMod val="75000"/>
                  </a:schemeClr>
                </a:solidFill>
              </a:rPr>
              <a:t>LEGATO</a:t>
            </a:r>
          </a:p>
        </p:txBody>
      </p:sp>
      <p:sp>
        <p:nvSpPr>
          <p:cNvPr id="69" name="Rounded Rectangle 68"/>
          <p:cNvSpPr/>
          <p:nvPr/>
        </p:nvSpPr>
        <p:spPr>
          <a:xfrm>
            <a:off x="3118862" y="4109762"/>
            <a:ext cx="5727871" cy="437754"/>
          </a:xfrm>
          <a:prstGeom prst="roundRect">
            <a:avLst>
              <a:gd name="adj" fmla="val 791"/>
            </a:avLst>
          </a:prstGeom>
          <a:solidFill>
            <a:srgbClr val="D7D9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8" b="1" dirty="0">
                <a:solidFill>
                  <a:schemeClr val="tx1">
                    <a:lumMod val="75000"/>
                  </a:schemeClr>
                </a:solidFill>
              </a:rPr>
              <a:t>PRESTO</a:t>
            </a:r>
          </a:p>
        </p:txBody>
      </p:sp>
      <p:sp>
        <p:nvSpPr>
          <p:cNvPr id="70" name="Rounded Rectangle 69"/>
          <p:cNvSpPr/>
          <p:nvPr/>
        </p:nvSpPr>
        <p:spPr>
          <a:xfrm rot="16200000">
            <a:off x="1804990" y="3173737"/>
            <a:ext cx="2097750" cy="649809"/>
          </a:xfrm>
          <a:prstGeom prst="roundRect">
            <a:avLst>
              <a:gd name="adj" fmla="val 1999"/>
            </a:avLst>
          </a:prstGeom>
          <a:solidFill>
            <a:srgbClr val="C9EAF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8" dirty="0">
                <a:solidFill>
                  <a:srgbClr val="1969A3"/>
                </a:solidFill>
              </a:rPr>
              <a:t>ALLEGRO</a:t>
            </a:r>
          </a:p>
        </p:txBody>
      </p:sp>
      <p:sp>
        <p:nvSpPr>
          <p:cNvPr id="71" name="Rounded Rectangle 70"/>
          <p:cNvSpPr/>
          <p:nvPr/>
        </p:nvSpPr>
        <p:spPr>
          <a:xfrm rot="16200000">
            <a:off x="8018457" y="3143583"/>
            <a:ext cx="2106063" cy="649809"/>
          </a:xfrm>
          <a:prstGeom prst="roundRect">
            <a:avLst>
              <a:gd name="adj" fmla="val 1999"/>
            </a:avLst>
          </a:prstGeom>
          <a:solidFill>
            <a:srgbClr val="F9E4B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8" dirty="0">
                <a:solidFill>
                  <a:srgbClr val="FF6600"/>
                </a:solidFill>
              </a:rPr>
              <a:t>INTERLUDE</a:t>
            </a:r>
          </a:p>
        </p:txBody>
      </p:sp>
      <p:sp>
        <p:nvSpPr>
          <p:cNvPr id="72" name="Title 1"/>
          <p:cNvSpPr>
            <a:spLocks noGrp="1"/>
          </p:cNvSpPr>
          <p:nvPr>
            <p:ph type="title"/>
          </p:nvPr>
        </p:nvSpPr>
        <p:spPr>
          <a:xfrm>
            <a:off x="740600" y="93774"/>
            <a:ext cx="10707635" cy="780237"/>
          </a:xfrm>
        </p:spPr>
        <p:txBody>
          <a:bodyPr>
            <a:normAutofit/>
          </a:bodyPr>
          <a:lstStyle/>
          <a:p>
            <a:r>
              <a:rPr lang="en-US" b="1" dirty="0" smtClean="0"/>
              <a:t>SOF Interface Reference Points</a:t>
            </a:r>
          </a:p>
        </p:txBody>
      </p:sp>
    </p:spTree>
    <p:extLst>
      <p:ext uri="{BB962C8B-B14F-4D97-AF65-F5344CB8AC3E}">
        <p14:creationId xmlns:p14="http://schemas.microsoft.com/office/powerpoint/2010/main" val="273747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xmlns:p14="http://schemas.microsoft.com/office/powerpoint/2010/main"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66" grpId="0" animBg="1"/>
      <p:bldP spid="6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ONAP “Black Box” View</a:t>
            </a:r>
            <a:endParaRPr lang="en-US" dirty="0"/>
          </a:p>
        </p:txBody>
      </p:sp>
      <p:grpSp>
        <p:nvGrpSpPr>
          <p:cNvPr id="46" name="Group 45"/>
          <p:cNvGrpSpPr/>
          <p:nvPr/>
        </p:nvGrpSpPr>
        <p:grpSpPr>
          <a:xfrm>
            <a:off x="654534" y="2190311"/>
            <a:ext cx="10882935" cy="3939601"/>
            <a:chOff x="632698" y="1598107"/>
            <a:chExt cx="10894283" cy="4820947"/>
          </a:xfrm>
        </p:grpSpPr>
        <p:sp>
          <p:nvSpPr>
            <p:cNvPr id="15" name="Rectangle 14"/>
            <p:cNvSpPr/>
            <p:nvPr/>
          </p:nvSpPr>
          <p:spPr>
            <a:xfrm>
              <a:off x="4143517" y="2068940"/>
              <a:ext cx="7350992" cy="38792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99" dirty="0"/>
                <a:t>OAP</a:t>
              </a:r>
            </a:p>
          </p:txBody>
        </p:sp>
        <p:sp>
          <p:nvSpPr>
            <p:cNvPr id="3" name="Rectangle 2"/>
            <p:cNvSpPr/>
            <p:nvPr/>
          </p:nvSpPr>
          <p:spPr>
            <a:xfrm>
              <a:off x="632698" y="2068943"/>
              <a:ext cx="1366982" cy="387927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OOM</a:t>
              </a:r>
            </a:p>
          </p:txBody>
        </p:sp>
        <p:sp>
          <p:nvSpPr>
            <p:cNvPr id="4" name="Rectangle 3"/>
            <p:cNvSpPr/>
            <p:nvPr/>
          </p:nvSpPr>
          <p:spPr>
            <a:xfrm>
              <a:off x="2585029" y="2068941"/>
              <a:ext cx="1488207" cy="38792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99" dirty="0"/>
                <a:t>Design</a:t>
              </a:r>
              <a:br>
                <a:rPr lang="en-US" sz="1199" dirty="0"/>
              </a:br>
              <a:r>
                <a:rPr lang="en-US" sz="1199" dirty="0"/>
                <a:t>Tools</a:t>
              </a:r>
            </a:p>
          </p:txBody>
        </p:sp>
        <p:sp>
          <p:nvSpPr>
            <p:cNvPr id="5" name="Rounded Rectangle 4"/>
            <p:cNvSpPr/>
            <p:nvPr/>
          </p:nvSpPr>
          <p:spPr>
            <a:xfrm rot="16200000">
              <a:off x="344058" y="3809998"/>
              <a:ext cx="3879273" cy="3971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99" dirty="0"/>
                <a:t>ONAP Management Interfaces</a:t>
              </a: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632698" y="1598107"/>
              <a:ext cx="1366982" cy="3971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99" dirty="0"/>
                <a:t>OOM Interfaces</a:t>
              </a: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2567708" y="1598107"/>
              <a:ext cx="8959273" cy="3971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99" dirty="0"/>
                <a:t>External APIs (Service Centric)</a:t>
              </a: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567707" y="6021890"/>
              <a:ext cx="8959273" cy="3971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99" dirty="0"/>
                <a:t>External APIs (Resource Centric)</a:t>
              </a: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637315" y="6021890"/>
              <a:ext cx="1362365" cy="3971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99" dirty="0"/>
                <a:t>Resource Interfaces</a:t>
              </a:r>
            </a:p>
          </p:txBody>
        </p:sp>
      </p:grpSp>
      <p:sp>
        <p:nvSpPr>
          <p:cNvPr id="47" name="Cloud 46"/>
          <p:cNvSpPr/>
          <p:nvPr/>
        </p:nvSpPr>
        <p:spPr>
          <a:xfrm>
            <a:off x="2885095" y="1562891"/>
            <a:ext cx="2251325" cy="48901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APIs</a:t>
            </a:r>
          </a:p>
        </p:txBody>
      </p:sp>
      <p:sp>
        <p:nvSpPr>
          <p:cNvPr id="48" name="Cloud 47"/>
          <p:cNvSpPr/>
          <p:nvPr/>
        </p:nvSpPr>
        <p:spPr>
          <a:xfrm>
            <a:off x="5482423" y="1562891"/>
            <a:ext cx="2251325" cy="48901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UX/CX</a:t>
            </a:r>
          </a:p>
        </p:txBody>
      </p:sp>
      <p:sp>
        <p:nvSpPr>
          <p:cNvPr id="49" name="Cloud 48"/>
          <p:cNvSpPr/>
          <p:nvPr/>
        </p:nvSpPr>
        <p:spPr>
          <a:xfrm>
            <a:off x="8144338" y="1562891"/>
            <a:ext cx="2251325" cy="48901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CLIs/SDKs</a:t>
            </a:r>
          </a:p>
        </p:txBody>
      </p:sp>
      <p:sp>
        <p:nvSpPr>
          <p:cNvPr id="50" name="Cloud 49"/>
          <p:cNvSpPr/>
          <p:nvPr/>
        </p:nvSpPr>
        <p:spPr>
          <a:xfrm>
            <a:off x="3534134" y="6224725"/>
            <a:ext cx="1908209" cy="38752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PNFs</a:t>
            </a:r>
          </a:p>
        </p:txBody>
      </p:sp>
      <p:sp>
        <p:nvSpPr>
          <p:cNvPr id="51" name="Cloud 50"/>
          <p:cNvSpPr/>
          <p:nvPr/>
        </p:nvSpPr>
        <p:spPr>
          <a:xfrm>
            <a:off x="5112766" y="6224724"/>
            <a:ext cx="1908209" cy="38752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VIMs</a:t>
            </a:r>
          </a:p>
        </p:txBody>
      </p:sp>
      <p:sp>
        <p:nvSpPr>
          <p:cNvPr id="52" name="Cloud 51"/>
          <p:cNvSpPr/>
          <p:nvPr/>
        </p:nvSpPr>
        <p:spPr>
          <a:xfrm>
            <a:off x="6625943" y="6190118"/>
            <a:ext cx="1908209" cy="38752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IaaS</a:t>
            </a:r>
          </a:p>
        </p:txBody>
      </p:sp>
      <p:sp>
        <p:nvSpPr>
          <p:cNvPr id="53" name="Cloud 52"/>
          <p:cNvSpPr/>
          <p:nvPr/>
        </p:nvSpPr>
        <p:spPr>
          <a:xfrm>
            <a:off x="8204575" y="6207421"/>
            <a:ext cx="1908209" cy="38752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PaaS</a:t>
            </a:r>
          </a:p>
        </p:txBody>
      </p:sp>
      <p:sp>
        <p:nvSpPr>
          <p:cNvPr id="54" name="Cloud 53"/>
          <p:cNvSpPr/>
          <p:nvPr/>
        </p:nvSpPr>
        <p:spPr>
          <a:xfrm>
            <a:off x="9596821" y="6200520"/>
            <a:ext cx="1908209" cy="38752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SaaS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18156" y="2207090"/>
            <a:ext cx="67287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b="1" dirty="0">
                <a:solidFill>
                  <a:srgbClr val="DA0081"/>
                </a:solidFill>
                <a:latin typeface="+mj-lt"/>
              </a:rPr>
              <a:t>Legato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344414" y="2207090"/>
            <a:ext cx="92634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b="1" dirty="0">
                <a:solidFill>
                  <a:srgbClr val="DA0081"/>
                </a:solidFill>
                <a:latin typeface="+mj-lt"/>
              </a:rPr>
              <a:t>Interlude</a:t>
            </a:r>
          </a:p>
        </p:txBody>
      </p:sp>
      <p:sp>
        <p:nvSpPr>
          <p:cNvPr id="11" name="Left-Right Arrow 10"/>
          <p:cNvSpPr/>
          <p:nvPr/>
        </p:nvSpPr>
        <p:spPr>
          <a:xfrm>
            <a:off x="11484664" y="2095550"/>
            <a:ext cx="700987" cy="474869"/>
          </a:xfrm>
          <a:prstGeom prst="leftRightArrow">
            <a:avLst/>
          </a:prstGeom>
          <a:solidFill>
            <a:srgbClr val="DA008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Up-Down Arrow 11"/>
          <p:cNvSpPr/>
          <p:nvPr/>
        </p:nvSpPr>
        <p:spPr>
          <a:xfrm>
            <a:off x="5078250" y="1499006"/>
            <a:ext cx="566057" cy="753396"/>
          </a:xfrm>
          <a:prstGeom prst="upDownArrow">
            <a:avLst/>
          </a:prstGeom>
          <a:solidFill>
            <a:srgbClr val="DA008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018155" y="5853894"/>
            <a:ext cx="64049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b="1" dirty="0">
                <a:solidFill>
                  <a:srgbClr val="DA0081"/>
                </a:solidFill>
                <a:latin typeface="+mj-lt"/>
              </a:rPr>
              <a:t>Presto</a:t>
            </a:r>
          </a:p>
        </p:txBody>
      </p:sp>
      <p:sp>
        <p:nvSpPr>
          <p:cNvPr id="25" name="Up-Down Arrow 24"/>
          <p:cNvSpPr/>
          <p:nvPr/>
        </p:nvSpPr>
        <p:spPr>
          <a:xfrm>
            <a:off x="5111753" y="6041786"/>
            <a:ext cx="566057" cy="753396"/>
          </a:xfrm>
          <a:prstGeom prst="upDownArrow">
            <a:avLst/>
          </a:prstGeom>
          <a:solidFill>
            <a:srgbClr val="DA008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67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43677" y="1143000"/>
            <a:ext cx="10504646" cy="538353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r>
              <a:rPr lang="en-US" dirty="0"/>
              <a:t>It is envisioned that from a Service Provider to </a:t>
            </a:r>
            <a:r>
              <a:rPr lang="en-US" dirty="0" smtClean="0"/>
              <a:t>BSS/OSS interaction </a:t>
            </a:r>
            <a:r>
              <a:rPr lang="en-US" dirty="0"/>
              <a:t>context (i.e. MEF </a:t>
            </a:r>
            <a:r>
              <a:rPr lang="en-US" dirty="0" smtClean="0"/>
              <a:t>Legato), </a:t>
            </a:r>
            <a:r>
              <a:rPr lang="en-US" dirty="0"/>
              <a:t>the ONAP External API will support the following types of interacts: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retrieves Service Models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requests </a:t>
            </a:r>
            <a:r>
              <a:rPr lang="en-US" dirty="0"/>
              <a:t>service feasibility determination.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requests reservations of capabilities related </a:t>
            </a:r>
            <a:r>
              <a:rPr lang="en-US" dirty="0"/>
              <a:t>to a potential Service.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requests </a:t>
            </a:r>
            <a:r>
              <a:rPr lang="en-US" dirty="0"/>
              <a:t>activation of Service.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receives </a:t>
            </a:r>
            <a:r>
              <a:rPr lang="en-US" dirty="0"/>
              <a:t>Service activation tracking status updates.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retrieves Service Inventory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receives </a:t>
            </a:r>
            <a:r>
              <a:rPr lang="en-US" dirty="0"/>
              <a:t>usage events due to a Customer initiating dynamic activity on their Service (e.g., increase in bandwidth).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receives </a:t>
            </a:r>
            <a:r>
              <a:rPr lang="en-US" dirty="0"/>
              <a:t>a summary of Service quality and usage information</a:t>
            </a:r>
            <a:r>
              <a:rPr lang="en-US" dirty="0" smtClean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receives Service state and fault event information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receives </a:t>
            </a:r>
            <a:r>
              <a:rPr lang="en-US" dirty="0"/>
              <a:t>Service Activation Testing results.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</a:t>
            </a:r>
            <a:r>
              <a:rPr lang="en-US" dirty="0"/>
              <a:t>receive capability information about the Service layer</a:t>
            </a:r>
            <a:r>
              <a:rPr lang="en-US" dirty="0" smtClean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BSS/OSS manages Licenses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receives License Usage information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40600" y="93774"/>
            <a:ext cx="10707635" cy="780237"/>
          </a:xfrm>
        </p:spPr>
        <p:txBody>
          <a:bodyPr>
            <a:normAutofit/>
          </a:bodyPr>
          <a:lstStyle/>
          <a:p>
            <a:r>
              <a:rPr lang="en-US" b="1" dirty="0" smtClean="0"/>
              <a:t>Legato Interface Reference Point</a:t>
            </a:r>
          </a:p>
        </p:txBody>
      </p:sp>
    </p:spTree>
    <p:extLst>
      <p:ext uri="{BB962C8B-B14F-4D97-AF65-F5344CB8AC3E}">
        <p14:creationId xmlns:p14="http://schemas.microsoft.com/office/powerpoint/2010/main" val="268380136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43677" y="1154430"/>
            <a:ext cx="10504646" cy="501967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It is envisioned that from a Service Provider to Partner Provider interaction context (i.e. MEF Interlude), the ONAP External API will support the following types of interacts: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Service Provider controls aspects of the Service within the Partner domain (on behalf of the Customer) by requesting changes to dynamic parameters as permitted by service policies.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Service Provider queries state of the Service.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Service Provider requests change to administrative state or permitted attributes of a Service.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Service Provider request creation of connectivity between two Service Interfaces as permitted by established business arrangement.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Service Provider request instantiation of functional service components as permitted by established business arrangement.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Service Provider queries the Partner for detailed information related to Services provided by the Partner to the Service Provider.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Service Provider receives Service specific event notifications (e.g., Service Problem Alerts) from the Partner.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Service Provider receives Service specific performance information from the Partner.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Service Provider request Service related test initiation and receive test results from the Partner.</a:t>
            </a:r>
          </a:p>
          <a:p>
            <a:endParaRPr lang="en-US" sz="1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40600" y="93774"/>
            <a:ext cx="10707635" cy="780237"/>
          </a:xfrm>
        </p:spPr>
        <p:txBody>
          <a:bodyPr>
            <a:normAutofit/>
          </a:bodyPr>
          <a:lstStyle/>
          <a:p>
            <a:r>
              <a:rPr lang="en-US" b="1" dirty="0" smtClean="0"/>
              <a:t>Interlude Interface Reference Point</a:t>
            </a:r>
          </a:p>
        </p:txBody>
      </p:sp>
    </p:spTree>
    <p:extLst>
      <p:ext uri="{BB962C8B-B14F-4D97-AF65-F5344CB8AC3E}">
        <p14:creationId xmlns:p14="http://schemas.microsoft.com/office/powerpoint/2010/main" val="112974989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Information Domains in ONAP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55676" y="971550"/>
            <a:ext cx="5829976" cy="559831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b="1" dirty="0">
                <a:latin typeface="Calibri" panose="020F0502020204030204" pitchFamily="34" charset="0"/>
              </a:rPr>
              <a:t>Governance/Processes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Policy/Rule/Constraints, SLA/OLA Definition, 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Asset/Capacity Management, Configuration/Change/Incident Management, Catalog Management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b="1" dirty="0">
                <a:latin typeface="Calibri" panose="020F0502020204030204" pitchFamily="34" charset="0"/>
              </a:rPr>
              <a:t>Service Design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Network function on-boarding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Service definition, including Service blueprints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b="1" dirty="0">
                <a:latin typeface="Calibri" panose="020F0502020204030204" pitchFamily="34" charset="0"/>
              </a:rPr>
              <a:t>Service Access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User/Tenant Management, Identity Management, RBAC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Entitlement Control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b="1" smtClean="0">
                <a:latin typeface="Calibri" panose="020F0502020204030204" pitchFamily="34" charset="0"/>
              </a:rPr>
              <a:t>Offered Services</a:t>
            </a:r>
            <a:endParaRPr lang="en-US" sz="1600" b="1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Policy/Rule/Constraints, SLA/OLA Definition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Asset/Capacity Management, Configuration/Change/Incident Management</a:t>
            </a:r>
            <a:endParaRPr lang="en-US" sz="1600" b="1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b="1" dirty="0">
                <a:latin typeface="Calibri" panose="020F0502020204030204" pitchFamily="34" charset="0"/>
              </a:rPr>
              <a:t>Services Components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Decomposition/Instantiation/Assurance/Remediation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Service Level Optimization, QoS Optimization, Policy Enforcement, </a:t>
            </a:r>
            <a:endParaRPr lang="en-US" sz="1600" b="1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b="1" dirty="0">
                <a:latin typeface="Calibri" panose="020F0502020204030204" pitchFamily="34" charset="0"/>
              </a:rPr>
              <a:t>Logical Resource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Resource Matchmaking/Optimization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Resource Reservations/Allocations, Installation/Configuration</a:t>
            </a:r>
            <a:endParaRPr lang="en-US" sz="1600" b="1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b="1" dirty="0">
                <a:latin typeface="Calibri" panose="020F0502020204030204" pitchFamily="34" charset="0"/>
              </a:rPr>
              <a:t>Real Infrastructure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Provider Registration, Infrastructure Discovery/Monitoring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Capacity Optimization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751760" y="1639060"/>
            <a:ext cx="5144181" cy="4306441"/>
            <a:chOff x="375249" y="1535259"/>
            <a:chExt cx="5904782" cy="4943177"/>
          </a:xfrm>
        </p:grpSpPr>
        <p:sp>
          <p:nvSpPr>
            <p:cNvPr id="6" name="Rectangle 5"/>
            <p:cNvSpPr/>
            <p:nvPr/>
          </p:nvSpPr>
          <p:spPr>
            <a:xfrm>
              <a:off x="379562" y="3441940"/>
              <a:ext cx="690114" cy="3036496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Governance/Processes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1854679" y="2955984"/>
              <a:ext cx="4425351" cy="79363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99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Offered Services</a:t>
              </a:r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(What’s offered; Catalog)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1854679" y="3867508"/>
              <a:ext cx="4425351" cy="79363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Service Components</a:t>
              </a:r>
              <a:b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(Service Function Topology; </a:t>
              </a:r>
              <a:r>
                <a:rPr lang="en-US" sz="1399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Abstract Network </a:t>
              </a:r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Functions)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1854679" y="4779032"/>
              <a:ext cx="4425351" cy="793630"/>
            </a:xfrm>
            <a:prstGeom prst="rect">
              <a:avLst/>
            </a:prstGeom>
            <a:solidFill>
              <a:srgbClr val="00B050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“Logical” Resource</a:t>
              </a:r>
            </a:p>
            <a:p>
              <a:pPr algn="ctr"/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(VNFs; VNF Forwarding Graphs)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375250" y="1535259"/>
              <a:ext cx="5904781" cy="391307"/>
            </a:xfrm>
            <a:prstGeom prst="roundRect">
              <a:avLst>
                <a:gd name="adj" fmla="val 39084"/>
              </a:avLst>
            </a:prstGeom>
            <a:solidFill>
              <a:schemeClr val="bg1">
                <a:lumMod val="50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External APIs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54678" y="5684806"/>
              <a:ext cx="4425351" cy="793630"/>
            </a:xfrm>
            <a:prstGeom prst="rect">
              <a:avLst/>
            </a:prstGeom>
            <a:solidFill>
              <a:srgbClr val="00B050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“Real” Infrastructure</a:t>
              </a:r>
            </a:p>
            <a:p>
              <a:pPr algn="ctr"/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(Physical/Virtual/Cloud – On/Off-Premise)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854678" y="2038710"/>
              <a:ext cx="4425351" cy="793630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Service Access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75249" y="2055959"/>
              <a:ext cx="690114" cy="1253705"/>
            </a:xfrm>
            <a:prstGeom prst="rect">
              <a:avLst/>
            </a:prstGeom>
            <a:solidFill>
              <a:srgbClr val="DAA600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Service </a:t>
              </a:r>
              <a:b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Design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228185" y="2038710"/>
              <a:ext cx="463671" cy="443972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Micro-service Bus /Integration Backplane</a:t>
              </a:r>
            </a:p>
          </p:txBody>
        </p:sp>
      </p:grpSp>
      <p:sp>
        <p:nvSpPr>
          <p:cNvPr id="15" name="Oval 14"/>
          <p:cNvSpPr/>
          <p:nvPr/>
        </p:nvSpPr>
        <p:spPr>
          <a:xfrm>
            <a:off x="1807567" y="2643162"/>
            <a:ext cx="4338327" cy="1850038"/>
          </a:xfrm>
          <a:prstGeom prst="ellipse">
            <a:avLst/>
          </a:prstGeom>
          <a:noFill/>
          <a:ln w="76200">
            <a:solidFill>
              <a:srgbClr val="DA00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16" name="Oval 15"/>
          <p:cNvSpPr/>
          <p:nvPr/>
        </p:nvSpPr>
        <p:spPr>
          <a:xfrm>
            <a:off x="1756088" y="4595907"/>
            <a:ext cx="4338327" cy="1498303"/>
          </a:xfrm>
          <a:prstGeom prst="ellipse">
            <a:avLst/>
          </a:prstGeom>
          <a:noFill/>
          <a:ln w="762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</p:spTree>
    <p:extLst>
      <p:ext uri="{BB962C8B-B14F-4D97-AF65-F5344CB8AC3E}">
        <p14:creationId xmlns:p14="http://schemas.microsoft.com/office/powerpoint/2010/main" val="408365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989182" y="3828034"/>
            <a:ext cx="11318033" cy="2780583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Orchestration Approach Comparison  </a:t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ONAP vs ETSI MANO (Gil)</a:t>
            </a:r>
            <a:br>
              <a:rPr lang="en-US" sz="2400" b="1" dirty="0" smtClean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/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Work in Progress …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>
                <a:solidFill>
                  <a:srgbClr val="FF0000"/>
                </a:solidFill>
              </a:rPr>
              <a:t/>
            </a:r>
            <a:br>
              <a:rPr lang="en-US" sz="2400" b="1" dirty="0">
                <a:solidFill>
                  <a:srgbClr val="FF0000"/>
                </a:solidFill>
              </a:rPr>
            </a:b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Note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Attached slides provide a side-by-side 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comparison of the ETSI MANO approach to orchestration 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vs the 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ONAP (ECOMP) approach. </a:t>
            </a:r>
            <a:b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en-US" sz="1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2617605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1503426"/>
              </p:ext>
            </p:extLst>
          </p:nvPr>
        </p:nvGraphicFramePr>
        <p:xfrm>
          <a:off x="0" y="1028700"/>
          <a:ext cx="12176062" cy="582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Acrobat Document" r:id="rId3" imgW="7543800" imgH="5829480" progId="AcroExch.Document.DC">
                  <p:embed/>
                </p:oleObj>
              </mc:Choice>
              <mc:Fallback>
                <p:oleObj name="Acrobat Document" r:id="rId3" imgW="7543800" imgH="582948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1028700"/>
                        <a:ext cx="12176062" cy="5829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32291"/>
            <a:ext cx="12192000" cy="660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82486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7706"/>
            <a:ext cx="12748301" cy="687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1894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653143" y="4363476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Reference Architecture for R2 and Beyond</a:t>
            </a:r>
            <a:r>
              <a:rPr lang="en-US" sz="1600" b="1" dirty="0">
                <a:solidFill>
                  <a:schemeClr val="tx1"/>
                </a:solidFill>
              </a:rPr>
              <a:t/>
            </a:r>
            <a:br>
              <a:rPr lang="en-US" sz="1600" b="1" dirty="0">
                <a:solidFill>
                  <a:schemeClr val="tx1"/>
                </a:solidFill>
              </a:rPr>
            </a:b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3274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76063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80357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989182" y="3828034"/>
            <a:ext cx="11318033" cy="2780583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Vodafone Orchestration Proposal  (Susana)</a:t>
            </a:r>
            <a:r>
              <a:rPr lang="en-US" sz="2400" b="1" dirty="0">
                <a:solidFill>
                  <a:schemeClr val="tx1"/>
                </a:solidFill>
              </a:rPr>
              <a:t/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 smtClean="0">
                <a:solidFill>
                  <a:schemeClr val="tx1"/>
                </a:solidFill>
              </a:rPr>
              <a:t/>
            </a:r>
            <a:br>
              <a:rPr lang="en-US" sz="2400" b="1" dirty="0" smtClean="0">
                <a:solidFill>
                  <a:schemeClr val="tx1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Work in Progress …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>
                <a:solidFill>
                  <a:srgbClr val="FF0000"/>
                </a:solidFill>
              </a:rPr>
              <a:t/>
            </a:r>
            <a:br>
              <a:rPr lang="en-US" sz="2400" b="1" dirty="0">
                <a:solidFill>
                  <a:srgbClr val="FF0000"/>
                </a:solidFill>
              </a:rPr>
            </a:br>
            <a:endParaRPr lang="en-US" sz="1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4458584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342181" y="5409788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1887512" y="4804570"/>
            <a:ext cx="1950299" cy="776362"/>
          </a:xfrm>
          <a:prstGeom prst="uturnArrow">
            <a:avLst/>
          </a:prstGeom>
          <a:solidFill>
            <a:srgbClr val="00B0F0"/>
          </a:solidFill>
          <a:ln w="3175" cap="flat">
            <a:solidFill>
              <a:srgbClr val="00B0F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454614" cy="954113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Arial" panose="020B0604020202020204"/>
              </a:rPr>
              <a:t>ONAP Target Architecture </a:t>
            </a:r>
            <a:r>
              <a:rPr lang="en-US" altLang="zh-CN" sz="2800" b="1" dirty="0" smtClean="0">
                <a:solidFill>
                  <a:schemeClr val="bg1"/>
                </a:solidFill>
                <a:latin typeface="Arial" panose="020B0604020202020204"/>
              </a:rPr>
              <a:t>focus for orchestration/NF controller discussion</a:t>
            </a:r>
            <a:endParaRPr lang="zh-CN" altLang="en-US" sz="16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569799" y="1563080"/>
            <a:ext cx="2640627" cy="3782778"/>
          </a:xfrm>
          <a:prstGeom prst="roundRect">
            <a:avLst>
              <a:gd name="adj" fmla="val 6026"/>
            </a:avLst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1090077" y="1571110"/>
            <a:ext cx="1615250" cy="400110"/>
          </a:xfrm>
          <a:prstGeom prst="rect">
            <a:avLst/>
          </a:prstGeom>
          <a:ex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DESIGN-TIME</a:t>
            </a:r>
          </a:p>
        </p:txBody>
      </p:sp>
      <p:sp>
        <p:nvSpPr>
          <p:cNvPr id="175" name="圆角矩形 25"/>
          <p:cNvSpPr/>
          <p:nvPr/>
        </p:nvSpPr>
        <p:spPr>
          <a:xfrm>
            <a:off x="625061" y="272438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</a:pPr>
            <a:r>
              <a:rPr lang="en-US" altLang="zh-CN" sz="1400" b="1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625061" y="307362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1574417" y="3327662"/>
            <a:ext cx="3837974" cy="326275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VNF / PNF Onboarding</a:t>
            </a:r>
          </a:p>
        </p:txBody>
      </p:sp>
      <p:sp>
        <p:nvSpPr>
          <p:cNvPr id="219" name="圆角矩形 25"/>
          <p:cNvSpPr/>
          <p:nvPr/>
        </p:nvSpPr>
        <p:spPr>
          <a:xfrm>
            <a:off x="625061" y="202591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black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625061" y="237515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black"/>
                </a:solidFill>
                <a:ea typeface="微软雅黑" panose="020B0503020204020204" pitchFamily="34" charset="-122"/>
              </a:rPr>
              <a:t>Service  Design</a:t>
            </a:r>
            <a:endParaRPr lang="zh-CN" altLang="en-US" sz="1400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640108" y="4439224"/>
            <a:ext cx="2487305" cy="874746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5061" y="4810670"/>
            <a:ext cx="25023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dirty="0">
                <a:solidFill>
                  <a:prstClr val="black"/>
                </a:solidFill>
                <a:ea typeface="微软雅黑" panose="020B0503020204020204" pitchFamily="34" charset="-122"/>
              </a:rPr>
              <a:t>Catalog</a:t>
            </a:r>
            <a:endParaRPr lang="zh-CN" altLang="en-US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259351" y="5530477"/>
            <a:ext cx="3111367" cy="581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Distribution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ONAP Optimization Framework</a:t>
            </a:r>
          </a:p>
        </p:txBody>
      </p:sp>
      <p:sp>
        <p:nvSpPr>
          <p:cNvPr id="157" name="圆角矩形 55"/>
          <p:cNvSpPr/>
          <p:nvPr/>
        </p:nvSpPr>
        <p:spPr>
          <a:xfrm rot="16200000">
            <a:off x="10543237" y="2686334"/>
            <a:ext cx="2648100" cy="402691"/>
          </a:xfrm>
          <a:prstGeom prst="roundRect">
            <a:avLst>
              <a:gd name="adj" fmla="val 1648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ea typeface="微软雅黑" panose="020B0503020204020204" pitchFamily="34" charset="-122"/>
              </a:rPr>
              <a:t>ONAP Operations Manager 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3327597" y="1552222"/>
            <a:ext cx="8302057" cy="34277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indent="-222250" algn="r">
              <a:buClr>
                <a:srgbClr val="CC9900"/>
              </a:buClr>
              <a:defRPr/>
            </a:pPr>
            <a:r>
              <a:rPr lang="en-US" altLang="zh-CN" sz="2000" i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         </a:t>
            </a:r>
            <a:endParaRPr lang="en-US" altLang="zh-CN" sz="2000" b="1" i="1" dirty="0">
              <a:solidFill>
                <a:srgbClr val="FF0000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516372" y="1571814"/>
            <a:ext cx="1920536" cy="323164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white"/>
                </a:solidFill>
                <a:ea typeface="微软雅黑" panose="020B0503020204020204" pitchFamily="34" charset="-122"/>
              </a:rPr>
              <a:t>Dashboard OA&amp;M</a:t>
            </a:r>
          </a:p>
        </p:txBody>
      </p:sp>
      <p:sp>
        <p:nvSpPr>
          <p:cNvPr id="181" name="圆角矩形 31"/>
          <p:cNvSpPr/>
          <p:nvPr/>
        </p:nvSpPr>
        <p:spPr>
          <a:xfrm>
            <a:off x="8644176" y="1968916"/>
            <a:ext cx="1608806" cy="96352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dirty="0">
              <a:solidFill>
                <a:prstClr val="white"/>
              </a:solidFill>
            </a:endParaRPr>
          </a:p>
        </p:txBody>
      </p:sp>
      <p:sp>
        <p:nvSpPr>
          <p:cNvPr id="194" name="圆角矩形 48"/>
          <p:cNvSpPr/>
          <p:nvPr/>
        </p:nvSpPr>
        <p:spPr>
          <a:xfrm>
            <a:off x="10298932" y="1953313"/>
            <a:ext cx="1283885" cy="2945165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Common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 Services</a:t>
            </a:r>
            <a:endParaRPr lang="zh-CN" altLang="en-US" sz="13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310434" y="2669068"/>
            <a:ext cx="1234440" cy="51165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Application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Authorization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Framework</a:t>
            </a:r>
          </a:p>
        </p:txBody>
      </p:sp>
      <p:sp>
        <p:nvSpPr>
          <p:cNvPr id="94" name="圆角矩形 31"/>
          <p:cNvSpPr/>
          <p:nvPr/>
        </p:nvSpPr>
        <p:spPr>
          <a:xfrm>
            <a:off x="4854872" y="1936691"/>
            <a:ext cx="1655880" cy="102741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323654" y="3767590"/>
            <a:ext cx="1234440" cy="411124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Logging</a:t>
            </a:r>
          </a:p>
        </p:txBody>
      </p:sp>
      <p:sp>
        <p:nvSpPr>
          <p:cNvPr id="108" name="圆角矩形 31"/>
          <p:cNvSpPr/>
          <p:nvPr/>
        </p:nvSpPr>
        <p:spPr>
          <a:xfrm>
            <a:off x="3383015" y="1970997"/>
            <a:ext cx="1370831" cy="997731"/>
          </a:xfrm>
          <a:prstGeom prst="round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b="1" dirty="0">
              <a:solidFill>
                <a:prstClr val="white"/>
              </a:solidFill>
              <a:ea typeface="宋体" panose="02010600030101010101" pitchFamily="2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 flipH="1">
            <a:off x="3464405" y="2138393"/>
            <a:ext cx="125620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Policy Framework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8642352" y="2141185"/>
            <a:ext cx="1624729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dirty="0">
                <a:solidFill>
                  <a:srgbClr val="FFFFFF"/>
                </a:solidFill>
                <a:sym typeface="Calibri"/>
              </a:rPr>
              <a:t> </a:t>
            </a:r>
            <a:r>
              <a:rPr lang="en-US" sz="1400" b="1" dirty="0">
                <a:solidFill>
                  <a:srgbClr val="FFFFFF"/>
                </a:solidFill>
                <a:sym typeface="Calibri"/>
              </a:rPr>
              <a:t>Active &amp; Available Inventory</a:t>
            </a:r>
          </a:p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External Registry</a:t>
            </a:r>
          </a:p>
        </p:txBody>
      </p:sp>
      <p:sp>
        <p:nvSpPr>
          <p:cNvPr id="144" name="圆角矩形 32"/>
          <p:cNvSpPr/>
          <p:nvPr/>
        </p:nvSpPr>
        <p:spPr>
          <a:xfrm>
            <a:off x="5364654" y="3653241"/>
            <a:ext cx="1901244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prstClr val="white"/>
              </a:solidFill>
            </a:endParaRPr>
          </a:p>
        </p:txBody>
      </p:sp>
      <p:sp>
        <p:nvSpPr>
          <p:cNvPr id="133" name="圆角矩形 32"/>
          <p:cNvSpPr/>
          <p:nvPr/>
        </p:nvSpPr>
        <p:spPr>
          <a:xfrm>
            <a:off x="3376407" y="3640275"/>
            <a:ext cx="1895499" cy="123643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prstClr val="white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 flipH="1">
            <a:off x="4865939" y="2073280"/>
            <a:ext cx="1663667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Data Collection, Analytics, and Events</a:t>
            </a:r>
          </a:p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Event Correlation </a:t>
            </a:r>
            <a:endParaRPr lang="en-US" sz="1600" b="1" dirty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125" name="圆角矩形 51"/>
          <p:cNvSpPr/>
          <p:nvPr/>
        </p:nvSpPr>
        <p:spPr>
          <a:xfrm>
            <a:off x="10310434" y="3225371"/>
            <a:ext cx="1234440" cy="472892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ONAP Optimization Framework</a:t>
            </a:r>
            <a:endParaRPr lang="en-US" altLang="zh-CN" sz="1050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5475751" y="4043060"/>
            <a:ext cx="1647409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SDN Controller</a:t>
            </a:r>
          </a:p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(L0-L3)</a:t>
            </a:r>
          </a:p>
        </p:txBody>
      </p:sp>
      <p:sp>
        <p:nvSpPr>
          <p:cNvPr id="76" name="矩形 69"/>
          <p:cNvSpPr/>
          <p:nvPr/>
        </p:nvSpPr>
        <p:spPr bwMode="auto">
          <a:xfrm>
            <a:off x="3850868" y="5014915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Optional External Systems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837812" y="5803091"/>
            <a:ext cx="647262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5571342" y="5857165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7669376" y="5857165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6633896" y="5849052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181372" y="5850284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5921433" y="5066173"/>
            <a:ext cx="147678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ea typeface="微软雅黑" panose="020B0503020204020204" pitchFamily="34" charset="-122"/>
              </a:rPr>
              <a:t>3rd Party Controller</a:t>
            </a:r>
          </a:p>
        </p:txBody>
      </p:sp>
      <p:sp>
        <p:nvSpPr>
          <p:cNvPr id="145" name="圆角矩形 65"/>
          <p:cNvSpPr/>
          <p:nvPr/>
        </p:nvSpPr>
        <p:spPr bwMode="auto">
          <a:xfrm>
            <a:off x="8429247" y="584905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AMZ</a:t>
            </a:r>
          </a:p>
        </p:txBody>
      </p:sp>
      <p:grpSp>
        <p:nvGrpSpPr>
          <p:cNvPr id="138" name="Group 73"/>
          <p:cNvGrpSpPr/>
          <p:nvPr/>
        </p:nvGrpSpPr>
        <p:grpSpPr>
          <a:xfrm>
            <a:off x="4519533" y="6141556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000" dirty="0">
                  <a:solidFill>
                    <a:srgbClr val="000000"/>
                  </a:solidFill>
                  <a:sym typeface="Calibri"/>
                </a:rPr>
                <a:t>Public</a:t>
              </a:r>
            </a:p>
            <a:p>
              <a:pPr algn="ctr" defTabSz="457200" hangingPunct="0"/>
              <a:r>
                <a:rPr lang="en-US" sz="1000" dirty="0">
                  <a:solidFill>
                    <a:prstClr val="black"/>
                  </a:solidFill>
                </a:rPr>
                <a:t>Cloud</a:t>
              </a:r>
              <a:endParaRPr lang="en-US" sz="10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000" dirty="0">
                  <a:solidFill>
                    <a:srgbClr val="000000"/>
                  </a:solidFill>
                  <a:sym typeface="Calibri"/>
                </a:rPr>
                <a:t>Private</a:t>
              </a:r>
            </a:p>
            <a:p>
              <a:pPr algn="ctr" defTabSz="457200" hangingPunct="0"/>
              <a:r>
                <a:rPr lang="en-US" sz="1000" dirty="0">
                  <a:solidFill>
                    <a:prstClr val="black"/>
                  </a:solidFill>
                </a:rPr>
                <a:t>Edge Cloud</a:t>
              </a:r>
              <a:endParaRPr lang="en-US" sz="10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000" dirty="0">
                  <a:solidFill>
                    <a:srgbClr val="000000"/>
                  </a:solidFill>
                  <a:sym typeface="Calibri"/>
                </a:rPr>
                <a:t>Private</a:t>
              </a:r>
            </a:p>
            <a:p>
              <a:pPr algn="ctr" defTabSz="457200" hangingPunct="0"/>
              <a:r>
                <a:rPr lang="en-US" sz="1000" dirty="0">
                  <a:solidFill>
                    <a:prstClr val="black"/>
                  </a:solidFill>
                </a:rPr>
                <a:t>DC Cloud</a:t>
              </a:r>
              <a:endParaRPr lang="en-US" sz="10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400" dirty="0">
                  <a:solidFill>
                    <a:srgbClr val="000000"/>
                  </a:solidFill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400" dirty="0">
                  <a:solidFill>
                    <a:srgbClr val="000000"/>
                  </a:solidFill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203093" y="5409788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4108370" y="293244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5654030" y="29397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419358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331600" y="349976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116937" y="351720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219904" y="323132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圆角矩形 26"/>
          <p:cNvSpPr/>
          <p:nvPr/>
        </p:nvSpPr>
        <p:spPr>
          <a:xfrm>
            <a:off x="625061" y="342285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Closed Loop Design</a:t>
            </a:r>
          </a:p>
        </p:txBody>
      </p:sp>
      <p:sp>
        <p:nvSpPr>
          <p:cNvPr id="91" name="圆角矩形 26"/>
          <p:cNvSpPr/>
          <p:nvPr/>
        </p:nvSpPr>
        <p:spPr>
          <a:xfrm>
            <a:off x="625061" y="377209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Change Management Design</a:t>
            </a:r>
          </a:p>
        </p:txBody>
      </p:sp>
      <p:sp>
        <p:nvSpPr>
          <p:cNvPr id="99" name="圆角矩形 26"/>
          <p:cNvSpPr/>
          <p:nvPr/>
        </p:nvSpPr>
        <p:spPr>
          <a:xfrm>
            <a:off x="625061" y="4121330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Design Test &amp; Certification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5207480" y="1022496"/>
            <a:ext cx="122625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CLI</a:t>
            </a:r>
            <a:endParaRPr lang="en-US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569799" y="995677"/>
            <a:ext cx="4054885" cy="25128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OSS / BSS</a:t>
            </a:r>
          </a:p>
        </p:txBody>
      </p:sp>
      <p:sp>
        <p:nvSpPr>
          <p:cNvPr id="92" name="Rectangle 91"/>
          <p:cNvSpPr/>
          <p:nvPr/>
        </p:nvSpPr>
        <p:spPr>
          <a:xfrm>
            <a:off x="8820319" y="1010394"/>
            <a:ext cx="280933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Portal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278095" y="6139300"/>
            <a:ext cx="42611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Note 1 – Consistent APIs between Orchestration layer and Controllers 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5613868" y="1535861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RUN-TIME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58679" y="2036684"/>
            <a:ext cx="1058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white"/>
                </a:solidFill>
              </a:rPr>
              <a:t>Common Services </a:t>
            </a:r>
          </a:p>
        </p:txBody>
      </p:sp>
      <p:sp>
        <p:nvSpPr>
          <p:cNvPr id="107" name="TextBox 106"/>
          <p:cNvSpPr txBox="1"/>
          <p:nvPr/>
        </p:nvSpPr>
        <p:spPr>
          <a:xfrm flipH="1">
            <a:off x="3505513" y="3983031"/>
            <a:ext cx="1647409" cy="9541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Multi-Cloud</a:t>
            </a:r>
          </a:p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Adaptation</a:t>
            </a:r>
          </a:p>
          <a:p>
            <a:pPr algn="ctr" defTabSz="457200" hangingPunct="0"/>
            <a:endParaRPr lang="en-US" sz="1400" b="1" dirty="0">
              <a:solidFill>
                <a:prstClr val="black"/>
              </a:solidFill>
              <a:sym typeface="Calibri"/>
            </a:endParaRPr>
          </a:p>
          <a:p>
            <a:pPr algn="ctr" defTabSz="457200" hangingPunct="0"/>
            <a:endParaRPr lang="en-US" sz="1400" b="1" dirty="0">
              <a:solidFill>
                <a:prstClr val="black"/>
              </a:solidFill>
              <a:sym typeface="Calibri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6725514" y="1012427"/>
            <a:ext cx="180302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U-UI</a:t>
            </a:r>
            <a:endParaRPr lang="en-US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09" name="圆角矩形 51"/>
          <p:cNvSpPr/>
          <p:nvPr/>
        </p:nvSpPr>
        <p:spPr>
          <a:xfrm>
            <a:off x="10328323" y="4319047"/>
            <a:ext cx="1234440" cy="38487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Others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5987362" y="4548481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(see Note 1)</a:t>
            </a:r>
          </a:p>
        </p:txBody>
      </p:sp>
      <p:sp>
        <p:nvSpPr>
          <p:cNvPr id="100" name="圆角矩形 29"/>
          <p:cNvSpPr/>
          <p:nvPr/>
        </p:nvSpPr>
        <p:spPr>
          <a:xfrm rot="16200000">
            <a:off x="11506562" y="4417873"/>
            <a:ext cx="721456" cy="402691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chemeClr val="tx1"/>
                </a:solidFill>
                <a:ea typeface="微软雅黑" panose="020B0503020204020204" pitchFamily="34" charset="-122"/>
              </a:rPr>
              <a:t>CCSDK</a:t>
            </a:r>
          </a:p>
        </p:txBody>
      </p:sp>
      <p:sp>
        <p:nvSpPr>
          <p:cNvPr id="9" name="Rectangle 8"/>
          <p:cNvSpPr/>
          <p:nvPr/>
        </p:nvSpPr>
        <p:spPr>
          <a:xfrm>
            <a:off x="-13055" y="991806"/>
            <a:ext cx="12192000" cy="5862323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2" name="圆角矩形 47"/>
          <p:cNvSpPr/>
          <p:nvPr/>
        </p:nvSpPr>
        <p:spPr>
          <a:xfrm>
            <a:off x="569799" y="1296898"/>
            <a:ext cx="11059855" cy="24240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External APIs </a:t>
            </a:r>
          </a:p>
        </p:txBody>
      </p:sp>
      <p:sp>
        <p:nvSpPr>
          <p:cNvPr id="143" name="圆角矩形 32"/>
          <p:cNvSpPr/>
          <p:nvPr/>
        </p:nvSpPr>
        <p:spPr>
          <a:xfrm>
            <a:off x="7388013" y="3670683"/>
            <a:ext cx="2640134" cy="123643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r>
              <a:rPr lang="en-US" sz="1400" b="1" dirty="0">
                <a:solidFill>
                  <a:srgbClr val="000000"/>
                </a:solidFill>
                <a:sym typeface="Calibri"/>
              </a:rPr>
              <a:t>Generic NF Controllers  (L4-L7)</a:t>
            </a:r>
            <a:endParaRPr lang="en-US" altLang="zh-CN" sz="1400" b="1" dirty="0">
              <a:solidFill>
                <a:prstClr val="black"/>
              </a:solidFill>
            </a:endParaRPr>
          </a:p>
        </p:txBody>
      </p:sp>
      <p:sp>
        <p:nvSpPr>
          <p:cNvPr id="75" name="矩形 69"/>
          <p:cNvSpPr/>
          <p:nvPr/>
        </p:nvSpPr>
        <p:spPr bwMode="auto">
          <a:xfrm>
            <a:off x="3850868" y="546489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36817" y="5327412"/>
            <a:ext cx="46140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2400" dirty="0">
                <a:solidFill>
                  <a:srgbClr val="000000"/>
                </a:solidFill>
                <a:sym typeface="Calibri"/>
              </a:rPr>
              <a:t>…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032248" y="5501567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391675" y="5486246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PNFs</a:t>
            </a:r>
          </a:p>
        </p:txBody>
      </p:sp>
      <p:sp>
        <p:nvSpPr>
          <p:cNvPr id="78" name="圆角矩形 47"/>
          <p:cNvSpPr/>
          <p:nvPr/>
        </p:nvSpPr>
        <p:spPr>
          <a:xfrm>
            <a:off x="3469983" y="3113503"/>
            <a:ext cx="6659391" cy="407779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0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Micro Services Bus / Data Movement (see Note 1)</a:t>
            </a:r>
          </a:p>
        </p:txBody>
      </p:sp>
      <p:cxnSp>
        <p:nvCxnSpPr>
          <p:cNvPr id="84" name="Straight Connector 83"/>
          <p:cNvCxnSpPr/>
          <p:nvPr/>
        </p:nvCxnSpPr>
        <p:spPr>
          <a:xfrm>
            <a:off x="7587500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8583611" y="3521282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7573782" y="4130501"/>
            <a:ext cx="2333316" cy="28188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sym typeface="Calibri"/>
              </a:rPr>
              <a:t> </a:t>
            </a:r>
            <a:r>
              <a:rPr lang="en-US" sz="1200" b="1" dirty="0">
                <a:solidFill>
                  <a:srgbClr val="000000"/>
                </a:solidFill>
                <a:sym typeface="Calibri"/>
              </a:rPr>
              <a:t>Life Cycle Management &amp; </a:t>
            </a:r>
            <a:r>
              <a:rPr lang="en-US" sz="1200" b="1" dirty="0" err="1" smtClean="0">
                <a:solidFill>
                  <a:srgbClr val="000000"/>
                </a:solidFill>
                <a:sym typeface="Calibri"/>
              </a:rPr>
              <a:t>Config</a:t>
            </a:r>
            <a:endParaRPr lang="en-US" sz="1200" b="1" dirty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96" name="圆角矩形 188"/>
          <p:cNvSpPr/>
          <p:nvPr/>
        </p:nvSpPr>
        <p:spPr bwMode="auto">
          <a:xfrm>
            <a:off x="7452342" y="5062942"/>
            <a:ext cx="1647589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ea typeface="微软雅黑" panose="020B0503020204020204" pitchFamily="34" charset="-122"/>
              </a:rPr>
              <a:t>Specific VNF Manager</a:t>
            </a:r>
          </a:p>
        </p:txBody>
      </p:sp>
      <p:sp>
        <p:nvSpPr>
          <p:cNvPr id="104" name="圆角矩形 188"/>
          <p:cNvSpPr/>
          <p:nvPr/>
        </p:nvSpPr>
        <p:spPr bwMode="auto">
          <a:xfrm>
            <a:off x="9168323" y="5067378"/>
            <a:ext cx="210316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ea typeface="微软雅黑" panose="020B0503020204020204" pitchFamily="34" charset="-122"/>
              </a:rPr>
              <a:t>Element Management System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349223" y="4466258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(see Note 1)</a:t>
            </a:r>
          </a:p>
        </p:txBody>
      </p:sp>
      <p:sp>
        <p:nvSpPr>
          <p:cNvPr id="103" name="圆角矩形 31"/>
          <p:cNvSpPr/>
          <p:nvPr/>
        </p:nvSpPr>
        <p:spPr>
          <a:xfrm>
            <a:off x="6817879" y="1799800"/>
            <a:ext cx="1550910" cy="103356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58" name="圆角矩形 31"/>
          <p:cNvSpPr/>
          <p:nvPr/>
        </p:nvSpPr>
        <p:spPr>
          <a:xfrm>
            <a:off x="6664772" y="1927894"/>
            <a:ext cx="1550910" cy="103356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6683626" y="2222401"/>
            <a:ext cx="1568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FF"/>
                </a:solidFill>
              </a:rPr>
              <a:t>Orchestration</a:t>
            </a:r>
          </a:p>
        </p:txBody>
      </p:sp>
    </p:spTree>
    <p:extLst>
      <p:ext uri="{BB962C8B-B14F-4D97-AF65-F5344CB8AC3E}">
        <p14:creationId xmlns:p14="http://schemas.microsoft.com/office/powerpoint/2010/main" val="2846421651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216568" y="5628879"/>
            <a:ext cx="9462942" cy="42912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454614" cy="954113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sz="3100" b="1" dirty="0">
                <a:solidFill>
                  <a:schemeClr val="bg1"/>
                </a:solidFill>
                <a:latin typeface="Arial" panose="020B0604020202020204"/>
              </a:rPr>
              <a:t>ONAP Target Architecture for Orchestration layer and </a:t>
            </a:r>
            <a:r>
              <a:rPr lang="en-US" altLang="zh-CN" sz="3100" b="1" dirty="0" smtClean="0">
                <a:solidFill>
                  <a:schemeClr val="bg1"/>
                </a:solidFill>
                <a:latin typeface="Arial" panose="020B0604020202020204"/>
              </a:rPr>
              <a:t>NF controller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/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(High-Level Functional View)</a:t>
            </a: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99" name="矩形 54"/>
          <p:cNvSpPr/>
          <p:nvPr/>
        </p:nvSpPr>
        <p:spPr bwMode="auto">
          <a:xfrm>
            <a:off x="324670" y="1734882"/>
            <a:ext cx="9228424" cy="33413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indent="-222250" algn="r">
              <a:buClr>
                <a:srgbClr val="CC9900"/>
              </a:buClr>
              <a:defRPr/>
            </a:pPr>
            <a:r>
              <a:rPr lang="en-US" altLang="zh-CN" sz="2000" i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         </a:t>
            </a:r>
            <a:endParaRPr lang="en-US" altLang="zh-CN" sz="2000" b="1" i="1" dirty="0">
              <a:solidFill>
                <a:srgbClr val="FF0000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324670" y="1356578"/>
            <a:ext cx="9228424" cy="24240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External APIs </a:t>
            </a:r>
          </a:p>
        </p:txBody>
      </p:sp>
      <p:sp>
        <p:nvSpPr>
          <p:cNvPr id="143" name="圆角矩形 32"/>
          <p:cNvSpPr/>
          <p:nvPr/>
        </p:nvSpPr>
        <p:spPr>
          <a:xfrm>
            <a:off x="1705251" y="3679021"/>
            <a:ext cx="2640134" cy="123643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r>
              <a:rPr lang="en-US" sz="1400" b="1" dirty="0">
                <a:solidFill>
                  <a:srgbClr val="000000"/>
                </a:solidFill>
                <a:sym typeface="Calibri"/>
              </a:rPr>
              <a:t>Generic NF Controllers  (L4-L7)</a:t>
            </a:r>
            <a:endParaRPr lang="en-US" altLang="zh-CN" sz="1400" b="1" dirty="0">
              <a:solidFill>
                <a:prstClr val="black"/>
              </a:solidFill>
            </a:endParaRPr>
          </a:p>
        </p:txBody>
      </p:sp>
      <p:sp>
        <p:nvSpPr>
          <p:cNvPr id="76" name="矩形 69"/>
          <p:cNvSpPr/>
          <p:nvPr/>
        </p:nvSpPr>
        <p:spPr bwMode="auto">
          <a:xfrm>
            <a:off x="313898" y="5139268"/>
            <a:ext cx="9239195" cy="40657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Optional External 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326090" y="5779147"/>
            <a:ext cx="9227003" cy="297974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091687" y="5630932"/>
            <a:ext cx="46140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2400" dirty="0">
                <a:solidFill>
                  <a:srgbClr val="000000"/>
                </a:solidFill>
                <a:sym typeface="Calibri"/>
              </a:rPr>
              <a:t>…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4507470" y="5829471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8134865" y="5814150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PNFs</a:t>
            </a:r>
          </a:p>
        </p:txBody>
      </p:sp>
      <p:cxnSp>
        <p:nvCxnSpPr>
          <p:cNvPr id="84" name="Straight Connector 83"/>
          <p:cNvCxnSpPr/>
          <p:nvPr/>
        </p:nvCxnSpPr>
        <p:spPr>
          <a:xfrm>
            <a:off x="2941058" y="2936616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2937425" y="350835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1891020" y="4138839"/>
            <a:ext cx="2333316" cy="28188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896267" y="4159916"/>
            <a:ext cx="2294546" cy="2357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 defTabSz="457200" hangingPunct="0"/>
            <a:r>
              <a:rPr lang="en-US" sz="1200" dirty="0">
                <a:solidFill>
                  <a:srgbClr val="000000"/>
                </a:solidFill>
                <a:sym typeface="Calibri"/>
              </a:rPr>
              <a:t> </a:t>
            </a:r>
            <a:r>
              <a:rPr lang="en-US" sz="1200" b="1" dirty="0">
                <a:solidFill>
                  <a:srgbClr val="000000"/>
                </a:solidFill>
                <a:sym typeface="Calibri"/>
              </a:rPr>
              <a:t>Life Cycle Management &amp; </a:t>
            </a:r>
            <a:r>
              <a:rPr lang="en-US" sz="1200" b="1" dirty="0" err="1">
                <a:solidFill>
                  <a:srgbClr val="000000"/>
                </a:solidFill>
                <a:sym typeface="Calibri"/>
              </a:rPr>
              <a:t>Config</a:t>
            </a:r>
            <a:endParaRPr lang="en-US" sz="1200" b="1" dirty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96" name="圆角矩形 188"/>
          <p:cNvSpPr/>
          <p:nvPr/>
        </p:nvSpPr>
        <p:spPr bwMode="auto">
          <a:xfrm>
            <a:off x="3939756" y="5244542"/>
            <a:ext cx="1647589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ea typeface="微软雅黑" panose="020B0503020204020204" pitchFamily="34" charset="-122"/>
              </a:rPr>
              <a:t>Specific VNF Manager</a:t>
            </a:r>
          </a:p>
        </p:txBody>
      </p:sp>
      <p:sp>
        <p:nvSpPr>
          <p:cNvPr id="104" name="圆角矩形 188"/>
          <p:cNvSpPr/>
          <p:nvPr/>
        </p:nvSpPr>
        <p:spPr bwMode="auto">
          <a:xfrm>
            <a:off x="5667929" y="5248978"/>
            <a:ext cx="210316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ea typeface="微软雅黑" panose="020B0503020204020204" pitchFamily="34" charset="-122"/>
              </a:rPr>
              <a:t>Element Management System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324669" y="1891992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RUN-TIME</a:t>
            </a:r>
          </a:p>
        </p:txBody>
      </p:sp>
      <p:sp>
        <p:nvSpPr>
          <p:cNvPr id="111" name="圆角矩形 31"/>
          <p:cNvSpPr/>
          <p:nvPr/>
        </p:nvSpPr>
        <p:spPr>
          <a:xfrm>
            <a:off x="5886665" y="1877245"/>
            <a:ext cx="2640134" cy="103356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/>
            <a:r>
              <a:rPr lang="en-US" sz="1400" b="1" dirty="0">
                <a:solidFill>
                  <a:srgbClr val="FFFFFF"/>
                </a:solidFill>
              </a:rPr>
              <a:t>Orchestration</a:t>
            </a:r>
          </a:p>
          <a:p>
            <a:pPr algn="ctr"/>
            <a:r>
              <a:rPr lang="en-US" sz="1400" b="1" dirty="0">
                <a:solidFill>
                  <a:srgbClr val="FFFFFF"/>
                </a:solidFill>
              </a:rPr>
              <a:t>(end-to-end)</a:t>
            </a:r>
            <a:endParaRPr lang="en-US" altLang="zh-CN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58" name="圆角矩形 31"/>
          <p:cNvSpPr/>
          <p:nvPr/>
        </p:nvSpPr>
        <p:spPr>
          <a:xfrm>
            <a:off x="1705251" y="1867341"/>
            <a:ext cx="2640134" cy="1033561"/>
          </a:xfrm>
          <a:prstGeom prst="roundRect">
            <a:avLst/>
          </a:prstGeom>
          <a:solidFill>
            <a:srgbClr val="0765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/>
            <a:r>
              <a:rPr lang="en-US" sz="1400" b="1" dirty="0">
                <a:solidFill>
                  <a:srgbClr val="FFFFFF"/>
                </a:solidFill>
              </a:rPr>
              <a:t>Orchestration</a:t>
            </a:r>
          </a:p>
          <a:p>
            <a:pPr algn="ctr"/>
            <a:r>
              <a:rPr lang="en-US" sz="1400" b="1" dirty="0">
                <a:solidFill>
                  <a:srgbClr val="FFFFFF"/>
                </a:solidFill>
              </a:rPr>
              <a:t>(domain/region)</a:t>
            </a:r>
            <a:endParaRPr lang="en-US" altLang="zh-CN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485795" y="1920093"/>
            <a:ext cx="3825920" cy="1555386"/>
            <a:chOff x="5795312" y="2493029"/>
            <a:chExt cx="3825920" cy="1555386"/>
          </a:xfrm>
        </p:grpSpPr>
        <p:sp>
          <p:nvSpPr>
            <p:cNvPr id="15" name="Rectangle 14"/>
            <p:cNvSpPr/>
            <p:nvPr/>
          </p:nvSpPr>
          <p:spPr>
            <a:xfrm>
              <a:off x="5795312" y="3670683"/>
              <a:ext cx="3825919" cy="377732"/>
            </a:xfrm>
            <a:prstGeom prst="rect">
              <a:avLst/>
            </a:prstGeom>
            <a:solidFill>
              <a:srgbClr val="009788">
                <a:alpha val="2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400" b="1" dirty="0">
                  <a:solidFill>
                    <a:srgbClr val="000000"/>
                  </a:solidFill>
                  <a:ea typeface="微软雅黑" panose="020B0503020204020204" pitchFamily="34" charset="-122"/>
                  <a:cs typeface="Arial" panose="020B0604020202020204" pitchFamily="34" charset="0"/>
                </a:rPr>
                <a:t>Micro Services Bus / Data Movement </a:t>
              </a:r>
            </a:p>
          </p:txBody>
        </p:sp>
        <p:sp>
          <p:nvSpPr>
            <p:cNvPr id="115" name="Rectangle 114"/>
            <p:cNvSpPr/>
            <p:nvPr/>
          </p:nvSpPr>
          <p:spPr>
            <a:xfrm rot="16200000">
              <a:off x="8843559" y="2892970"/>
              <a:ext cx="1177613" cy="377732"/>
            </a:xfrm>
            <a:prstGeom prst="rect">
              <a:avLst/>
            </a:prstGeom>
            <a:solidFill>
              <a:srgbClr val="009788">
                <a:alpha val="2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endParaRPr lang="en-US" altLang="zh-CN" sz="1400" b="1" dirty="0">
                <a:solidFill>
                  <a:srgbClr val="000000"/>
                </a:solidFill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16" name="圆角矩形 65"/>
          <p:cNvSpPr/>
          <p:nvPr/>
        </p:nvSpPr>
        <p:spPr bwMode="auto">
          <a:xfrm>
            <a:off x="3648161" y="5831267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VNFs</a:t>
            </a:r>
          </a:p>
        </p:txBody>
      </p:sp>
      <p:cxnSp>
        <p:nvCxnSpPr>
          <p:cNvPr id="117" name="Straight Connector 116"/>
          <p:cNvCxnSpPr/>
          <p:nvPr/>
        </p:nvCxnSpPr>
        <p:spPr>
          <a:xfrm flipH="1">
            <a:off x="4345385" y="2420831"/>
            <a:ext cx="588597" cy="5823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 flipH="1">
            <a:off x="5303005" y="2415722"/>
            <a:ext cx="588597" cy="5823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flipH="1">
            <a:off x="7291036" y="1617150"/>
            <a:ext cx="5653" cy="385404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933982" y="3097707"/>
            <a:ext cx="369023" cy="37777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>
            <a:cxnSpLocks/>
            <a:stCxn id="143" idx="2"/>
            <a:endCxn id="96" idx="0"/>
          </p:cNvCxnSpPr>
          <p:nvPr/>
        </p:nvCxnSpPr>
        <p:spPr>
          <a:xfrm rot="16200000" flipH="1">
            <a:off x="3729890" y="4210880"/>
            <a:ext cx="329089" cy="1738233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>
            <a:endCxn id="192" idx="0"/>
          </p:cNvCxnSpPr>
          <p:nvPr/>
        </p:nvCxnSpPr>
        <p:spPr>
          <a:xfrm flipH="1">
            <a:off x="4938882" y="1100022"/>
            <a:ext cx="9157" cy="256556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135">
            <a:extLst>
              <a:ext uri="{FF2B5EF4-FFF2-40B4-BE49-F238E27FC236}">
                <a16:creationId xmlns="" xmlns:a16="http://schemas.microsoft.com/office/drawing/2014/main" id="{1D0666C2-48E4-4912-BEAE-D4222D8AE245}"/>
              </a:ext>
            </a:extLst>
          </p:cNvPr>
          <p:cNvCxnSpPr>
            <a:cxnSpLocks/>
            <a:stCxn id="143" idx="2"/>
            <a:endCxn id="104" idx="0"/>
          </p:cNvCxnSpPr>
          <p:nvPr/>
        </p:nvCxnSpPr>
        <p:spPr>
          <a:xfrm rot="16200000" flipH="1">
            <a:off x="4705652" y="3235119"/>
            <a:ext cx="333525" cy="369419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="" xmlns:a16="http://schemas.microsoft.com/office/drawing/2014/main" id="{20749F39-85C0-4877-BD20-979F6346D2D4}"/>
              </a:ext>
            </a:extLst>
          </p:cNvPr>
          <p:cNvCxnSpPr/>
          <p:nvPr/>
        </p:nvCxnSpPr>
        <p:spPr>
          <a:xfrm flipH="1">
            <a:off x="4763551" y="3584663"/>
            <a:ext cx="20263" cy="1659879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ontent Placeholder 1">
            <a:extLst>
              <a:ext uri="{FF2B5EF4-FFF2-40B4-BE49-F238E27FC236}">
                <a16:creationId xmlns="" xmlns:a16="http://schemas.microsoft.com/office/drawing/2014/main" id="{1CBFF0F9-28B3-4774-B580-E539C252544E}"/>
              </a:ext>
            </a:extLst>
          </p:cNvPr>
          <p:cNvSpPr txBox="1">
            <a:spLocks/>
          </p:cNvSpPr>
          <p:nvPr/>
        </p:nvSpPr>
        <p:spPr>
          <a:xfrm>
            <a:off x="9496788" y="1195937"/>
            <a:ext cx="2669060" cy="418071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+mn-lt"/>
              </a:rPr>
              <a:t>Domain/region versus end-to-end orchestration are depicted here for the sake of examples to depict interfaces. Expectation is to have a model driven  orchestration functionality</a:t>
            </a:r>
          </a:p>
          <a:p>
            <a:r>
              <a:rPr lang="en-US" sz="1800" dirty="0" smtClean="0">
                <a:latin typeface="+mn-lt"/>
              </a:rPr>
              <a:t>VES </a:t>
            </a:r>
            <a:r>
              <a:rPr lang="en-US" sz="1800" dirty="0">
                <a:latin typeface="+mn-lt"/>
              </a:rPr>
              <a:t>and YANG not included in this figure for simplicity and also currently not in ETSI-NFV</a:t>
            </a:r>
          </a:p>
        </p:txBody>
      </p:sp>
      <p:cxnSp>
        <p:nvCxnSpPr>
          <p:cNvPr id="36" name="Straight Connector 135"/>
          <p:cNvCxnSpPr>
            <a:endCxn id="116" idx="1"/>
          </p:cNvCxnSpPr>
          <p:nvPr/>
        </p:nvCxnSpPr>
        <p:spPr>
          <a:xfrm rot="16200000" flipH="1">
            <a:off x="2875572" y="5182503"/>
            <a:ext cx="922334" cy="622843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965434" y="6201104"/>
            <a:ext cx="7430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Note: </a:t>
            </a:r>
            <a:r>
              <a:rPr lang="en-US" sz="1200" dirty="0">
                <a:solidFill>
                  <a:srgbClr val="FF0000"/>
                </a:solidFill>
              </a:rPr>
              <a:t>Both VNF and Element management may trigger actions to be executed by the generic NF </a:t>
            </a:r>
            <a:r>
              <a:rPr lang="en-US" sz="1200" dirty="0" smtClean="0">
                <a:solidFill>
                  <a:srgbClr val="FF0000"/>
                </a:solidFill>
              </a:rPr>
              <a:t>controller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4592" y="4873245"/>
            <a:ext cx="5990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rgbClr val="FF0000"/>
                </a:solidFill>
              </a:rPr>
              <a:t>Note</a:t>
            </a:r>
            <a:endParaRPr lang="en-GB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756230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216568" y="5670919"/>
            <a:ext cx="9462942" cy="42912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454614" cy="954113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Arial" panose="020B0604020202020204"/>
              </a:rPr>
              <a:t>ONAP Target Architecture for Orchestration layer and NF controller</a:t>
            </a:r>
            <a:br>
              <a:rPr lang="en-US" altLang="zh-CN" sz="2800" b="1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600" b="1" dirty="0" smtClean="0">
                <a:solidFill>
                  <a:schemeClr val="bg1"/>
                </a:solidFill>
                <a:latin typeface="Arial" panose="020B0604020202020204"/>
              </a:rPr>
              <a:t>(</a:t>
            </a:r>
            <a:r>
              <a:rPr lang="en-US" altLang="zh-CN" sz="1600" b="1" smtClean="0">
                <a:solidFill>
                  <a:schemeClr val="bg1"/>
                </a:solidFill>
                <a:latin typeface="Arial" panose="020B0604020202020204"/>
              </a:rPr>
              <a:t>APIs detailed)</a:t>
            </a:r>
            <a:endParaRPr lang="zh-CN" altLang="en-US" sz="16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99" name="矩形 54"/>
          <p:cNvSpPr/>
          <p:nvPr/>
        </p:nvSpPr>
        <p:spPr bwMode="auto">
          <a:xfrm>
            <a:off x="324670" y="1734882"/>
            <a:ext cx="9228424" cy="33413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indent="-222250" algn="r">
              <a:buClr>
                <a:srgbClr val="CC9900"/>
              </a:buClr>
              <a:defRPr/>
            </a:pPr>
            <a:r>
              <a:rPr lang="en-US" altLang="zh-CN" sz="2000" i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         </a:t>
            </a:r>
            <a:endParaRPr lang="en-US" altLang="zh-CN" sz="2000" b="1" i="1" dirty="0">
              <a:solidFill>
                <a:srgbClr val="FF0000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324670" y="1356578"/>
            <a:ext cx="9228424" cy="24240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External APIs </a:t>
            </a:r>
          </a:p>
        </p:txBody>
      </p:sp>
      <p:sp>
        <p:nvSpPr>
          <p:cNvPr id="143" name="圆角矩形 32"/>
          <p:cNvSpPr/>
          <p:nvPr/>
        </p:nvSpPr>
        <p:spPr>
          <a:xfrm>
            <a:off x="1705251" y="3788205"/>
            <a:ext cx="2640134" cy="123643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r>
              <a:rPr lang="en-US" sz="1400" b="1" dirty="0">
                <a:solidFill>
                  <a:srgbClr val="000000"/>
                </a:solidFill>
                <a:sym typeface="Calibri"/>
              </a:rPr>
              <a:t>Generic NF Controllers  (L4-L7)</a:t>
            </a:r>
            <a:endParaRPr lang="en-US" altLang="zh-CN" sz="1400" b="1" dirty="0">
              <a:solidFill>
                <a:prstClr val="black"/>
              </a:solidFill>
            </a:endParaRPr>
          </a:p>
        </p:txBody>
      </p:sp>
      <p:sp>
        <p:nvSpPr>
          <p:cNvPr id="76" name="矩形 69"/>
          <p:cNvSpPr/>
          <p:nvPr/>
        </p:nvSpPr>
        <p:spPr bwMode="auto">
          <a:xfrm>
            <a:off x="313898" y="5212838"/>
            <a:ext cx="9239195" cy="40657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Optional External 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326090" y="5779147"/>
            <a:ext cx="9227003" cy="297974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091687" y="5630932"/>
            <a:ext cx="46140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2400" dirty="0">
                <a:solidFill>
                  <a:srgbClr val="000000"/>
                </a:solidFill>
                <a:sym typeface="Calibri"/>
              </a:rPr>
              <a:t>…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4507470" y="5829471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8134865" y="5814150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PNFs</a:t>
            </a:r>
          </a:p>
        </p:txBody>
      </p:sp>
      <p:cxnSp>
        <p:nvCxnSpPr>
          <p:cNvPr id="84" name="Straight Connector 83"/>
          <p:cNvCxnSpPr/>
          <p:nvPr/>
        </p:nvCxnSpPr>
        <p:spPr>
          <a:xfrm>
            <a:off x="2941058" y="3045800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2937425" y="3617538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1891020" y="4248023"/>
            <a:ext cx="2333316" cy="28188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896267" y="4269100"/>
            <a:ext cx="2294546" cy="2357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 defTabSz="457200" hangingPunct="0"/>
            <a:r>
              <a:rPr lang="en-US" sz="1200" dirty="0">
                <a:solidFill>
                  <a:srgbClr val="000000"/>
                </a:solidFill>
                <a:sym typeface="Calibri"/>
              </a:rPr>
              <a:t> </a:t>
            </a:r>
            <a:r>
              <a:rPr lang="en-US" sz="1200" b="1" dirty="0">
                <a:solidFill>
                  <a:srgbClr val="000000"/>
                </a:solidFill>
                <a:sym typeface="Calibri"/>
              </a:rPr>
              <a:t>Life Cycle Management &amp; </a:t>
            </a:r>
            <a:r>
              <a:rPr lang="en-US" sz="1200" b="1" dirty="0" err="1">
                <a:solidFill>
                  <a:srgbClr val="000000"/>
                </a:solidFill>
                <a:sym typeface="Calibri"/>
              </a:rPr>
              <a:t>Config</a:t>
            </a:r>
            <a:endParaRPr lang="en-US" sz="1200" b="1" dirty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96" name="圆角矩形 188"/>
          <p:cNvSpPr/>
          <p:nvPr/>
        </p:nvSpPr>
        <p:spPr bwMode="auto">
          <a:xfrm>
            <a:off x="3939756" y="5318112"/>
            <a:ext cx="1647589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ea typeface="微软雅黑" panose="020B0503020204020204" pitchFamily="34" charset="-122"/>
              </a:rPr>
              <a:t>Specific VNF Manager</a:t>
            </a:r>
          </a:p>
        </p:txBody>
      </p:sp>
      <p:sp>
        <p:nvSpPr>
          <p:cNvPr id="104" name="圆角矩形 188"/>
          <p:cNvSpPr/>
          <p:nvPr/>
        </p:nvSpPr>
        <p:spPr bwMode="auto">
          <a:xfrm>
            <a:off x="5951707" y="5322548"/>
            <a:ext cx="210316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ea typeface="微软雅黑" panose="020B0503020204020204" pitchFamily="34" charset="-122"/>
              </a:rPr>
              <a:t>Element Management System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324669" y="1891992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RUN-TIME</a:t>
            </a:r>
          </a:p>
        </p:txBody>
      </p:sp>
      <p:cxnSp>
        <p:nvCxnSpPr>
          <p:cNvPr id="103" name="Straight Connector 102"/>
          <p:cNvCxnSpPr>
            <a:endCxn id="96" idx="0"/>
          </p:cNvCxnSpPr>
          <p:nvPr/>
        </p:nvCxnSpPr>
        <p:spPr>
          <a:xfrm flipH="1">
            <a:off x="4763551" y="3658233"/>
            <a:ext cx="20263" cy="1659879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圆角矩形 31"/>
          <p:cNvSpPr/>
          <p:nvPr/>
        </p:nvSpPr>
        <p:spPr>
          <a:xfrm>
            <a:off x="5886665" y="1986429"/>
            <a:ext cx="2640134" cy="103356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/>
            <a:r>
              <a:rPr lang="en-US" sz="1400" b="1" dirty="0">
                <a:solidFill>
                  <a:srgbClr val="FFFFFF"/>
                </a:solidFill>
              </a:rPr>
              <a:t>Orchestration</a:t>
            </a:r>
          </a:p>
          <a:p>
            <a:pPr algn="ctr"/>
            <a:r>
              <a:rPr lang="en-US" sz="1400" b="1" dirty="0">
                <a:solidFill>
                  <a:srgbClr val="FFFFFF"/>
                </a:solidFill>
              </a:rPr>
              <a:t>(end-to-end)</a:t>
            </a:r>
            <a:endParaRPr lang="en-US" altLang="zh-CN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58" name="圆角矩形 31"/>
          <p:cNvSpPr/>
          <p:nvPr/>
        </p:nvSpPr>
        <p:spPr>
          <a:xfrm>
            <a:off x="1705251" y="1976525"/>
            <a:ext cx="2640134" cy="1033561"/>
          </a:xfrm>
          <a:prstGeom prst="roundRect">
            <a:avLst/>
          </a:prstGeom>
          <a:solidFill>
            <a:srgbClr val="0765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/>
            <a:r>
              <a:rPr lang="en-US" sz="1400" b="1" dirty="0">
                <a:solidFill>
                  <a:srgbClr val="FFFFFF"/>
                </a:solidFill>
              </a:rPr>
              <a:t>Orchestration</a:t>
            </a:r>
          </a:p>
          <a:p>
            <a:pPr algn="ctr"/>
            <a:r>
              <a:rPr lang="en-US" sz="1400" b="1" dirty="0">
                <a:solidFill>
                  <a:srgbClr val="FFFFFF"/>
                </a:solidFill>
              </a:rPr>
              <a:t>(domain/region)</a:t>
            </a:r>
            <a:endParaRPr lang="en-US" altLang="zh-CN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485795" y="2029277"/>
            <a:ext cx="3825920" cy="1555386"/>
            <a:chOff x="5795312" y="2493029"/>
            <a:chExt cx="3825920" cy="1555386"/>
          </a:xfrm>
        </p:grpSpPr>
        <p:sp>
          <p:nvSpPr>
            <p:cNvPr id="15" name="Rectangle 14"/>
            <p:cNvSpPr/>
            <p:nvPr/>
          </p:nvSpPr>
          <p:spPr>
            <a:xfrm>
              <a:off x="5795312" y="3670683"/>
              <a:ext cx="3825919" cy="377732"/>
            </a:xfrm>
            <a:prstGeom prst="rect">
              <a:avLst/>
            </a:prstGeom>
            <a:solidFill>
              <a:srgbClr val="009788">
                <a:alpha val="2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400" b="1" dirty="0">
                  <a:solidFill>
                    <a:srgbClr val="000000"/>
                  </a:solidFill>
                  <a:ea typeface="微软雅黑" panose="020B0503020204020204" pitchFamily="34" charset="-122"/>
                  <a:cs typeface="Arial" panose="020B0604020202020204" pitchFamily="34" charset="0"/>
                </a:rPr>
                <a:t>Micro Services Bus / Data Movement </a:t>
              </a:r>
            </a:p>
          </p:txBody>
        </p:sp>
        <p:sp>
          <p:nvSpPr>
            <p:cNvPr id="115" name="Rectangle 114"/>
            <p:cNvSpPr/>
            <p:nvPr/>
          </p:nvSpPr>
          <p:spPr>
            <a:xfrm rot="16200000">
              <a:off x="8843559" y="2892970"/>
              <a:ext cx="1177613" cy="377732"/>
            </a:xfrm>
            <a:prstGeom prst="rect">
              <a:avLst/>
            </a:prstGeom>
            <a:solidFill>
              <a:srgbClr val="009788">
                <a:alpha val="2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endParaRPr lang="en-US" altLang="zh-CN" sz="1400" b="1" dirty="0">
                <a:solidFill>
                  <a:srgbClr val="000000"/>
                </a:solidFill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16" name="圆角矩形 65"/>
          <p:cNvSpPr/>
          <p:nvPr/>
        </p:nvSpPr>
        <p:spPr bwMode="auto">
          <a:xfrm>
            <a:off x="3648161" y="5831267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VNFs</a:t>
            </a:r>
          </a:p>
        </p:txBody>
      </p:sp>
      <p:cxnSp>
        <p:nvCxnSpPr>
          <p:cNvPr id="117" name="Straight Connector 116"/>
          <p:cNvCxnSpPr/>
          <p:nvPr/>
        </p:nvCxnSpPr>
        <p:spPr>
          <a:xfrm flipH="1">
            <a:off x="4345385" y="2530015"/>
            <a:ext cx="588597" cy="5823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 flipH="1">
            <a:off x="5303005" y="2524906"/>
            <a:ext cx="588597" cy="5823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flipH="1">
            <a:off x="7291036" y="1617150"/>
            <a:ext cx="5653" cy="385404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933982" y="3206891"/>
            <a:ext cx="369023" cy="37777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>
            <a:extLst>
              <a:ext uri="{FF2B5EF4-FFF2-40B4-BE49-F238E27FC236}">
                <a16:creationId xmlns="" xmlns:a16="http://schemas.microsoft.com/office/drawing/2014/main" id="{2C9181D2-E19C-474C-8F99-E3C4708FFC6D}"/>
              </a:ext>
            </a:extLst>
          </p:cNvPr>
          <p:cNvSpPr txBox="1"/>
          <p:nvPr/>
        </p:nvSpPr>
        <p:spPr>
          <a:xfrm>
            <a:off x="5920988" y="1717177"/>
            <a:ext cx="1215428" cy="215444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>
            <a:defPPr>
              <a:defRPr lang="en-GB"/>
            </a:defPPr>
            <a:lvl1pPr>
              <a:defRPr sz="1050"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Os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-Ma </a:t>
            </a:r>
            <a:r>
              <a:rPr kumimoji="0" lang="en-US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nfvo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(SOL 005)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="" xmlns:a16="http://schemas.microsoft.com/office/drawing/2014/main" id="{2C9181D2-E19C-474C-8F99-E3C4708FFC6D}"/>
              </a:ext>
            </a:extLst>
          </p:cNvPr>
          <p:cNvSpPr txBox="1"/>
          <p:nvPr/>
        </p:nvSpPr>
        <p:spPr>
          <a:xfrm>
            <a:off x="4463617" y="2166702"/>
            <a:ext cx="1291326" cy="215444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>
            <a:defPPr>
              <a:defRPr lang="en-GB"/>
            </a:defPPr>
            <a:lvl1pPr>
              <a:defRPr sz="1050"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Os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-Ma </a:t>
            </a:r>
            <a:r>
              <a:rPr kumimoji="0" lang="en-US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nfvo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(SOL 005)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="" xmlns:a16="http://schemas.microsoft.com/office/drawing/2014/main" id="{D93B7B34-7842-47C0-B2D8-E48973C1DDA2}"/>
              </a:ext>
            </a:extLst>
          </p:cNvPr>
          <p:cNvSpPr txBox="1"/>
          <p:nvPr/>
        </p:nvSpPr>
        <p:spPr>
          <a:xfrm rot="16200000">
            <a:off x="1408577" y="3271100"/>
            <a:ext cx="1127232" cy="215444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Or-VNFM (SOL 003)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="" xmlns:a16="http://schemas.microsoft.com/office/drawing/2014/main" id="{D93B7B34-7842-47C0-B2D8-E48973C1DDA2}"/>
              </a:ext>
            </a:extLst>
          </p:cNvPr>
          <p:cNvSpPr txBox="1"/>
          <p:nvPr/>
        </p:nvSpPr>
        <p:spPr>
          <a:xfrm>
            <a:off x="4474706" y="4465293"/>
            <a:ext cx="1127232" cy="215444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Or-VNFM (SOL 003)</a:t>
            </a:r>
          </a:p>
        </p:txBody>
      </p:sp>
      <p:cxnSp>
        <p:nvCxnSpPr>
          <p:cNvPr id="136" name="Straight Connector 135"/>
          <p:cNvCxnSpPr>
            <a:cxnSpLocks/>
            <a:stCxn id="143" idx="2"/>
            <a:endCxn id="96" idx="0"/>
          </p:cNvCxnSpPr>
          <p:nvPr/>
        </p:nvCxnSpPr>
        <p:spPr>
          <a:xfrm rot="16200000" flipH="1">
            <a:off x="3747697" y="4302257"/>
            <a:ext cx="293475" cy="1738233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TextBox 146">
            <a:extLst>
              <a:ext uri="{FF2B5EF4-FFF2-40B4-BE49-F238E27FC236}">
                <a16:creationId xmlns="" xmlns:a16="http://schemas.microsoft.com/office/drawing/2014/main" id="{2C9181D2-E19C-474C-8F99-E3C4708FFC6D}"/>
              </a:ext>
            </a:extLst>
          </p:cNvPr>
          <p:cNvSpPr txBox="1"/>
          <p:nvPr/>
        </p:nvSpPr>
        <p:spPr>
          <a:xfrm>
            <a:off x="4715047" y="2632930"/>
            <a:ext cx="952882" cy="2160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>
            <a:defPPr>
              <a:defRPr lang="en-GB"/>
            </a:defPPr>
            <a:lvl1pPr>
              <a:defRPr sz="1050"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ONAP additions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="" xmlns:a16="http://schemas.microsoft.com/office/drawing/2014/main" id="{2C9181D2-E19C-474C-8F99-E3C4708FFC6D}"/>
              </a:ext>
            </a:extLst>
          </p:cNvPr>
          <p:cNvSpPr txBox="1"/>
          <p:nvPr/>
        </p:nvSpPr>
        <p:spPr>
          <a:xfrm>
            <a:off x="7451309" y="1725716"/>
            <a:ext cx="952882" cy="2160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>
            <a:defPPr>
              <a:defRPr lang="en-GB"/>
            </a:defPPr>
            <a:lvl1pPr>
              <a:defRPr sz="1050"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ONAP additions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109280" y="1032425"/>
            <a:ext cx="1208508" cy="246221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ONAP additions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2" name="Straight Connector 151"/>
          <p:cNvCxnSpPr>
            <a:endCxn id="192" idx="0"/>
          </p:cNvCxnSpPr>
          <p:nvPr/>
        </p:nvCxnSpPr>
        <p:spPr>
          <a:xfrm flipH="1">
            <a:off x="4938882" y="1100022"/>
            <a:ext cx="9157" cy="256556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11369842" y="3567369"/>
            <a:ext cx="508922" cy="29213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10672006" y="4844974"/>
            <a:ext cx="1047333" cy="2778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" name="Straight Connector 135">
            <a:extLst>
              <a:ext uri="{FF2B5EF4-FFF2-40B4-BE49-F238E27FC236}">
                <a16:creationId xmlns="" xmlns:a16="http://schemas.microsoft.com/office/drawing/2014/main" id="{11402D02-42CF-49DD-9814-842CE6D3D325}"/>
              </a:ext>
            </a:extLst>
          </p:cNvPr>
          <p:cNvCxnSpPr>
            <a:cxnSpLocks/>
            <a:stCxn id="143" idx="2"/>
            <a:endCxn id="104" idx="0"/>
          </p:cNvCxnSpPr>
          <p:nvPr/>
        </p:nvCxnSpPr>
        <p:spPr>
          <a:xfrm rot="16200000" flipH="1">
            <a:off x="4865348" y="3184607"/>
            <a:ext cx="297911" cy="397797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="" xmlns:a16="http://schemas.microsoft.com/office/drawing/2014/main" id="{D6E1B36C-65F3-4C33-BCF7-6FD1285CEC73}"/>
              </a:ext>
            </a:extLst>
          </p:cNvPr>
          <p:cNvSpPr txBox="1"/>
          <p:nvPr/>
        </p:nvSpPr>
        <p:spPr>
          <a:xfrm>
            <a:off x="3258207" y="1064862"/>
            <a:ext cx="1483301" cy="24622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>
            <a:defPPr>
              <a:defRPr lang="en-GB"/>
            </a:defPPr>
            <a:lvl1pPr>
              <a:defRPr sz="1050"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Os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-Ma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nfvo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(SOL 005)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="" xmlns:a16="http://schemas.microsoft.com/office/drawing/2014/main" id="{D93B7B34-7842-47C0-B2D8-E48973C1DDA2}"/>
              </a:ext>
            </a:extLst>
          </p:cNvPr>
          <p:cNvSpPr txBox="1"/>
          <p:nvPr/>
        </p:nvSpPr>
        <p:spPr>
          <a:xfrm>
            <a:off x="5274392" y="5044860"/>
            <a:ext cx="1376969" cy="215444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Ve-Vnfm-Vnf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(SOL 002)</a:t>
            </a:r>
          </a:p>
        </p:txBody>
      </p:sp>
      <p:cxnSp>
        <p:nvCxnSpPr>
          <p:cNvPr id="47" name="Straight Connector 135"/>
          <p:cNvCxnSpPr>
            <a:endCxn id="116" idx="1"/>
          </p:cNvCxnSpPr>
          <p:nvPr/>
        </p:nvCxnSpPr>
        <p:spPr>
          <a:xfrm rot="16200000" flipH="1">
            <a:off x="2875572" y="5182503"/>
            <a:ext cx="922334" cy="622843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46845" y="6201104"/>
            <a:ext cx="92062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Note: </a:t>
            </a:r>
            <a:r>
              <a:rPr lang="en-US" sz="1200" dirty="0" smtClean="0">
                <a:solidFill>
                  <a:srgbClr val="FF0000"/>
                </a:solidFill>
              </a:rPr>
              <a:t>The depicted interfaces consists of sets of APIs that may be exposed by different ONAP modules. This needs to be detailed further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D93B7B34-7842-47C0-B2D8-E48973C1DDA2}"/>
              </a:ext>
            </a:extLst>
          </p:cNvPr>
          <p:cNvSpPr txBox="1"/>
          <p:nvPr/>
        </p:nvSpPr>
        <p:spPr>
          <a:xfrm>
            <a:off x="2416989" y="5265220"/>
            <a:ext cx="1376969" cy="215444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Ve-Vnfm-Vnf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(SOL 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002)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51" name="Content Placeholder 1">
            <a:extLst>
              <a:ext uri="{FF2B5EF4-FFF2-40B4-BE49-F238E27FC236}">
                <a16:creationId xmlns="" xmlns:a16="http://schemas.microsoft.com/office/drawing/2014/main" id="{9BE399FF-F3ED-4BC5-A284-3B4B55319BA3}"/>
              </a:ext>
            </a:extLst>
          </p:cNvPr>
          <p:cNvSpPr txBox="1">
            <a:spLocks/>
          </p:cNvSpPr>
          <p:nvPr/>
        </p:nvSpPr>
        <p:spPr>
          <a:xfrm>
            <a:off x="9583254" y="1396599"/>
            <a:ext cx="2755532" cy="418071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+mn-lt"/>
              </a:rPr>
              <a:t>Automation is key for the success of 5G</a:t>
            </a:r>
          </a:p>
          <a:p>
            <a:r>
              <a:rPr lang="en-US" sz="2000" dirty="0">
                <a:latin typeface="+mn-lt"/>
              </a:rPr>
              <a:t>Management standards are partly incomplete and fragmented</a:t>
            </a:r>
          </a:p>
          <a:p>
            <a:r>
              <a:rPr lang="en-US" sz="2000" dirty="0">
                <a:latin typeface="+mn-lt"/>
              </a:rPr>
              <a:t>ETSI MANO defines key interfaces </a:t>
            </a:r>
            <a:r>
              <a:rPr lang="en-US" sz="2000" dirty="0">
                <a:solidFill>
                  <a:schemeClr val="bg1"/>
                </a:solidFill>
                <a:latin typeface="+mn-lt"/>
              </a:rPr>
              <a:t>(API)</a:t>
            </a:r>
          </a:p>
          <a:p>
            <a:r>
              <a:rPr lang="en-US" sz="2000" dirty="0">
                <a:latin typeface="+mn-lt"/>
              </a:rPr>
              <a:t>ONAP creates an automation framework with the help of </a:t>
            </a:r>
            <a:r>
              <a:rPr lang="en-US" sz="2000" dirty="0">
                <a:solidFill>
                  <a:schemeClr val="bg1"/>
                </a:solidFill>
                <a:latin typeface="+mn-lt"/>
              </a:rPr>
              <a:t>TMF/MEF</a:t>
            </a:r>
          </a:p>
          <a:p>
            <a:r>
              <a:rPr lang="en-US" sz="2000" dirty="0">
                <a:latin typeface="+mn-lt"/>
              </a:rPr>
              <a:t>3GPP drives information models and network slices 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43396104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Architecture Design Considerations</a:t>
            </a: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163196" y="1057013"/>
            <a:ext cx="11899101" cy="5318620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sz="2000" dirty="0">
                <a:ea typeface="Arial Unicode MS" pitchFamily="34" charset="-122"/>
                <a:cs typeface="Arial Unicode MS" pitchFamily="34" charset="-122"/>
              </a:rPr>
              <a:t>Architecture Principles Were Reviewed Earlier and Agreed Upon by the Architecture Team:</a:t>
            </a:r>
          </a:p>
          <a:p>
            <a:pPr lvl="1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altLang="zh-CN" sz="1600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  <a:hlinkClick r:id="rId2"/>
              </a:rPr>
              <a:t>https://wiki.onap.org/display/DW/Contributions?preview=/8225716/8232492/Architectural%20principles_v3.docx</a:t>
            </a:r>
            <a:endParaRPr lang="en-US" altLang="zh-CN" sz="1600" dirty="0">
              <a:solidFill>
                <a:srgbClr val="0070C0"/>
              </a:solidFill>
              <a:ea typeface="Arial Unicode MS" pitchFamily="34" charset="-122"/>
              <a:cs typeface="Arial Unicode MS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sz="2000" dirty="0">
                <a:ea typeface="Arial Unicode MS" pitchFamily="34" charset="-122"/>
                <a:cs typeface="Arial Unicode MS" pitchFamily="34" charset="-122"/>
              </a:rPr>
              <a:t>ONAP is a layered architecture – Orchestration, Multi-Cloud, Controller, etc.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sz="2000" dirty="0">
                <a:ea typeface="Arial Unicode MS" pitchFamily="34" charset="-122"/>
                <a:cs typeface="Arial Unicode MS" pitchFamily="34" charset="-122"/>
              </a:rPr>
              <a:t>Functional role of each layer should be well defined </a:t>
            </a:r>
            <a:r>
              <a:rPr lang="en-US" altLang="zh-CN" sz="2000" dirty="0" smtClean="0">
                <a:ea typeface="Arial Unicode MS" pitchFamily="34" charset="-122"/>
                <a:cs typeface="Arial Unicode MS" pitchFamily="34" charset="-122"/>
              </a:rPr>
              <a:t>per the architecture principles agreed by the architecture team (see the above link).</a:t>
            </a:r>
            <a:endParaRPr lang="en-US" altLang="zh-CN" sz="2000" b="1" dirty="0">
              <a:solidFill>
                <a:srgbClr val="0070C0"/>
              </a:solidFill>
              <a:ea typeface="Arial Unicode MS" pitchFamily="34" charset="-122"/>
              <a:cs typeface="Arial Unicode MS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sz="2000" dirty="0">
                <a:ea typeface="Arial Unicode MS" pitchFamily="34" charset="-122"/>
                <a:cs typeface="Arial Unicode MS" pitchFamily="34" charset="-122"/>
              </a:rPr>
              <a:t>ONAP should support </a:t>
            </a:r>
            <a:r>
              <a:rPr lang="en-US" altLang="zh-CN" sz="2000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integrated design studio </a:t>
            </a:r>
            <a:r>
              <a:rPr lang="en-US" altLang="zh-CN" sz="2000" dirty="0">
                <a:ea typeface="Arial Unicode MS" pitchFamily="34" charset="-122"/>
                <a:cs typeface="Arial Unicode MS" pitchFamily="34" charset="-122"/>
              </a:rPr>
              <a:t>to capture full lifecycle management models (TOSCA models for NF, simple / nested services augmented with BPMN, Policy / Analytic design models, etc.)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sz="2000" dirty="0">
                <a:ea typeface="Arial Unicode MS" pitchFamily="34" charset="-122"/>
                <a:cs typeface="Arial Unicode MS" pitchFamily="34" charset="-122"/>
              </a:rPr>
              <a:t>ONAP Should Support Cloud Agnostic Model and Multi-Cloud adaption layer while hiding infrastructure details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sz="2000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ONAP Target Goal is: Modular, Model-driven, Microservices-based architecture</a:t>
            </a:r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/>
            </a:pPr>
            <a:r>
              <a:rPr lang="en-US" altLang="zh-CN" sz="2000" dirty="0">
                <a:ea typeface="Arial Unicode MS" pitchFamily="34" charset="-122"/>
                <a:cs typeface="Arial Unicode MS" pitchFamily="34" charset="-122"/>
              </a:rPr>
              <a:t>Models drive interfaces between layers/components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sz="2000" dirty="0">
                <a:ea typeface="Arial Unicode MS" pitchFamily="34" charset="-122"/>
                <a:cs typeface="Arial Unicode MS" pitchFamily="34" charset="-122"/>
              </a:rPr>
              <a:t>ONAP should define </a:t>
            </a:r>
            <a:r>
              <a:rPr lang="en-US" altLang="zh-CN" sz="2000" b="1" dirty="0" smtClean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well-described and consistent NB-APIs </a:t>
            </a:r>
            <a:r>
              <a:rPr lang="en-US" altLang="zh-CN" sz="2000" dirty="0">
                <a:ea typeface="Arial Unicode MS" pitchFamily="34" charset="-122"/>
                <a:cs typeface="Arial Unicode MS" pitchFamily="34" charset="-122"/>
              </a:rPr>
              <a:t>at </a:t>
            </a:r>
            <a:r>
              <a:rPr lang="en-US" altLang="zh-CN" sz="2000" dirty="0" smtClean="0">
                <a:ea typeface="Arial Unicode MS" pitchFamily="34" charset="-122"/>
                <a:cs typeface="Arial Unicode MS" pitchFamily="34" charset="-122"/>
              </a:rPr>
              <a:t>all layers</a:t>
            </a:r>
            <a:endParaRPr lang="en-US" altLang="zh-CN" sz="2000" dirty="0">
              <a:ea typeface="Arial Unicode MS" pitchFamily="34" charset="-122"/>
              <a:cs typeface="Arial Unicode MS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sz="2000" dirty="0">
                <a:ea typeface="Arial Unicode MS" pitchFamily="34" charset="-122"/>
                <a:cs typeface="Arial Unicode MS" pitchFamily="34" charset="-122"/>
              </a:rPr>
              <a:t>Keep flexible capability for commercial solution (</a:t>
            </a:r>
            <a:r>
              <a:rPr lang="en-US" altLang="zh-CN" sz="2000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no vendor lock-in</a:t>
            </a:r>
            <a:r>
              <a:rPr lang="en-US" altLang="zh-CN" sz="2000" dirty="0">
                <a:ea typeface="Arial Unicode MS" pitchFamily="34" charset="-122"/>
                <a:cs typeface="Arial Unicode MS" pitchFamily="34" charset="-122"/>
              </a:rPr>
              <a:t>)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sz="2000" dirty="0">
                <a:ea typeface="Arial Unicode MS" pitchFamily="34" charset="-122"/>
                <a:cs typeface="Arial Unicode MS" pitchFamily="34" charset="-122"/>
              </a:rPr>
              <a:t>Agree to </a:t>
            </a:r>
            <a:r>
              <a:rPr lang="en-US" altLang="zh-CN" sz="2000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unified </a:t>
            </a:r>
            <a:r>
              <a:rPr lang="en-US" altLang="zh-CN" sz="2000" b="1" dirty="0" smtClean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modeling </a:t>
            </a:r>
            <a:r>
              <a:rPr lang="en-US" altLang="zh-CN" sz="2000" dirty="0">
                <a:ea typeface="Arial Unicode MS" pitchFamily="34" charset="-122"/>
                <a:cs typeface="Arial Unicode MS" pitchFamily="34" charset="-122"/>
              </a:rPr>
              <a:t>for integration across all modules: VES in DCAE, Logging &amp; monitor inside ONAP and more</a:t>
            </a:r>
            <a:endParaRPr lang="en-US" altLang="zh-CN" dirty="0">
              <a:ea typeface="Arial Unicode MS" pitchFamily="34" charset="-122"/>
              <a:cs typeface="Arial Unicode MS" pitchFamily="34" charset="-122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342181" y="5409788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1887512" y="4804570"/>
            <a:ext cx="1950299" cy="776362"/>
          </a:xfrm>
          <a:prstGeom prst="uturnArrow">
            <a:avLst/>
          </a:prstGeom>
          <a:solidFill>
            <a:srgbClr val="00B0F0"/>
          </a:solidFill>
          <a:ln w="3175" cap="flat">
            <a:solidFill>
              <a:srgbClr val="00B0F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454614" cy="95411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Target </a:t>
            </a:r>
            <a:r>
              <a:rPr lang="en-US" altLang="zh-CN" sz="3200" b="1" dirty="0" smtClean="0">
                <a:solidFill>
                  <a:schemeClr val="bg1"/>
                </a:solidFill>
                <a:latin typeface="Arial" panose="020B0604020202020204"/>
              </a:rPr>
              <a:t>Architecture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/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(High-Level </a:t>
            </a:r>
            <a:r>
              <a:rPr lang="en-US" altLang="zh-CN" sz="1800" b="1" dirty="0" smtClean="0">
                <a:solidFill>
                  <a:schemeClr val="bg1"/>
                </a:solidFill>
                <a:latin typeface="Arial" panose="020B0604020202020204"/>
              </a:rPr>
              <a:t>Functional View</a:t>
            </a: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)</a:t>
            </a: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569799" y="1563080"/>
            <a:ext cx="2640627" cy="3782778"/>
          </a:xfrm>
          <a:prstGeom prst="roundRect">
            <a:avLst>
              <a:gd name="adj" fmla="val 6026"/>
            </a:avLst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1090077" y="1571110"/>
            <a:ext cx="1615250" cy="400110"/>
          </a:xfrm>
          <a:prstGeom prst="rect">
            <a:avLst/>
          </a:prstGeom>
          <a:ex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DESIGN-TIME</a:t>
            </a:r>
          </a:p>
        </p:txBody>
      </p:sp>
      <p:sp>
        <p:nvSpPr>
          <p:cNvPr id="175" name="圆角矩形 25"/>
          <p:cNvSpPr/>
          <p:nvPr/>
        </p:nvSpPr>
        <p:spPr>
          <a:xfrm>
            <a:off x="625061" y="272438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</a:pPr>
            <a:r>
              <a:rPr lang="en-US" altLang="zh-CN" sz="1400" b="1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625061" y="307362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1574417" y="3327662"/>
            <a:ext cx="3837974" cy="326275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VNF / PNF Onboarding</a:t>
            </a:r>
          </a:p>
        </p:txBody>
      </p:sp>
      <p:sp>
        <p:nvSpPr>
          <p:cNvPr id="219" name="圆角矩形 25"/>
          <p:cNvSpPr/>
          <p:nvPr/>
        </p:nvSpPr>
        <p:spPr>
          <a:xfrm>
            <a:off x="625061" y="202591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black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625061" y="237515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black"/>
                </a:solidFill>
                <a:ea typeface="微软雅黑" panose="020B0503020204020204" pitchFamily="34" charset="-122"/>
              </a:rPr>
              <a:t>Service  Design</a:t>
            </a:r>
            <a:endParaRPr lang="zh-CN" altLang="en-US" sz="1400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640108" y="4439224"/>
            <a:ext cx="2487305" cy="874746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5061" y="4810670"/>
            <a:ext cx="25023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dirty="0">
                <a:solidFill>
                  <a:prstClr val="black"/>
                </a:solidFill>
                <a:ea typeface="微软雅黑" panose="020B0503020204020204" pitchFamily="34" charset="-122"/>
              </a:rPr>
              <a:t>Catalog</a:t>
            </a:r>
            <a:endParaRPr lang="zh-CN" altLang="en-US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259351" y="5530477"/>
            <a:ext cx="3111367" cy="581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Distribution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ONAP Optimization Framework</a:t>
            </a:r>
          </a:p>
        </p:txBody>
      </p:sp>
      <p:sp>
        <p:nvSpPr>
          <p:cNvPr id="157" name="圆角矩形 55"/>
          <p:cNvSpPr/>
          <p:nvPr/>
        </p:nvSpPr>
        <p:spPr>
          <a:xfrm rot="16200000">
            <a:off x="10159129" y="3070441"/>
            <a:ext cx="3416318" cy="402691"/>
          </a:xfrm>
          <a:prstGeom prst="roundRect">
            <a:avLst>
              <a:gd name="adj" fmla="val 1648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ea typeface="微软雅黑" panose="020B0503020204020204" pitchFamily="34" charset="-122"/>
              </a:rPr>
              <a:t>ONAP Operations Manager 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3327597" y="1552222"/>
            <a:ext cx="8302057" cy="34277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indent="-222250" algn="r">
              <a:buClr>
                <a:srgbClr val="CC9900"/>
              </a:buClr>
              <a:defRPr/>
            </a:pPr>
            <a:r>
              <a:rPr lang="en-US" altLang="zh-CN" sz="2000" i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         </a:t>
            </a:r>
            <a:endParaRPr lang="en-US" altLang="zh-CN" sz="2000" b="1" i="1" dirty="0">
              <a:solidFill>
                <a:srgbClr val="FF0000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516372" y="1571814"/>
            <a:ext cx="1920536" cy="323164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white"/>
                </a:solidFill>
                <a:ea typeface="微软雅黑" panose="020B0503020204020204" pitchFamily="34" charset="-122"/>
              </a:rPr>
              <a:t>Dashboard OA&amp;M</a:t>
            </a:r>
          </a:p>
        </p:txBody>
      </p:sp>
      <p:sp>
        <p:nvSpPr>
          <p:cNvPr id="181" name="圆角矩形 31"/>
          <p:cNvSpPr/>
          <p:nvPr/>
        </p:nvSpPr>
        <p:spPr>
          <a:xfrm>
            <a:off x="8644176" y="1968916"/>
            <a:ext cx="1608806" cy="96352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dirty="0">
              <a:solidFill>
                <a:prstClr val="white"/>
              </a:solidFill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569799" y="1296898"/>
            <a:ext cx="11059855" cy="24240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External APIs 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298932" y="1953313"/>
            <a:ext cx="1283885" cy="2945165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Common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 Services</a:t>
            </a:r>
            <a:endParaRPr lang="zh-CN" altLang="en-US" sz="13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310434" y="2669068"/>
            <a:ext cx="1234440" cy="51165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Application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Authorization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Framework</a:t>
            </a:r>
          </a:p>
        </p:txBody>
      </p:sp>
      <p:sp>
        <p:nvSpPr>
          <p:cNvPr id="94" name="圆角矩形 31"/>
          <p:cNvSpPr/>
          <p:nvPr/>
        </p:nvSpPr>
        <p:spPr>
          <a:xfrm>
            <a:off x="5171864" y="1936691"/>
            <a:ext cx="1655880" cy="102741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323654" y="3767590"/>
            <a:ext cx="1234440" cy="411124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Logging</a:t>
            </a:r>
          </a:p>
        </p:txBody>
      </p:sp>
      <p:sp>
        <p:nvSpPr>
          <p:cNvPr id="108" name="圆角矩形 31"/>
          <p:cNvSpPr/>
          <p:nvPr/>
        </p:nvSpPr>
        <p:spPr>
          <a:xfrm>
            <a:off x="3614663" y="1970997"/>
            <a:ext cx="1370831" cy="997731"/>
          </a:xfrm>
          <a:prstGeom prst="round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b="1" dirty="0">
              <a:solidFill>
                <a:prstClr val="white"/>
              </a:solidFill>
              <a:ea typeface="宋体" panose="02010600030101010101" pitchFamily="2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 flipH="1">
            <a:off x="3696053" y="2138393"/>
            <a:ext cx="125620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Policy Framework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8642352" y="2141185"/>
            <a:ext cx="1624729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dirty="0">
                <a:solidFill>
                  <a:srgbClr val="FFFFFF"/>
                </a:solidFill>
                <a:sym typeface="Calibri"/>
              </a:rPr>
              <a:t> </a:t>
            </a:r>
            <a:r>
              <a:rPr lang="en-US" sz="1400" b="1" dirty="0">
                <a:solidFill>
                  <a:srgbClr val="FFFFFF"/>
                </a:solidFill>
                <a:sym typeface="Calibri"/>
              </a:rPr>
              <a:t>Active &amp; Available Inventory</a:t>
            </a:r>
          </a:p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External Registry</a:t>
            </a:r>
          </a:p>
        </p:txBody>
      </p:sp>
      <p:sp>
        <p:nvSpPr>
          <p:cNvPr id="143" name="圆角矩形 32"/>
          <p:cNvSpPr/>
          <p:nvPr/>
        </p:nvSpPr>
        <p:spPr>
          <a:xfrm>
            <a:off x="7388013" y="3670683"/>
            <a:ext cx="2640134" cy="123643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r>
              <a:rPr lang="en-US" sz="1400" b="1" dirty="0">
                <a:solidFill>
                  <a:srgbClr val="000000"/>
                </a:solidFill>
                <a:sym typeface="Calibri"/>
              </a:rPr>
              <a:t>Generic NF Controllers  (L4-L7)</a:t>
            </a:r>
            <a:endParaRPr lang="en-US" altLang="zh-CN" sz="1400" b="1" dirty="0">
              <a:solidFill>
                <a:prstClr val="black"/>
              </a:solidFill>
            </a:endParaRPr>
          </a:p>
        </p:txBody>
      </p:sp>
      <p:sp>
        <p:nvSpPr>
          <p:cNvPr id="144" name="圆角矩形 32"/>
          <p:cNvSpPr/>
          <p:nvPr/>
        </p:nvSpPr>
        <p:spPr>
          <a:xfrm>
            <a:off x="5364654" y="3653241"/>
            <a:ext cx="1901244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prstClr val="white"/>
              </a:solidFill>
            </a:endParaRPr>
          </a:p>
        </p:txBody>
      </p:sp>
      <p:sp>
        <p:nvSpPr>
          <p:cNvPr id="133" name="圆角矩形 32"/>
          <p:cNvSpPr/>
          <p:nvPr/>
        </p:nvSpPr>
        <p:spPr>
          <a:xfrm>
            <a:off x="3376407" y="3640275"/>
            <a:ext cx="1895499" cy="123643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prstClr val="white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 flipH="1">
            <a:off x="5182931" y="2073280"/>
            <a:ext cx="1663667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Data Collection, Analytics, and Events</a:t>
            </a:r>
          </a:p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Event Correlation </a:t>
            </a:r>
            <a:endParaRPr lang="en-US" sz="1600" b="1" dirty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125" name="圆角矩形 51"/>
          <p:cNvSpPr/>
          <p:nvPr/>
        </p:nvSpPr>
        <p:spPr>
          <a:xfrm>
            <a:off x="10310434" y="3225371"/>
            <a:ext cx="1234440" cy="472892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ONAP Optimization Framework</a:t>
            </a:r>
            <a:endParaRPr lang="en-US" altLang="zh-CN" sz="1050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5475751" y="4043060"/>
            <a:ext cx="1647409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SDN Controller</a:t>
            </a:r>
          </a:p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(L0-L3)</a:t>
            </a:r>
          </a:p>
        </p:txBody>
      </p:sp>
      <p:sp>
        <p:nvSpPr>
          <p:cNvPr id="76" name="矩形 69"/>
          <p:cNvSpPr/>
          <p:nvPr/>
        </p:nvSpPr>
        <p:spPr bwMode="auto">
          <a:xfrm>
            <a:off x="3850868" y="5014915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 smtClean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Optional External </a:t>
            </a: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3850868" y="546489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837812" y="5803091"/>
            <a:ext cx="647262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5571342" y="5857165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7669376" y="5857165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6633896" y="5849052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181372" y="5850284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36817" y="5327412"/>
            <a:ext cx="46140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2400" dirty="0">
                <a:solidFill>
                  <a:srgbClr val="000000"/>
                </a:solidFill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5921433" y="5066173"/>
            <a:ext cx="147678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ea typeface="微软雅黑" panose="020B0503020204020204" pitchFamily="34" charset="-122"/>
              </a:rPr>
              <a:t>3rd Party Controller</a:t>
            </a:r>
          </a:p>
        </p:txBody>
      </p:sp>
      <p:sp>
        <p:nvSpPr>
          <p:cNvPr id="145" name="圆角矩形 65"/>
          <p:cNvSpPr/>
          <p:nvPr/>
        </p:nvSpPr>
        <p:spPr bwMode="auto">
          <a:xfrm>
            <a:off x="8429247" y="584905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032248" y="5501567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391675" y="5486246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PNFs</a:t>
            </a:r>
          </a:p>
        </p:txBody>
      </p:sp>
      <p:grpSp>
        <p:nvGrpSpPr>
          <p:cNvPr id="138" name="Group 73"/>
          <p:cNvGrpSpPr/>
          <p:nvPr/>
        </p:nvGrpSpPr>
        <p:grpSpPr>
          <a:xfrm>
            <a:off x="4519533" y="6141556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000" dirty="0">
                  <a:solidFill>
                    <a:srgbClr val="000000"/>
                  </a:solidFill>
                  <a:sym typeface="Calibri"/>
                </a:rPr>
                <a:t>Public</a:t>
              </a:r>
            </a:p>
            <a:p>
              <a:pPr algn="ctr" defTabSz="457200" hangingPunct="0"/>
              <a:r>
                <a:rPr lang="en-US" sz="1000" dirty="0">
                  <a:solidFill>
                    <a:prstClr val="black"/>
                  </a:solidFill>
                </a:rPr>
                <a:t>Cloud</a:t>
              </a:r>
              <a:endParaRPr lang="en-US" sz="10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000" dirty="0">
                  <a:solidFill>
                    <a:srgbClr val="000000"/>
                  </a:solidFill>
                  <a:sym typeface="Calibri"/>
                </a:rPr>
                <a:t>Private</a:t>
              </a:r>
            </a:p>
            <a:p>
              <a:pPr algn="ctr" defTabSz="457200" hangingPunct="0"/>
              <a:r>
                <a:rPr lang="en-US" sz="1000" dirty="0">
                  <a:solidFill>
                    <a:prstClr val="black"/>
                  </a:solidFill>
                </a:rPr>
                <a:t>Edge Cloud</a:t>
              </a:r>
              <a:endParaRPr lang="en-US" sz="10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000" dirty="0">
                  <a:solidFill>
                    <a:srgbClr val="000000"/>
                  </a:solidFill>
                  <a:sym typeface="Calibri"/>
                </a:rPr>
                <a:t>Private</a:t>
              </a:r>
            </a:p>
            <a:p>
              <a:pPr algn="ctr" defTabSz="457200" hangingPunct="0"/>
              <a:r>
                <a:rPr lang="en-US" sz="1000" dirty="0">
                  <a:solidFill>
                    <a:prstClr val="black"/>
                  </a:solidFill>
                </a:rPr>
                <a:t>DC Cloud</a:t>
              </a:r>
              <a:endParaRPr lang="en-US" sz="10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400" dirty="0">
                  <a:solidFill>
                    <a:srgbClr val="000000"/>
                  </a:solidFill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400" dirty="0">
                  <a:solidFill>
                    <a:srgbClr val="000000"/>
                  </a:solidFill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203093" y="5409788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6993956" y="1927894"/>
            <a:ext cx="1550910" cy="103356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7012810" y="2222401"/>
            <a:ext cx="1568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FF"/>
                </a:solidFill>
              </a:rPr>
              <a:t>Orchestration</a:t>
            </a:r>
          </a:p>
        </p:txBody>
      </p:sp>
      <p:sp>
        <p:nvSpPr>
          <p:cNvPr id="78" name="圆角矩形 47"/>
          <p:cNvSpPr/>
          <p:nvPr/>
        </p:nvSpPr>
        <p:spPr>
          <a:xfrm>
            <a:off x="3469983" y="3113503"/>
            <a:ext cx="6659391" cy="407779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0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Micro Services Bus / Data Movement (see Note 1)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4340018" y="293244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5971022" y="29397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867916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419358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331600" y="349976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116937" y="351720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8583611" y="3521282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219904" y="323132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圆角矩形 26"/>
          <p:cNvSpPr/>
          <p:nvPr/>
        </p:nvSpPr>
        <p:spPr>
          <a:xfrm>
            <a:off x="625061" y="342285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Closed Loop Design</a:t>
            </a:r>
          </a:p>
        </p:txBody>
      </p:sp>
      <p:sp>
        <p:nvSpPr>
          <p:cNvPr id="91" name="圆角矩形 26"/>
          <p:cNvSpPr/>
          <p:nvPr/>
        </p:nvSpPr>
        <p:spPr>
          <a:xfrm>
            <a:off x="625061" y="377209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Change Management Design</a:t>
            </a:r>
          </a:p>
        </p:txBody>
      </p:sp>
      <p:sp>
        <p:nvSpPr>
          <p:cNvPr id="97" name="Rectangle 96"/>
          <p:cNvSpPr/>
          <p:nvPr/>
        </p:nvSpPr>
        <p:spPr>
          <a:xfrm>
            <a:off x="7573782" y="4130501"/>
            <a:ext cx="2333316" cy="28188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579029" y="4151578"/>
            <a:ext cx="2294546" cy="2357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 defTabSz="457200" hangingPunct="0"/>
            <a:r>
              <a:rPr lang="en-US" sz="1200" dirty="0">
                <a:solidFill>
                  <a:srgbClr val="000000"/>
                </a:solidFill>
                <a:sym typeface="Calibri"/>
              </a:rPr>
              <a:t> </a:t>
            </a:r>
            <a:r>
              <a:rPr lang="en-US" sz="1200" b="1" dirty="0">
                <a:solidFill>
                  <a:srgbClr val="000000"/>
                </a:solidFill>
                <a:sym typeface="Calibri"/>
              </a:rPr>
              <a:t>Life Cycle Management &amp; </a:t>
            </a:r>
            <a:r>
              <a:rPr lang="en-US" sz="1200" b="1" dirty="0" err="1">
                <a:solidFill>
                  <a:srgbClr val="000000"/>
                </a:solidFill>
                <a:sym typeface="Calibri"/>
              </a:rPr>
              <a:t>Config</a:t>
            </a:r>
            <a:endParaRPr lang="en-US" sz="1200" b="1" dirty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99" name="圆角矩形 26"/>
          <p:cNvSpPr/>
          <p:nvPr/>
        </p:nvSpPr>
        <p:spPr>
          <a:xfrm>
            <a:off x="625061" y="4121330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Design Test &amp; Certification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5207480" y="1022496"/>
            <a:ext cx="122625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CLI</a:t>
            </a:r>
            <a:endParaRPr lang="en-US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569799" y="995677"/>
            <a:ext cx="4054885" cy="25128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OSS / BSS</a:t>
            </a:r>
          </a:p>
        </p:txBody>
      </p:sp>
      <p:sp>
        <p:nvSpPr>
          <p:cNvPr id="92" name="Rectangle 91"/>
          <p:cNvSpPr/>
          <p:nvPr/>
        </p:nvSpPr>
        <p:spPr>
          <a:xfrm>
            <a:off x="8820319" y="1010394"/>
            <a:ext cx="280933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Portal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278095" y="6139300"/>
            <a:ext cx="42611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Note 1 – Consistent APIs between Orchestration layer and Controllers </a:t>
            </a:r>
          </a:p>
        </p:txBody>
      </p:sp>
      <p:sp>
        <p:nvSpPr>
          <p:cNvPr id="96" name="圆角矩形 188"/>
          <p:cNvSpPr/>
          <p:nvPr/>
        </p:nvSpPr>
        <p:spPr bwMode="auto">
          <a:xfrm>
            <a:off x="7452342" y="5062942"/>
            <a:ext cx="1647589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ea typeface="微软雅黑" panose="020B0503020204020204" pitchFamily="34" charset="-122"/>
              </a:rPr>
              <a:t>Specific VNF Manager</a:t>
            </a:r>
          </a:p>
        </p:txBody>
      </p:sp>
      <p:sp>
        <p:nvSpPr>
          <p:cNvPr id="104" name="圆角矩形 188"/>
          <p:cNvSpPr/>
          <p:nvPr/>
        </p:nvSpPr>
        <p:spPr bwMode="auto">
          <a:xfrm>
            <a:off x="9168323" y="5067378"/>
            <a:ext cx="210316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ea typeface="微软雅黑" panose="020B0503020204020204" pitchFamily="34" charset="-122"/>
              </a:rPr>
              <a:t>Element Management System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7028140" y="1535861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RUN-TIME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58679" y="2036684"/>
            <a:ext cx="1058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white"/>
                </a:solidFill>
              </a:rPr>
              <a:t>Common Services </a:t>
            </a:r>
          </a:p>
        </p:txBody>
      </p:sp>
      <p:sp>
        <p:nvSpPr>
          <p:cNvPr id="107" name="TextBox 106"/>
          <p:cNvSpPr txBox="1"/>
          <p:nvPr/>
        </p:nvSpPr>
        <p:spPr>
          <a:xfrm flipH="1">
            <a:off x="3505513" y="3983031"/>
            <a:ext cx="1647409" cy="9541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Multi-Cloud</a:t>
            </a:r>
          </a:p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Adaptation</a:t>
            </a:r>
          </a:p>
          <a:p>
            <a:pPr algn="ctr" defTabSz="457200" hangingPunct="0"/>
            <a:endParaRPr lang="en-US" sz="1400" b="1" dirty="0">
              <a:solidFill>
                <a:prstClr val="black"/>
              </a:solidFill>
              <a:sym typeface="Calibri"/>
            </a:endParaRPr>
          </a:p>
          <a:p>
            <a:pPr algn="ctr" defTabSz="457200" hangingPunct="0"/>
            <a:endParaRPr lang="en-US" sz="1400" b="1" dirty="0">
              <a:solidFill>
                <a:prstClr val="black"/>
              </a:solidFill>
              <a:sym typeface="Calibri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6725514" y="1012427"/>
            <a:ext cx="180302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U-UI</a:t>
            </a:r>
            <a:endParaRPr lang="en-US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09" name="圆角矩形 51"/>
          <p:cNvSpPr/>
          <p:nvPr/>
        </p:nvSpPr>
        <p:spPr>
          <a:xfrm>
            <a:off x="10328323" y="4319047"/>
            <a:ext cx="1234440" cy="38487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Controller SDK</a:t>
            </a:r>
            <a:endParaRPr lang="en-US" altLang="zh-CN" sz="1100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49223" y="4466258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(see Note 1)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5987362" y="4548481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(see Note 1)</a:t>
            </a:r>
          </a:p>
        </p:txBody>
      </p:sp>
    </p:spTree>
    <p:extLst>
      <p:ext uri="{BB962C8B-B14F-4D97-AF65-F5344CB8AC3E}">
        <p14:creationId xmlns:p14="http://schemas.microsoft.com/office/powerpoint/2010/main" val="810313665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342181" y="5409788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1839511" y="4744139"/>
            <a:ext cx="1964367" cy="1010850"/>
          </a:xfrm>
          <a:prstGeom prst="uturnArrow">
            <a:avLst/>
          </a:prstGeom>
          <a:solidFill>
            <a:srgbClr val="00B0F0"/>
          </a:solidFill>
          <a:ln w="3175" cap="flat">
            <a:solidFill>
              <a:srgbClr val="00B0F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454614" cy="95411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</a:t>
            </a:r>
            <a:r>
              <a:rPr lang="en-US" altLang="zh-CN" sz="3200" b="1" dirty="0" smtClean="0">
                <a:solidFill>
                  <a:schemeClr val="bg1"/>
                </a:solidFill>
                <a:latin typeface="Arial" panose="020B0604020202020204"/>
              </a:rPr>
              <a:t>Beijing Architecture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/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(High-Level </a:t>
            </a:r>
            <a:r>
              <a:rPr lang="en-US" altLang="zh-CN" sz="1800" b="1" dirty="0" smtClean="0">
                <a:solidFill>
                  <a:schemeClr val="bg1"/>
                </a:solidFill>
                <a:latin typeface="Arial" panose="020B0604020202020204"/>
              </a:rPr>
              <a:t>View with Projects) </a:t>
            </a: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569799" y="1563080"/>
            <a:ext cx="2640627" cy="3782778"/>
          </a:xfrm>
          <a:prstGeom prst="roundRect">
            <a:avLst>
              <a:gd name="adj" fmla="val 6026"/>
            </a:avLst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771081" y="1571110"/>
            <a:ext cx="2253246" cy="400110"/>
          </a:xfrm>
          <a:prstGeom prst="rect">
            <a:avLst/>
          </a:prstGeom>
          <a:ex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DESIGN-TIME (SDC)</a:t>
            </a:r>
            <a:endParaRPr lang="en-US" altLang="zh-CN" sz="2000" b="1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75" name="圆角矩形 25"/>
          <p:cNvSpPr/>
          <p:nvPr/>
        </p:nvSpPr>
        <p:spPr>
          <a:xfrm>
            <a:off x="625061" y="272438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1661494" y="3213316"/>
            <a:ext cx="3951347" cy="425157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VNF SDK</a:t>
            </a:r>
            <a:endParaRPr lang="en-US" altLang="zh-CN" sz="16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219" name="圆角矩形 25"/>
          <p:cNvSpPr/>
          <p:nvPr/>
        </p:nvSpPr>
        <p:spPr>
          <a:xfrm>
            <a:off x="625061" y="202591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625061" y="237515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Service </a:t>
            </a:r>
            <a:r>
              <a:rPr lang="en-US" altLang="zh-CN" sz="1400" b="1" dirty="0">
                <a:ea typeface="微软雅黑" panose="020B0503020204020204" pitchFamily="34" charset="-122"/>
              </a:rPr>
              <a:t> </a:t>
            </a:r>
            <a:r>
              <a:rPr lang="en-US" altLang="zh-CN" sz="1400" b="1" kern="12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Design</a:t>
            </a:r>
            <a:endParaRPr lang="zh-CN" altLang="en-US" sz="14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640108" y="4439224"/>
            <a:ext cx="2487305" cy="874746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5061" y="4810670"/>
            <a:ext cx="25023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1200" dirty="0">
                <a:ea typeface="微软雅黑" panose="020B0503020204020204" pitchFamily="34" charset="-122"/>
              </a:rPr>
              <a:t>Catalog</a:t>
            </a:r>
            <a:endParaRPr lang="zh-CN" altLang="en-US" b="1" kern="1200" dirty="0">
              <a:ea typeface="微软雅黑" panose="020B0503020204020204" pitchFamily="34" charset="-122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60824" y="5702961"/>
            <a:ext cx="2986718" cy="25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5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</a:t>
            </a:r>
            <a:r>
              <a:rPr lang="en-US" sz="105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Distribution</a:t>
            </a:r>
            <a:endParaRPr lang="en-US" sz="105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7" name="圆角矩形 55"/>
          <p:cNvSpPr/>
          <p:nvPr/>
        </p:nvSpPr>
        <p:spPr>
          <a:xfrm rot="16200000">
            <a:off x="10644005" y="2587524"/>
            <a:ext cx="2476623" cy="445200"/>
          </a:xfrm>
          <a:prstGeom prst="roundRect">
            <a:avLst>
              <a:gd name="adj" fmla="val 1648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ONAP Operations Manager 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3239817" y="1442397"/>
            <a:ext cx="8302057" cy="34277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marR="0" lvl="0" indent="-2222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        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516372" y="1571814"/>
            <a:ext cx="1920536" cy="323164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Dashboard </a:t>
            </a: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OA&amp;M (VID)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81" name="圆角矩形 31"/>
          <p:cNvSpPr/>
          <p:nvPr/>
        </p:nvSpPr>
        <p:spPr>
          <a:xfrm>
            <a:off x="8654157" y="1948806"/>
            <a:ext cx="1608806" cy="1007531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dirty="0">
              <a:solidFill>
                <a:prstClr val="white"/>
              </a:solidFill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569799" y="1296898"/>
            <a:ext cx="11047552" cy="24240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External APIs 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298932" y="1953313"/>
            <a:ext cx="1283885" cy="2945165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Common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 Services</a:t>
            </a:r>
            <a:endParaRPr lang="zh-CN" altLang="en-US" sz="13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328323" y="2589313"/>
            <a:ext cx="1234440" cy="51165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 smtClean="0">
                <a:ea typeface="微软雅黑" panose="020B0503020204020204" pitchFamily="34" charset="-122"/>
              </a:rPr>
              <a:t>AAF</a:t>
            </a:r>
            <a:endParaRPr lang="en-US" altLang="zh-CN" sz="1100" b="1" kern="1200" dirty="0">
              <a:ea typeface="微软雅黑" panose="020B0503020204020204" pitchFamily="34" charset="-122"/>
            </a:endParaRPr>
          </a:p>
        </p:txBody>
      </p:sp>
      <p:sp>
        <p:nvSpPr>
          <p:cNvPr id="94" name="圆角矩形 31"/>
          <p:cNvSpPr/>
          <p:nvPr/>
        </p:nvSpPr>
        <p:spPr>
          <a:xfrm>
            <a:off x="5227267" y="1929821"/>
            <a:ext cx="1655880" cy="102741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b="1" dirty="0">
              <a:solidFill>
                <a:prstClr val="white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328323" y="3653241"/>
            <a:ext cx="1234440" cy="30162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ea typeface="微软雅黑" panose="020B0503020204020204" pitchFamily="34" charset="-122"/>
              </a:rPr>
              <a:t>Logging</a:t>
            </a:r>
            <a:endParaRPr lang="en-US" altLang="zh-CN" sz="1100" b="1" dirty="0">
              <a:ea typeface="微软雅黑" panose="020B0503020204020204" pitchFamily="34" charset="-122"/>
            </a:endParaRPr>
          </a:p>
        </p:txBody>
      </p:sp>
      <p:sp>
        <p:nvSpPr>
          <p:cNvPr id="108" name="圆角矩形 31"/>
          <p:cNvSpPr/>
          <p:nvPr/>
        </p:nvSpPr>
        <p:spPr>
          <a:xfrm>
            <a:off x="3717563" y="1942003"/>
            <a:ext cx="1370831" cy="997731"/>
          </a:xfrm>
          <a:prstGeom prst="round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b="1" dirty="0">
              <a:solidFill>
                <a:prstClr val="white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 flipH="1">
            <a:off x="3760922" y="2174229"/>
            <a:ext cx="1256206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 Framework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8605506" y="2355317"/>
            <a:ext cx="1624729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600" b="1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A&amp;AI/ESR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4" name="圆角矩形 32"/>
          <p:cNvSpPr/>
          <p:nvPr/>
        </p:nvSpPr>
        <p:spPr>
          <a:xfrm>
            <a:off x="5671082" y="3653241"/>
            <a:ext cx="1594816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33" name="圆角矩形 32"/>
          <p:cNvSpPr/>
          <p:nvPr/>
        </p:nvSpPr>
        <p:spPr>
          <a:xfrm>
            <a:off x="3894802" y="3640275"/>
            <a:ext cx="1623845" cy="123643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 flipH="1">
            <a:off x="5240926" y="1985905"/>
            <a:ext cx="1663667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DCAE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solidFill>
                  <a:srgbClr val="FFFFFF"/>
                </a:solidFill>
                <a:sym typeface="Calibri"/>
              </a:rPr>
              <a:t>Correlation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Engine (Holmes)</a:t>
            </a:r>
            <a:r>
              <a:rPr kumimoji="0" lang="en-US" sz="1400" b="1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5" name="圆角矩形 51"/>
          <p:cNvSpPr/>
          <p:nvPr/>
        </p:nvSpPr>
        <p:spPr>
          <a:xfrm>
            <a:off x="10328323" y="3132575"/>
            <a:ext cx="1234440" cy="472892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 smtClean="0">
                <a:ea typeface="微软雅黑" panose="020B0503020204020204" pitchFamily="34" charset="-122"/>
              </a:rPr>
              <a:t>OOF</a:t>
            </a:r>
            <a:endParaRPr lang="en-US" altLang="zh-CN" sz="1050" b="1" kern="1200" dirty="0">
              <a:ea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5632326" y="3929135"/>
            <a:ext cx="1647409" cy="80021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SDN-C</a:t>
            </a:r>
            <a:endParaRPr kumimoji="0" lang="en-US" sz="1600" b="1" i="0" u="none" strike="noStrike" cap="none" spc="0" normalizeH="0" dirty="0">
              <a:ln>
                <a:noFill/>
              </a:ln>
              <a:effectLst/>
              <a:uFillTx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baseline="0" dirty="0">
                <a:sym typeface="Calibri"/>
              </a:rPr>
              <a:t>(</a:t>
            </a:r>
            <a:r>
              <a:rPr lang="en-US" sz="1600" b="1" baseline="0" dirty="0" smtClean="0">
                <a:sym typeface="Calibri"/>
              </a:rPr>
              <a:t>L0-L3 Controller)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</p:txBody>
      </p:sp>
      <p:sp>
        <p:nvSpPr>
          <p:cNvPr id="76" name="矩形 69"/>
          <p:cNvSpPr/>
          <p:nvPr/>
        </p:nvSpPr>
        <p:spPr bwMode="auto">
          <a:xfrm>
            <a:off x="3850869" y="5014915"/>
            <a:ext cx="6448064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External 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3850868" y="546489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850868" y="5803091"/>
            <a:ext cx="6477456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5571342" y="5857165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7669376" y="5857165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6633896" y="5849052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181372" y="5850284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36817" y="5327412"/>
            <a:ext cx="46140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5551358" y="5066173"/>
            <a:ext cx="147678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3rd Party Controller</a:t>
            </a:r>
          </a:p>
        </p:txBody>
      </p:sp>
      <p:sp>
        <p:nvSpPr>
          <p:cNvPr id="145" name="圆角矩形 65"/>
          <p:cNvSpPr/>
          <p:nvPr/>
        </p:nvSpPr>
        <p:spPr bwMode="auto">
          <a:xfrm>
            <a:off x="8429247" y="584905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AWS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49" name="圆角矩形 65"/>
          <p:cNvSpPr/>
          <p:nvPr/>
        </p:nvSpPr>
        <p:spPr bwMode="auto">
          <a:xfrm>
            <a:off x="8032248" y="5501567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391675" y="5486246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PNFs</a:t>
            </a:r>
          </a:p>
        </p:txBody>
      </p:sp>
      <p:grpSp>
        <p:nvGrpSpPr>
          <p:cNvPr id="138" name="Group 73"/>
          <p:cNvGrpSpPr/>
          <p:nvPr/>
        </p:nvGrpSpPr>
        <p:grpSpPr>
          <a:xfrm>
            <a:off x="4519533" y="6141556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Public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Edge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DC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203093" y="5409788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7005377" y="1932203"/>
            <a:ext cx="1521808" cy="101734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7006733" y="1932204"/>
            <a:ext cx="15887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FFFF"/>
                </a:solidFill>
              </a:rPr>
              <a:t>Service Orchestration</a:t>
            </a:r>
          </a:p>
          <a:p>
            <a:pPr algn="ctr"/>
            <a:r>
              <a:rPr lang="en-US" sz="1600" b="1" dirty="0" smtClean="0">
                <a:solidFill>
                  <a:srgbClr val="FFFFFF"/>
                </a:solidFill>
              </a:rPr>
              <a:t>Project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78" name="圆角矩形 47"/>
          <p:cNvSpPr/>
          <p:nvPr/>
        </p:nvSpPr>
        <p:spPr>
          <a:xfrm>
            <a:off x="3969542" y="3113503"/>
            <a:ext cx="6159832" cy="407779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MSB/DMAAP</a:t>
            </a:r>
            <a:endParaRPr lang="en-US" altLang="zh-CN" sz="1000" dirty="0">
              <a:solidFill>
                <a:srgbClr val="000000"/>
              </a:solidFill>
              <a:latin typeface="Calibri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340018" y="293244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6079877" y="29397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766318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484672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701711" y="349976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436253" y="351720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8138955" y="348361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219904" y="323132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圆角矩形 26"/>
          <p:cNvSpPr/>
          <p:nvPr/>
        </p:nvSpPr>
        <p:spPr>
          <a:xfrm>
            <a:off x="625061" y="4121330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Design Test &amp; Certification</a:t>
            </a:r>
          </a:p>
        </p:txBody>
      </p:sp>
      <p:sp>
        <p:nvSpPr>
          <p:cNvPr id="100" name="圆角矩形 51"/>
          <p:cNvSpPr/>
          <p:nvPr/>
        </p:nvSpPr>
        <p:spPr>
          <a:xfrm>
            <a:off x="10328323" y="3984471"/>
            <a:ext cx="1234440" cy="477853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ea typeface="微软雅黑" panose="020B0503020204020204" pitchFamily="34" charset="-122"/>
              </a:rPr>
              <a:t>Others</a:t>
            </a:r>
            <a:endParaRPr lang="en-US" altLang="zh-CN" sz="1100" b="1" dirty="0">
              <a:ea typeface="微软雅黑" panose="020B0503020204020204" pitchFamily="34" charset="-122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7566212" y="995677"/>
            <a:ext cx="1107692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ONAP CLI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569799" y="995677"/>
            <a:ext cx="6937663" cy="25128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OSS / BSS</a:t>
            </a:r>
          </a:p>
        </p:txBody>
      </p:sp>
      <p:sp>
        <p:nvSpPr>
          <p:cNvPr id="92" name="Rectangle 91"/>
          <p:cNvSpPr/>
          <p:nvPr/>
        </p:nvSpPr>
        <p:spPr>
          <a:xfrm>
            <a:off x="9798223" y="1010394"/>
            <a:ext cx="1819128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ONAP Portal</a:t>
            </a:r>
          </a:p>
        </p:txBody>
      </p:sp>
      <p:sp>
        <p:nvSpPr>
          <p:cNvPr id="96" name="圆角矩形 188"/>
          <p:cNvSpPr/>
          <p:nvPr/>
        </p:nvSpPr>
        <p:spPr bwMode="auto">
          <a:xfrm>
            <a:off x="8856707" y="5047372"/>
            <a:ext cx="69097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 err="1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sVNFM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4" name="圆角矩形 188"/>
          <p:cNvSpPr/>
          <p:nvPr/>
        </p:nvSpPr>
        <p:spPr bwMode="auto">
          <a:xfrm>
            <a:off x="9579429" y="5067378"/>
            <a:ext cx="529136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EMS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7028140" y="1535861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RUN</a:t>
            </a: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-TIME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58679" y="2036684"/>
            <a:ext cx="1058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Common Services </a:t>
            </a:r>
          </a:p>
        </p:txBody>
      </p:sp>
      <p:sp>
        <p:nvSpPr>
          <p:cNvPr id="103" name="TextBox 102"/>
          <p:cNvSpPr txBox="1"/>
          <p:nvPr/>
        </p:nvSpPr>
        <p:spPr>
          <a:xfrm flipH="1">
            <a:off x="3972464" y="3772092"/>
            <a:ext cx="1471228" cy="11695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sym typeface="Calibri"/>
              </a:rPr>
              <a:t>Multi-VIM/Cloud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sym typeface="Calibri"/>
              </a:rPr>
              <a:t>Infrastructure Adaptation Layer</a:t>
            </a:r>
            <a:endParaRPr lang="en-US" sz="1400" b="1" baseline="0" dirty="0" smtClean="0"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</p:txBody>
      </p:sp>
      <p:sp>
        <p:nvSpPr>
          <p:cNvPr id="107" name="圆角矩形 26"/>
          <p:cNvSpPr/>
          <p:nvPr/>
        </p:nvSpPr>
        <p:spPr>
          <a:xfrm>
            <a:off x="1453704" y="3197627"/>
            <a:ext cx="2467249" cy="351721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CLAMP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9" name="圆角矩形 32"/>
          <p:cNvSpPr/>
          <p:nvPr/>
        </p:nvSpPr>
        <p:spPr>
          <a:xfrm>
            <a:off x="8786660" y="3617451"/>
            <a:ext cx="1321906" cy="1247141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10" name="圆角矩形 32"/>
          <p:cNvSpPr/>
          <p:nvPr/>
        </p:nvSpPr>
        <p:spPr>
          <a:xfrm>
            <a:off x="7432170" y="3653306"/>
            <a:ext cx="1286187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 flipH="1">
            <a:off x="7339384" y="3761634"/>
            <a:ext cx="1423742" cy="1292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Application Controller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>
                <a:sym typeface="Calibri"/>
              </a:rPr>
              <a:t>(</a:t>
            </a: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APPC)</a:t>
            </a:r>
            <a:endParaRPr kumimoji="0" lang="en-US" sz="1600" b="1" i="0" u="none" strike="noStrike" cap="none" spc="0" normalizeH="0" dirty="0">
              <a:ln>
                <a:noFill/>
              </a:ln>
              <a:effectLst/>
              <a:uFillTx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baseline="0" dirty="0">
                <a:sym typeface="Calibri"/>
              </a:rPr>
              <a:t>(</a:t>
            </a:r>
            <a:r>
              <a:rPr lang="en-US" sz="1600" b="1" baseline="0" dirty="0" smtClean="0">
                <a:sym typeface="Calibri"/>
              </a:rPr>
              <a:t>L4-L7)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</p:txBody>
      </p:sp>
      <p:sp>
        <p:nvSpPr>
          <p:cNvPr id="112" name="TextBox 111"/>
          <p:cNvSpPr txBox="1"/>
          <p:nvPr/>
        </p:nvSpPr>
        <p:spPr>
          <a:xfrm flipH="1">
            <a:off x="8633538" y="3609844"/>
            <a:ext cx="1647409" cy="12387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    Virtual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Function Controller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(VF-C)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50" dirty="0" smtClean="0">
                <a:sym typeface="Calibri"/>
              </a:rPr>
              <a:t>(</a:t>
            </a:r>
            <a:r>
              <a:rPr kumimoji="0" lang="en-US" sz="1050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Note 1)</a:t>
            </a:r>
            <a:endParaRPr kumimoji="0" lang="en-US" sz="1600" i="0" u="none" strike="noStrike" cap="none" spc="0" normalizeH="0" dirty="0">
              <a:ln>
                <a:noFill/>
              </a:ln>
              <a:effectLst/>
              <a:uFillTx/>
              <a:sym typeface="Calibri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8742436" y="995677"/>
            <a:ext cx="968010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U-UI</a:t>
            </a:r>
          </a:p>
        </p:txBody>
      </p:sp>
      <p:sp>
        <p:nvSpPr>
          <p:cNvPr id="95" name="Rectangle 94"/>
          <p:cNvSpPr/>
          <p:nvPr/>
        </p:nvSpPr>
        <p:spPr>
          <a:xfrm>
            <a:off x="455462" y="5986479"/>
            <a:ext cx="2986718" cy="25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5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Note 1 - VF-C is ETSI-aligned.</a:t>
            </a:r>
            <a:endParaRPr lang="en-U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97" name="Straight Connector 96"/>
          <p:cNvCxnSpPr/>
          <p:nvPr/>
        </p:nvCxnSpPr>
        <p:spPr>
          <a:xfrm>
            <a:off x="9457242" y="3454469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圆角矩形 26"/>
          <p:cNvSpPr/>
          <p:nvPr/>
        </p:nvSpPr>
        <p:spPr>
          <a:xfrm>
            <a:off x="625061" y="377209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Change Management </a:t>
            </a:r>
            <a:r>
              <a:rPr lang="en-US" altLang="zh-CN" sz="1400" b="1" dirty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Design</a:t>
            </a:r>
            <a:endParaRPr lang="en-US" altLang="zh-CN" sz="1400" b="1" dirty="0">
              <a:solidFill>
                <a:srgbClr val="000000"/>
              </a:solidFill>
              <a:latin typeface="+mn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6948328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289386" y="4001841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Orchestration </a:t>
            </a:r>
            <a:r>
              <a:rPr lang="en-US" sz="3200" b="1" dirty="0" smtClean="0">
                <a:solidFill>
                  <a:schemeClr val="tx1"/>
                </a:solidFill>
              </a:rPr>
              <a:t>Alignment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701226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53510</TotalTime>
  <Words>5932</Words>
  <Application>Microsoft Office PowerPoint</Application>
  <PresentationFormat>Widescreen</PresentationFormat>
  <Paragraphs>1287</Paragraphs>
  <Slides>54</Slides>
  <Notes>14</Notes>
  <HiddenSlides>0</HiddenSlides>
  <MMClips>0</MMClips>
  <ScaleCrop>false</ScaleCrop>
  <HeadingPairs>
    <vt:vector size="8" baseType="variant">
      <vt:variant>
        <vt:lpstr>Fonts Used</vt:lpstr>
      </vt:variant>
      <vt:variant>
        <vt:i4>17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74" baseType="lpstr">
      <vt:lpstr>Arial Unicode MS</vt:lpstr>
      <vt:lpstr>微软雅黑</vt:lpstr>
      <vt:lpstr>微软雅黑</vt:lpstr>
      <vt:lpstr>ＭＳ Ｐゴシック</vt:lpstr>
      <vt:lpstr>ＭＳ Ｐゴシック</vt:lpstr>
      <vt:lpstr>宋体</vt:lpstr>
      <vt:lpstr>宋体</vt:lpstr>
      <vt:lpstr>.AppleSystemUIFont</vt:lpstr>
      <vt:lpstr>Arial</vt:lpstr>
      <vt:lpstr>Calibri</vt:lpstr>
      <vt:lpstr>Calibri Light</vt:lpstr>
      <vt:lpstr>Courier New</vt:lpstr>
      <vt:lpstr>DengXian</vt:lpstr>
      <vt:lpstr>Open Sans Light</vt:lpstr>
      <vt:lpstr>Times New Roman</vt:lpstr>
      <vt:lpstr>Verdana</vt:lpstr>
      <vt:lpstr>Wingdings</vt:lpstr>
      <vt:lpstr>Office Theme</vt:lpstr>
      <vt:lpstr>1_Office Theme</vt:lpstr>
      <vt:lpstr>Acrobat Document</vt:lpstr>
      <vt:lpstr> ONAP Reference Architecture for R2 and Beyond  Tiger Team Presentation   Parviz Yegani – Futurewei Technologies  Contributors: Vimal Begwani (AT&amp;T), Jamil Chawki (Orange), Andrew Mayer (AT&amp;T), Alex Vul (Intel), Ramki Krishnan (VMware), Maopeng Zhang (ZTE), Stephen Terrill (Ericsson), &lt;more contributors to be added&gt;  Jan. 9, 2018 </vt:lpstr>
      <vt:lpstr>ONAP High-Level Architecture for R1 (Amsterdam)</vt:lpstr>
      <vt:lpstr>Progress from the Architecture Subcommittee</vt:lpstr>
      <vt:lpstr>ONAP Amsterdam Architecture</vt:lpstr>
      <vt:lpstr>ONAP Reference Architecture for R2 and Beyond </vt:lpstr>
      <vt:lpstr>Architecture Design Considerations</vt:lpstr>
      <vt:lpstr>ONAP Target Architecture (High-Level Functional View)</vt:lpstr>
      <vt:lpstr>ONAP Beijing Architecture (High-Level View with Projects) </vt:lpstr>
      <vt:lpstr>ONAP Orchestration Alignment</vt:lpstr>
      <vt:lpstr>ONAP Orchestrator Functions (1/2)</vt:lpstr>
      <vt:lpstr>ONAP Orchestrator Functions (2/2)</vt:lpstr>
      <vt:lpstr>Examples of Orchestration Requests (1/2)</vt:lpstr>
      <vt:lpstr>Examples of Orchestration Requests (2/2)</vt:lpstr>
      <vt:lpstr>PowerPoint Presentation</vt:lpstr>
      <vt:lpstr>Nested / Compound Services:</vt:lpstr>
      <vt:lpstr>Conclusions</vt:lpstr>
      <vt:lpstr>APPC &amp; VF-C Convergence  Note – A major goal of the ONAP platform (R2 or a later release) is to specify a common set of functions to unify the APP-C and VF-C functionalities.</vt:lpstr>
      <vt:lpstr>Role Of Controllers in ONAP</vt:lpstr>
      <vt:lpstr>Functional Description of ONAP Components </vt:lpstr>
      <vt:lpstr>VF-C Functions</vt:lpstr>
      <vt:lpstr>Service Design and Creation (SDC) Functional Architecture</vt:lpstr>
      <vt:lpstr>Catalog Architecture</vt:lpstr>
      <vt:lpstr>Service Orchestrator</vt:lpstr>
      <vt:lpstr>SO Internal Architecture (R2 Proposed)</vt:lpstr>
      <vt:lpstr>Generic VNF Controller (L4-7) Architecture</vt:lpstr>
      <vt:lpstr>SDN-Controller Architecture</vt:lpstr>
      <vt:lpstr>Data Collection, Analytics and Events (DCAE) Architecture</vt:lpstr>
      <vt:lpstr>Active and Available Inventory</vt:lpstr>
      <vt:lpstr>Active &amp; Available Inventory, External Registry</vt:lpstr>
      <vt:lpstr>Microservices Bus (1/2)</vt:lpstr>
      <vt:lpstr>Microservices Bus (2/2)</vt:lpstr>
      <vt:lpstr>Optimization Framework (1/4)</vt:lpstr>
      <vt:lpstr>Optimization Framework (2/4)</vt:lpstr>
      <vt:lpstr>Interface Definitions (3/4)</vt:lpstr>
      <vt:lpstr>Interface Definitions (4/4)</vt:lpstr>
      <vt:lpstr>ONAP SDK-Driven Sub-System Approach</vt:lpstr>
      <vt:lpstr>SDK-Driven Sub-System – Libraries (including CCSDK)</vt:lpstr>
      <vt:lpstr>Controller Personas Based on SDK Libraries</vt:lpstr>
      <vt:lpstr>ONAP APIs  Work in Progress …</vt:lpstr>
      <vt:lpstr>MEF and ONAP Joint Collaboration</vt:lpstr>
      <vt:lpstr>PowerPoint Presentation</vt:lpstr>
      <vt:lpstr>SOF Interface Reference Points</vt:lpstr>
      <vt:lpstr>The ONAP “Black Box” View</vt:lpstr>
      <vt:lpstr>Legato Interface Reference Point</vt:lpstr>
      <vt:lpstr>Interlude Interface Reference Point</vt:lpstr>
      <vt:lpstr>Information Domains in ONAP</vt:lpstr>
      <vt:lpstr>Orchestration Approach Comparison    ONAP vs ETSI MANO (Gil)  Work in Progress …  Note - Attached slides provide a side-by-side comparison of the ETSI MANO approach to orchestration vs the ONAP (ECOMP) approach.  </vt:lpstr>
      <vt:lpstr>PowerPoint Presentation</vt:lpstr>
      <vt:lpstr>PowerPoint Presentation</vt:lpstr>
      <vt:lpstr>PowerPoint Presentation</vt:lpstr>
      <vt:lpstr>Vodafone Orchestration Proposal  (Susana)  Work in Progress …  </vt:lpstr>
      <vt:lpstr>ONAP Target Architecture focus for orchestration/NF controller discussion</vt:lpstr>
      <vt:lpstr>ONAP Target Architecture for Orchestration layer and NF controller (High-Level Functional View)</vt:lpstr>
      <vt:lpstr>ONAP Target Architecture for Orchestration layer and NF controller (APIs detailed)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Parviz Yegani</cp:lastModifiedBy>
  <cp:revision>604</cp:revision>
  <cp:lastPrinted>2017-08-07T21:14:23Z</cp:lastPrinted>
  <dcterms:created xsi:type="dcterms:W3CDTF">2017-02-27T16:23:08Z</dcterms:created>
  <dcterms:modified xsi:type="dcterms:W3CDTF">2018-01-12T05:31:47Z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1515735013</vt:lpwstr>
  </property>
</Properties>
</file>