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tiff" ContentType="image/tiff"/>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59" r:id="rId2"/>
  </p:sldMasterIdLst>
  <p:notesMasterIdLst>
    <p:notesMasterId r:id="rId91"/>
  </p:notesMasterIdLst>
  <p:sldIdLst>
    <p:sldId id="313" r:id="rId3"/>
    <p:sldId id="278" r:id="rId4"/>
    <p:sldId id="263" r:id="rId5"/>
    <p:sldId id="339" r:id="rId6"/>
    <p:sldId id="279" r:id="rId7"/>
    <p:sldId id="264" r:id="rId8"/>
    <p:sldId id="385" r:id="rId9"/>
    <p:sldId id="460" r:id="rId10"/>
    <p:sldId id="288" r:id="rId11"/>
    <p:sldId id="336" r:id="rId12"/>
    <p:sldId id="359" r:id="rId13"/>
    <p:sldId id="360" r:id="rId14"/>
    <p:sldId id="337" r:id="rId15"/>
    <p:sldId id="292" r:id="rId16"/>
    <p:sldId id="293" r:id="rId17"/>
    <p:sldId id="338" r:id="rId18"/>
    <p:sldId id="281" r:id="rId19"/>
    <p:sldId id="300" r:id="rId20"/>
    <p:sldId id="358" r:id="rId21"/>
    <p:sldId id="435" r:id="rId22"/>
    <p:sldId id="436" r:id="rId23"/>
    <p:sldId id="437" r:id="rId24"/>
    <p:sldId id="438" r:id="rId25"/>
    <p:sldId id="439" r:id="rId26"/>
    <p:sldId id="440" r:id="rId27"/>
    <p:sldId id="441" r:id="rId28"/>
    <p:sldId id="442" r:id="rId29"/>
    <p:sldId id="443" r:id="rId30"/>
    <p:sldId id="444" r:id="rId31"/>
    <p:sldId id="445" r:id="rId32"/>
    <p:sldId id="457" r:id="rId33"/>
    <p:sldId id="456" r:id="rId34"/>
    <p:sldId id="458" r:id="rId35"/>
    <p:sldId id="446" r:id="rId36"/>
    <p:sldId id="447" r:id="rId37"/>
    <p:sldId id="448" r:id="rId38"/>
    <p:sldId id="420" r:id="rId39"/>
    <p:sldId id="411" r:id="rId40"/>
    <p:sldId id="412" r:id="rId41"/>
    <p:sldId id="413" r:id="rId42"/>
    <p:sldId id="414" r:id="rId43"/>
    <p:sldId id="415" r:id="rId44"/>
    <p:sldId id="416" r:id="rId45"/>
    <p:sldId id="417" r:id="rId46"/>
    <p:sldId id="418" r:id="rId47"/>
    <p:sldId id="419" r:id="rId48"/>
    <p:sldId id="409" r:id="rId49"/>
    <p:sldId id="410" r:id="rId50"/>
    <p:sldId id="421" r:id="rId51"/>
    <p:sldId id="423" r:id="rId52"/>
    <p:sldId id="424" r:id="rId53"/>
    <p:sldId id="425" r:id="rId54"/>
    <p:sldId id="426" r:id="rId55"/>
    <p:sldId id="427" r:id="rId56"/>
    <p:sldId id="428" r:id="rId57"/>
    <p:sldId id="429" r:id="rId58"/>
    <p:sldId id="430" r:id="rId59"/>
    <p:sldId id="431" r:id="rId60"/>
    <p:sldId id="432" r:id="rId61"/>
    <p:sldId id="433" r:id="rId62"/>
    <p:sldId id="461" r:id="rId63"/>
    <p:sldId id="462" r:id="rId64"/>
    <p:sldId id="463" r:id="rId65"/>
    <p:sldId id="464" r:id="rId66"/>
    <p:sldId id="459" r:id="rId67"/>
    <p:sldId id="453" r:id="rId68"/>
    <p:sldId id="455" r:id="rId69"/>
    <p:sldId id="383" r:id="rId70"/>
    <p:sldId id="397" r:id="rId71"/>
    <p:sldId id="398" r:id="rId72"/>
    <p:sldId id="399" r:id="rId73"/>
    <p:sldId id="400" r:id="rId74"/>
    <p:sldId id="401" r:id="rId75"/>
    <p:sldId id="402" r:id="rId76"/>
    <p:sldId id="403" r:id="rId77"/>
    <p:sldId id="404" r:id="rId78"/>
    <p:sldId id="405" r:id="rId79"/>
    <p:sldId id="406" r:id="rId80"/>
    <p:sldId id="407" r:id="rId81"/>
    <p:sldId id="408" r:id="rId82"/>
    <p:sldId id="368" r:id="rId83"/>
    <p:sldId id="369" r:id="rId84"/>
    <p:sldId id="370" r:id="rId85"/>
    <p:sldId id="371" r:id="rId86"/>
    <p:sldId id="372" r:id="rId87"/>
    <p:sldId id="373" r:id="rId88"/>
    <p:sldId id="374" r:id="rId89"/>
    <p:sldId id="375" r:id="rId9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BF9EE"/>
    <a:srgbClr val="FFFFCC"/>
    <a:srgbClr val="FF7C80"/>
    <a:srgbClr val="009893"/>
    <a:srgbClr val="B9F0FF"/>
    <a:srgbClr val="006F8D"/>
    <a:srgbClr val="BCE4F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251" autoAdjust="0"/>
    <p:restoredTop sz="96096" autoAdjust="0"/>
  </p:normalViewPr>
  <p:slideViewPr>
    <p:cSldViewPr snapToGrid="0" snapToObjects="1">
      <p:cViewPr>
        <p:scale>
          <a:sx n="100" d="100"/>
          <a:sy n="100" d="100"/>
        </p:scale>
        <p:origin x="1320" y="804"/>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6" Type="http://schemas.openxmlformats.org/officeDocument/2006/relationships/slide" Target="slides/slide14.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tableStyles" Target="tableStyles.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viewProps" Target="view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notesMaster" Target="notesMasters/notesMaster1.xml"/><Relationship Id="rId9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presProps" Target="presProps.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707B98-E963-C74F-848A-16ED563603C7}" type="datetimeFigureOut">
              <a:rPr lang="en-US" smtClean="0"/>
              <a:pPr/>
              <a:t>1/22/2018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08789E-1FC9-CE4B-B453-2AA144D753F5}" type="slidenum">
              <a:rPr lang="en-US" smtClean="0"/>
              <a:pPr/>
              <a:t>‹#›</a:t>
            </a:fld>
            <a:endParaRPr lang="en-US"/>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208789E-1FC9-CE4B-B453-2AA144D753F5}" type="slidenum">
              <a:rPr lang="en-US" smtClean="0"/>
              <a:pPr/>
              <a:t>3</a:t>
            </a:fld>
            <a:endParaRPr lang="en-US"/>
          </a:p>
        </p:txBody>
      </p:sp>
    </p:spTree>
    <p:extLst>
      <p:ext uri="{BB962C8B-B14F-4D97-AF65-F5344CB8AC3E}">
        <p14:creationId xmlns:p14="http://schemas.microsoft.com/office/powerpoint/2010/main" val="28161423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latin typeface="Arial" panose="020B0604020202020204"/>
              <a:ea typeface="微软雅黑" panose="020B0503020204020204" pitchFamily="34" charset="-122"/>
            </a:endParaRPr>
          </a:p>
        </p:txBody>
      </p:sp>
      <p:sp>
        <p:nvSpPr>
          <p:cNvPr id="4" name="灯片编号占位符 3"/>
          <p:cNvSpPr>
            <a:spLocks noGrp="1"/>
          </p:cNvSpPr>
          <p:nvPr>
            <p:ph type="sldNum" sz="quarter" idx="10"/>
          </p:nvPr>
        </p:nvSpPr>
        <p:spPr/>
        <p:txBody>
          <a:bodyPr/>
          <a:lstStyle/>
          <a:p>
            <a:pPr>
              <a:defRPr/>
            </a:pPr>
            <a:fld id="{56EA4813-B4EB-4FA7-9E48-875C670093E2}" type="slidenum">
              <a:rPr lang="en-US" smtClean="0">
                <a:latin typeface="Arial" panose="020B0604020202020204"/>
              </a:rPr>
              <a:pPr>
                <a:defRPr/>
              </a:pPr>
              <a:t>32</a:t>
            </a:fld>
            <a:endParaRPr lang="en-US" dirty="0">
              <a:latin typeface="Arial" panose="020B0604020202020204"/>
            </a:endParaRPr>
          </a:p>
        </p:txBody>
      </p:sp>
    </p:spTree>
    <p:extLst>
      <p:ext uri="{BB962C8B-B14F-4D97-AF65-F5344CB8AC3E}">
        <p14:creationId xmlns:p14="http://schemas.microsoft.com/office/powerpoint/2010/main" val="9927170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38</a:t>
            </a:fld>
            <a:endParaRPr lang="en-US"/>
          </a:p>
        </p:txBody>
      </p:sp>
    </p:spTree>
    <p:extLst>
      <p:ext uri="{BB962C8B-B14F-4D97-AF65-F5344CB8AC3E}">
        <p14:creationId xmlns:p14="http://schemas.microsoft.com/office/powerpoint/2010/main" val="5886647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39</a:t>
            </a:fld>
            <a:endParaRPr lang="en-US"/>
          </a:p>
        </p:txBody>
      </p:sp>
    </p:spTree>
    <p:extLst>
      <p:ext uri="{BB962C8B-B14F-4D97-AF65-F5344CB8AC3E}">
        <p14:creationId xmlns:p14="http://schemas.microsoft.com/office/powerpoint/2010/main" val="5400087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40</a:t>
            </a:fld>
            <a:endParaRPr lang="en-US"/>
          </a:p>
        </p:txBody>
      </p:sp>
    </p:spTree>
    <p:extLst>
      <p:ext uri="{BB962C8B-B14F-4D97-AF65-F5344CB8AC3E}">
        <p14:creationId xmlns:p14="http://schemas.microsoft.com/office/powerpoint/2010/main" val="23338360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41</a:t>
            </a:fld>
            <a:endParaRPr lang="en-US"/>
          </a:p>
        </p:txBody>
      </p:sp>
    </p:spTree>
    <p:extLst>
      <p:ext uri="{BB962C8B-B14F-4D97-AF65-F5344CB8AC3E}">
        <p14:creationId xmlns:p14="http://schemas.microsoft.com/office/powerpoint/2010/main" val="21883335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42</a:t>
            </a:fld>
            <a:endParaRPr lang="en-US"/>
          </a:p>
        </p:txBody>
      </p:sp>
    </p:spTree>
    <p:extLst>
      <p:ext uri="{BB962C8B-B14F-4D97-AF65-F5344CB8AC3E}">
        <p14:creationId xmlns:p14="http://schemas.microsoft.com/office/powerpoint/2010/main" val="25480374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55</a:t>
            </a:fld>
            <a:endParaRPr lang="en-US"/>
          </a:p>
        </p:txBody>
      </p:sp>
    </p:spTree>
    <p:extLst>
      <p:ext uri="{BB962C8B-B14F-4D97-AF65-F5344CB8AC3E}">
        <p14:creationId xmlns:p14="http://schemas.microsoft.com/office/powerpoint/2010/main" val="35293063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208789E-1FC9-CE4B-B453-2AA144D753F5}" type="slidenum">
              <a:rPr lang="en-US" smtClean="0"/>
              <a:pPr/>
              <a:t>60</a:t>
            </a:fld>
            <a:endParaRPr lang="en-US"/>
          </a:p>
        </p:txBody>
      </p:sp>
    </p:spTree>
    <p:extLst>
      <p:ext uri="{BB962C8B-B14F-4D97-AF65-F5344CB8AC3E}">
        <p14:creationId xmlns:p14="http://schemas.microsoft.com/office/powerpoint/2010/main" val="35305990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208789E-1FC9-CE4B-B453-2AA144D753F5}" type="slidenum">
              <a:rPr lang="en-US" smtClean="0"/>
              <a:pPr/>
              <a:t>61</a:t>
            </a:fld>
            <a:endParaRPr lang="en-US"/>
          </a:p>
        </p:txBody>
      </p:sp>
    </p:spTree>
    <p:extLst>
      <p:ext uri="{BB962C8B-B14F-4D97-AF65-F5344CB8AC3E}">
        <p14:creationId xmlns:p14="http://schemas.microsoft.com/office/powerpoint/2010/main" val="37757575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208789E-1FC9-CE4B-B453-2AA144D753F5}" type="slidenum">
              <a:rPr lang="en-US" smtClean="0"/>
              <a:pPr/>
              <a:t>62</a:t>
            </a:fld>
            <a:endParaRPr lang="en-US"/>
          </a:p>
        </p:txBody>
      </p:sp>
    </p:spTree>
    <p:extLst>
      <p:ext uri="{BB962C8B-B14F-4D97-AF65-F5344CB8AC3E}">
        <p14:creationId xmlns:p14="http://schemas.microsoft.com/office/powerpoint/2010/main" val="1618830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smtClean="0"/>
              <a:t>Key points:</a:t>
            </a:r>
          </a:p>
          <a:p>
            <a:r>
              <a:rPr lang="en-US" dirty="0" smtClean="0"/>
              <a:t>Unified framework for design-time &amp; run-time</a:t>
            </a:r>
          </a:p>
          <a:p>
            <a:pPr lvl="1"/>
            <a:r>
              <a:rPr lang="en-US" dirty="0" smtClean="0"/>
              <a:t>Common platform for service design and </a:t>
            </a:r>
            <a:r>
              <a:rPr lang="en-US" dirty="0" err="1" smtClean="0"/>
              <a:t>netops</a:t>
            </a:r>
            <a:r>
              <a:rPr lang="en-US" dirty="0" smtClean="0"/>
              <a:t> to drive collaboration</a:t>
            </a:r>
          </a:p>
          <a:p>
            <a:r>
              <a:rPr lang="en-US" dirty="0" smtClean="0"/>
              <a:t>Simultaneous orchestration of physical and virtual networks</a:t>
            </a:r>
          </a:p>
          <a:p>
            <a:pPr lvl="1"/>
            <a:r>
              <a:rPr lang="en-US" dirty="0" smtClean="0"/>
              <a:t>Vendor-agnostic orchestration can only happen in open source context</a:t>
            </a:r>
          </a:p>
          <a:p>
            <a:r>
              <a:rPr lang="en-US" dirty="0" smtClean="0"/>
              <a:t>Real-time analytics and closed-loop automation</a:t>
            </a:r>
          </a:p>
          <a:p>
            <a:pPr lvl="1"/>
            <a:r>
              <a:rPr lang="en-US" dirty="0" smtClean="0"/>
              <a:t>Easy re-use of service concepts</a:t>
            </a:r>
          </a:p>
          <a:p>
            <a:pPr lvl="1"/>
            <a:r>
              <a:rPr lang="en-US" dirty="0" smtClean="0"/>
              <a:t>Iterative service improvements based on network feedback</a:t>
            </a:r>
          </a:p>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29115178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208789E-1FC9-CE4B-B453-2AA144D753F5}" type="slidenum">
              <a:rPr lang="en-US" smtClean="0"/>
              <a:pPr/>
              <a:t>63</a:t>
            </a:fld>
            <a:endParaRPr lang="en-US"/>
          </a:p>
        </p:txBody>
      </p:sp>
    </p:spTree>
    <p:extLst>
      <p:ext uri="{BB962C8B-B14F-4D97-AF65-F5344CB8AC3E}">
        <p14:creationId xmlns:p14="http://schemas.microsoft.com/office/powerpoint/2010/main" val="24971367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2B7F09-0AAB-7443-BE20-4368098D79C9}" type="slidenum">
              <a:rPr lang="en-US" smtClean="0"/>
              <a:pPr/>
              <a:t>71</a:t>
            </a:fld>
            <a:endParaRPr lang="en-US"/>
          </a:p>
        </p:txBody>
      </p:sp>
    </p:spTree>
    <p:extLst>
      <p:ext uri="{BB962C8B-B14F-4D97-AF65-F5344CB8AC3E}">
        <p14:creationId xmlns:p14="http://schemas.microsoft.com/office/powerpoint/2010/main" val="263621579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73</a:t>
            </a:fld>
            <a:endParaRPr lang="en-US"/>
          </a:p>
        </p:txBody>
      </p:sp>
    </p:spTree>
    <p:extLst>
      <p:ext uri="{BB962C8B-B14F-4D97-AF65-F5344CB8AC3E}">
        <p14:creationId xmlns:p14="http://schemas.microsoft.com/office/powerpoint/2010/main" val="419461179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latin typeface="Arial" panose="020B0604020202020204"/>
              <a:ea typeface="微软雅黑" panose="020B0503020204020204" pitchFamily="34" charset="-122"/>
            </a:endParaRPr>
          </a:p>
        </p:txBody>
      </p:sp>
      <p:sp>
        <p:nvSpPr>
          <p:cNvPr id="4" name="灯片编号占位符 3"/>
          <p:cNvSpPr>
            <a:spLocks noGrp="1"/>
          </p:cNvSpPr>
          <p:nvPr>
            <p:ph type="sldNum" sz="quarter" idx="10"/>
          </p:nvPr>
        </p:nvSpPr>
        <p:spPr/>
        <p:txBody>
          <a:bodyPr/>
          <a:lstStyle/>
          <a:p>
            <a:pPr>
              <a:defRPr/>
            </a:pPr>
            <a:fld id="{56EA4813-B4EB-4FA7-9E48-875C670093E2}" type="slidenum">
              <a:rPr lang="en-US" smtClean="0">
                <a:solidFill>
                  <a:prstClr val="black"/>
                </a:solidFill>
                <a:latin typeface="Arial" panose="020B0604020202020204"/>
              </a:rPr>
              <a:pPr>
                <a:defRPr/>
              </a:pPr>
              <a:t>74</a:t>
            </a:fld>
            <a:endParaRPr lang="en-US" dirty="0">
              <a:solidFill>
                <a:prstClr val="black"/>
              </a:solidFill>
              <a:latin typeface="Arial" panose="020B0604020202020204"/>
            </a:endParaRPr>
          </a:p>
        </p:txBody>
      </p:sp>
    </p:spTree>
    <p:extLst>
      <p:ext uri="{BB962C8B-B14F-4D97-AF65-F5344CB8AC3E}">
        <p14:creationId xmlns:p14="http://schemas.microsoft.com/office/powerpoint/2010/main" val="18267017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latin typeface="Arial" panose="020B0604020202020204"/>
              <a:ea typeface="微软雅黑" panose="020B0503020204020204" pitchFamily="34" charset="-122"/>
            </a:endParaRPr>
          </a:p>
        </p:txBody>
      </p:sp>
      <p:sp>
        <p:nvSpPr>
          <p:cNvPr id="4" name="灯片编号占位符 3"/>
          <p:cNvSpPr>
            <a:spLocks noGrp="1"/>
          </p:cNvSpPr>
          <p:nvPr>
            <p:ph type="sldNum" sz="quarter" idx="10"/>
          </p:nvPr>
        </p:nvSpPr>
        <p:spPr/>
        <p:txBody>
          <a:bodyPr/>
          <a:lstStyle/>
          <a:p>
            <a:pPr>
              <a:defRPr/>
            </a:pPr>
            <a:fld id="{56EA4813-B4EB-4FA7-9E48-875C670093E2}" type="slidenum">
              <a:rPr lang="en-US" smtClean="0">
                <a:latin typeface="Arial" panose="020B0604020202020204"/>
              </a:rPr>
              <a:pPr>
                <a:defRPr/>
              </a:pPr>
              <a:t>75</a:t>
            </a:fld>
            <a:endParaRPr lang="en-US" dirty="0">
              <a:latin typeface="Arial" panose="020B0604020202020204"/>
            </a:endParaRPr>
          </a:p>
        </p:txBody>
      </p:sp>
    </p:spTree>
    <p:extLst>
      <p:ext uri="{BB962C8B-B14F-4D97-AF65-F5344CB8AC3E}">
        <p14:creationId xmlns:p14="http://schemas.microsoft.com/office/powerpoint/2010/main" val="112572184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864335A-8F41-46D9-922E-A680BED6D707}" type="slidenum">
              <a:rPr lang="en-US" smtClean="0"/>
              <a:t>79</a:t>
            </a:fld>
            <a:endParaRPr lang="en-US"/>
          </a:p>
        </p:txBody>
      </p:sp>
    </p:spTree>
    <p:extLst>
      <p:ext uri="{BB962C8B-B14F-4D97-AF65-F5344CB8AC3E}">
        <p14:creationId xmlns:p14="http://schemas.microsoft.com/office/powerpoint/2010/main" val="370048282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latin typeface="Arial" panose="020B0604020202020204"/>
              <a:ea typeface="微软雅黑" panose="020B0503020204020204" pitchFamily="34" charset="-122"/>
            </a:endParaRPr>
          </a:p>
        </p:txBody>
      </p:sp>
      <p:sp>
        <p:nvSpPr>
          <p:cNvPr id="4" name="灯片编号占位符 3"/>
          <p:cNvSpPr>
            <a:spLocks noGrp="1"/>
          </p:cNvSpPr>
          <p:nvPr>
            <p:ph type="sldNum" sz="quarter" idx="10"/>
          </p:nvPr>
        </p:nvSpPr>
        <p:spPr/>
        <p:txBody>
          <a:bodyPr/>
          <a:lstStyle/>
          <a:p>
            <a:pPr>
              <a:defRPr/>
            </a:pPr>
            <a:fld id="{56EA4813-B4EB-4FA7-9E48-875C670093E2}" type="slidenum">
              <a:rPr lang="en-US" smtClean="0">
                <a:solidFill>
                  <a:prstClr val="black"/>
                </a:solidFill>
                <a:latin typeface="Arial" panose="020B0604020202020204"/>
              </a:rPr>
              <a:pPr>
                <a:defRPr/>
              </a:pPr>
              <a:t>86</a:t>
            </a:fld>
            <a:endParaRPr lang="en-US" dirty="0">
              <a:solidFill>
                <a:prstClr val="black"/>
              </a:solidFill>
              <a:latin typeface="Arial" panose="020B0604020202020204"/>
            </a:endParaRPr>
          </a:p>
        </p:txBody>
      </p:sp>
    </p:spTree>
    <p:extLst>
      <p:ext uri="{BB962C8B-B14F-4D97-AF65-F5344CB8AC3E}">
        <p14:creationId xmlns:p14="http://schemas.microsoft.com/office/powerpoint/2010/main" val="170925551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latin typeface="Arial" panose="020B0604020202020204"/>
              <a:ea typeface="微软雅黑" panose="020B0503020204020204" pitchFamily="34" charset="-122"/>
            </a:endParaRPr>
          </a:p>
        </p:txBody>
      </p:sp>
      <p:sp>
        <p:nvSpPr>
          <p:cNvPr id="4" name="灯片编号占位符 3"/>
          <p:cNvSpPr>
            <a:spLocks noGrp="1"/>
          </p:cNvSpPr>
          <p:nvPr>
            <p:ph type="sldNum" sz="quarter" idx="10"/>
          </p:nvPr>
        </p:nvSpPr>
        <p:spPr/>
        <p:txBody>
          <a:bodyPr/>
          <a:lstStyle/>
          <a:p>
            <a:pPr>
              <a:defRPr/>
            </a:pPr>
            <a:fld id="{56EA4813-B4EB-4FA7-9E48-875C670093E2}" type="slidenum">
              <a:rPr lang="en-US" smtClean="0">
                <a:solidFill>
                  <a:prstClr val="black"/>
                </a:solidFill>
                <a:latin typeface="Arial" panose="020B0604020202020204"/>
              </a:rPr>
              <a:pPr>
                <a:defRPr/>
              </a:pPr>
              <a:t>87</a:t>
            </a:fld>
            <a:endParaRPr lang="en-US" dirty="0">
              <a:solidFill>
                <a:prstClr val="black"/>
              </a:solidFill>
              <a:latin typeface="Arial" panose="020B0604020202020204"/>
            </a:endParaRPr>
          </a:p>
        </p:txBody>
      </p:sp>
    </p:spTree>
    <p:extLst>
      <p:ext uri="{BB962C8B-B14F-4D97-AF65-F5344CB8AC3E}">
        <p14:creationId xmlns:p14="http://schemas.microsoft.com/office/powerpoint/2010/main" val="34218532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latin typeface="Arial" panose="020B0604020202020204"/>
              <a:ea typeface="微软雅黑" panose="020B0503020204020204" pitchFamily="34" charset="-122"/>
            </a:endParaRPr>
          </a:p>
        </p:txBody>
      </p:sp>
      <p:sp>
        <p:nvSpPr>
          <p:cNvPr id="4" name="灯片编号占位符 3"/>
          <p:cNvSpPr>
            <a:spLocks noGrp="1"/>
          </p:cNvSpPr>
          <p:nvPr>
            <p:ph type="sldNum" sz="quarter" idx="10"/>
          </p:nvPr>
        </p:nvSpPr>
        <p:spPr/>
        <p:txBody>
          <a:bodyPr/>
          <a:lstStyle/>
          <a:p>
            <a:pPr>
              <a:defRPr/>
            </a:pPr>
            <a:fld id="{56EA4813-B4EB-4FA7-9E48-875C670093E2}" type="slidenum">
              <a:rPr lang="en-US" smtClean="0">
                <a:solidFill>
                  <a:prstClr val="black"/>
                </a:solidFill>
                <a:latin typeface="Arial" panose="020B0604020202020204"/>
              </a:rPr>
              <a:pPr>
                <a:defRPr/>
              </a:pPr>
              <a:t>88</a:t>
            </a:fld>
            <a:endParaRPr lang="en-US" dirty="0">
              <a:solidFill>
                <a:prstClr val="black"/>
              </a:solidFill>
              <a:latin typeface="Arial" panose="020B0604020202020204"/>
            </a:endParaRPr>
          </a:p>
        </p:txBody>
      </p:sp>
    </p:spTree>
    <p:extLst>
      <p:ext uri="{BB962C8B-B14F-4D97-AF65-F5344CB8AC3E}">
        <p14:creationId xmlns:p14="http://schemas.microsoft.com/office/powerpoint/2010/main" val="21918165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latin typeface="Arial" panose="020B0604020202020204"/>
              <a:ea typeface="微软雅黑" panose="020B0503020204020204" pitchFamily="34" charset="-122"/>
            </a:endParaRPr>
          </a:p>
        </p:txBody>
      </p:sp>
      <p:sp>
        <p:nvSpPr>
          <p:cNvPr id="4" name="灯片编号占位符 3"/>
          <p:cNvSpPr>
            <a:spLocks noGrp="1"/>
          </p:cNvSpPr>
          <p:nvPr>
            <p:ph type="sldNum" sz="quarter" idx="10"/>
          </p:nvPr>
        </p:nvSpPr>
        <p:spPr/>
        <p:txBody>
          <a:bodyPr/>
          <a:lstStyle/>
          <a:p>
            <a:pPr>
              <a:defRPr/>
            </a:pPr>
            <a:fld id="{56EA4813-B4EB-4FA7-9E48-875C670093E2}" type="slidenum">
              <a:rPr lang="en-US" smtClean="0">
                <a:solidFill>
                  <a:prstClr val="black"/>
                </a:solidFill>
                <a:latin typeface="Arial" panose="020B0604020202020204"/>
              </a:rPr>
              <a:pPr>
                <a:defRPr/>
              </a:pPr>
              <a:t>7</a:t>
            </a:fld>
            <a:endParaRPr lang="en-US" dirty="0">
              <a:solidFill>
                <a:prstClr val="black"/>
              </a:solidFill>
              <a:latin typeface="Arial" panose="020B0604020202020204"/>
            </a:endParaRPr>
          </a:p>
        </p:txBody>
      </p:sp>
    </p:spTree>
    <p:extLst>
      <p:ext uri="{BB962C8B-B14F-4D97-AF65-F5344CB8AC3E}">
        <p14:creationId xmlns:p14="http://schemas.microsoft.com/office/powerpoint/2010/main" val="25241264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latin typeface="Arial" panose="020B0604020202020204"/>
              <a:ea typeface="微软雅黑" panose="020B0503020204020204" pitchFamily="34" charset="-122"/>
            </a:endParaRPr>
          </a:p>
        </p:txBody>
      </p:sp>
      <p:sp>
        <p:nvSpPr>
          <p:cNvPr id="4" name="灯片编号占位符 3"/>
          <p:cNvSpPr>
            <a:spLocks noGrp="1"/>
          </p:cNvSpPr>
          <p:nvPr>
            <p:ph type="sldNum" sz="quarter" idx="10"/>
          </p:nvPr>
        </p:nvSpPr>
        <p:spPr/>
        <p:txBody>
          <a:bodyPr/>
          <a:lstStyle/>
          <a:p>
            <a:pPr>
              <a:defRPr/>
            </a:pPr>
            <a:fld id="{56EA4813-B4EB-4FA7-9E48-875C670093E2}" type="slidenum">
              <a:rPr lang="en-US" smtClean="0">
                <a:latin typeface="Arial" panose="020B0604020202020204"/>
              </a:rPr>
              <a:pPr>
                <a:defRPr/>
              </a:pPr>
              <a:t>8</a:t>
            </a:fld>
            <a:endParaRPr lang="en-US" dirty="0">
              <a:latin typeface="Arial" panose="020B0604020202020204"/>
            </a:endParaRPr>
          </a:p>
        </p:txBody>
      </p:sp>
    </p:spTree>
    <p:extLst>
      <p:ext uri="{BB962C8B-B14F-4D97-AF65-F5344CB8AC3E}">
        <p14:creationId xmlns:p14="http://schemas.microsoft.com/office/powerpoint/2010/main" val="19855263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8789E-1FC9-CE4B-B453-2AA144D753F5}" type="slidenum">
              <a:rPr lang="en-US" smtClean="0"/>
              <a:pPr/>
              <a:t>20</a:t>
            </a:fld>
            <a:endParaRPr lang="en-US"/>
          </a:p>
        </p:txBody>
      </p:sp>
    </p:spTree>
    <p:extLst>
      <p:ext uri="{BB962C8B-B14F-4D97-AF65-F5344CB8AC3E}">
        <p14:creationId xmlns:p14="http://schemas.microsoft.com/office/powerpoint/2010/main" val="434941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21</a:t>
            </a:fld>
            <a:endParaRPr lang="en-US"/>
          </a:p>
        </p:txBody>
      </p:sp>
    </p:spTree>
    <p:extLst>
      <p:ext uri="{BB962C8B-B14F-4D97-AF65-F5344CB8AC3E}">
        <p14:creationId xmlns:p14="http://schemas.microsoft.com/office/powerpoint/2010/main" val="15770592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solidFill>
                  <a:prstClr val="black"/>
                </a:solidFill>
              </a:rPr>
              <a:pPr/>
              <a:t>25</a:t>
            </a:fld>
            <a:endParaRPr lang="en-US">
              <a:solidFill>
                <a:prstClr val="black"/>
              </a:solidFill>
            </a:endParaRPr>
          </a:p>
        </p:txBody>
      </p:sp>
    </p:spTree>
    <p:extLst>
      <p:ext uri="{BB962C8B-B14F-4D97-AF65-F5344CB8AC3E}">
        <p14:creationId xmlns:p14="http://schemas.microsoft.com/office/powerpoint/2010/main" val="689054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defTabSz="457200" hangingPunct="0"/>
            <a:fld id="{9F4FBC3A-A12C-40F9-BB8D-BC30C7901396}" type="slidenum">
              <a:rPr lang="en-US" kern="0">
                <a:solidFill>
                  <a:srgbClr val="000000"/>
                </a:solidFill>
                <a:sym typeface="Calibri"/>
              </a:rPr>
              <a:pPr defTabSz="457200" hangingPunct="0"/>
              <a:t>29</a:t>
            </a:fld>
            <a:endParaRPr lang="en-US" kern="0" dirty="0">
              <a:solidFill>
                <a:srgbClr val="000000"/>
              </a:solidFill>
              <a:sym typeface="Calibri"/>
            </a:endParaRPr>
          </a:p>
        </p:txBody>
      </p:sp>
    </p:spTree>
    <p:extLst>
      <p:ext uri="{BB962C8B-B14F-4D97-AF65-F5344CB8AC3E}">
        <p14:creationId xmlns:p14="http://schemas.microsoft.com/office/powerpoint/2010/main" val="25770818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defTabSz="457200" hangingPunct="0"/>
            <a:fld id="{9F4FBC3A-A12C-40F9-BB8D-BC30C7901396}" type="slidenum">
              <a:rPr lang="en-US" kern="0">
                <a:solidFill>
                  <a:srgbClr val="000000"/>
                </a:solidFill>
                <a:sym typeface="Calibri"/>
              </a:rPr>
              <a:pPr defTabSz="457200" hangingPunct="0"/>
              <a:t>30</a:t>
            </a:fld>
            <a:endParaRPr lang="en-US" kern="0" dirty="0">
              <a:solidFill>
                <a:srgbClr val="000000"/>
              </a:solidFill>
              <a:sym typeface="Calibri"/>
            </a:endParaRPr>
          </a:p>
        </p:txBody>
      </p:sp>
    </p:spTree>
    <p:extLst>
      <p:ext uri="{BB962C8B-B14F-4D97-AF65-F5344CB8AC3E}">
        <p14:creationId xmlns:p14="http://schemas.microsoft.com/office/powerpoint/2010/main" val="220542210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2_Title Slide with half image">
    <p:spTree>
      <p:nvGrpSpPr>
        <p:cNvPr id="1" name=""/>
        <p:cNvGrpSpPr/>
        <p:nvPr/>
      </p:nvGrpSpPr>
      <p:grpSpPr>
        <a:xfrm>
          <a:off x="0" y="0"/>
          <a:ext cx="0" cy="0"/>
          <a:chOff x="0" y="0"/>
          <a:chExt cx="0" cy="0"/>
        </a:xfrm>
      </p:grpSpPr>
      <p:sp>
        <p:nvSpPr>
          <p:cNvPr id="105" name="Shape 105"/>
          <p:cNvSpPr>
            <a:spLocks noGrp="1"/>
          </p:cNvSpPr>
          <p:nvPr>
            <p:ph type="title"/>
          </p:nvPr>
        </p:nvSpPr>
        <p:spPr>
          <a:xfrm>
            <a:off x="838200" y="365125"/>
            <a:ext cx="10515600" cy="642041"/>
          </a:xfrm>
          <a:prstGeom prst="rect">
            <a:avLst/>
          </a:prstGeom>
        </p:spPr>
        <p:txBody>
          <a:bodyPr lIns="45719" tIns="45719" rIns="45719" bIns="45719"/>
          <a:lstStyle>
            <a:lvl1pPr algn="ctr">
              <a:defRPr b="0">
                <a:solidFill>
                  <a:srgbClr val="272727"/>
                </a:solidFill>
                <a:latin typeface="+mn-lt"/>
                <a:ea typeface="+mn-ea"/>
                <a:cs typeface="+mn-cs"/>
                <a:sym typeface="Calibri"/>
              </a:defRPr>
            </a:lvl1pPr>
          </a:lstStyle>
          <a:p>
            <a:r>
              <a:t>Title Text</a:t>
            </a:r>
          </a:p>
        </p:txBody>
      </p:sp>
      <p:sp>
        <p:nvSpPr>
          <p:cNvPr id="106" name="Shape 106"/>
          <p:cNvSpPr>
            <a:spLocks noGrp="1"/>
          </p:cNvSpPr>
          <p:nvPr>
            <p:ph type="body" sz="quarter" idx="1"/>
          </p:nvPr>
        </p:nvSpPr>
        <p:spPr>
          <a:xfrm>
            <a:off x="838200" y="867189"/>
            <a:ext cx="10515600" cy="406401"/>
          </a:xfrm>
          <a:prstGeom prst="rect">
            <a:avLst/>
          </a:prstGeom>
        </p:spPr>
        <p:txBody>
          <a:bodyPr/>
          <a:lstStyle>
            <a:lvl1pPr marL="0" indent="0" algn="ctr">
              <a:lnSpc>
                <a:spcPct val="86000"/>
              </a:lnSpc>
              <a:spcBef>
                <a:spcPts val="0"/>
              </a:spcBef>
              <a:buSzTx/>
              <a:buFontTx/>
              <a:buNone/>
              <a:defRPr sz="1600"/>
            </a:lvl1pPr>
            <a:lvl2pPr marL="609600" indent="-152400" algn="ctr">
              <a:lnSpc>
                <a:spcPct val="86000"/>
              </a:lnSpc>
              <a:spcBef>
                <a:spcPts val="0"/>
              </a:spcBef>
              <a:buSzPct val="80000"/>
              <a:buFontTx/>
              <a:buChar char="▪"/>
              <a:defRPr sz="1600"/>
            </a:lvl2pPr>
            <a:lvl3pPr marL="1036319" indent="-121919" algn="ctr">
              <a:lnSpc>
                <a:spcPct val="86000"/>
              </a:lnSpc>
              <a:spcBef>
                <a:spcPts val="0"/>
              </a:spcBef>
              <a:buFontTx/>
              <a:buChar char="▪"/>
              <a:defRPr sz="1600"/>
            </a:lvl3pPr>
            <a:lvl4pPr marL="1493519" indent="-121919" algn="ctr">
              <a:lnSpc>
                <a:spcPct val="86000"/>
              </a:lnSpc>
              <a:spcBef>
                <a:spcPts val="0"/>
              </a:spcBef>
              <a:buFontTx/>
              <a:defRPr sz="1600"/>
            </a:lvl4pPr>
            <a:lvl5pPr marL="1950720" indent="-121920" algn="ctr">
              <a:lnSpc>
                <a:spcPct val="86000"/>
              </a:lnSpc>
              <a:spcBef>
                <a:spcPts val="0"/>
              </a:spcBef>
              <a:buFontTx/>
              <a:defRPr sz="1600"/>
            </a:lvl5pPr>
          </a:lstStyle>
          <a:p>
            <a:r>
              <a:t>Body Level One</a:t>
            </a:r>
          </a:p>
          <a:p>
            <a:pPr lvl="1"/>
            <a:r>
              <a:t>Body Level Two</a:t>
            </a:r>
          </a:p>
          <a:p>
            <a:pPr lvl="2"/>
            <a:r>
              <a:t>Body Level Three</a:t>
            </a:r>
          </a:p>
          <a:p>
            <a:pPr lvl="3"/>
            <a:r>
              <a:t>Body Level Four</a:t>
            </a:r>
          </a:p>
          <a:p>
            <a:pPr lvl="4"/>
            <a:r>
              <a:t>Body Level Five</a:t>
            </a:r>
          </a:p>
        </p:txBody>
      </p:sp>
      <p:sp>
        <p:nvSpPr>
          <p:cNvPr id="107" name="Shape 107"/>
          <p:cNvSpPr>
            <a:spLocks noGrp="1"/>
          </p:cNvSpPr>
          <p:nvPr>
            <p:ph type="pic" idx="13"/>
          </p:nvPr>
        </p:nvSpPr>
        <p:spPr>
          <a:xfrm>
            <a:off x="0" y="2173355"/>
            <a:ext cx="12192000" cy="3273978"/>
          </a:xfrm>
          <a:prstGeom prst="rect">
            <a:avLst/>
          </a:prstGeom>
        </p:spPr>
        <p:txBody>
          <a:bodyPr lIns="91439" rIns="91439">
            <a:noAutofit/>
          </a:bodyPr>
          <a:lstStyle/>
          <a:p>
            <a:endParaRPr/>
          </a:p>
        </p:txBody>
      </p:sp>
      <p:sp>
        <p:nvSpPr>
          <p:cNvPr id="108" name="Shape 108"/>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2918754190"/>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01_One Column">
    <p:spTree>
      <p:nvGrpSpPr>
        <p:cNvPr id="1" name=""/>
        <p:cNvGrpSpPr/>
        <p:nvPr/>
      </p:nvGrpSpPr>
      <p:grpSpPr>
        <a:xfrm>
          <a:off x="0" y="0"/>
          <a:ext cx="0" cy="0"/>
          <a:chOff x="0" y="0"/>
          <a:chExt cx="0" cy="0"/>
        </a:xfrm>
      </p:grpSpPr>
      <p:sp>
        <p:nvSpPr>
          <p:cNvPr id="115" name="Shape 115"/>
          <p:cNvSpPr>
            <a:spLocks noGrp="1"/>
          </p:cNvSpPr>
          <p:nvPr>
            <p:ph type="pic" idx="13"/>
          </p:nvPr>
        </p:nvSpPr>
        <p:spPr>
          <a:xfrm>
            <a:off x="0" y="2080175"/>
            <a:ext cx="12192000" cy="3114676"/>
          </a:xfrm>
          <a:prstGeom prst="rect">
            <a:avLst/>
          </a:prstGeom>
        </p:spPr>
        <p:txBody>
          <a:bodyPr lIns="91439" rIns="91439">
            <a:noAutofit/>
          </a:bodyPr>
          <a:lstStyle/>
          <a:p>
            <a:endParaRPr/>
          </a:p>
        </p:txBody>
      </p:sp>
      <p:sp>
        <p:nvSpPr>
          <p:cNvPr id="116" name="Shape 116"/>
          <p:cNvSpPr>
            <a:spLocks noGrp="1"/>
          </p:cNvSpPr>
          <p:nvPr>
            <p:ph type="title"/>
          </p:nvPr>
        </p:nvSpPr>
        <p:spPr>
          <a:xfrm>
            <a:off x="838200" y="365125"/>
            <a:ext cx="10515600" cy="642041"/>
          </a:xfrm>
          <a:prstGeom prst="rect">
            <a:avLst/>
          </a:prstGeom>
        </p:spPr>
        <p:txBody>
          <a:bodyPr lIns="45719" tIns="45719" rIns="45719" bIns="45719"/>
          <a:lstStyle>
            <a:lvl1pPr algn="ctr">
              <a:defRPr b="0">
                <a:solidFill>
                  <a:srgbClr val="272727"/>
                </a:solidFill>
                <a:latin typeface="+mn-lt"/>
                <a:ea typeface="+mn-ea"/>
                <a:cs typeface="+mn-cs"/>
                <a:sym typeface="Calibri"/>
              </a:defRPr>
            </a:lvl1pPr>
          </a:lstStyle>
          <a:p>
            <a:r>
              <a:t>Title Text</a:t>
            </a:r>
          </a:p>
        </p:txBody>
      </p:sp>
      <p:sp>
        <p:nvSpPr>
          <p:cNvPr id="117" name="Shape 117"/>
          <p:cNvSpPr>
            <a:spLocks noGrp="1"/>
          </p:cNvSpPr>
          <p:nvPr>
            <p:ph type="body" sz="quarter" idx="1"/>
          </p:nvPr>
        </p:nvSpPr>
        <p:spPr>
          <a:xfrm>
            <a:off x="838200" y="893693"/>
            <a:ext cx="10515600" cy="406401"/>
          </a:xfrm>
          <a:prstGeom prst="rect">
            <a:avLst/>
          </a:prstGeom>
        </p:spPr>
        <p:txBody>
          <a:bodyPr/>
          <a:lstStyle>
            <a:lvl1pPr marL="0" indent="0" algn="ctr">
              <a:lnSpc>
                <a:spcPct val="86000"/>
              </a:lnSpc>
              <a:spcBef>
                <a:spcPts val="0"/>
              </a:spcBef>
              <a:buSzTx/>
              <a:buFontTx/>
              <a:buNone/>
              <a:defRPr sz="1600">
                <a:latin typeface="Open Sans Light"/>
                <a:ea typeface="Open Sans Light"/>
                <a:cs typeface="Open Sans Light"/>
                <a:sym typeface="Open Sans Light"/>
              </a:defRPr>
            </a:lvl1pPr>
            <a:lvl2pPr marL="609600" indent="-152400" algn="ctr">
              <a:lnSpc>
                <a:spcPct val="86000"/>
              </a:lnSpc>
              <a:spcBef>
                <a:spcPts val="0"/>
              </a:spcBef>
              <a:buSzPct val="80000"/>
              <a:buFontTx/>
              <a:buChar char="▪"/>
              <a:defRPr sz="1600">
                <a:latin typeface="Open Sans Light"/>
                <a:ea typeface="Open Sans Light"/>
                <a:cs typeface="Open Sans Light"/>
                <a:sym typeface="Open Sans Light"/>
              </a:defRPr>
            </a:lvl2pPr>
            <a:lvl3pPr marL="1036319" indent="-121919" algn="ctr">
              <a:lnSpc>
                <a:spcPct val="86000"/>
              </a:lnSpc>
              <a:spcBef>
                <a:spcPts val="0"/>
              </a:spcBef>
              <a:buFontTx/>
              <a:buChar char="▪"/>
              <a:defRPr sz="1600">
                <a:latin typeface="Open Sans Light"/>
                <a:ea typeface="Open Sans Light"/>
                <a:cs typeface="Open Sans Light"/>
                <a:sym typeface="Open Sans Light"/>
              </a:defRPr>
            </a:lvl3pPr>
            <a:lvl4pPr marL="1493519" indent="-121919" algn="ctr">
              <a:lnSpc>
                <a:spcPct val="86000"/>
              </a:lnSpc>
              <a:spcBef>
                <a:spcPts val="0"/>
              </a:spcBef>
              <a:buFontTx/>
              <a:defRPr sz="1600">
                <a:latin typeface="Open Sans Light"/>
                <a:ea typeface="Open Sans Light"/>
                <a:cs typeface="Open Sans Light"/>
                <a:sym typeface="Open Sans Light"/>
              </a:defRPr>
            </a:lvl4pPr>
            <a:lvl5pPr marL="1950720" indent="-121920" algn="ctr">
              <a:lnSpc>
                <a:spcPct val="86000"/>
              </a:lnSpc>
              <a:spcBef>
                <a:spcPts val="0"/>
              </a:spcBef>
              <a:buFontTx/>
              <a:defRPr sz="1600">
                <a:latin typeface="Open Sans Light"/>
                <a:ea typeface="Open Sans Light"/>
                <a:cs typeface="Open Sans Light"/>
                <a:sym typeface="Open Sans Light"/>
              </a:defRPr>
            </a:lvl5pPr>
          </a:lstStyle>
          <a:p>
            <a:r>
              <a:t>Body Level One</a:t>
            </a:r>
          </a:p>
          <a:p>
            <a:pPr lvl="1"/>
            <a:r>
              <a:t>Body Level Two</a:t>
            </a:r>
          </a:p>
          <a:p>
            <a:pPr lvl="2"/>
            <a:r>
              <a:t>Body Level Three</a:t>
            </a:r>
          </a:p>
          <a:p>
            <a:pPr lvl="3"/>
            <a:r>
              <a:t>Body Level Four</a:t>
            </a:r>
          </a:p>
          <a:p>
            <a:pPr lvl="4"/>
            <a:r>
              <a:t>Body Level Five</a:t>
            </a:r>
          </a:p>
        </p:txBody>
      </p:sp>
      <p:sp>
        <p:nvSpPr>
          <p:cNvPr id="118" name="Shape 118"/>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2589120394"/>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2_Two Column">
    <p:spTree>
      <p:nvGrpSpPr>
        <p:cNvPr id="1" name=""/>
        <p:cNvGrpSpPr/>
        <p:nvPr/>
      </p:nvGrpSpPr>
      <p:grpSpPr>
        <a:xfrm>
          <a:off x="0" y="0"/>
          <a:ext cx="0" cy="0"/>
          <a:chOff x="0" y="0"/>
          <a:chExt cx="0" cy="0"/>
        </a:xfrm>
      </p:grpSpPr>
      <p:sp>
        <p:nvSpPr>
          <p:cNvPr id="125" name="Shape 125"/>
          <p:cNvSpPr>
            <a:spLocks noGrp="1"/>
          </p:cNvSpPr>
          <p:nvPr>
            <p:ph type="pic" sz="half" idx="13"/>
          </p:nvPr>
        </p:nvSpPr>
        <p:spPr>
          <a:xfrm>
            <a:off x="954156" y="1801878"/>
            <a:ext cx="4916559" cy="3777286"/>
          </a:xfrm>
          <a:prstGeom prst="rect">
            <a:avLst/>
          </a:prstGeom>
        </p:spPr>
        <p:txBody>
          <a:bodyPr lIns="91439" rIns="91439">
            <a:noAutofit/>
          </a:bodyPr>
          <a:lstStyle/>
          <a:p>
            <a:endParaRPr/>
          </a:p>
        </p:txBody>
      </p:sp>
      <p:sp>
        <p:nvSpPr>
          <p:cNvPr id="126" name="Shape 126"/>
          <p:cNvSpPr>
            <a:spLocks noGrp="1"/>
          </p:cNvSpPr>
          <p:nvPr>
            <p:ph type="pic" sz="half" idx="14"/>
          </p:nvPr>
        </p:nvSpPr>
        <p:spPr>
          <a:xfrm>
            <a:off x="6407425" y="1801878"/>
            <a:ext cx="4916559" cy="3777286"/>
          </a:xfrm>
          <a:prstGeom prst="rect">
            <a:avLst/>
          </a:prstGeom>
        </p:spPr>
        <p:txBody>
          <a:bodyPr lIns="91439" rIns="91439">
            <a:noAutofit/>
          </a:bodyPr>
          <a:lstStyle/>
          <a:p>
            <a:endParaRPr/>
          </a:p>
        </p:txBody>
      </p:sp>
      <p:sp>
        <p:nvSpPr>
          <p:cNvPr id="127" name="Shape 127"/>
          <p:cNvSpPr>
            <a:spLocks noGrp="1"/>
          </p:cNvSpPr>
          <p:nvPr>
            <p:ph type="title"/>
          </p:nvPr>
        </p:nvSpPr>
        <p:spPr>
          <a:xfrm>
            <a:off x="838200" y="401845"/>
            <a:ext cx="10515600" cy="642041"/>
          </a:xfrm>
          <a:prstGeom prst="rect">
            <a:avLst/>
          </a:prstGeom>
        </p:spPr>
        <p:txBody>
          <a:bodyPr lIns="45719" tIns="45719" rIns="45719" bIns="45719"/>
          <a:lstStyle>
            <a:lvl1pPr algn="ctr">
              <a:defRPr sz="2800" b="0">
                <a:solidFill>
                  <a:srgbClr val="272727"/>
                </a:solidFill>
                <a:latin typeface="+mn-lt"/>
                <a:ea typeface="+mn-ea"/>
                <a:cs typeface="+mn-cs"/>
                <a:sym typeface="Calibri"/>
              </a:defRPr>
            </a:lvl1pPr>
          </a:lstStyle>
          <a:p>
            <a:r>
              <a:t>Title Text</a:t>
            </a:r>
          </a:p>
        </p:txBody>
      </p:sp>
      <p:sp>
        <p:nvSpPr>
          <p:cNvPr id="128" name="Shape 128"/>
          <p:cNvSpPr>
            <a:spLocks noGrp="1"/>
          </p:cNvSpPr>
          <p:nvPr>
            <p:ph type="body" sz="quarter" idx="1"/>
          </p:nvPr>
        </p:nvSpPr>
        <p:spPr>
          <a:xfrm>
            <a:off x="838200" y="867189"/>
            <a:ext cx="10515600" cy="406401"/>
          </a:xfrm>
          <a:prstGeom prst="rect">
            <a:avLst/>
          </a:prstGeom>
        </p:spPr>
        <p:txBody>
          <a:bodyPr/>
          <a:lstStyle>
            <a:lvl1pPr marL="0" indent="0" algn="ctr">
              <a:lnSpc>
                <a:spcPct val="86000"/>
              </a:lnSpc>
              <a:spcBef>
                <a:spcPts val="0"/>
              </a:spcBef>
              <a:buSzTx/>
              <a:buFontTx/>
              <a:buNone/>
              <a:defRPr sz="1600">
                <a:latin typeface="Open Sans Light"/>
                <a:ea typeface="Open Sans Light"/>
                <a:cs typeface="Open Sans Light"/>
                <a:sym typeface="Open Sans Light"/>
              </a:defRPr>
            </a:lvl1pPr>
            <a:lvl2pPr marL="609600" indent="-152400" algn="ctr">
              <a:lnSpc>
                <a:spcPct val="86000"/>
              </a:lnSpc>
              <a:spcBef>
                <a:spcPts val="0"/>
              </a:spcBef>
              <a:buSzPct val="80000"/>
              <a:buFontTx/>
              <a:buChar char="▪"/>
              <a:defRPr sz="1600">
                <a:latin typeface="Open Sans Light"/>
                <a:ea typeface="Open Sans Light"/>
                <a:cs typeface="Open Sans Light"/>
                <a:sym typeface="Open Sans Light"/>
              </a:defRPr>
            </a:lvl2pPr>
            <a:lvl3pPr marL="1036319" indent="-121919" algn="ctr">
              <a:lnSpc>
                <a:spcPct val="86000"/>
              </a:lnSpc>
              <a:spcBef>
                <a:spcPts val="0"/>
              </a:spcBef>
              <a:buFontTx/>
              <a:buChar char="▪"/>
              <a:defRPr sz="1600">
                <a:latin typeface="Open Sans Light"/>
                <a:ea typeface="Open Sans Light"/>
                <a:cs typeface="Open Sans Light"/>
                <a:sym typeface="Open Sans Light"/>
              </a:defRPr>
            </a:lvl3pPr>
            <a:lvl4pPr marL="1493519" indent="-121919" algn="ctr">
              <a:lnSpc>
                <a:spcPct val="86000"/>
              </a:lnSpc>
              <a:spcBef>
                <a:spcPts val="0"/>
              </a:spcBef>
              <a:buFontTx/>
              <a:defRPr sz="1600">
                <a:latin typeface="Open Sans Light"/>
                <a:ea typeface="Open Sans Light"/>
                <a:cs typeface="Open Sans Light"/>
                <a:sym typeface="Open Sans Light"/>
              </a:defRPr>
            </a:lvl4pPr>
            <a:lvl5pPr marL="1950720" indent="-121920" algn="ctr">
              <a:lnSpc>
                <a:spcPct val="86000"/>
              </a:lnSpc>
              <a:spcBef>
                <a:spcPts val="0"/>
              </a:spcBef>
              <a:buFontTx/>
              <a:defRPr sz="1600">
                <a:latin typeface="Open Sans Light"/>
                <a:ea typeface="Open Sans Light"/>
                <a:cs typeface="Open Sans Light"/>
                <a:sym typeface="Open Sans Light"/>
              </a:defRPr>
            </a:lvl5pPr>
          </a:lstStyle>
          <a:p>
            <a:r>
              <a:t>Body Level One</a:t>
            </a:r>
          </a:p>
          <a:p>
            <a:pPr lvl="1"/>
            <a:r>
              <a:t>Body Level Two</a:t>
            </a:r>
          </a:p>
          <a:p>
            <a:pPr lvl="2"/>
            <a:r>
              <a:t>Body Level Three</a:t>
            </a:r>
          </a:p>
          <a:p>
            <a:pPr lvl="3"/>
            <a:r>
              <a:t>Body Level Four</a:t>
            </a:r>
          </a:p>
          <a:p>
            <a:pPr lvl="4"/>
            <a:r>
              <a:t>Body Level Five</a:t>
            </a:r>
          </a:p>
        </p:txBody>
      </p:sp>
      <p:sp>
        <p:nvSpPr>
          <p:cNvPr id="129" name="Shape 129"/>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289251411"/>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4_six Column">
    <p:spTree>
      <p:nvGrpSpPr>
        <p:cNvPr id="1" name=""/>
        <p:cNvGrpSpPr/>
        <p:nvPr/>
      </p:nvGrpSpPr>
      <p:grpSpPr>
        <a:xfrm>
          <a:off x="0" y="0"/>
          <a:ext cx="0" cy="0"/>
          <a:chOff x="0" y="0"/>
          <a:chExt cx="0" cy="0"/>
        </a:xfrm>
      </p:grpSpPr>
      <p:sp>
        <p:nvSpPr>
          <p:cNvPr id="136" name="Shape 136"/>
          <p:cNvSpPr>
            <a:spLocks noGrp="1"/>
          </p:cNvSpPr>
          <p:nvPr>
            <p:ph type="pic" sz="quarter" idx="13"/>
          </p:nvPr>
        </p:nvSpPr>
        <p:spPr>
          <a:xfrm>
            <a:off x="838200" y="1775654"/>
            <a:ext cx="3362739" cy="1550642"/>
          </a:xfrm>
          <a:prstGeom prst="rect">
            <a:avLst/>
          </a:prstGeom>
        </p:spPr>
        <p:txBody>
          <a:bodyPr lIns="91439" rIns="91439">
            <a:noAutofit/>
          </a:bodyPr>
          <a:lstStyle/>
          <a:p>
            <a:endParaRPr/>
          </a:p>
        </p:txBody>
      </p:sp>
      <p:sp>
        <p:nvSpPr>
          <p:cNvPr id="137" name="Shape 137"/>
          <p:cNvSpPr>
            <a:spLocks noGrp="1"/>
          </p:cNvSpPr>
          <p:nvPr>
            <p:ph type="title"/>
          </p:nvPr>
        </p:nvSpPr>
        <p:spPr>
          <a:xfrm>
            <a:off x="838200" y="365125"/>
            <a:ext cx="10515600" cy="642041"/>
          </a:xfrm>
          <a:prstGeom prst="rect">
            <a:avLst/>
          </a:prstGeom>
        </p:spPr>
        <p:txBody>
          <a:bodyPr lIns="45719" tIns="45719" rIns="45719" bIns="45719"/>
          <a:lstStyle>
            <a:lvl1pPr algn="ctr">
              <a:defRPr b="0">
                <a:solidFill>
                  <a:srgbClr val="272727"/>
                </a:solidFill>
                <a:latin typeface="+mn-lt"/>
                <a:ea typeface="+mn-ea"/>
                <a:cs typeface="+mn-cs"/>
                <a:sym typeface="Calibri"/>
              </a:defRPr>
            </a:lvl1pPr>
          </a:lstStyle>
          <a:p>
            <a:r>
              <a:t>Title Text</a:t>
            </a:r>
          </a:p>
        </p:txBody>
      </p:sp>
      <p:sp>
        <p:nvSpPr>
          <p:cNvPr id="138" name="Shape 138"/>
          <p:cNvSpPr>
            <a:spLocks noGrp="1"/>
          </p:cNvSpPr>
          <p:nvPr>
            <p:ph type="body" sz="quarter" idx="1"/>
          </p:nvPr>
        </p:nvSpPr>
        <p:spPr>
          <a:xfrm>
            <a:off x="838200" y="893693"/>
            <a:ext cx="10515600" cy="406401"/>
          </a:xfrm>
          <a:prstGeom prst="rect">
            <a:avLst/>
          </a:prstGeom>
        </p:spPr>
        <p:txBody>
          <a:bodyPr/>
          <a:lstStyle>
            <a:lvl1pPr marL="0" indent="0" algn="ctr">
              <a:lnSpc>
                <a:spcPct val="86000"/>
              </a:lnSpc>
              <a:spcBef>
                <a:spcPts val="0"/>
              </a:spcBef>
              <a:buSzTx/>
              <a:buFontTx/>
              <a:buNone/>
              <a:defRPr sz="1600">
                <a:latin typeface="Open Sans Light"/>
                <a:ea typeface="Open Sans Light"/>
                <a:cs typeface="Open Sans Light"/>
                <a:sym typeface="Open Sans Light"/>
              </a:defRPr>
            </a:lvl1pPr>
            <a:lvl2pPr marL="609600" indent="-152400" algn="ctr">
              <a:lnSpc>
                <a:spcPct val="86000"/>
              </a:lnSpc>
              <a:spcBef>
                <a:spcPts val="0"/>
              </a:spcBef>
              <a:buSzPct val="80000"/>
              <a:buFontTx/>
              <a:buChar char="▪"/>
              <a:defRPr sz="1600">
                <a:latin typeface="Open Sans Light"/>
                <a:ea typeface="Open Sans Light"/>
                <a:cs typeface="Open Sans Light"/>
                <a:sym typeface="Open Sans Light"/>
              </a:defRPr>
            </a:lvl2pPr>
            <a:lvl3pPr marL="1036319" indent="-121919" algn="ctr">
              <a:lnSpc>
                <a:spcPct val="86000"/>
              </a:lnSpc>
              <a:spcBef>
                <a:spcPts val="0"/>
              </a:spcBef>
              <a:buFontTx/>
              <a:buChar char="▪"/>
              <a:defRPr sz="1600">
                <a:latin typeface="Open Sans Light"/>
                <a:ea typeface="Open Sans Light"/>
                <a:cs typeface="Open Sans Light"/>
                <a:sym typeface="Open Sans Light"/>
              </a:defRPr>
            </a:lvl3pPr>
            <a:lvl4pPr marL="1493519" indent="-121919" algn="ctr">
              <a:lnSpc>
                <a:spcPct val="86000"/>
              </a:lnSpc>
              <a:spcBef>
                <a:spcPts val="0"/>
              </a:spcBef>
              <a:buFontTx/>
              <a:defRPr sz="1600">
                <a:latin typeface="Open Sans Light"/>
                <a:ea typeface="Open Sans Light"/>
                <a:cs typeface="Open Sans Light"/>
                <a:sym typeface="Open Sans Light"/>
              </a:defRPr>
            </a:lvl4pPr>
            <a:lvl5pPr marL="1950720" indent="-121920" algn="ctr">
              <a:lnSpc>
                <a:spcPct val="86000"/>
              </a:lnSpc>
              <a:spcBef>
                <a:spcPts val="0"/>
              </a:spcBef>
              <a:buFontTx/>
              <a:defRPr sz="1600">
                <a:latin typeface="Open Sans Light"/>
                <a:ea typeface="Open Sans Light"/>
                <a:cs typeface="Open Sans Light"/>
                <a:sym typeface="Open Sans Light"/>
              </a:defRPr>
            </a:lvl5pPr>
          </a:lstStyle>
          <a:p>
            <a:r>
              <a:t>Body Level One</a:t>
            </a:r>
          </a:p>
          <a:p>
            <a:pPr lvl="1"/>
            <a:r>
              <a:t>Body Level Two</a:t>
            </a:r>
          </a:p>
          <a:p>
            <a:pPr lvl="2"/>
            <a:r>
              <a:t>Body Level Three</a:t>
            </a:r>
          </a:p>
          <a:p>
            <a:pPr lvl="3"/>
            <a:r>
              <a:t>Body Level Four</a:t>
            </a:r>
          </a:p>
          <a:p>
            <a:pPr lvl="4"/>
            <a:r>
              <a:t>Body Level Five</a:t>
            </a:r>
          </a:p>
        </p:txBody>
      </p:sp>
      <p:sp>
        <p:nvSpPr>
          <p:cNvPr id="139" name="Shape 139"/>
          <p:cNvSpPr>
            <a:spLocks noGrp="1"/>
          </p:cNvSpPr>
          <p:nvPr>
            <p:ph type="pic" sz="quarter" idx="14"/>
          </p:nvPr>
        </p:nvSpPr>
        <p:spPr>
          <a:xfrm>
            <a:off x="4414630" y="1775654"/>
            <a:ext cx="3362740" cy="1550642"/>
          </a:xfrm>
          <a:prstGeom prst="rect">
            <a:avLst/>
          </a:prstGeom>
        </p:spPr>
        <p:txBody>
          <a:bodyPr lIns="91439" rIns="91439">
            <a:noAutofit/>
          </a:bodyPr>
          <a:lstStyle/>
          <a:p>
            <a:endParaRPr/>
          </a:p>
        </p:txBody>
      </p:sp>
      <p:sp>
        <p:nvSpPr>
          <p:cNvPr id="140" name="Shape 140"/>
          <p:cNvSpPr>
            <a:spLocks noGrp="1"/>
          </p:cNvSpPr>
          <p:nvPr>
            <p:ph type="pic" sz="quarter" idx="15"/>
          </p:nvPr>
        </p:nvSpPr>
        <p:spPr>
          <a:xfrm>
            <a:off x="7991061" y="1775654"/>
            <a:ext cx="3362739" cy="1550642"/>
          </a:xfrm>
          <a:prstGeom prst="rect">
            <a:avLst/>
          </a:prstGeom>
        </p:spPr>
        <p:txBody>
          <a:bodyPr lIns="91439" rIns="91439">
            <a:noAutofit/>
          </a:bodyPr>
          <a:lstStyle/>
          <a:p>
            <a:endParaRPr/>
          </a:p>
        </p:txBody>
      </p:sp>
      <p:sp>
        <p:nvSpPr>
          <p:cNvPr id="141" name="Shape 141"/>
          <p:cNvSpPr>
            <a:spLocks noGrp="1"/>
          </p:cNvSpPr>
          <p:nvPr>
            <p:ph type="pic" sz="quarter" idx="16"/>
          </p:nvPr>
        </p:nvSpPr>
        <p:spPr>
          <a:xfrm>
            <a:off x="838200" y="4061655"/>
            <a:ext cx="3362739" cy="1550642"/>
          </a:xfrm>
          <a:prstGeom prst="rect">
            <a:avLst/>
          </a:prstGeom>
        </p:spPr>
        <p:txBody>
          <a:bodyPr lIns="91439" rIns="91439">
            <a:noAutofit/>
          </a:bodyPr>
          <a:lstStyle/>
          <a:p>
            <a:endParaRPr/>
          </a:p>
        </p:txBody>
      </p:sp>
      <p:sp>
        <p:nvSpPr>
          <p:cNvPr id="142" name="Shape 142"/>
          <p:cNvSpPr>
            <a:spLocks noGrp="1"/>
          </p:cNvSpPr>
          <p:nvPr>
            <p:ph type="pic" sz="quarter" idx="17"/>
          </p:nvPr>
        </p:nvSpPr>
        <p:spPr>
          <a:xfrm>
            <a:off x="4414630" y="4061654"/>
            <a:ext cx="3362740" cy="1550642"/>
          </a:xfrm>
          <a:prstGeom prst="rect">
            <a:avLst/>
          </a:prstGeom>
        </p:spPr>
        <p:txBody>
          <a:bodyPr lIns="91439" rIns="91439">
            <a:noAutofit/>
          </a:bodyPr>
          <a:lstStyle/>
          <a:p>
            <a:endParaRPr/>
          </a:p>
        </p:txBody>
      </p:sp>
      <p:sp>
        <p:nvSpPr>
          <p:cNvPr id="143" name="Shape 143"/>
          <p:cNvSpPr>
            <a:spLocks noGrp="1"/>
          </p:cNvSpPr>
          <p:nvPr>
            <p:ph type="pic" sz="quarter" idx="18"/>
          </p:nvPr>
        </p:nvSpPr>
        <p:spPr>
          <a:xfrm>
            <a:off x="7991061" y="4061654"/>
            <a:ext cx="3362739" cy="1550642"/>
          </a:xfrm>
          <a:prstGeom prst="rect">
            <a:avLst/>
          </a:prstGeom>
        </p:spPr>
        <p:txBody>
          <a:bodyPr lIns="91439" rIns="91439">
            <a:noAutofit/>
          </a:bodyPr>
          <a:lstStyle/>
          <a:p>
            <a:endParaRPr/>
          </a:p>
        </p:txBody>
      </p:sp>
      <p:sp>
        <p:nvSpPr>
          <p:cNvPr id="144" name="Shape 144"/>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3332622056"/>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5_six Column small">
    <p:spTree>
      <p:nvGrpSpPr>
        <p:cNvPr id="1" name=""/>
        <p:cNvGrpSpPr/>
        <p:nvPr/>
      </p:nvGrpSpPr>
      <p:grpSpPr>
        <a:xfrm>
          <a:off x="0" y="0"/>
          <a:ext cx="0" cy="0"/>
          <a:chOff x="0" y="0"/>
          <a:chExt cx="0" cy="0"/>
        </a:xfrm>
      </p:grpSpPr>
      <p:sp>
        <p:nvSpPr>
          <p:cNvPr id="151" name="Shape 151"/>
          <p:cNvSpPr>
            <a:spLocks noGrp="1"/>
          </p:cNvSpPr>
          <p:nvPr>
            <p:ph type="pic" sz="quarter" idx="13"/>
          </p:nvPr>
        </p:nvSpPr>
        <p:spPr>
          <a:xfrm>
            <a:off x="838200" y="1775654"/>
            <a:ext cx="1414672" cy="1550642"/>
          </a:xfrm>
          <a:prstGeom prst="rect">
            <a:avLst/>
          </a:prstGeom>
        </p:spPr>
        <p:txBody>
          <a:bodyPr lIns="91439" rIns="91439">
            <a:noAutofit/>
          </a:bodyPr>
          <a:lstStyle/>
          <a:p>
            <a:endParaRPr/>
          </a:p>
        </p:txBody>
      </p:sp>
      <p:sp>
        <p:nvSpPr>
          <p:cNvPr id="152" name="Shape 152"/>
          <p:cNvSpPr>
            <a:spLocks noGrp="1"/>
          </p:cNvSpPr>
          <p:nvPr>
            <p:ph type="title"/>
          </p:nvPr>
        </p:nvSpPr>
        <p:spPr>
          <a:xfrm>
            <a:off x="838200" y="365125"/>
            <a:ext cx="10515600" cy="642041"/>
          </a:xfrm>
          <a:prstGeom prst="rect">
            <a:avLst/>
          </a:prstGeom>
        </p:spPr>
        <p:txBody>
          <a:bodyPr lIns="45719" tIns="45719" rIns="45719" bIns="45719"/>
          <a:lstStyle>
            <a:lvl1pPr algn="ctr">
              <a:defRPr b="0">
                <a:solidFill>
                  <a:srgbClr val="272727"/>
                </a:solidFill>
                <a:latin typeface="+mn-lt"/>
                <a:ea typeface="+mn-ea"/>
                <a:cs typeface="+mn-cs"/>
                <a:sym typeface="Calibri"/>
              </a:defRPr>
            </a:lvl1pPr>
          </a:lstStyle>
          <a:p>
            <a:r>
              <a:t>Title Text</a:t>
            </a:r>
          </a:p>
        </p:txBody>
      </p:sp>
      <p:sp>
        <p:nvSpPr>
          <p:cNvPr id="153" name="Shape 153"/>
          <p:cNvSpPr>
            <a:spLocks noGrp="1"/>
          </p:cNvSpPr>
          <p:nvPr>
            <p:ph type="body" sz="quarter" idx="1"/>
          </p:nvPr>
        </p:nvSpPr>
        <p:spPr>
          <a:xfrm>
            <a:off x="838200" y="893693"/>
            <a:ext cx="10515600" cy="406401"/>
          </a:xfrm>
          <a:prstGeom prst="rect">
            <a:avLst/>
          </a:prstGeom>
        </p:spPr>
        <p:txBody>
          <a:bodyPr/>
          <a:lstStyle>
            <a:lvl1pPr marL="0" indent="0" algn="ctr">
              <a:lnSpc>
                <a:spcPct val="86000"/>
              </a:lnSpc>
              <a:spcBef>
                <a:spcPts val="0"/>
              </a:spcBef>
              <a:buSzTx/>
              <a:buFontTx/>
              <a:buNone/>
              <a:defRPr sz="1600">
                <a:latin typeface="Open Sans Light"/>
                <a:ea typeface="Open Sans Light"/>
                <a:cs typeface="Open Sans Light"/>
                <a:sym typeface="Open Sans Light"/>
              </a:defRPr>
            </a:lvl1pPr>
            <a:lvl2pPr marL="609600" indent="-152400" algn="ctr">
              <a:lnSpc>
                <a:spcPct val="86000"/>
              </a:lnSpc>
              <a:spcBef>
                <a:spcPts val="0"/>
              </a:spcBef>
              <a:buSzPct val="80000"/>
              <a:buFontTx/>
              <a:buChar char="▪"/>
              <a:defRPr sz="1600">
                <a:latin typeface="Open Sans Light"/>
                <a:ea typeface="Open Sans Light"/>
                <a:cs typeface="Open Sans Light"/>
                <a:sym typeface="Open Sans Light"/>
              </a:defRPr>
            </a:lvl2pPr>
            <a:lvl3pPr marL="1036319" indent="-121919" algn="ctr">
              <a:lnSpc>
                <a:spcPct val="86000"/>
              </a:lnSpc>
              <a:spcBef>
                <a:spcPts val="0"/>
              </a:spcBef>
              <a:buFontTx/>
              <a:buChar char="▪"/>
              <a:defRPr sz="1600">
                <a:latin typeface="Open Sans Light"/>
                <a:ea typeface="Open Sans Light"/>
                <a:cs typeface="Open Sans Light"/>
                <a:sym typeface="Open Sans Light"/>
              </a:defRPr>
            </a:lvl3pPr>
            <a:lvl4pPr marL="1493519" indent="-121919" algn="ctr">
              <a:lnSpc>
                <a:spcPct val="86000"/>
              </a:lnSpc>
              <a:spcBef>
                <a:spcPts val="0"/>
              </a:spcBef>
              <a:buFontTx/>
              <a:defRPr sz="1600">
                <a:latin typeface="Open Sans Light"/>
                <a:ea typeface="Open Sans Light"/>
                <a:cs typeface="Open Sans Light"/>
                <a:sym typeface="Open Sans Light"/>
              </a:defRPr>
            </a:lvl4pPr>
            <a:lvl5pPr marL="1950720" indent="-121920" algn="ctr">
              <a:lnSpc>
                <a:spcPct val="86000"/>
              </a:lnSpc>
              <a:spcBef>
                <a:spcPts val="0"/>
              </a:spcBef>
              <a:buFontTx/>
              <a:defRPr sz="1600">
                <a:latin typeface="Open Sans Light"/>
                <a:ea typeface="Open Sans Light"/>
                <a:cs typeface="Open Sans Light"/>
                <a:sym typeface="Open Sans Light"/>
              </a:defRPr>
            </a:lvl5pPr>
          </a:lstStyle>
          <a:p>
            <a:r>
              <a:t>Body Level One</a:t>
            </a:r>
          </a:p>
          <a:p>
            <a:pPr lvl="1"/>
            <a:r>
              <a:t>Body Level Two</a:t>
            </a:r>
          </a:p>
          <a:p>
            <a:pPr lvl="2"/>
            <a:r>
              <a:t>Body Level Three</a:t>
            </a:r>
          </a:p>
          <a:p>
            <a:pPr lvl="3"/>
            <a:r>
              <a:t>Body Level Four</a:t>
            </a:r>
          </a:p>
          <a:p>
            <a:pPr lvl="4"/>
            <a:r>
              <a:t>Body Level Five</a:t>
            </a:r>
          </a:p>
        </p:txBody>
      </p:sp>
      <p:sp>
        <p:nvSpPr>
          <p:cNvPr id="154" name="Shape 154"/>
          <p:cNvSpPr>
            <a:spLocks noGrp="1"/>
          </p:cNvSpPr>
          <p:nvPr>
            <p:ph type="pic" sz="quarter" idx="14"/>
          </p:nvPr>
        </p:nvSpPr>
        <p:spPr>
          <a:xfrm>
            <a:off x="4414630" y="1775654"/>
            <a:ext cx="1414671" cy="1550642"/>
          </a:xfrm>
          <a:prstGeom prst="rect">
            <a:avLst/>
          </a:prstGeom>
        </p:spPr>
        <p:txBody>
          <a:bodyPr lIns="91439" rIns="91439">
            <a:noAutofit/>
          </a:bodyPr>
          <a:lstStyle/>
          <a:p>
            <a:endParaRPr/>
          </a:p>
        </p:txBody>
      </p:sp>
      <p:sp>
        <p:nvSpPr>
          <p:cNvPr id="155" name="Shape 155"/>
          <p:cNvSpPr>
            <a:spLocks noGrp="1"/>
          </p:cNvSpPr>
          <p:nvPr>
            <p:ph type="pic" sz="quarter" idx="15"/>
          </p:nvPr>
        </p:nvSpPr>
        <p:spPr>
          <a:xfrm>
            <a:off x="7991061" y="1775654"/>
            <a:ext cx="1414671" cy="1550642"/>
          </a:xfrm>
          <a:prstGeom prst="rect">
            <a:avLst/>
          </a:prstGeom>
        </p:spPr>
        <p:txBody>
          <a:bodyPr lIns="91439" rIns="91439">
            <a:noAutofit/>
          </a:bodyPr>
          <a:lstStyle/>
          <a:p>
            <a:endParaRPr/>
          </a:p>
        </p:txBody>
      </p:sp>
      <p:sp>
        <p:nvSpPr>
          <p:cNvPr id="156" name="Shape 156"/>
          <p:cNvSpPr>
            <a:spLocks noGrp="1"/>
          </p:cNvSpPr>
          <p:nvPr>
            <p:ph type="pic" sz="quarter" idx="16"/>
          </p:nvPr>
        </p:nvSpPr>
        <p:spPr>
          <a:xfrm>
            <a:off x="838200" y="4061655"/>
            <a:ext cx="1414672" cy="1550642"/>
          </a:xfrm>
          <a:prstGeom prst="rect">
            <a:avLst/>
          </a:prstGeom>
        </p:spPr>
        <p:txBody>
          <a:bodyPr lIns="91439" rIns="91439">
            <a:noAutofit/>
          </a:bodyPr>
          <a:lstStyle/>
          <a:p>
            <a:endParaRPr/>
          </a:p>
        </p:txBody>
      </p:sp>
      <p:sp>
        <p:nvSpPr>
          <p:cNvPr id="157" name="Shape 157"/>
          <p:cNvSpPr>
            <a:spLocks noGrp="1"/>
          </p:cNvSpPr>
          <p:nvPr>
            <p:ph type="pic" sz="quarter" idx="17"/>
          </p:nvPr>
        </p:nvSpPr>
        <p:spPr>
          <a:xfrm>
            <a:off x="4414630" y="4061654"/>
            <a:ext cx="1414671" cy="1550642"/>
          </a:xfrm>
          <a:prstGeom prst="rect">
            <a:avLst/>
          </a:prstGeom>
        </p:spPr>
        <p:txBody>
          <a:bodyPr lIns="91439" rIns="91439">
            <a:noAutofit/>
          </a:bodyPr>
          <a:lstStyle/>
          <a:p>
            <a:endParaRPr/>
          </a:p>
        </p:txBody>
      </p:sp>
      <p:sp>
        <p:nvSpPr>
          <p:cNvPr id="158" name="Shape 158"/>
          <p:cNvSpPr>
            <a:spLocks noGrp="1"/>
          </p:cNvSpPr>
          <p:nvPr>
            <p:ph type="pic" sz="quarter" idx="18"/>
          </p:nvPr>
        </p:nvSpPr>
        <p:spPr>
          <a:xfrm>
            <a:off x="7991061" y="4061654"/>
            <a:ext cx="1414671" cy="1550642"/>
          </a:xfrm>
          <a:prstGeom prst="rect">
            <a:avLst/>
          </a:prstGeom>
        </p:spPr>
        <p:txBody>
          <a:bodyPr lIns="91439" rIns="91439">
            <a:noAutofit/>
          </a:bodyPr>
          <a:lstStyle/>
          <a:p>
            <a:endParaRPr/>
          </a:p>
        </p:txBody>
      </p:sp>
      <p:sp>
        <p:nvSpPr>
          <p:cNvPr id="159" name="Shape 159"/>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2190473079"/>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5_24 images Full page">
    <p:spTree>
      <p:nvGrpSpPr>
        <p:cNvPr id="1" name=""/>
        <p:cNvGrpSpPr/>
        <p:nvPr/>
      </p:nvGrpSpPr>
      <p:grpSpPr>
        <a:xfrm>
          <a:off x="0" y="0"/>
          <a:ext cx="0" cy="0"/>
          <a:chOff x="0" y="0"/>
          <a:chExt cx="0" cy="0"/>
        </a:xfrm>
      </p:grpSpPr>
      <p:sp>
        <p:nvSpPr>
          <p:cNvPr id="166" name="Shape 166"/>
          <p:cNvSpPr>
            <a:spLocks noGrp="1"/>
          </p:cNvSpPr>
          <p:nvPr>
            <p:ph type="pic" sz="quarter" idx="13"/>
          </p:nvPr>
        </p:nvSpPr>
        <p:spPr>
          <a:xfrm>
            <a:off x="0" y="0"/>
            <a:ext cx="2048256" cy="1728217"/>
          </a:xfrm>
          <a:prstGeom prst="rect">
            <a:avLst/>
          </a:prstGeom>
        </p:spPr>
        <p:txBody>
          <a:bodyPr lIns="91439" rIns="91439">
            <a:noAutofit/>
          </a:bodyPr>
          <a:lstStyle/>
          <a:p>
            <a:endParaRPr/>
          </a:p>
        </p:txBody>
      </p:sp>
      <p:sp>
        <p:nvSpPr>
          <p:cNvPr id="167" name="Shape 167"/>
          <p:cNvSpPr>
            <a:spLocks noGrp="1"/>
          </p:cNvSpPr>
          <p:nvPr>
            <p:ph type="pic" sz="quarter" idx="14"/>
          </p:nvPr>
        </p:nvSpPr>
        <p:spPr>
          <a:xfrm>
            <a:off x="2028749" y="0"/>
            <a:ext cx="2048257" cy="1728217"/>
          </a:xfrm>
          <a:prstGeom prst="rect">
            <a:avLst/>
          </a:prstGeom>
        </p:spPr>
        <p:txBody>
          <a:bodyPr lIns="91439" rIns="91439">
            <a:noAutofit/>
          </a:bodyPr>
          <a:lstStyle/>
          <a:p>
            <a:endParaRPr/>
          </a:p>
        </p:txBody>
      </p:sp>
      <p:sp>
        <p:nvSpPr>
          <p:cNvPr id="168" name="Shape 168"/>
          <p:cNvSpPr>
            <a:spLocks noGrp="1"/>
          </p:cNvSpPr>
          <p:nvPr>
            <p:ph type="pic" sz="quarter" idx="15"/>
          </p:nvPr>
        </p:nvSpPr>
        <p:spPr>
          <a:xfrm>
            <a:off x="4057498" y="0"/>
            <a:ext cx="2048257" cy="1728217"/>
          </a:xfrm>
          <a:prstGeom prst="rect">
            <a:avLst/>
          </a:prstGeom>
        </p:spPr>
        <p:txBody>
          <a:bodyPr lIns="91439" rIns="91439">
            <a:noAutofit/>
          </a:bodyPr>
          <a:lstStyle/>
          <a:p>
            <a:endParaRPr/>
          </a:p>
        </p:txBody>
      </p:sp>
      <p:sp>
        <p:nvSpPr>
          <p:cNvPr id="169" name="Shape 169"/>
          <p:cNvSpPr>
            <a:spLocks noGrp="1"/>
          </p:cNvSpPr>
          <p:nvPr>
            <p:ph type="pic" sz="quarter" idx="16"/>
          </p:nvPr>
        </p:nvSpPr>
        <p:spPr>
          <a:xfrm>
            <a:off x="6086247" y="0"/>
            <a:ext cx="2048257" cy="1728217"/>
          </a:xfrm>
          <a:prstGeom prst="rect">
            <a:avLst/>
          </a:prstGeom>
        </p:spPr>
        <p:txBody>
          <a:bodyPr lIns="91439" rIns="91439">
            <a:noAutofit/>
          </a:bodyPr>
          <a:lstStyle/>
          <a:p>
            <a:endParaRPr/>
          </a:p>
        </p:txBody>
      </p:sp>
      <p:sp>
        <p:nvSpPr>
          <p:cNvPr id="170" name="Shape 170"/>
          <p:cNvSpPr>
            <a:spLocks noGrp="1"/>
          </p:cNvSpPr>
          <p:nvPr>
            <p:ph type="pic" sz="quarter" idx="17"/>
          </p:nvPr>
        </p:nvSpPr>
        <p:spPr>
          <a:xfrm>
            <a:off x="10143743" y="0"/>
            <a:ext cx="2048257" cy="1728217"/>
          </a:xfrm>
          <a:prstGeom prst="rect">
            <a:avLst/>
          </a:prstGeom>
        </p:spPr>
        <p:txBody>
          <a:bodyPr lIns="91439" rIns="91439">
            <a:noAutofit/>
          </a:bodyPr>
          <a:lstStyle/>
          <a:p>
            <a:endParaRPr/>
          </a:p>
        </p:txBody>
      </p:sp>
      <p:sp>
        <p:nvSpPr>
          <p:cNvPr id="171" name="Shape 171"/>
          <p:cNvSpPr>
            <a:spLocks noGrp="1"/>
          </p:cNvSpPr>
          <p:nvPr>
            <p:ph type="pic" sz="quarter" idx="18"/>
          </p:nvPr>
        </p:nvSpPr>
        <p:spPr>
          <a:xfrm>
            <a:off x="8114996" y="0"/>
            <a:ext cx="2048257" cy="1728217"/>
          </a:xfrm>
          <a:prstGeom prst="rect">
            <a:avLst/>
          </a:prstGeom>
        </p:spPr>
        <p:txBody>
          <a:bodyPr lIns="91439" rIns="91439">
            <a:noAutofit/>
          </a:bodyPr>
          <a:lstStyle/>
          <a:p>
            <a:endParaRPr/>
          </a:p>
        </p:txBody>
      </p:sp>
      <p:sp>
        <p:nvSpPr>
          <p:cNvPr id="172" name="Shape 172"/>
          <p:cNvSpPr>
            <a:spLocks noGrp="1"/>
          </p:cNvSpPr>
          <p:nvPr>
            <p:ph type="pic" sz="quarter" idx="19"/>
          </p:nvPr>
        </p:nvSpPr>
        <p:spPr>
          <a:xfrm>
            <a:off x="0" y="1709927"/>
            <a:ext cx="2048256" cy="1728218"/>
          </a:xfrm>
          <a:prstGeom prst="rect">
            <a:avLst/>
          </a:prstGeom>
        </p:spPr>
        <p:txBody>
          <a:bodyPr lIns="91439" rIns="91439">
            <a:noAutofit/>
          </a:bodyPr>
          <a:lstStyle/>
          <a:p>
            <a:endParaRPr/>
          </a:p>
        </p:txBody>
      </p:sp>
      <p:sp>
        <p:nvSpPr>
          <p:cNvPr id="173" name="Shape 173"/>
          <p:cNvSpPr>
            <a:spLocks noGrp="1"/>
          </p:cNvSpPr>
          <p:nvPr>
            <p:ph type="pic" sz="quarter" idx="20"/>
          </p:nvPr>
        </p:nvSpPr>
        <p:spPr>
          <a:xfrm>
            <a:off x="2028749" y="1709927"/>
            <a:ext cx="2048257" cy="1728218"/>
          </a:xfrm>
          <a:prstGeom prst="rect">
            <a:avLst/>
          </a:prstGeom>
        </p:spPr>
        <p:txBody>
          <a:bodyPr lIns="91439" rIns="91439">
            <a:noAutofit/>
          </a:bodyPr>
          <a:lstStyle/>
          <a:p>
            <a:endParaRPr/>
          </a:p>
        </p:txBody>
      </p:sp>
      <p:sp>
        <p:nvSpPr>
          <p:cNvPr id="174" name="Shape 174"/>
          <p:cNvSpPr>
            <a:spLocks noGrp="1"/>
          </p:cNvSpPr>
          <p:nvPr>
            <p:ph type="pic" sz="quarter" idx="21"/>
          </p:nvPr>
        </p:nvSpPr>
        <p:spPr>
          <a:xfrm>
            <a:off x="4057498" y="1709927"/>
            <a:ext cx="2048257" cy="1728218"/>
          </a:xfrm>
          <a:prstGeom prst="rect">
            <a:avLst/>
          </a:prstGeom>
        </p:spPr>
        <p:txBody>
          <a:bodyPr lIns="91439" rIns="91439">
            <a:noAutofit/>
          </a:bodyPr>
          <a:lstStyle/>
          <a:p>
            <a:endParaRPr/>
          </a:p>
        </p:txBody>
      </p:sp>
      <p:sp>
        <p:nvSpPr>
          <p:cNvPr id="175" name="Shape 175"/>
          <p:cNvSpPr>
            <a:spLocks noGrp="1"/>
          </p:cNvSpPr>
          <p:nvPr>
            <p:ph type="pic" sz="quarter" idx="22"/>
          </p:nvPr>
        </p:nvSpPr>
        <p:spPr>
          <a:xfrm>
            <a:off x="6086247" y="1709927"/>
            <a:ext cx="2048257" cy="1728218"/>
          </a:xfrm>
          <a:prstGeom prst="rect">
            <a:avLst/>
          </a:prstGeom>
        </p:spPr>
        <p:txBody>
          <a:bodyPr lIns="91439" rIns="91439">
            <a:noAutofit/>
          </a:bodyPr>
          <a:lstStyle/>
          <a:p>
            <a:endParaRPr/>
          </a:p>
        </p:txBody>
      </p:sp>
      <p:sp>
        <p:nvSpPr>
          <p:cNvPr id="176" name="Shape 176"/>
          <p:cNvSpPr>
            <a:spLocks noGrp="1"/>
          </p:cNvSpPr>
          <p:nvPr>
            <p:ph type="pic" sz="quarter" idx="23"/>
          </p:nvPr>
        </p:nvSpPr>
        <p:spPr>
          <a:xfrm>
            <a:off x="10143743" y="1709927"/>
            <a:ext cx="2048257" cy="1728218"/>
          </a:xfrm>
          <a:prstGeom prst="rect">
            <a:avLst/>
          </a:prstGeom>
        </p:spPr>
        <p:txBody>
          <a:bodyPr lIns="91439" rIns="91439">
            <a:noAutofit/>
          </a:bodyPr>
          <a:lstStyle/>
          <a:p>
            <a:endParaRPr/>
          </a:p>
        </p:txBody>
      </p:sp>
      <p:sp>
        <p:nvSpPr>
          <p:cNvPr id="177" name="Shape 177"/>
          <p:cNvSpPr>
            <a:spLocks noGrp="1"/>
          </p:cNvSpPr>
          <p:nvPr>
            <p:ph type="pic" sz="quarter" idx="24"/>
          </p:nvPr>
        </p:nvSpPr>
        <p:spPr>
          <a:xfrm>
            <a:off x="8114996" y="1709927"/>
            <a:ext cx="2048257" cy="1728218"/>
          </a:xfrm>
          <a:prstGeom prst="rect">
            <a:avLst/>
          </a:prstGeom>
        </p:spPr>
        <p:txBody>
          <a:bodyPr lIns="91439" rIns="91439">
            <a:noAutofit/>
          </a:bodyPr>
          <a:lstStyle/>
          <a:p>
            <a:endParaRPr/>
          </a:p>
        </p:txBody>
      </p:sp>
      <p:sp>
        <p:nvSpPr>
          <p:cNvPr id="178" name="Shape 178"/>
          <p:cNvSpPr>
            <a:spLocks noGrp="1"/>
          </p:cNvSpPr>
          <p:nvPr>
            <p:ph type="pic" sz="quarter" idx="25"/>
          </p:nvPr>
        </p:nvSpPr>
        <p:spPr>
          <a:xfrm>
            <a:off x="0" y="3419855"/>
            <a:ext cx="2048256" cy="1728218"/>
          </a:xfrm>
          <a:prstGeom prst="rect">
            <a:avLst/>
          </a:prstGeom>
        </p:spPr>
        <p:txBody>
          <a:bodyPr lIns="91439" rIns="91439">
            <a:noAutofit/>
          </a:bodyPr>
          <a:lstStyle/>
          <a:p>
            <a:endParaRPr/>
          </a:p>
        </p:txBody>
      </p:sp>
      <p:sp>
        <p:nvSpPr>
          <p:cNvPr id="179" name="Shape 179"/>
          <p:cNvSpPr>
            <a:spLocks noGrp="1"/>
          </p:cNvSpPr>
          <p:nvPr>
            <p:ph type="pic" sz="quarter" idx="26"/>
          </p:nvPr>
        </p:nvSpPr>
        <p:spPr>
          <a:xfrm>
            <a:off x="2028749" y="3419855"/>
            <a:ext cx="2048257" cy="1728218"/>
          </a:xfrm>
          <a:prstGeom prst="rect">
            <a:avLst/>
          </a:prstGeom>
        </p:spPr>
        <p:txBody>
          <a:bodyPr lIns="91439" rIns="91439">
            <a:noAutofit/>
          </a:bodyPr>
          <a:lstStyle/>
          <a:p>
            <a:endParaRPr/>
          </a:p>
        </p:txBody>
      </p:sp>
      <p:sp>
        <p:nvSpPr>
          <p:cNvPr id="180" name="Shape 180"/>
          <p:cNvSpPr>
            <a:spLocks noGrp="1"/>
          </p:cNvSpPr>
          <p:nvPr>
            <p:ph type="pic" sz="quarter" idx="27"/>
          </p:nvPr>
        </p:nvSpPr>
        <p:spPr>
          <a:xfrm>
            <a:off x="4057498" y="3419855"/>
            <a:ext cx="2048257" cy="1728218"/>
          </a:xfrm>
          <a:prstGeom prst="rect">
            <a:avLst/>
          </a:prstGeom>
        </p:spPr>
        <p:txBody>
          <a:bodyPr lIns="91439" rIns="91439">
            <a:noAutofit/>
          </a:bodyPr>
          <a:lstStyle/>
          <a:p>
            <a:endParaRPr/>
          </a:p>
        </p:txBody>
      </p:sp>
      <p:sp>
        <p:nvSpPr>
          <p:cNvPr id="181" name="Shape 181"/>
          <p:cNvSpPr>
            <a:spLocks noGrp="1"/>
          </p:cNvSpPr>
          <p:nvPr>
            <p:ph type="pic" sz="quarter" idx="28"/>
          </p:nvPr>
        </p:nvSpPr>
        <p:spPr>
          <a:xfrm>
            <a:off x="6086247" y="3419855"/>
            <a:ext cx="2048257" cy="1728218"/>
          </a:xfrm>
          <a:prstGeom prst="rect">
            <a:avLst/>
          </a:prstGeom>
        </p:spPr>
        <p:txBody>
          <a:bodyPr lIns="91439" rIns="91439">
            <a:noAutofit/>
          </a:bodyPr>
          <a:lstStyle/>
          <a:p>
            <a:endParaRPr/>
          </a:p>
        </p:txBody>
      </p:sp>
      <p:sp>
        <p:nvSpPr>
          <p:cNvPr id="182" name="Shape 182"/>
          <p:cNvSpPr>
            <a:spLocks noGrp="1"/>
          </p:cNvSpPr>
          <p:nvPr>
            <p:ph type="pic" sz="quarter" idx="29"/>
          </p:nvPr>
        </p:nvSpPr>
        <p:spPr>
          <a:xfrm>
            <a:off x="10143743" y="3419855"/>
            <a:ext cx="2048257" cy="1728218"/>
          </a:xfrm>
          <a:prstGeom prst="rect">
            <a:avLst/>
          </a:prstGeom>
        </p:spPr>
        <p:txBody>
          <a:bodyPr lIns="91439" rIns="91439">
            <a:noAutofit/>
          </a:bodyPr>
          <a:lstStyle/>
          <a:p>
            <a:endParaRPr/>
          </a:p>
        </p:txBody>
      </p:sp>
      <p:sp>
        <p:nvSpPr>
          <p:cNvPr id="183" name="Shape 183"/>
          <p:cNvSpPr>
            <a:spLocks noGrp="1"/>
          </p:cNvSpPr>
          <p:nvPr>
            <p:ph type="pic" sz="quarter" idx="30"/>
          </p:nvPr>
        </p:nvSpPr>
        <p:spPr>
          <a:xfrm>
            <a:off x="8114996" y="3419855"/>
            <a:ext cx="2048257" cy="1728218"/>
          </a:xfrm>
          <a:prstGeom prst="rect">
            <a:avLst/>
          </a:prstGeom>
        </p:spPr>
        <p:txBody>
          <a:bodyPr lIns="91439" rIns="91439">
            <a:noAutofit/>
          </a:bodyPr>
          <a:lstStyle/>
          <a:p>
            <a:endParaRPr/>
          </a:p>
        </p:txBody>
      </p:sp>
      <p:sp>
        <p:nvSpPr>
          <p:cNvPr id="184" name="Shape 184"/>
          <p:cNvSpPr>
            <a:spLocks noGrp="1"/>
          </p:cNvSpPr>
          <p:nvPr>
            <p:ph type="pic" sz="quarter" idx="31"/>
          </p:nvPr>
        </p:nvSpPr>
        <p:spPr>
          <a:xfrm>
            <a:off x="0" y="5129784"/>
            <a:ext cx="2048256" cy="1728217"/>
          </a:xfrm>
          <a:prstGeom prst="rect">
            <a:avLst/>
          </a:prstGeom>
        </p:spPr>
        <p:txBody>
          <a:bodyPr lIns="91439" rIns="91439">
            <a:noAutofit/>
          </a:bodyPr>
          <a:lstStyle/>
          <a:p>
            <a:endParaRPr/>
          </a:p>
        </p:txBody>
      </p:sp>
      <p:sp>
        <p:nvSpPr>
          <p:cNvPr id="185" name="Shape 185"/>
          <p:cNvSpPr>
            <a:spLocks noGrp="1"/>
          </p:cNvSpPr>
          <p:nvPr>
            <p:ph type="pic" sz="quarter" idx="32"/>
          </p:nvPr>
        </p:nvSpPr>
        <p:spPr>
          <a:xfrm>
            <a:off x="2028749" y="5129784"/>
            <a:ext cx="2048257" cy="1728217"/>
          </a:xfrm>
          <a:prstGeom prst="rect">
            <a:avLst/>
          </a:prstGeom>
        </p:spPr>
        <p:txBody>
          <a:bodyPr lIns="91439" rIns="91439">
            <a:noAutofit/>
          </a:bodyPr>
          <a:lstStyle/>
          <a:p>
            <a:endParaRPr/>
          </a:p>
        </p:txBody>
      </p:sp>
      <p:sp>
        <p:nvSpPr>
          <p:cNvPr id="186" name="Shape 186"/>
          <p:cNvSpPr>
            <a:spLocks noGrp="1"/>
          </p:cNvSpPr>
          <p:nvPr>
            <p:ph type="pic" sz="quarter" idx="33"/>
          </p:nvPr>
        </p:nvSpPr>
        <p:spPr>
          <a:xfrm>
            <a:off x="4057498" y="5129784"/>
            <a:ext cx="2048257" cy="1728217"/>
          </a:xfrm>
          <a:prstGeom prst="rect">
            <a:avLst/>
          </a:prstGeom>
        </p:spPr>
        <p:txBody>
          <a:bodyPr lIns="91439" rIns="91439">
            <a:noAutofit/>
          </a:bodyPr>
          <a:lstStyle/>
          <a:p>
            <a:endParaRPr/>
          </a:p>
        </p:txBody>
      </p:sp>
      <p:sp>
        <p:nvSpPr>
          <p:cNvPr id="187" name="Shape 187"/>
          <p:cNvSpPr>
            <a:spLocks noGrp="1"/>
          </p:cNvSpPr>
          <p:nvPr>
            <p:ph type="pic" sz="quarter" idx="34"/>
          </p:nvPr>
        </p:nvSpPr>
        <p:spPr>
          <a:xfrm>
            <a:off x="6086247" y="5129784"/>
            <a:ext cx="2048257" cy="1728217"/>
          </a:xfrm>
          <a:prstGeom prst="rect">
            <a:avLst/>
          </a:prstGeom>
        </p:spPr>
        <p:txBody>
          <a:bodyPr lIns="91439" rIns="91439">
            <a:noAutofit/>
          </a:bodyPr>
          <a:lstStyle/>
          <a:p>
            <a:endParaRPr/>
          </a:p>
        </p:txBody>
      </p:sp>
      <p:sp>
        <p:nvSpPr>
          <p:cNvPr id="188" name="Shape 188"/>
          <p:cNvSpPr>
            <a:spLocks noGrp="1"/>
          </p:cNvSpPr>
          <p:nvPr>
            <p:ph type="pic" sz="quarter" idx="35"/>
          </p:nvPr>
        </p:nvSpPr>
        <p:spPr>
          <a:xfrm>
            <a:off x="10143743" y="5129784"/>
            <a:ext cx="2048257" cy="1728217"/>
          </a:xfrm>
          <a:prstGeom prst="rect">
            <a:avLst/>
          </a:prstGeom>
        </p:spPr>
        <p:txBody>
          <a:bodyPr lIns="91439" rIns="91439">
            <a:noAutofit/>
          </a:bodyPr>
          <a:lstStyle/>
          <a:p>
            <a:endParaRPr/>
          </a:p>
        </p:txBody>
      </p:sp>
      <p:sp>
        <p:nvSpPr>
          <p:cNvPr id="189" name="Shape 189"/>
          <p:cNvSpPr>
            <a:spLocks noGrp="1"/>
          </p:cNvSpPr>
          <p:nvPr>
            <p:ph type="pic" sz="quarter" idx="36"/>
          </p:nvPr>
        </p:nvSpPr>
        <p:spPr>
          <a:xfrm>
            <a:off x="8114996" y="5129784"/>
            <a:ext cx="2048257" cy="1728217"/>
          </a:xfrm>
          <a:prstGeom prst="rect">
            <a:avLst/>
          </a:prstGeom>
        </p:spPr>
        <p:txBody>
          <a:bodyPr lIns="91439" rIns="91439">
            <a:noAutofit/>
          </a:bodyPr>
          <a:lstStyle/>
          <a:p>
            <a:endParaRPr/>
          </a:p>
        </p:txBody>
      </p:sp>
      <p:sp>
        <p:nvSpPr>
          <p:cNvPr id="190" name="Shape 190"/>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3616560567"/>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8_Circle">
    <p:spTree>
      <p:nvGrpSpPr>
        <p:cNvPr id="1" name=""/>
        <p:cNvGrpSpPr/>
        <p:nvPr/>
      </p:nvGrpSpPr>
      <p:grpSpPr>
        <a:xfrm>
          <a:off x="0" y="0"/>
          <a:ext cx="0" cy="0"/>
          <a:chOff x="0" y="0"/>
          <a:chExt cx="0" cy="0"/>
        </a:xfrm>
      </p:grpSpPr>
      <p:sp>
        <p:nvSpPr>
          <p:cNvPr id="197" name="Shape 197"/>
          <p:cNvSpPr>
            <a:spLocks noGrp="1"/>
          </p:cNvSpPr>
          <p:nvPr>
            <p:ph type="pic" sz="quarter" idx="13"/>
          </p:nvPr>
        </p:nvSpPr>
        <p:spPr>
          <a:xfrm>
            <a:off x="829850" y="1588416"/>
            <a:ext cx="2160000" cy="2160001"/>
          </a:xfrm>
          <a:prstGeom prst="rect">
            <a:avLst/>
          </a:prstGeom>
        </p:spPr>
        <p:txBody>
          <a:bodyPr lIns="91439" rIns="91439">
            <a:noAutofit/>
          </a:bodyPr>
          <a:lstStyle/>
          <a:p>
            <a:endParaRPr/>
          </a:p>
        </p:txBody>
      </p:sp>
      <p:sp>
        <p:nvSpPr>
          <p:cNvPr id="198" name="Shape 198"/>
          <p:cNvSpPr>
            <a:spLocks noGrp="1"/>
          </p:cNvSpPr>
          <p:nvPr>
            <p:ph type="pic" sz="quarter" idx="14"/>
          </p:nvPr>
        </p:nvSpPr>
        <p:spPr>
          <a:xfrm>
            <a:off x="3632684" y="1588416"/>
            <a:ext cx="2160001" cy="2160001"/>
          </a:xfrm>
          <a:prstGeom prst="rect">
            <a:avLst/>
          </a:prstGeom>
        </p:spPr>
        <p:txBody>
          <a:bodyPr lIns="91439" rIns="91439">
            <a:noAutofit/>
          </a:bodyPr>
          <a:lstStyle/>
          <a:p>
            <a:endParaRPr/>
          </a:p>
        </p:txBody>
      </p:sp>
      <p:sp>
        <p:nvSpPr>
          <p:cNvPr id="199" name="Shape 199"/>
          <p:cNvSpPr>
            <a:spLocks noGrp="1"/>
          </p:cNvSpPr>
          <p:nvPr>
            <p:ph type="pic" sz="quarter" idx="15"/>
          </p:nvPr>
        </p:nvSpPr>
        <p:spPr>
          <a:xfrm>
            <a:off x="6435519" y="1588416"/>
            <a:ext cx="2160001" cy="2160001"/>
          </a:xfrm>
          <a:prstGeom prst="rect">
            <a:avLst/>
          </a:prstGeom>
        </p:spPr>
        <p:txBody>
          <a:bodyPr lIns="91439" rIns="91439">
            <a:noAutofit/>
          </a:bodyPr>
          <a:lstStyle/>
          <a:p>
            <a:endParaRPr/>
          </a:p>
        </p:txBody>
      </p:sp>
      <p:sp>
        <p:nvSpPr>
          <p:cNvPr id="200" name="Shape 200"/>
          <p:cNvSpPr>
            <a:spLocks noGrp="1"/>
          </p:cNvSpPr>
          <p:nvPr>
            <p:ph type="pic" sz="quarter" idx="16"/>
          </p:nvPr>
        </p:nvSpPr>
        <p:spPr>
          <a:xfrm>
            <a:off x="9238354" y="1588416"/>
            <a:ext cx="2160001" cy="2160001"/>
          </a:xfrm>
          <a:prstGeom prst="rect">
            <a:avLst/>
          </a:prstGeom>
        </p:spPr>
        <p:txBody>
          <a:bodyPr lIns="91439" rIns="91439">
            <a:noAutofit/>
          </a:bodyPr>
          <a:lstStyle/>
          <a:p>
            <a:endParaRPr/>
          </a:p>
        </p:txBody>
      </p:sp>
      <p:sp>
        <p:nvSpPr>
          <p:cNvPr id="201" name="Shape 201"/>
          <p:cNvSpPr>
            <a:spLocks noGrp="1"/>
          </p:cNvSpPr>
          <p:nvPr>
            <p:ph type="pic" sz="quarter" idx="17"/>
          </p:nvPr>
        </p:nvSpPr>
        <p:spPr>
          <a:xfrm>
            <a:off x="785295" y="3994918"/>
            <a:ext cx="2160000" cy="2160001"/>
          </a:xfrm>
          <a:prstGeom prst="rect">
            <a:avLst/>
          </a:prstGeom>
        </p:spPr>
        <p:txBody>
          <a:bodyPr lIns="91439" rIns="91439">
            <a:noAutofit/>
          </a:bodyPr>
          <a:lstStyle/>
          <a:p>
            <a:endParaRPr/>
          </a:p>
        </p:txBody>
      </p:sp>
      <p:sp>
        <p:nvSpPr>
          <p:cNvPr id="202" name="Shape 202"/>
          <p:cNvSpPr>
            <a:spLocks noGrp="1"/>
          </p:cNvSpPr>
          <p:nvPr>
            <p:ph type="pic" sz="quarter" idx="18"/>
          </p:nvPr>
        </p:nvSpPr>
        <p:spPr>
          <a:xfrm>
            <a:off x="3588129" y="3994918"/>
            <a:ext cx="2160001" cy="2160001"/>
          </a:xfrm>
          <a:prstGeom prst="rect">
            <a:avLst/>
          </a:prstGeom>
        </p:spPr>
        <p:txBody>
          <a:bodyPr lIns="91439" rIns="91439">
            <a:noAutofit/>
          </a:bodyPr>
          <a:lstStyle/>
          <a:p>
            <a:endParaRPr/>
          </a:p>
        </p:txBody>
      </p:sp>
      <p:sp>
        <p:nvSpPr>
          <p:cNvPr id="203" name="Shape 203"/>
          <p:cNvSpPr>
            <a:spLocks noGrp="1"/>
          </p:cNvSpPr>
          <p:nvPr>
            <p:ph type="pic" sz="quarter" idx="19"/>
          </p:nvPr>
        </p:nvSpPr>
        <p:spPr>
          <a:xfrm>
            <a:off x="6390964" y="3994918"/>
            <a:ext cx="2160001" cy="2160001"/>
          </a:xfrm>
          <a:prstGeom prst="rect">
            <a:avLst/>
          </a:prstGeom>
        </p:spPr>
        <p:txBody>
          <a:bodyPr lIns="91439" rIns="91439">
            <a:noAutofit/>
          </a:bodyPr>
          <a:lstStyle/>
          <a:p>
            <a:endParaRPr/>
          </a:p>
        </p:txBody>
      </p:sp>
      <p:sp>
        <p:nvSpPr>
          <p:cNvPr id="204" name="Shape 204"/>
          <p:cNvSpPr>
            <a:spLocks noGrp="1"/>
          </p:cNvSpPr>
          <p:nvPr>
            <p:ph type="pic" sz="quarter" idx="20"/>
          </p:nvPr>
        </p:nvSpPr>
        <p:spPr>
          <a:xfrm>
            <a:off x="9193800" y="3994918"/>
            <a:ext cx="2160000" cy="2160001"/>
          </a:xfrm>
          <a:prstGeom prst="rect">
            <a:avLst/>
          </a:prstGeom>
        </p:spPr>
        <p:txBody>
          <a:bodyPr lIns="91439" rIns="91439">
            <a:noAutofit/>
          </a:bodyPr>
          <a:lstStyle/>
          <a:p>
            <a:endParaRPr/>
          </a:p>
        </p:txBody>
      </p:sp>
      <p:sp>
        <p:nvSpPr>
          <p:cNvPr id="205" name="Shape 205"/>
          <p:cNvSpPr>
            <a:spLocks noGrp="1"/>
          </p:cNvSpPr>
          <p:nvPr>
            <p:ph type="title"/>
          </p:nvPr>
        </p:nvSpPr>
        <p:spPr>
          <a:prstGeom prst="rect">
            <a:avLst/>
          </a:prstGeom>
        </p:spPr>
        <p:txBody>
          <a:bodyPr/>
          <a:lstStyle/>
          <a:p>
            <a:r>
              <a:t>Title Text</a:t>
            </a:r>
          </a:p>
        </p:txBody>
      </p:sp>
      <p:sp>
        <p:nvSpPr>
          <p:cNvPr id="206" name="Shape 206"/>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2010075977"/>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9_4 rounded images">
    <p:spTree>
      <p:nvGrpSpPr>
        <p:cNvPr id="1" name=""/>
        <p:cNvGrpSpPr/>
        <p:nvPr/>
      </p:nvGrpSpPr>
      <p:grpSpPr>
        <a:xfrm>
          <a:off x="0" y="0"/>
          <a:ext cx="0" cy="0"/>
          <a:chOff x="0" y="0"/>
          <a:chExt cx="0" cy="0"/>
        </a:xfrm>
      </p:grpSpPr>
      <p:sp>
        <p:nvSpPr>
          <p:cNvPr id="213" name="Shape 213"/>
          <p:cNvSpPr>
            <a:spLocks noGrp="1"/>
          </p:cNvSpPr>
          <p:nvPr>
            <p:ph type="title"/>
          </p:nvPr>
        </p:nvSpPr>
        <p:spPr>
          <a:xfrm>
            <a:off x="838200" y="365125"/>
            <a:ext cx="10515600" cy="642041"/>
          </a:xfrm>
          <a:prstGeom prst="rect">
            <a:avLst/>
          </a:prstGeom>
        </p:spPr>
        <p:txBody>
          <a:bodyPr lIns="45719" tIns="45719" rIns="45719" bIns="45719"/>
          <a:lstStyle>
            <a:lvl1pPr algn="ctr">
              <a:defRPr b="0">
                <a:solidFill>
                  <a:srgbClr val="272727"/>
                </a:solidFill>
                <a:latin typeface="+mn-lt"/>
                <a:ea typeface="+mn-ea"/>
                <a:cs typeface="+mn-cs"/>
                <a:sym typeface="Calibri"/>
              </a:defRPr>
            </a:lvl1pPr>
          </a:lstStyle>
          <a:p>
            <a:r>
              <a:t>Title Text</a:t>
            </a:r>
          </a:p>
        </p:txBody>
      </p:sp>
      <p:sp>
        <p:nvSpPr>
          <p:cNvPr id="214" name="Shape 214"/>
          <p:cNvSpPr>
            <a:spLocks noGrp="1"/>
          </p:cNvSpPr>
          <p:nvPr>
            <p:ph type="body" sz="quarter" idx="1"/>
          </p:nvPr>
        </p:nvSpPr>
        <p:spPr>
          <a:xfrm>
            <a:off x="838200" y="893693"/>
            <a:ext cx="10515600" cy="406401"/>
          </a:xfrm>
          <a:prstGeom prst="rect">
            <a:avLst/>
          </a:prstGeom>
        </p:spPr>
        <p:txBody>
          <a:bodyPr/>
          <a:lstStyle>
            <a:lvl1pPr marL="0" indent="0" algn="ctr">
              <a:lnSpc>
                <a:spcPct val="86000"/>
              </a:lnSpc>
              <a:spcBef>
                <a:spcPts val="0"/>
              </a:spcBef>
              <a:buSzTx/>
              <a:buFontTx/>
              <a:buNone/>
              <a:defRPr sz="1600">
                <a:latin typeface="Open Sans Light"/>
                <a:ea typeface="Open Sans Light"/>
                <a:cs typeface="Open Sans Light"/>
                <a:sym typeface="Open Sans Light"/>
              </a:defRPr>
            </a:lvl1pPr>
            <a:lvl2pPr marL="609600" indent="-152400" algn="ctr">
              <a:lnSpc>
                <a:spcPct val="86000"/>
              </a:lnSpc>
              <a:spcBef>
                <a:spcPts val="0"/>
              </a:spcBef>
              <a:buSzPct val="80000"/>
              <a:buFontTx/>
              <a:buChar char="▪"/>
              <a:defRPr sz="1600">
                <a:latin typeface="Open Sans Light"/>
                <a:ea typeface="Open Sans Light"/>
                <a:cs typeface="Open Sans Light"/>
                <a:sym typeface="Open Sans Light"/>
              </a:defRPr>
            </a:lvl2pPr>
            <a:lvl3pPr marL="1036319" indent="-121919" algn="ctr">
              <a:lnSpc>
                <a:spcPct val="86000"/>
              </a:lnSpc>
              <a:spcBef>
                <a:spcPts val="0"/>
              </a:spcBef>
              <a:buFontTx/>
              <a:buChar char="▪"/>
              <a:defRPr sz="1600">
                <a:latin typeface="Open Sans Light"/>
                <a:ea typeface="Open Sans Light"/>
                <a:cs typeface="Open Sans Light"/>
                <a:sym typeface="Open Sans Light"/>
              </a:defRPr>
            </a:lvl3pPr>
            <a:lvl4pPr marL="1493519" indent="-121919" algn="ctr">
              <a:lnSpc>
                <a:spcPct val="86000"/>
              </a:lnSpc>
              <a:spcBef>
                <a:spcPts val="0"/>
              </a:spcBef>
              <a:buFontTx/>
              <a:defRPr sz="1600">
                <a:latin typeface="Open Sans Light"/>
                <a:ea typeface="Open Sans Light"/>
                <a:cs typeface="Open Sans Light"/>
                <a:sym typeface="Open Sans Light"/>
              </a:defRPr>
            </a:lvl4pPr>
            <a:lvl5pPr marL="1950720" indent="-121920" algn="ctr">
              <a:lnSpc>
                <a:spcPct val="86000"/>
              </a:lnSpc>
              <a:spcBef>
                <a:spcPts val="0"/>
              </a:spcBef>
              <a:buFontTx/>
              <a:defRPr sz="1600">
                <a:latin typeface="Open Sans Light"/>
                <a:ea typeface="Open Sans Light"/>
                <a:cs typeface="Open Sans Light"/>
                <a:sym typeface="Open Sans Light"/>
              </a:defRPr>
            </a:lvl5pPr>
          </a:lstStyle>
          <a:p>
            <a:r>
              <a:t>Body Level One</a:t>
            </a:r>
          </a:p>
          <a:p>
            <a:pPr lvl="1"/>
            <a:r>
              <a:t>Body Level Two</a:t>
            </a:r>
          </a:p>
          <a:p>
            <a:pPr lvl="2"/>
            <a:r>
              <a:t>Body Level Three</a:t>
            </a:r>
          </a:p>
          <a:p>
            <a:pPr lvl="3"/>
            <a:r>
              <a:t>Body Level Four</a:t>
            </a:r>
          </a:p>
          <a:p>
            <a:pPr lvl="4"/>
            <a:r>
              <a:t>Body Level Five</a:t>
            </a:r>
          </a:p>
        </p:txBody>
      </p:sp>
      <p:sp>
        <p:nvSpPr>
          <p:cNvPr id="215" name="Shape 215"/>
          <p:cNvSpPr>
            <a:spLocks noGrp="1"/>
          </p:cNvSpPr>
          <p:nvPr>
            <p:ph type="pic" sz="quarter" idx="13"/>
          </p:nvPr>
        </p:nvSpPr>
        <p:spPr>
          <a:xfrm>
            <a:off x="4678364" y="2027444"/>
            <a:ext cx="1377881" cy="1550643"/>
          </a:xfrm>
          <a:prstGeom prst="rect">
            <a:avLst/>
          </a:prstGeom>
        </p:spPr>
        <p:txBody>
          <a:bodyPr lIns="91439" rIns="91439">
            <a:noAutofit/>
          </a:bodyPr>
          <a:lstStyle/>
          <a:p>
            <a:endParaRPr/>
          </a:p>
        </p:txBody>
      </p:sp>
      <p:sp>
        <p:nvSpPr>
          <p:cNvPr id="216" name="Shape 216"/>
          <p:cNvSpPr>
            <a:spLocks noGrp="1"/>
          </p:cNvSpPr>
          <p:nvPr>
            <p:ph type="pic" sz="quarter" idx="14"/>
          </p:nvPr>
        </p:nvSpPr>
        <p:spPr>
          <a:xfrm>
            <a:off x="4678364" y="3768654"/>
            <a:ext cx="1377881" cy="1550643"/>
          </a:xfrm>
          <a:prstGeom prst="rect">
            <a:avLst/>
          </a:prstGeom>
        </p:spPr>
        <p:txBody>
          <a:bodyPr lIns="91439" rIns="91439">
            <a:noAutofit/>
          </a:bodyPr>
          <a:lstStyle/>
          <a:p>
            <a:endParaRPr/>
          </a:p>
        </p:txBody>
      </p:sp>
      <p:sp>
        <p:nvSpPr>
          <p:cNvPr id="217" name="Shape 217"/>
          <p:cNvSpPr>
            <a:spLocks noGrp="1"/>
          </p:cNvSpPr>
          <p:nvPr>
            <p:ph type="pic" sz="quarter" idx="15"/>
          </p:nvPr>
        </p:nvSpPr>
        <p:spPr>
          <a:xfrm>
            <a:off x="6222241" y="2027444"/>
            <a:ext cx="1377881" cy="1550643"/>
          </a:xfrm>
          <a:prstGeom prst="rect">
            <a:avLst/>
          </a:prstGeom>
        </p:spPr>
        <p:txBody>
          <a:bodyPr lIns="91439" rIns="91439">
            <a:noAutofit/>
          </a:bodyPr>
          <a:lstStyle/>
          <a:p>
            <a:endParaRPr/>
          </a:p>
        </p:txBody>
      </p:sp>
      <p:sp>
        <p:nvSpPr>
          <p:cNvPr id="218" name="Shape 218"/>
          <p:cNvSpPr>
            <a:spLocks noGrp="1"/>
          </p:cNvSpPr>
          <p:nvPr>
            <p:ph type="pic" sz="quarter" idx="16"/>
          </p:nvPr>
        </p:nvSpPr>
        <p:spPr>
          <a:xfrm>
            <a:off x="6222241" y="3768654"/>
            <a:ext cx="1377881" cy="1550643"/>
          </a:xfrm>
          <a:prstGeom prst="rect">
            <a:avLst/>
          </a:prstGeom>
        </p:spPr>
        <p:txBody>
          <a:bodyPr lIns="91439" rIns="91439">
            <a:noAutofit/>
          </a:bodyPr>
          <a:lstStyle/>
          <a:p>
            <a:endParaRPr/>
          </a:p>
        </p:txBody>
      </p:sp>
      <p:sp>
        <p:nvSpPr>
          <p:cNvPr id="219" name="Shape 219"/>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1503874845"/>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9_image box with text">
    <p:spTree>
      <p:nvGrpSpPr>
        <p:cNvPr id="1" name=""/>
        <p:cNvGrpSpPr/>
        <p:nvPr/>
      </p:nvGrpSpPr>
      <p:grpSpPr>
        <a:xfrm>
          <a:off x="0" y="0"/>
          <a:ext cx="0" cy="0"/>
          <a:chOff x="0" y="0"/>
          <a:chExt cx="0" cy="0"/>
        </a:xfrm>
      </p:grpSpPr>
      <p:sp>
        <p:nvSpPr>
          <p:cNvPr id="226" name="Shape 226"/>
          <p:cNvSpPr>
            <a:spLocks noGrp="1"/>
          </p:cNvSpPr>
          <p:nvPr>
            <p:ph type="title"/>
          </p:nvPr>
        </p:nvSpPr>
        <p:spPr>
          <a:xfrm>
            <a:off x="838200" y="365125"/>
            <a:ext cx="10515600" cy="642041"/>
          </a:xfrm>
          <a:prstGeom prst="rect">
            <a:avLst/>
          </a:prstGeom>
        </p:spPr>
        <p:txBody>
          <a:bodyPr lIns="45719" tIns="45719" rIns="45719" bIns="45719"/>
          <a:lstStyle>
            <a:lvl1pPr algn="ctr">
              <a:defRPr b="0">
                <a:solidFill>
                  <a:srgbClr val="272727"/>
                </a:solidFill>
                <a:latin typeface="+mn-lt"/>
                <a:ea typeface="+mn-ea"/>
                <a:cs typeface="+mn-cs"/>
                <a:sym typeface="Calibri"/>
              </a:defRPr>
            </a:lvl1pPr>
          </a:lstStyle>
          <a:p>
            <a:r>
              <a:t>Title Text</a:t>
            </a:r>
          </a:p>
        </p:txBody>
      </p:sp>
      <p:sp>
        <p:nvSpPr>
          <p:cNvPr id="227" name="Shape 227"/>
          <p:cNvSpPr>
            <a:spLocks noGrp="1"/>
          </p:cNvSpPr>
          <p:nvPr>
            <p:ph type="body" sz="quarter" idx="1"/>
          </p:nvPr>
        </p:nvSpPr>
        <p:spPr>
          <a:xfrm>
            <a:off x="838200" y="893693"/>
            <a:ext cx="10515600" cy="406401"/>
          </a:xfrm>
          <a:prstGeom prst="rect">
            <a:avLst/>
          </a:prstGeom>
        </p:spPr>
        <p:txBody>
          <a:bodyPr/>
          <a:lstStyle>
            <a:lvl1pPr marL="0" indent="0" algn="ctr">
              <a:lnSpc>
                <a:spcPct val="86000"/>
              </a:lnSpc>
              <a:spcBef>
                <a:spcPts val="0"/>
              </a:spcBef>
              <a:buSzTx/>
              <a:buFontTx/>
              <a:buNone/>
              <a:defRPr sz="1600">
                <a:latin typeface="Open Sans Light"/>
                <a:ea typeface="Open Sans Light"/>
                <a:cs typeface="Open Sans Light"/>
                <a:sym typeface="Open Sans Light"/>
              </a:defRPr>
            </a:lvl1pPr>
            <a:lvl2pPr marL="609600" indent="-152400" algn="ctr">
              <a:lnSpc>
                <a:spcPct val="86000"/>
              </a:lnSpc>
              <a:spcBef>
                <a:spcPts val="0"/>
              </a:spcBef>
              <a:buSzPct val="80000"/>
              <a:buFontTx/>
              <a:buChar char="▪"/>
              <a:defRPr sz="1600">
                <a:latin typeface="Open Sans Light"/>
                <a:ea typeface="Open Sans Light"/>
                <a:cs typeface="Open Sans Light"/>
                <a:sym typeface="Open Sans Light"/>
              </a:defRPr>
            </a:lvl2pPr>
            <a:lvl3pPr marL="1036319" indent="-121919" algn="ctr">
              <a:lnSpc>
                <a:spcPct val="86000"/>
              </a:lnSpc>
              <a:spcBef>
                <a:spcPts val="0"/>
              </a:spcBef>
              <a:buFontTx/>
              <a:buChar char="▪"/>
              <a:defRPr sz="1600">
                <a:latin typeface="Open Sans Light"/>
                <a:ea typeface="Open Sans Light"/>
                <a:cs typeface="Open Sans Light"/>
                <a:sym typeface="Open Sans Light"/>
              </a:defRPr>
            </a:lvl3pPr>
            <a:lvl4pPr marL="1493519" indent="-121919" algn="ctr">
              <a:lnSpc>
                <a:spcPct val="86000"/>
              </a:lnSpc>
              <a:spcBef>
                <a:spcPts val="0"/>
              </a:spcBef>
              <a:buFontTx/>
              <a:defRPr sz="1600">
                <a:latin typeface="Open Sans Light"/>
                <a:ea typeface="Open Sans Light"/>
                <a:cs typeface="Open Sans Light"/>
                <a:sym typeface="Open Sans Light"/>
              </a:defRPr>
            </a:lvl4pPr>
            <a:lvl5pPr marL="1950720" indent="-121920" algn="ctr">
              <a:lnSpc>
                <a:spcPct val="86000"/>
              </a:lnSpc>
              <a:spcBef>
                <a:spcPts val="0"/>
              </a:spcBef>
              <a:buFontTx/>
              <a:defRPr sz="1600">
                <a:latin typeface="Open Sans Light"/>
                <a:ea typeface="Open Sans Light"/>
                <a:cs typeface="Open Sans Light"/>
                <a:sym typeface="Open Sans Light"/>
              </a:defRPr>
            </a:lvl5pPr>
          </a:lstStyle>
          <a:p>
            <a:r>
              <a:t>Body Level One</a:t>
            </a:r>
          </a:p>
          <a:p>
            <a:pPr lvl="1"/>
            <a:r>
              <a:t>Body Level Two</a:t>
            </a:r>
          </a:p>
          <a:p>
            <a:pPr lvl="2"/>
            <a:r>
              <a:t>Body Level Three</a:t>
            </a:r>
          </a:p>
          <a:p>
            <a:pPr lvl="3"/>
            <a:r>
              <a:t>Body Level Four</a:t>
            </a:r>
          </a:p>
          <a:p>
            <a:pPr lvl="4"/>
            <a:r>
              <a:t>Body Level Five</a:t>
            </a:r>
          </a:p>
        </p:txBody>
      </p:sp>
      <p:sp>
        <p:nvSpPr>
          <p:cNvPr id="228" name="Shape 228"/>
          <p:cNvSpPr>
            <a:spLocks noGrp="1"/>
          </p:cNvSpPr>
          <p:nvPr>
            <p:ph type="pic" sz="quarter" idx="13"/>
          </p:nvPr>
        </p:nvSpPr>
        <p:spPr>
          <a:xfrm>
            <a:off x="914400" y="1722646"/>
            <a:ext cx="2441450" cy="1193592"/>
          </a:xfrm>
          <a:prstGeom prst="rect">
            <a:avLst/>
          </a:prstGeom>
        </p:spPr>
        <p:txBody>
          <a:bodyPr lIns="91439" rIns="91439">
            <a:noAutofit/>
          </a:bodyPr>
          <a:lstStyle/>
          <a:p>
            <a:endParaRPr/>
          </a:p>
        </p:txBody>
      </p:sp>
      <p:sp>
        <p:nvSpPr>
          <p:cNvPr id="229" name="Shape 229"/>
          <p:cNvSpPr>
            <a:spLocks noGrp="1"/>
          </p:cNvSpPr>
          <p:nvPr>
            <p:ph type="pic" sz="quarter" idx="14"/>
          </p:nvPr>
        </p:nvSpPr>
        <p:spPr>
          <a:xfrm>
            <a:off x="3554984" y="1722646"/>
            <a:ext cx="2441449" cy="1193592"/>
          </a:xfrm>
          <a:prstGeom prst="rect">
            <a:avLst/>
          </a:prstGeom>
        </p:spPr>
        <p:txBody>
          <a:bodyPr lIns="91439" rIns="91439">
            <a:noAutofit/>
          </a:bodyPr>
          <a:lstStyle/>
          <a:p>
            <a:endParaRPr/>
          </a:p>
        </p:txBody>
      </p:sp>
      <p:sp>
        <p:nvSpPr>
          <p:cNvPr id="230" name="Shape 230"/>
          <p:cNvSpPr>
            <a:spLocks noGrp="1"/>
          </p:cNvSpPr>
          <p:nvPr>
            <p:ph type="pic" sz="quarter" idx="15"/>
          </p:nvPr>
        </p:nvSpPr>
        <p:spPr>
          <a:xfrm>
            <a:off x="6195567" y="1722646"/>
            <a:ext cx="2441450" cy="1193592"/>
          </a:xfrm>
          <a:prstGeom prst="rect">
            <a:avLst/>
          </a:prstGeom>
        </p:spPr>
        <p:txBody>
          <a:bodyPr lIns="91439" rIns="91439">
            <a:noAutofit/>
          </a:bodyPr>
          <a:lstStyle/>
          <a:p>
            <a:endParaRPr/>
          </a:p>
        </p:txBody>
      </p:sp>
      <p:sp>
        <p:nvSpPr>
          <p:cNvPr id="231" name="Shape 231"/>
          <p:cNvSpPr>
            <a:spLocks noGrp="1"/>
          </p:cNvSpPr>
          <p:nvPr>
            <p:ph type="pic" sz="quarter" idx="16"/>
          </p:nvPr>
        </p:nvSpPr>
        <p:spPr>
          <a:xfrm>
            <a:off x="8836152" y="1722646"/>
            <a:ext cx="2441449" cy="1193592"/>
          </a:xfrm>
          <a:prstGeom prst="rect">
            <a:avLst/>
          </a:prstGeom>
        </p:spPr>
        <p:txBody>
          <a:bodyPr lIns="91439" rIns="91439">
            <a:noAutofit/>
          </a:bodyPr>
          <a:lstStyle/>
          <a:p>
            <a:endParaRPr/>
          </a:p>
        </p:txBody>
      </p:sp>
      <p:sp>
        <p:nvSpPr>
          <p:cNvPr id="232" name="Shape 232"/>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220944589"/>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823699" y="341788"/>
            <a:ext cx="10844563" cy="615553"/>
          </a:xfrm>
        </p:spPr>
        <p:txBody>
          <a:bodyPr tIns="0" rIns="0" bIns="0"/>
          <a:lstStyle>
            <a:lvl1pPr>
              <a:defRPr lang="zh-CN" altLang="en-US" sz="3999" b="0" kern="1200" dirty="0">
                <a:solidFill>
                  <a:srgbClr val="004D86"/>
                </a:solidFill>
                <a:latin typeface="微软雅黑" panose="020B0503020204020204" pitchFamily="34" charset="-122"/>
                <a:ea typeface="微软雅黑" panose="020B0503020204020204" pitchFamily="34" charset="-122"/>
                <a:cs typeface="Arial" panose="020B0604020202020204" pitchFamily="34" charset="0"/>
              </a:defRPr>
            </a:lvl1pPr>
          </a:lstStyle>
          <a:p>
            <a:pPr lvl="0"/>
            <a:r>
              <a:rPr lang="zh-CN" altLang="en-US" dirty="0"/>
              <a:t>单击此处编辑母版标题样式</a:t>
            </a:r>
          </a:p>
        </p:txBody>
      </p:sp>
      <p:sp>
        <p:nvSpPr>
          <p:cNvPr id="4" name="Rectangle 10"/>
          <p:cNvSpPr>
            <a:spLocks noChangeArrowheads="1"/>
          </p:cNvSpPr>
          <p:nvPr userDrawn="1"/>
        </p:nvSpPr>
        <p:spPr bwMode="auto">
          <a:xfrm>
            <a:off x="823699" y="6489701"/>
            <a:ext cx="2096541" cy="455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defTabSz="801130" eaLnBrk="0" hangingPunct="0">
              <a:lnSpc>
                <a:spcPct val="85000"/>
              </a:lnSpc>
            </a:pPr>
            <a:fld id="{6E2B6D97-5D44-430E-A027-85C3264F843E}" type="slidenum">
              <a:rPr lang="de-DE" altLang="zh-CN" sz="1000" smtClean="0">
                <a:latin typeface="Arial" panose="020B0604020202020204" pitchFamily="34" charset="0"/>
                <a:ea typeface="MS PGothic" panose="020B0600070205080204" pitchFamily="34" charset="-128"/>
                <a:cs typeface="Arial" panose="020B0604020202020204" pitchFamily="34" charset="0"/>
              </a:rPr>
              <a:pPr defTabSz="801130" eaLnBrk="0" hangingPunct="0">
                <a:lnSpc>
                  <a:spcPct val="85000"/>
                </a:lnSpc>
              </a:pPr>
              <a:t>‹#›</a:t>
            </a:fld>
            <a:endParaRPr lang="en-GB" altLang="zh-CN" sz="1000" dirty="0">
              <a:latin typeface="Arial" panose="020B0604020202020204" pitchFamily="34" charset="0"/>
              <a:ea typeface="MS PGothic" panose="020B0600070205080204" pitchFamily="34" charset="-128"/>
              <a:cs typeface="Arial" panose="020B0604020202020204" pitchFamily="34" charset="0"/>
            </a:endParaRPr>
          </a:p>
        </p:txBody>
      </p:sp>
    </p:spTree>
    <p:extLst>
      <p:ext uri="{BB962C8B-B14F-4D97-AF65-F5344CB8AC3E}">
        <p14:creationId xmlns:p14="http://schemas.microsoft.com/office/powerpoint/2010/main" val="3856563872"/>
      </p:ext>
    </p:extLst>
  </p:cSld>
  <p:clrMapOvr>
    <a:masterClrMapping/>
  </p:clrMapOvr>
  <p:transition spd="med" advClick="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Blank slide gray">
    <p:bg>
      <p:bgPr>
        <a:solidFill>
          <a:schemeClr val="bg2"/>
        </a:soli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spTree>
    <p:extLst>
      <p:ext uri="{BB962C8B-B14F-4D97-AF65-F5344CB8AC3E}">
        <p14:creationId xmlns:p14="http://schemas.microsoft.com/office/powerpoint/2010/main" val="34485326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823701" y="341793"/>
            <a:ext cx="10844563" cy="615553"/>
          </a:xfrm>
        </p:spPr>
        <p:txBody>
          <a:bodyPr tIns="0" rIns="0" bIns="0"/>
          <a:lstStyle>
            <a:lvl1pPr>
              <a:defRPr lang="zh-CN" altLang="en-US" sz="5332" b="0" kern="1200" dirty="0">
                <a:solidFill>
                  <a:srgbClr val="004D86"/>
                </a:solidFill>
                <a:latin typeface="微软雅黑" panose="020B0503020204020204" pitchFamily="34" charset="-122"/>
                <a:ea typeface="微软雅黑" panose="020B0503020204020204" pitchFamily="34" charset="-122"/>
                <a:cs typeface="Arial" panose="020B0604020202020204" pitchFamily="34" charset="0"/>
              </a:defRPr>
            </a:lvl1pPr>
          </a:lstStyle>
          <a:p>
            <a:pPr lvl="0"/>
            <a:r>
              <a:rPr lang="zh-CN" altLang="en-US" dirty="0"/>
              <a:t>单击此处编辑母版标题样式</a:t>
            </a:r>
          </a:p>
        </p:txBody>
      </p:sp>
      <p:sp>
        <p:nvSpPr>
          <p:cNvPr id="4" name="Rectangle 10"/>
          <p:cNvSpPr>
            <a:spLocks noChangeArrowheads="1"/>
          </p:cNvSpPr>
          <p:nvPr userDrawn="1"/>
        </p:nvSpPr>
        <p:spPr bwMode="auto">
          <a:xfrm>
            <a:off x="823700" y="6489704"/>
            <a:ext cx="2096541" cy="455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defTabSz="1068147" eaLnBrk="0" hangingPunct="0">
              <a:lnSpc>
                <a:spcPct val="85000"/>
              </a:lnSpc>
            </a:pPr>
            <a:fld id="{6E2B6D97-5D44-430E-A027-85C3264F843E}" type="slidenum">
              <a:rPr lang="de-DE" altLang="zh-CN" sz="1333" smtClean="0">
                <a:latin typeface="Arial" panose="020B0604020202020204" pitchFamily="34" charset="0"/>
                <a:ea typeface="MS PGothic" panose="020B0600070205080204" pitchFamily="34" charset="-128"/>
                <a:cs typeface="Arial" panose="020B0604020202020204" pitchFamily="34" charset="0"/>
              </a:rPr>
              <a:pPr defTabSz="1068147" eaLnBrk="0" hangingPunct="0">
                <a:lnSpc>
                  <a:spcPct val="85000"/>
                </a:lnSpc>
              </a:pPr>
              <a:t>‹#›</a:t>
            </a:fld>
            <a:endParaRPr lang="en-GB" altLang="zh-CN" sz="1333" dirty="0">
              <a:latin typeface="Arial" panose="020B0604020202020204" pitchFamily="34" charset="0"/>
              <a:ea typeface="MS PGothic" panose="020B0600070205080204" pitchFamily="34" charset="-128"/>
              <a:cs typeface="Arial" panose="020B0604020202020204" pitchFamily="34" charset="0"/>
            </a:endParaRPr>
          </a:p>
        </p:txBody>
      </p:sp>
    </p:spTree>
    <p:extLst>
      <p:ext uri="{BB962C8B-B14F-4D97-AF65-F5344CB8AC3E}">
        <p14:creationId xmlns:p14="http://schemas.microsoft.com/office/powerpoint/2010/main" val="3349835882"/>
      </p:ext>
    </p:extLst>
  </p:cSld>
  <p:clrMapOvr>
    <a:masterClrMapping/>
  </p:clrMapOvr>
  <p:transition spd="med" advClick="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sp>
        <p:nvSpPr>
          <p:cNvPr id="3" name="Slide Number Placeholder 5"/>
          <p:cNvSpPr>
            <a:spLocks noGrp="1"/>
          </p:cNvSpPr>
          <p:nvPr>
            <p:ph type="sldNum" sz="quarter" idx="10"/>
          </p:nvPr>
        </p:nvSpPr>
        <p:spPr/>
        <p:txBody>
          <a:bodyPr/>
          <a:lstStyle>
            <a:lvl1pPr>
              <a:defRPr/>
            </a:lvl1pPr>
          </a:lstStyle>
          <a:p>
            <a:pPr>
              <a:defRPr/>
            </a:pPr>
            <a:fld id="{937EC166-8BEA-854F-9408-A770A19D1126}" type="slidenum">
              <a:rPr lang="en-US"/>
              <a:pPr>
                <a:defRPr/>
              </a:pPr>
              <a:t>‹#›</a:t>
            </a:fld>
            <a:r>
              <a:rPr lang="en-US" dirty="0"/>
              <a:t> </a:t>
            </a:r>
          </a:p>
        </p:txBody>
      </p:sp>
      <p:sp>
        <p:nvSpPr>
          <p:cNvPr id="2" name="Title 1"/>
          <p:cNvSpPr>
            <a:spLocks noGrp="1"/>
          </p:cNvSpPr>
          <p:nvPr>
            <p:ph type="title"/>
          </p:nvPr>
        </p:nvSpPr>
        <p:spPr/>
        <p:txBody>
          <a:bodyPr/>
          <a:lstStyle>
            <a:lvl1pPr>
              <a:defRPr/>
            </a:lvl1pPr>
          </a:lstStyle>
          <a:p>
            <a:endParaRPr lang="en-US" dirty="0"/>
          </a:p>
        </p:txBody>
      </p:sp>
    </p:spTree>
    <p:extLst>
      <p:ext uri="{BB962C8B-B14F-4D97-AF65-F5344CB8AC3E}">
        <p14:creationId xmlns:p14="http://schemas.microsoft.com/office/powerpoint/2010/main" val="26485582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1"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1"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838200" y="6356352"/>
            <a:ext cx="2743201" cy="365125"/>
          </a:xfrm>
          <a:prstGeom prst="rect">
            <a:avLst/>
          </a:prstGeom>
        </p:spPr>
        <p:txBody>
          <a:bodyPr/>
          <a:lstStyle/>
          <a:p>
            <a:fld id="{C222B823-F086-4E68-AF21-757153D9A4DB}" type="datetimeFigureOut">
              <a:rPr lang="en-US" smtClean="0"/>
              <a:t>1/22/2018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0D90DA-9D34-4E23-ACF1-91A08B63A5FA}" type="slidenum">
              <a:rPr lang="en-US" smtClean="0"/>
              <a:t>‹#›</a:t>
            </a:fld>
            <a:endParaRPr lang="en-US"/>
          </a:p>
        </p:txBody>
      </p:sp>
    </p:spTree>
    <p:extLst>
      <p:ext uri="{BB962C8B-B14F-4D97-AF65-F5344CB8AC3E}">
        <p14:creationId xmlns:p14="http://schemas.microsoft.com/office/powerpoint/2010/main" val="41498893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sp>
        <p:nvSpPr>
          <p:cNvPr id="88" name="Shape 88"/>
          <p:cNvSpPr>
            <a:spLocks noGrp="1"/>
          </p:cNvSpPr>
          <p:nvPr>
            <p:ph type="body" idx="1"/>
          </p:nvPr>
        </p:nvSpPr>
        <p:spPr>
          <a:xfrm>
            <a:off x="935037" y="1600200"/>
            <a:ext cx="10647363" cy="4346575"/>
          </a:xfrm>
          <a:prstGeom prst="rect">
            <a:avLst/>
          </a:prstGeom>
        </p:spPr>
        <p:txBody>
          <a:bodyPr/>
          <a:lstStyle>
            <a:lvl1pPr marL="342900" indent="-342900">
              <a:spcBef>
                <a:spcPts val="700"/>
              </a:spcBef>
              <a:defRPr sz="3000"/>
            </a:lvl1pPr>
            <a:lvl2pPr marL="742950" indent="-285750">
              <a:spcBef>
                <a:spcPts val="700"/>
              </a:spcBef>
              <a:buSzPct val="80000"/>
              <a:buChar char="▪"/>
              <a:defRPr sz="3000"/>
            </a:lvl2pPr>
            <a:lvl3pPr marL="1143000" indent="-228600">
              <a:spcBef>
                <a:spcPts val="700"/>
              </a:spcBef>
              <a:buChar char="▪"/>
              <a:defRPr sz="3000"/>
            </a:lvl3pPr>
            <a:lvl4pPr marL="1600200" indent="-228600">
              <a:spcBef>
                <a:spcPts val="700"/>
              </a:spcBef>
              <a:defRPr sz="3000"/>
            </a:lvl4pPr>
            <a:lvl5pPr marL="2057400" indent="-228600">
              <a:spcBef>
                <a:spcPts val="700"/>
              </a:spcBef>
              <a:defRPr sz="3000"/>
            </a:lvl5pPr>
          </a:lstStyle>
          <a:p>
            <a:r>
              <a:t>Body Level One</a:t>
            </a:r>
          </a:p>
          <a:p>
            <a:pPr lvl="1"/>
            <a:r>
              <a:t>Body Level Two</a:t>
            </a:r>
          </a:p>
          <a:p>
            <a:pPr lvl="2"/>
            <a:r>
              <a:t>Body Level Three</a:t>
            </a:r>
          </a:p>
          <a:p>
            <a:pPr lvl="3"/>
            <a:r>
              <a:t>Body Level Four</a:t>
            </a:r>
          </a:p>
          <a:p>
            <a:pPr lvl="4"/>
            <a:r>
              <a:t>Body Level Five</a:t>
            </a:r>
          </a:p>
        </p:txBody>
      </p:sp>
      <p:sp>
        <p:nvSpPr>
          <p:cNvPr id="89" name="Shape 89"/>
          <p:cNvSpPr>
            <a:spLocks noGrp="1"/>
          </p:cNvSpPr>
          <p:nvPr>
            <p:ph type="title"/>
          </p:nvPr>
        </p:nvSpPr>
        <p:spPr>
          <a:xfrm>
            <a:off x="935037" y="274638"/>
            <a:ext cx="10647363" cy="1143001"/>
          </a:xfrm>
          <a:prstGeom prst="rect">
            <a:avLst/>
          </a:prstGeom>
        </p:spPr>
        <p:txBody>
          <a:bodyPr lIns="45719" tIns="45719" rIns="45719" bIns="45719"/>
          <a:lstStyle>
            <a:lvl1pPr algn="ctr">
              <a:defRPr sz="4400" b="0">
                <a:solidFill>
                  <a:srgbClr val="000000"/>
                </a:solidFill>
              </a:defRPr>
            </a:lvl1pPr>
          </a:lstStyle>
          <a:p>
            <a:r>
              <a:t>Title Text</a:t>
            </a:r>
          </a:p>
        </p:txBody>
      </p:sp>
      <p:sp>
        <p:nvSpPr>
          <p:cNvPr id="90" name="Shape 90"/>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1125786211"/>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2_Cover image">
    <p:spTree>
      <p:nvGrpSpPr>
        <p:cNvPr id="1" name=""/>
        <p:cNvGrpSpPr/>
        <p:nvPr/>
      </p:nvGrpSpPr>
      <p:grpSpPr>
        <a:xfrm>
          <a:off x="0" y="0"/>
          <a:ext cx="0" cy="0"/>
          <a:chOff x="0" y="0"/>
          <a:chExt cx="0" cy="0"/>
        </a:xfrm>
      </p:grpSpPr>
      <p:sp>
        <p:nvSpPr>
          <p:cNvPr id="97" name="Shape 97"/>
          <p:cNvSpPr>
            <a:spLocks noGrp="1"/>
          </p:cNvSpPr>
          <p:nvPr>
            <p:ph type="pic" idx="13"/>
          </p:nvPr>
        </p:nvSpPr>
        <p:spPr>
          <a:xfrm>
            <a:off x="0" y="0"/>
            <a:ext cx="12192000" cy="6858000"/>
          </a:xfrm>
          <a:prstGeom prst="rect">
            <a:avLst/>
          </a:prstGeom>
        </p:spPr>
        <p:txBody>
          <a:bodyPr lIns="91439" rIns="91439">
            <a:noAutofit/>
          </a:bodyPr>
          <a:lstStyle/>
          <a:p>
            <a:endParaRPr/>
          </a:p>
        </p:txBody>
      </p:sp>
      <p:sp>
        <p:nvSpPr>
          <p:cNvPr id="98" name="Shape 98"/>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1761861617"/>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3.png"/><Relationship Id="rId5" Type="http://schemas.openxmlformats.org/officeDocument/2006/relationships/slideLayout" Target="../slideLayouts/slideLayout5.xml"/><Relationship Id="rId10"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13" Type="http://schemas.openxmlformats.org/officeDocument/2006/relationships/slideLayout" Target="../slideLayouts/slideLayout20.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slideLayout" Target="../slideLayouts/slideLayout19.xml"/><Relationship Id="rId2" Type="http://schemas.openxmlformats.org/officeDocument/2006/relationships/slideLayout" Target="../slideLayouts/slideLayout9.xml"/><Relationship Id="rId16" Type="http://schemas.openxmlformats.org/officeDocument/2006/relationships/image" Target="../media/image6.png"/><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5" Type="http://schemas.openxmlformats.org/officeDocument/2006/relationships/image" Target="../media/image5.jpeg"/><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9"/>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11"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 id="2147483674" r:id="rId6"/>
    <p:sldLayoutId id="2147483675" r:id="rId7"/>
  </p:sldLayoutIdLst>
  <p:transition>
    <p:wipe dir="r"/>
  </p:transition>
  <p:hf hdr="0" ft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4.jpeg"/>
          <p:cNvPicPr>
            <a:picLocks noChangeAspect="1"/>
          </p:cNvPicPr>
          <p:nvPr/>
        </p:nvPicPr>
        <p:blipFill>
          <a:blip r:embed="rId15">
            <a:extLst/>
          </a:blip>
          <a:stretch>
            <a:fillRect/>
          </a:stretch>
        </p:blipFill>
        <p:spPr>
          <a:xfrm>
            <a:off x="0" y="11575"/>
            <a:ext cx="12192000" cy="6858000"/>
          </a:xfrm>
          <a:prstGeom prst="rect">
            <a:avLst/>
          </a:prstGeom>
          <a:ln w="12700">
            <a:miter lim="400000"/>
          </a:ln>
        </p:spPr>
      </p:pic>
      <p:sp>
        <p:nvSpPr>
          <p:cNvPr id="3" name="Shape 3"/>
          <p:cNvSpPr/>
          <p:nvPr/>
        </p:nvSpPr>
        <p:spPr>
          <a:xfrm>
            <a:off x="719135" y="6213473"/>
            <a:ext cx="2774802" cy="187200"/>
          </a:xfrm>
          <a:prstGeom prst="rect">
            <a:avLst/>
          </a:prstGeom>
          <a:solidFill>
            <a:srgbClr val="FFFFFF"/>
          </a:solidFill>
          <a:ln w="12700">
            <a:miter lim="400000"/>
          </a:ln>
        </p:spPr>
        <p:txBody>
          <a:bodyPr lIns="45719" rIns="45719" anchor="ctr"/>
          <a:lstStyle/>
          <a:p>
            <a:pPr algn="ctr">
              <a:defRPr>
                <a:solidFill>
                  <a:srgbClr val="FFFFFF"/>
                </a:solidFill>
              </a:defRPr>
            </a:pPr>
            <a:endParaRPr/>
          </a:p>
        </p:txBody>
      </p:sp>
      <p:sp>
        <p:nvSpPr>
          <p:cNvPr id="4" name="Shape 4"/>
          <p:cNvSpPr>
            <a:spLocks noGrp="1"/>
          </p:cNvSpPr>
          <p:nvPr>
            <p:ph type="title"/>
          </p:nvPr>
        </p:nvSpPr>
        <p:spPr>
          <a:xfrm>
            <a:off x="935037" y="274636"/>
            <a:ext cx="10647199" cy="1143201"/>
          </a:xfrm>
          <a:prstGeom prst="rect">
            <a:avLst/>
          </a:prstGeom>
          <a:ln w="12700">
            <a:miter lim="400000"/>
          </a:ln>
          <a:extLst>
            <a:ext uri="{C572A759-6A51-4108-AA02-DFA0A04FC94B}">
              <ma14:wrappingTextBoxFlag xmlns:ma14="http://schemas.microsoft.com/office/mac/drawingml/2011/main" xmlns="" val="1"/>
            </a:ext>
          </a:extLst>
        </p:spPr>
        <p:txBody>
          <a:bodyPr lIns="91424" tIns="91424" rIns="91424" bIns="91424" anchor="ctr">
            <a:normAutofit/>
          </a:bodyPr>
          <a:lstStyle/>
          <a:p>
            <a:r>
              <a:t>Title Text</a:t>
            </a:r>
          </a:p>
        </p:txBody>
      </p:sp>
      <p:pic>
        <p:nvPicPr>
          <p:cNvPr id="5" name="image5.png"/>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817699" y="6245764"/>
            <a:ext cx="2595599" cy="154800"/>
          </a:xfrm>
          <a:prstGeom prst="rect">
            <a:avLst/>
          </a:prstGeom>
          <a:ln w="12700">
            <a:miter lim="400000"/>
          </a:ln>
        </p:spPr>
      </p:pic>
      <p:sp>
        <p:nvSpPr>
          <p:cNvPr id="6" name="Shape 6"/>
          <p:cNvSpPr>
            <a:spLocks noGrp="1"/>
          </p:cNvSpPr>
          <p:nvPr>
            <p:ph type="body" idx="1"/>
          </p:nvPr>
        </p:nvSpPr>
        <p:spPr>
          <a:xfrm>
            <a:off x="914400" y="1600200"/>
            <a:ext cx="10668000" cy="4267200"/>
          </a:xfrm>
          <a:prstGeom prst="rect">
            <a:avLst/>
          </a:prstGeom>
          <a:ln w="12700">
            <a:miter lim="400000"/>
          </a:ln>
          <a:extLst>
            <a:ext uri="{C572A759-6A51-4108-AA02-DFA0A04FC94B}">
              <ma14:wrappingTextBoxFlag xmlns:ma14="http://schemas.microsoft.com/office/mac/drawingml/2011/main" xmlns=""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7" name="Shape 7"/>
          <p:cNvSpPr>
            <a:spLocks noGrp="1"/>
          </p:cNvSpPr>
          <p:nvPr>
            <p:ph type="sldNum" sz="quarter" idx="2"/>
          </p:nvPr>
        </p:nvSpPr>
        <p:spPr>
          <a:xfrm>
            <a:off x="11446447" y="6196793"/>
            <a:ext cx="250767" cy="241366"/>
          </a:xfrm>
          <a:prstGeom prst="rect">
            <a:avLst/>
          </a:prstGeom>
          <a:ln w="12700">
            <a:miter lim="400000"/>
          </a:ln>
        </p:spPr>
        <p:txBody>
          <a:bodyPr wrap="none" lIns="34275" tIns="34275" rIns="34275" bIns="34275" anchor="ctr">
            <a:spAutoFit/>
          </a:bodyPr>
          <a:lstStyle>
            <a:lvl1pPr algn="r">
              <a:defRPr sz="1200">
                <a:solidFill>
                  <a:srgbClr val="888888"/>
                </a:solidFill>
                <a:latin typeface="Arial"/>
                <a:ea typeface="Arial"/>
                <a:cs typeface="Arial"/>
                <a:sym typeface="Arial"/>
              </a:defRPr>
            </a:lvl1pPr>
          </a:lstStyle>
          <a:p>
            <a:fld id="{86CB4B4D-7CA3-9044-876B-883B54F8677D}" type="slidenum">
              <a:rPr/>
              <a:pPr/>
              <a:t>‹#›</a:t>
            </a:fld>
            <a:endParaRPr/>
          </a:p>
        </p:txBody>
      </p:sp>
    </p:spTree>
    <p:extLst>
      <p:ext uri="{BB962C8B-B14F-4D97-AF65-F5344CB8AC3E}">
        <p14:creationId xmlns:p14="http://schemas.microsoft.com/office/powerpoint/2010/main" val="3000796526"/>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3" r:id="rId13"/>
  </p:sldLayoutIdLst>
  <p:transition spd="med"/>
  <p:txStyles>
    <p:titleStyle>
      <a:lvl1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1pPr>
      <a:lvl2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2pPr>
      <a:lvl3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3pPr>
      <a:lvl4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4pPr>
      <a:lvl5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5pPr>
      <a:lvl6pPr marL="0" marR="0" indent="457189"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6pPr>
      <a:lvl7pPr marL="0" marR="0" indent="914377"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7pPr>
      <a:lvl8pPr marL="0" marR="0" indent="1371565"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8pPr>
      <a:lvl9pPr marL="0" marR="0" indent="1828754"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9pPr>
    </p:titleStyle>
    <p:bodyStyle>
      <a:lvl1pPr marL="150279" marR="0" indent="-150279" algn="l" defTabSz="457200" rtl="0" latinLnBrk="0">
        <a:lnSpc>
          <a:spcPct val="100000"/>
        </a:lnSpc>
        <a:spcBef>
          <a:spcPts val="1300"/>
        </a:spcBef>
        <a:spcAft>
          <a:spcPts val="0"/>
        </a:spcAft>
        <a:buClrTx/>
        <a:buSzPct val="80000"/>
        <a:buFont typeface="Wingdings"/>
        <a:buChar char="▪"/>
        <a:tabLst/>
        <a:defRPr sz="2600" b="0" i="0" u="none" strike="noStrike" cap="none" spc="0" baseline="0">
          <a:ln>
            <a:noFill/>
          </a:ln>
          <a:solidFill>
            <a:srgbClr val="000000"/>
          </a:solidFill>
          <a:uFillTx/>
          <a:latin typeface="Arial"/>
          <a:ea typeface="Arial"/>
          <a:cs typeface="Arial"/>
          <a:sym typeface="Arial"/>
        </a:defRPr>
      </a:lvl1pPr>
      <a:lvl2pPr marL="538325" marR="0" indent="-146751"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2pPr>
      <a:lvl3pPr marL="859446" marR="0" indent="-99581" algn="l" defTabSz="457200" rtl="0" latinLnBrk="0">
        <a:lnSpc>
          <a:spcPct val="100000"/>
        </a:lnSpc>
        <a:spcBef>
          <a:spcPts val="1300"/>
        </a:spcBef>
        <a:spcAft>
          <a:spcPts val="0"/>
        </a:spcAft>
        <a:buClrTx/>
        <a:buSzPct val="80000"/>
        <a:buFont typeface="Wingdings"/>
        <a:buChar char="˗"/>
        <a:tabLst/>
        <a:defRPr sz="2600" b="0" i="0" u="none" strike="noStrike" cap="none" spc="0" baseline="0">
          <a:ln>
            <a:noFill/>
          </a:ln>
          <a:solidFill>
            <a:srgbClr val="000000"/>
          </a:solidFill>
          <a:uFillTx/>
          <a:latin typeface="Arial"/>
          <a:ea typeface="Arial"/>
          <a:cs typeface="Arial"/>
          <a:sym typeface="Arial"/>
        </a:defRPr>
      </a:lvl3pPr>
      <a:lvl4pPr marL="1285961" marR="0" indent="-217071" algn="l" defTabSz="457200" rtl="0" latinLnBrk="0">
        <a:lnSpc>
          <a:spcPct val="100000"/>
        </a:lnSpc>
        <a:spcBef>
          <a:spcPts val="1300"/>
        </a:spcBef>
        <a:spcAft>
          <a:spcPts val="0"/>
        </a:spcAft>
        <a:buClrTx/>
        <a:buSzPct val="80000"/>
        <a:buFont typeface="Wingdings"/>
        <a:buChar char="▪"/>
        <a:tabLst/>
        <a:defRPr sz="2600" b="0" i="0" u="none" strike="noStrike" cap="none" spc="0" baseline="0">
          <a:ln>
            <a:noFill/>
          </a:ln>
          <a:solidFill>
            <a:srgbClr val="000000"/>
          </a:solidFill>
          <a:uFillTx/>
          <a:latin typeface="Arial"/>
          <a:ea typeface="Arial"/>
          <a:cs typeface="Arial"/>
          <a:sym typeface="Arial"/>
        </a:defRPr>
      </a:lvl4pPr>
      <a:lvl5pPr marL="1601806" marR="0" indent="-232357" algn="l" defTabSz="457200" rtl="0" latinLnBrk="0">
        <a:lnSpc>
          <a:spcPct val="100000"/>
        </a:lnSpc>
        <a:spcBef>
          <a:spcPts val="1300"/>
        </a:spcBef>
        <a:spcAft>
          <a:spcPts val="0"/>
        </a:spcAft>
        <a:buClrTx/>
        <a:buSzPct val="80000"/>
        <a:buFont typeface="Wingdings"/>
        <a:buChar char="▪"/>
        <a:tabLst/>
        <a:defRPr sz="2600" b="0" i="0" u="none" strike="noStrike" cap="none" spc="0" baseline="0">
          <a:ln>
            <a:noFill/>
          </a:ln>
          <a:solidFill>
            <a:srgbClr val="000000"/>
          </a:solidFill>
          <a:uFillTx/>
          <a:latin typeface="Arial"/>
          <a:ea typeface="Arial"/>
          <a:cs typeface="Arial"/>
          <a:sym typeface="Arial"/>
        </a:defRPr>
      </a:lvl5pPr>
      <a:lvl6pPr marL="2583179" marR="0" indent="-297179"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6pPr>
      <a:lvl7pPr marL="3040379" marR="0" indent="-297179"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7pPr>
      <a:lvl8pPr marL="3497579" marR="0" indent="-297179"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8pPr>
      <a:lvl9pPr marL="3954779" marR="0" indent="-297179"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9pPr>
    </p:bodyStyle>
    <p:otherStyle>
      <a:lvl1pPr marL="0" marR="0" indent="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1pPr>
      <a:lvl2pPr marL="0" marR="0" indent="4572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2pPr>
      <a:lvl3pPr marL="0" marR="0" indent="9144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3pPr>
      <a:lvl4pPr marL="0" marR="0" indent="13716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4pPr>
      <a:lvl5pPr marL="0" marR="0" indent="18288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5pPr>
      <a:lvl6pPr marL="0" marR="0" indent="22860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6pPr>
      <a:lvl7pPr marL="0" marR="0" indent="27432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7pPr>
      <a:lvl8pPr marL="0" marR="0" indent="32004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8pPr>
      <a:lvl9pPr marL="0" marR="0" indent="36576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http://onap.readthedocs.io/en/latest/submodules/appc.git/docs/APPC%20User%20Guide/APPC%20User%20Guide.html#interfaces-summary" TargetMode="External"/><Relationship Id="rId2" Type="http://schemas.openxmlformats.org/officeDocument/2006/relationships/hyperlink" Target="http://onap.readthedocs.io/en/latest/submodules/appc.git/docs/index.html" TargetMode="Externa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4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hyperlink" Target="https://wiki.onap.org/display/DW/CLAMP+Documentation" TargetMode="External"/><Relationship Id="rId2" Type="http://schemas.openxmlformats.org/officeDocument/2006/relationships/hyperlink" Target="http://onap.readthedocs.io/en/latest/submodules/clamp.git/docs/index.html" TargetMode="Externa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wiki.onap.org/display/DW/Contributions?preview=/8225716/8232492/Architectural%20principles_v3.docx" TargetMode="Externa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5.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7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gif"/></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gif"/></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7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4.xml"/><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27.png"/><Relationship Id="rId4" Type="http://schemas.openxmlformats.org/officeDocument/2006/relationships/image" Target="../media/image26.wmf"/></Relationships>
</file>

<file path=ppt/slides/_rels/slide8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6.xml"/><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653143" y="4001845"/>
            <a:ext cx="11318033" cy="2345167"/>
          </a:xfrm>
          <a:prstGeom prst="rect">
            <a:avLst/>
          </a:prstGeom>
        </p:spPr>
        <p:txBody>
          <a:bodyPr>
            <a:noAutofit/>
          </a:bodyPr>
          <a:lstStyle/>
          <a:p>
            <a:r>
              <a:rPr lang="en-US" sz="3200" b="1" dirty="0">
                <a:solidFill>
                  <a:schemeClr val="tx1"/>
                </a:solidFill>
              </a:rPr>
              <a:t/>
            </a:r>
            <a:br>
              <a:rPr lang="en-US" sz="3200" b="1" dirty="0">
                <a:solidFill>
                  <a:schemeClr val="tx1"/>
                </a:solidFill>
              </a:rPr>
            </a:br>
            <a:r>
              <a:rPr lang="en-US" sz="3200" b="1" dirty="0">
                <a:solidFill>
                  <a:schemeClr val="tx1"/>
                </a:solidFill>
              </a:rPr>
              <a:t>ONAP Reference Architecture for R2 and </a:t>
            </a:r>
            <a:r>
              <a:rPr lang="en-US" sz="3200" b="1" dirty="0" smtClean="0">
                <a:solidFill>
                  <a:schemeClr val="tx1"/>
                </a:solidFill>
              </a:rPr>
              <a:t>Beyond</a:t>
            </a:r>
            <a:r>
              <a:rPr lang="en-US" sz="3200" b="1" dirty="0">
                <a:solidFill>
                  <a:schemeClr val="tx1"/>
                </a:solidFill>
              </a:rPr>
              <a:t/>
            </a:r>
            <a:br>
              <a:rPr lang="en-US" sz="3200" b="1" dirty="0">
                <a:solidFill>
                  <a:schemeClr val="tx1"/>
                </a:solidFill>
              </a:rPr>
            </a:br>
            <a:r>
              <a:rPr lang="en-US" sz="2000" b="1" dirty="0" smtClean="0">
                <a:solidFill>
                  <a:schemeClr val="tx1"/>
                </a:solidFill>
              </a:rPr>
              <a:t>(Tiger </a:t>
            </a:r>
            <a:r>
              <a:rPr lang="en-US" sz="2000" b="1" dirty="0">
                <a:solidFill>
                  <a:schemeClr val="tx1"/>
                </a:solidFill>
              </a:rPr>
              <a:t>Team </a:t>
            </a:r>
            <a:r>
              <a:rPr lang="en-US" sz="2000" b="1" dirty="0" smtClean="0">
                <a:solidFill>
                  <a:schemeClr val="tx1"/>
                </a:solidFill>
              </a:rPr>
              <a:t>Presentation)</a:t>
            </a:r>
            <a:r>
              <a:rPr lang="en-US" sz="1600" b="1" dirty="0">
                <a:solidFill>
                  <a:schemeClr val="tx1"/>
                </a:solidFill>
              </a:rPr>
              <a:t/>
            </a:r>
            <a:br>
              <a:rPr lang="en-US" sz="1600" b="1" dirty="0">
                <a:solidFill>
                  <a:schemeClr val="tx1"/>
                </a:solidFill>
              </a:rPr>
            </a:br>
            <a:r>
              <a:rPr lang="en-US" sz="1100" b="1" dirty="0">
                <a:solidFill>
                  <a:schemeClr val="tx1"/>
                </a:solidFill>
              </a:rPr>
              <a:t/>
            </a:r>
            <a:br>
              <a:rPr lang="en-US" sz="1100" b="1" dirty="0">
                <a:solidFill>
                  <a:schemeClr val="tx1"/>
                </a:solidFill>
              </a:rPr>
            </a:br>
            <a:r>
              <a:rPr lang="en-US" sz="1200" b="1" dirty="0">
                <a:solidFill>
                  <a:schemeClr val="tx1"/>
                </a:solidFill>
              </a:rPr>
              <a:t/>
            </a:r>
            <a:br>
              <a:rPr lang="en-US" sz="1200" b="1" dirty="0">
                <a:solidFill>
                  <a:schemeClr val="tx1"/>
                </a:solidFill>
              </a:rPr>
            </a:br>
            <a:r>
              <a:rPr lang="en-US" sz="1200" b="1" dirty="0" smtClean="0">
                <a:solidFill>
                  <a:schemeClr val="tx1"/>
                </a:solidFill>
              </a:rPr>
              <a:t>Leader: </a:t>
            </a:r>
            <a:r>
              <a:rPr lang="en-US" sz="1200" dirty="0" smtClean="0">
                <a:solidFill>
                  <a:schemeClr val="tx1"/>
                </a:solidFill>
              </a:rPr>
              <a:t>Parviz </a:t>
            </a:r>
            <a:r>
              <a:rPr lang="en-US" sz="1200" dirty="0">
                <a:solidFill>
                  <a:schemeClr val="tx1"/>
                </a:solidFill>
              </a:rPr>
              <a:t>Yegani – </a:t>
            </a:r>
            <a:r>
              <a:rPr lang="en-US" sz="1200" dirty="0" err="1">
                <a:solidFill>
                  <a:schemeClr val="tx1"/>
                </a:solidFill>
              </a:rPr>
              <a:t>Futurewei</a:t>
            </a:r>
            <a:r>
              <a:rPr lang="en-US" sz="1200" dirty="0">
                <a:solidFill>
                  <a:schemeClr val="tx1"/>
                </a:solidFill>
              </a:rPr>
              <a:t> Technologies</a:t>
            </a:r>
            <a:r>
              <a:rPr lang="en-US" sz="1200" b="1" dirty="0">
                <a:solidFill>
                  <a:schemeClr val="tx1"/>
                </a:solidFill>
              </a:rPr>
              <a:t/>
            </a:r>
            <a:br>
              <a:rPr lang="en-US" sz="1200" b="1" dirty="0">
                <a:solidFill>
                  <a:schemeClr val="tx1"/>
                </a:solidFill>
              </a:rPr>
            </a:br>
            <a:r>
              <a:rPr lang="en-US" sz="1200" b="1" dirty="0">
                <a:solidFill>
                  <a:schemeClr val="tx1"/>
                </a:solidFill>
              </a:rPr>
              <a:t/>
            </a:r>
            <a:br>
              <a:rPr lang="en-US" sz="1200" b="1" dirty="0">
                <a:solidFill>
                  <a:schemeClr val="tx1"/>
                </a:solidFill>
              </a:rPr>
            </a:br>
            <a:r>
              <a:rPr lang="en-US" sz="1200" b="1" dirty="0" smtClean="0">
                <a:solidFill>
                  <a:schemeClr val="tx1"/>
                </a:solidFill>
              </a:rPr>
              <a:t>Contributors (R3+ Architecture): </a:t>
            </a:r>
            <a:r>
              <a:rPr lang="en-US" sz="1200" dirty="0">
                <a:solidFill>
                  <a:schemeClr val="tx1"/>
                </a:solidFill>
              </a:rPr>
              <a:t>Vimal Begwani (AT&amp;T), </a:t>
            </a:r>
            <a:r>
              <a:rPr lang="en-US" sz="1200" dirty="0" smtClean="0">
                <a:solidFill>
                  <a:schemeClr val="tx1"/>
                </a:solidFill>
              </a:rPr>
              <a:t>Lingli </a:t>
            </a:r>
            <a:r>
              <a:rPr lang="en-US" sz="1200" dirty="0">
                <a:solidFill>
                  <a:schemeClr val="tx1"/>
                </a:solidFill>
              </a:rPr>
              <a:t>D</a:t>
            </a:r>
            <a:r>
              <a:rPr lang="en-US" sz="1200" dirty="0" smtClean="0">
                <a:solidFill>
                  <a:schemeClr val="tx1"/>
                </a:solidFill>
              </a:rPr>
              <a:t>eng (China Mobile), Jamil </a:t>
            </a:r>
            <a:r>
              <a:rPr lang="en-US" sz="1200" dirty="0" err="1">
                <a:solidFill>
                  <a:schemeClr val="tx1"/>
                </a:solidFill>
              </a:rPr>
              <a:t>Chawki</a:t>
            </a:r>
            <a:r>
              <a:rPr lang="en-US" sz="1200" dirty="0">
                <a:solidFill>
                  <a:schemeClr val="tx1"/>
                </a:solidFill>
              </a:rPr>
              <a:t> (Orange), Andrew Mayer (AT&amp;T), </a:t>
            </a:r>
            <a:r>
              <a:rPr lang="en-US" sz="1200" dirty="0" smtClean="0">
                <a:solidFill>
                  <a:schemeClr val="tx1"/>
                </a:solidFill>
              </a:rPr>
              <a:t>Alex Vul (Intel), Gil Bullard (AT&amp;T), Ramki </a:t>
            </a:r>
            <a:r>
              <a:rPr lang="en-US" sz="1200" dirty="0">
                <a:solidFill>
                  <a:schemeClr val="tx1"/>
                </a:solidFill>
              </a:rPr>
              <a:t>Krishnan (VMware), Maopeng Zhang (ZTE</a:t>
            </a:r>
            <a:r>
              <a:rPr lang="en-US" sz="1200" dirty="0" smtClean="0">
                <a:solidFill>
                  <a:schemeClr val="tx1"/>
                </a:solidFill>
              </a:rPr>
              <a:t>), Stephen Terrill (Ericsson), Jianguo Zeng (Huawei), John Ng (AT&amp;T), </a:t>
            </a:r>
            <a:r>
              <a:rPr lang="en-US" sz="1200" dirty="0" err="1" smtClean="0">
                <a:solidFill>
                  <a:schemeClr val="tx1"/>
                </a:solidFill>
              </a:rPr>
              <a:t>Fariborz</a:t>
            </a:r>
            <a:r>
              <a:rPr lang="en-US" sz="1200" dirty="0" smtClean="0">
                <a:solidFill>
                  <a:schemeClr val="tx1"/>
                </a:solidFill>
              </a:rPr>
              <a:t> </a:t>
            </a:r>
            <a:r>
              <a:rPr lang="en-US" sz="1200" dirty="0" err="1" smtClean="0">
                <a:solidFill>
                  <a:schemeClr val="tx1"/>
                </a:solidFill>
              </a:rPr>
              <a:t>Behi</a:t>
            </a:r>
            <a:r>
              <a:rPr lang="en-US" sz="1200" dirty="0" smtClean="0">
                <a:solidFill>
                  <a:schemeClr val="tx1"/>
                </a:solidFill>
              </a:rPr>
              <a:t> (AT&amp;T), Chaker Al Hakim (Huawei), Nagel Davis (</a:t>
            </a:r>
            <a:r>
              <a:rPr lang="en-US" sz="1200" dirty="0" err="1" smtClean="0">
                <a:solidFill>
                  <a:schemeClr val="tx1"/>
                </a:solidFill>
              </a:rPr>
              <a:t>Ciena</a:t>
            </a:r>
            <a:r>
              <a:rPr lang="en-US" sz="1200" dirty="0" smtClean="0">
                <a:solidFill>
                  <a:schemeClr val="tx1"/>
                </a:solidFill>
              </a:rPr>
              <a:t>), Susana </a:t>
            </a:r>
            <a:r>
              <a:rPr lang="en-US" sz="1200" dirty="0" err="1" smtClean="0">
                <a:solidFill>
                  <a:schemeClr val="tx1"/>
                </a:solidFill>
              </a:rPr>
              <a:t>Sabator</a:t>
            </a:r>
            <a:r>
              <a:rPr lang="en-US" sz="1200" dirty="0" smtClean="0">
                <a:solidFill>
                  <a:schemeClr val="tx1"/>
                </a:solidFill>
              </a:rPr>
              <a:t> (Vodafone), Manoj K Nair (Netcracker), Huabing Zhao (ZTE), </a:t>
            </a:r>
            <a:r>
              <a:rPr lang="en-US" sz="1200" dirty="0" err="1" smtClean="0">
                <a:solidFill>
                  <a:schemeClr val="tx1"/>
                </a:solidFill>
              </a:rPr>
              <a:t>Nemes</a:t>
            </a:r>
            <a:r>
              <a:rPr lang="en-US" sz="1200" dirty="0" smtClean="0">
                <a:solidFill>
                  <a:schemeClr val="tx1"/>
                </a:solidFill>
              </a:rPr>
              <a:t> Denes (Nokia)</a:t>
            </a:r>
            <a:br>
              <a:rPr lang="en-US" sz="1200" dirty="0" smtClean="0">
                <a:solidFill>
                  <a:schemeClr val="tx1"/>
                </a:solidFill>
              </a:rPr>
            </a:br>
            <a:r>
              <a:rPr lang="en-US" sz="1200" dirty="0" smtClean="0">
                <a:solidFill>
                  <a:schemeClr val="tx1"/>
                </a:solidFill>
              </a:rPr>
              <a:t/>
            </a:r>
            <a:br>
              <a:rPr lang="en-US" sz="1200" dirty="0" smtClean="0">
                <a:solidFill>
                  <a:schemeClr val="tx1"/>
                </a:solidFill>
              </a:rPr>
            </a:br>
            <a:r>
              <a:rPr lang="en-US" sz="1200" b="1" dirty="0" smtClean="0">
                <a:solidFill>
                  <a:schemeClr val="tx1"/>
                </a:solidFill>
              </a:rPr>
              <a:t>Other</a:t>
            </a:r>
            <a:r>
              <a:rPr lang="en-US" sz="1200" dirty="0" smtClean="0">
                <a:solidFill>
                  <a:schemeClr val="tx1"/>
                </a:solidFill>
              </a:rPr>
              <a:t> </a:t>
            </a:r>
            <a:r>
              <a:rPr lang="en-US" sz="1200" b="1" dirty="0" smtClean="0">
                <a:solidFill>
                  <a:schemeClr val="tx1"/>
                </a:solidFill>
              </a:rPr>
              <a:t>Contributors (Beijing Architecture): </a:t>
            </a:r>
            <a:r>
              <a:rPr lang="en-US" sz="1200" dirty="0" smtClean="0">
                <a:solidFill>
                  <a:schemeClr val="tx1"/>
                </a:solidFill>
              </a:rPr>
              <a:t>Project Technical </a:t>
            </a:r>
            <a:r>
              <a:rPr lang="en-US" sz="1200" dirty="0">
                <a:solidFill>
                  <a:schemeClr val="tx1"/>
                </a:solidFill>
              </a:rPr>
              <a:t>L</a:t>
            </a:r>
            <a:r>
              <a:rPr lang="en-US" sz="1200" dirty="0" smtClean="0">
                <a:solidFill>
                  <a:schemeClr val="tx1"/>
                </a:solidFill>
              </a:rPr>
              <a:t>eaders (PTLs) of various ONAP projects</a:t>
            </a:r>
            <a:r>
              <a:rPr lang="en-US" sz="1200" b="1" dirty="0">
                <a:solidFill>
                  <a:schemeClr val="tx1"/>
                </a:solidFill>
              </a:rPr>
              <a:t/>
            </a:r>
            <a:br>
              <a:rPr lang="en-US" sz="1200" b="1" dirty="0">
                <a:solidFill>
                  <a:schemeClr val="tx1"/>
                </a:solidFill>
              </a:rPr>
            </a:br>
            <a:r>
              <a:rPr lang="en-US" sz="1200" b="1" dirty="0" smtClean="0">
                <a:solidFill>
                  <a:schemeClr val="tx1"/>
                </a:solidFill>
              </a:rPr>
              <a:t/>
            </a:r>
            <a:br>
              <a:rPr lang="en-US" sz="1200" b="1" dirty="0" smtClean="0">
                <a:solidFill>
                  <a:schemeClr val="tx1"/>
                </a:solidFill>
              </a:rPr>
            </a:br>
            <a:r>
              <a:rPr lang="en-US" sz="1200" b="1" dirty="0" smtClean="0">
                <a:solidFill>
                  <a:schemeClr val="tx1"/>
                </a:solidFill>
              </a:rPr>
              <a:t>Jan. 19, 2018 </a:t>
            </a:r>
            <a:endParaRPr lang="en-US" sz="1200" b="1" dirty="0">
              <a:solidFill>
                <a:srgbClr val="FF0000"/>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844618375"/>
      </p:ext>
    </p:extLst>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127" y="155309"/>
            <a:ext cx="10844563" cy="423189"/>
          </a:xfrm>
        </p:spPr>
        <p:txBody>
          <a:bodyPr>
            <a:noAutofit/>
          </a:bodyPr>
          <a:lstStyle/>
          <a:p>
            <a:pPr lvl="0" hangingPunct="0">
              <a:spcAft>
                <a:spcPts val="600"/>
              </a:spcAft>
              <a:defRPr/>
            </a:pPr>
            <a:r>
              <a:rPr lang="en-US" sz="3600" b="1" kern="0" dirty="0">
                <a:solidFill>
                  <a:srgbClr val="067AB4">
                    <a:lumMod val="75000"/>
                  </a:srgbClr>
                </a:solidFill>
                <a:latin typeface="Calibri"/>
                <a:sym typeface="Calibri"/>
              </a:rPr>
              <a:t>ONAP Orchestrator </a:t>
            </a:r>
            <a:r>
              <a:rPr lang="en-US" sz="3600" b="1" kern="0" dirty="0" smtClean="0">
                <a:solidFill>
                  <a:srgbClr val="067AB4">
                    <a:lumMod val="75000"/>
                  </a:srgbClr>
                </a:solidFill>
                <a:latin typeface="Calibri"/>
                <a:sym typeface="Calibri"/>
              </a:rPr>
              <a:t>Functions (1/2)</a:t>
            </a:r>
            <a:endParaRPr lang="en-US" sz="3600" b="1" kern="0" dirty="0">
              <a:solidFill>
                <a:srgbClr val="067AB4">
                  <a:lumMod val="75000"/>
                </a:srgbClr>
              </a:solidFill>
              <a:latin typeface="Calibri"/>
              <a:sym typeface="Calibri"/>
            </a:endParaRPr>
          </a:p>
        </p:txBody>
      </p:sp>
      <p:sp>
        <p:nvSpPr>
          <p:cNvPr id="3" name="Rectangle 2"/>
          <p:cNvSpPr/>
          <p:nvPr/>
        </p:nvSpPr>
        <p:spPr>
          <a:xfrm>
            <a:off x="497127" y="914400"/>
            <a:ext cx="11433206" cy="5266266"/>
          </a:xfrm>
          <a:prstGeom prst="rect">
            <a:avLst/>
          </a:prstGeom>
        </p:spPr>
        <p:txBody>
          <a:bodyPr wrap="square">
            <a:noAutofit/>
          </a:bodyPr>
          <a:lstStyle/>
          <a:p>
            <a:pPr marL="168782" indent="-168782" defTabSz="457200" hangingPunct="0">
              <a:spcBef>
                <a:spcPts val="600"/>
              </a:spcBef>
              <a:spcAft>
                <a:spcPts val="300"/>
              </a:spcAft>
              <a:buFont typeface="Arial" panose="020B0604020202020204" pitchFamily="34" charset="0"/>
              <a:buChar char="•"/>
              <a:defRPr/>
            </a:pPr>
            <a:r>
              <a:rPr lang="en-US" altLang="zh-CN" sz="2800" b="1" kern="0" dirty="0">
                <a:solidFill>
                  <a:srgbClr val="067AB4">
                    <a:lumMod val="75000"/>
                  </a:srgbClr>
                </a:solidFill>
                <a:latin typeface="Calibri"/>
                <a:sym typeface="Calibri"/>
              </a:rPr>
              <a:t>Orchestrate Network Functions (VNF/PNF), and Network Services (</a:t>
            </a:r>
            <a:r>
              <a:rPr lang="en-US" altLang="zh-CN" sz="2800" b="1" kern="0" dirty="0" err="1">
                <a:solidFill>
                  <a:srgbClr val="067AB4">
                    <a:lumMod val="75000"/>
                  </a:srgbClr>
                </a:solidFill>
                <a:latin typeface="Calibri"/>
                <a:sym typeface="Calibri"/>
              </a:rPr>
              <a:t>NSes</a:t>
            </a:r>
            <a:r>
              <a:rPr lang="en-US" altLang="zh-CN" sz="2800" b="1" kern="0" dirty="0">
                <a:solidFill>
                  <a:srgbClr val="067AB4">
                    <a:lumMod val="75000"/>
                  </a:srgbClr>
                </a:solidFill>
                <a:latin typeface="Calibri"/>
                <a:sym typeface="Calibri"/>
              </a:rPr>
              <a:t>), and services provided by the managed environment</a:t>
            </a:r>
          </a:p>
          <a:p>
            <a:pPr marL="168782" indent="-168782" defTabSz="457200" hangingPunct="0">
              <a:spcBef>
                <a:spcPts val="600"/>
              </a:spcBef>
              <a:spcAft>
                <a:spcPts val="300"/>
              </a:spcAft>
              <a:buFont typeface="Arial" panose="020B0604020202020204" pitchFamily="34" charset="0"/>
              <a:buChar char="•"/>
              <a:defRPr/>
            </a:pPr>
            <a:r>
              <a:rPr lang="en-US" altLang="zh-CN" sz="2800" b="1" kern="0" dirty="0">
                <a:solidFill>
                  <a:srgbClr val="067AB4">
                    <a:lumMod val="75000"/>
                  </a:srgbClr>
                </a:solidFill>
                <a:latin typeface="Calibri"/>
                <a:sym typeface="Calibri"/>
              </a:rPr>
              <a:t> Coordinate cross-controller activities driven by orders and events to</a:t>
            </a:r>
          </a:p>
          <a:p>
            <a:pPr marL="347041" lvl="1" indent="-170367" defTabSz="457200" hangingPunct="0">
              <a:buFont typeface="Calibri" panose="020F0502020204030204" pitchFamily="34" charset="0"/>
              <a:buChar char="‒"/>
              <a:defRPr/>
            </a:pPr>
            <a:r>
              <a:rPr lang="en-US" b="1" kern="0" dirty="0">
                <a:solidFill>
                  <a:srgbClr val="000000"/>
                </a:solidFill>
                <a:latin typeface="Calibri"/>
                <a:sym typeface="Calibri"/>
              </a:rPr>
              <a:t>LCM (instantiate/modify/upgrade/configure/remove) VNFs/PNFs, </a:t>
            </a:r>
            <a:r>
              <a:rPr lang="en-US" b="1" kern="0" dirty="0" err="1">
                <a:solidFill>
                  <a:srgbClr val="000000"/>
                </a:solidFill>
                <a:latin typeface="Calibri"/>
                <a:sym typeface="Calibri"/>
              </a:rPr>
              <a:t>Nses</a:t>
            </a:r>
            <a:r>
              <a:rPr lang="en-US" b="1" kern="0" dirty="0">
                <a:solidFill>
                  <a:srgbClr val="000000"/>
                </a:solidFill>
                <a:latin typeface="Calibri"/>
                <a:sym typeface="Calibri"/>
              </a:rPr>
              <a:t>, and services from the managed environment</a:t>
            </a:r>
          </a:p>
          <a:p>
            <a:pPr marL="347041" lvl="1" indent="-170367" defTabSz="457200" hangingPunct="0">
              <a:buFont typeface="Calibri" panose="020F0502020204030204" pitchFamily="34" charset="0"/>
              <a:buChar char="‒"/>
              <a:defRPr/>
            </a:pPr>
            <a:r>
              <a:rPr lang="en-US" b="1" kern="0" dirty="0">
                <a:solidFill>
                  <a:srgbClr val="000000"/>
                </a:solidFill>
                <a:latin typeface="Calibri"/>
                <a:sym typeface="Calibri"/>
              </a:rPr>
              <a:t>perform multi-control layer remedy actions.  </a:t>
            </a:r>
          </a:p>
          <a:p>
            <a:pPr marL="168782" indent="-168782" defTabSz="457200" hangingPunct="0">
              <a:spcBef>
                <a:spcPts val="600"/>
              </a:spcBef>
              <a:spcAft>
                <a:spcPts val="300"/>
              </a:spcAft>
              <a:defRPr/>
            </a:pPr>
            <a:r>
              <a:rPr lang="en-US" sz="2800" b="1" kern="0" dirty="0">
                <a:latin typeface="Calibri"/>
                <a:sym typeface="Calibri"/>
              </a:rPr>
              <a:t>Key Attributes of Orchestrator:</a:t>
            </a:r>
            <a:endParaRPr lang="en-US" sz="2400" b="1" kern="0" dirty="0">
              <a:latin typeface="Calibri"/>
              <a:sym typeface="Calibri"/>
            </a:endParaRP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400" b="1" i="0" u="none" strike="noStrike" kern="0" cap="none" spc="0" normalizeH="0" baseline="0" noProof="0" dirty="0">
                <a:ln>
                  <a:noFill/>
                </a:ln>
                <a:solidFill>
                  <a:srgbClr val="067AB4">
                    <a:lumMod val="75000"/>
                  </a:srgbClr>
                </a:solidFill>
                <a:effectLst/>
                <a:uLnTx/>
                <a:uFillTx/>
                <a:latin typeface="Calibri"/>
                <a:sym typeface="Calibri"/>
              </a:rPr>
              <a:t>Model Driven Orchestration</a:t>
            </a:r>
          </a:p>
          <a:p>
            <a:pPr marL="347041" marR="0" lvl="1" indent="-170367"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a:ln>
                  <a:noFill/>
                </a:ln>
                <a:solidFill>
                  <a:srgbClr val="000000"/>
                </a:solidFill>
                <a:effectLst/>
                <a:uLnTx/>
                <a:uFillTx/>
                <a:latin typeface="Calibri"/>
                <a:sym typeface="Calibri"/>
              </a:rPr>
              <a:t>Process behavior driven by resource / service model designed in SDC</a:t>
            </a:r>
          </a:p>
          <a:p>
            <a:pPr marL="347041" marR="0" lvl="1" indent="-170367"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a:ln>
                  <a:noFill/>
                </a:ln>
                <a:solidFill>
                  <a:srgbClr val="000000"/>
                </a:solidFill>
                <a:effectLst/>
                <a:uLnTx/>
                <a:uFillTx/>
                <a:latin typeface="Calibri"/>
                <a:sym typeface="Calibri"/>
              </a:rPr>
              <a:t>Orchestrates network functions and service LCM (Instantiations, ..) , </a:t>
            </a:r>
            <a:r>
              <a:rPr kumimoji="0" lang="en-US" b="1" i="1" u="none" strike="noStrike" kern="0" cap="none" spc="0" normalizeH="0" baseline="0" noProof="0" dirty="0">
                <a:ln>
                  <a:noFill/>
                </a:ln>
                <a:solidFill>
                  <a:srgbClr val="000000"/>
                </a:solidFill>
                <a:effectLst/>
                <a:uLnTx/>
                <a:uFillTx/>
                <a:latin typeface="Calibri"/>
                <a:sym typeface="Calibri"/>
              </a:rPr>
              <a:t>including compound / nested services</a:t>
            </a:r>
            <a:r>
              <a:rPr kumimoji="0" lang="en-US" b="1" i="0" u="none" strike="noStrike" kern="0" cap="none" spc="0" normalizeH="0" baseline="0" noProof="0" dirty="0">
                <a:ln>
                  <a:noFill/>
                </a:ln>
                <a:solidFill>
                  <a:srgbClr val="000000"/>
                </a:solidFill>
                <a:effectLst/>
                <a:uLnTx/>
                <a:uFillTx/>
                <a:latin typeface="Calibri"/>
                <a:sym typeface="Calibri"/>
              </a:rPr>
              <a:t> (parts</a:t>
            </a:r>
            <a:r>
              <a:rPr kumimoji="0" lang="en-US" b="1" i="0" u="none" strike="noStrike" kern="0" cap="none" spc="0" normalizeH="0" noProof="0" dirty="0">
                <a:ln>
                  <a:noFill/>
                </a:ln>
                <a:solidFill>
                  <a:srgbClr val="000000"/>
                </a:solidFill>
                <a:effectLst/>
                <a:uLnTx/>
                <a:uFillTx/>
                <a:latin typeface="Calibri"/>
                <a:sym typeface="Calibri"/>
              </a:rPr>
              <a:t> already in R1)</a:t>
            </a:r>
          </a:p>
          <a:p>
            <a:pPr marL="919624" lvl="2" indent="-285750" defTabSz="457200" hangingPunct="0">
              <a:buFont typeface="Courier New" panose="02070309020205020404" pitchFamily="49" charset="0"/>
              <a:buChar char="o"/>
              <a:defRPr/>
            </a:pPr>
            <a:r>
              <a:rPr lang="en-US" kern="0" baseline="0" dirty="0">
                <a:solidFill>
                  <a:schemeClr val="tx1">
                    <a:lumMod val="65000"/>
                    <a:lumOff val="35000"/>
                  </a:schemeClr>
                </a:solidFill>
                <a:latin typeface="Calibri"/>
                <a:sym typeface="Calibri"/>
              </a:rPr>
              <a:t>Nesting</a:t>
            </a:r>
            <a:r>
              <a:rPr lang="en-US" kern="0" dirty="0">
                <a:solidFill>
                  <a:schemeClr val="tx1">
                    <a:lumMod val="65000"/>
                    <a:lumOff val="35000"/>
                  </a:schemeClr>
                </a:solidFill>
                <a:latin typeface="Calibri"/>
                <a:sym typeface="Calibri"/>
              </a:rPr>
              <a:t> may be domain-specific orchestrator (does not require SO clone)</a:t>
            </a:r>
            <a:endParaRPr kumimoji="0" lang="en-US" i="0" u="none" strike="noStrike" kern="0" cap="none" spc="0" normalizeH="0" baseline="0" noProof="0" dirty="0">
              <a:ln>
                <a:noFill/>
              </a:ln>
              <a:solidFill>
                <a:schemeClr val="tx1">
                  <a:lumMod val="65000"/>
                  <a:lumOff val="35000"/>
                </a:schemeClr>
              </a:solidFill>
              <a:effectLst/>
              <a:uLnTx/>
              <a:uFillTx/>
              <a:latin typeface="Calibri"/>
              <a:sym typeface="Calibri"/>
            </a:endParaRPr>
          </a:p>
          <a:p>
            <a:pPr marL="347041" marR="0" lvl="1" indent="-170367"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a:ln>
                  <a:noFill/>
                </a:ln>
                <a:solidFill>
                  <a:srgbClr val="000000"/>
                </a:solidFill>
                <a:effectLst/>
                <a:uLnTx/>
                <a:uFillTx/>
                <a:latin typeface="Calibri"/>
                <a:sym typeface="Calibri"/>
              </a:rPr>
              <a:t>Support software upgrade and planned change management </a:t>
            </a:r>
          </a:p>
          <a:p>
            <a:pPr marL="347041" marR="0" lvl="1" indent="-170367"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a:ln>
                  <a:noFill/>
                </a:ln>
                <a:solidFill>
                  <a:srgbClr val="000000"/>
                </a:solidFill>
                <a:effectLst/>
                <a:uLnTx/>
                <a:uFillTx/>
                <a:latin typeface="Calibri"/>
                <a:sym typeface="Calibri"/>
              </a:rPr>
              <a:t>Support open &amp; closed-loop control actions initiated by DCAE /Policy or external API (e.g.  OSS for Open Loop)</a:t>
            </a:r>
          </a:p>
          <a:p>
            <a:pPr marL="347041" marR="0" lvl="1" indent="-170367"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a:ln>
                  <a:noFill/>
                </a:ln>
                <a:solidFill>
                  <a:srgbClr val="000000"/>
                </a:solidFill>
                <a:effectLst/>
                <a:uLnTx/>
                <a:uFillTx/>
                <a:latin typeface="Calibri"/>
                <a:sym typeface="Calibri"/>
              </a:rPr>
              <a:t>Tracks orchestrated activity for the life of the request but doesn’t control state of orchestrated </a:t>
            </a:r>
            <a:r>
              <a:rPr kumimoji="0" lang="en-US" b="1" i="0" u="none" strike="noStrike" kern="0" cap="none" spc="0" normalizeH="0" baseline="0" noProof="0" dirty="0" smtClean="0">
                <a:ln>
                  <a:noFill/>
                </a:ln>
                <a:solidFill>
                  <a:srgbClr val="000000"/>
                </a:solidFill>
                <a:effectLst/>
                <a:uLnTx/>
                <a:uFillTx/>
                <a:latin typeface="Calibri"/>
                <a:sym typeface="Calibri"/>
              </a:rPr>
              <a:t>components</a:t>
            </a:r>
            <a:endParaRPr kumimoji="0" lang="en-US" b="1" i="0" u="none" strike="noStrike" kern="0" cap="none" spc="0" normalizeH="0" baseline="0" noProof="0" dirty="0">
              <a:ln>
                <a:noFill/>
              </a:ln>
              <a:solidFill>
                <a:srgbClr val="000000"/>
              </a:solidFill>
              <a:effectLst/>
              <a:uLnTx/>
              <a:uFillTx/>
              <a:latin typeface="Calibri"/>
              <a:sym typeface="Calibri"/>
            </a:endParaRPr>
          </a:p>
        </p:txBody>
      </p:sp>
    </p:spTree>
    <p:extLst>
      <p:ext uri="{BB962C8B-B14F-4D97-AF65-F5344CB8AC3E}">
        <p14:creationId xmlns:p14="http://schemas.microsoft.com/office/powerpoint/2010/main" val="148030826"/>
      </p:ext>
    </p:extLst>
  </p:cSld>
  <p:clrMapOvr>
    <a:masterClrMapping/>
  </p:clrMapOvr>
  <p:transition spd="med"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127" y="155309"/>
            <a:ext cx="10844563" cy="423189"/>
          </a:xfrm>
        </p:spPr>
        <p:txBody>
          <a:bodyPr>
            <a:noAutofit/>
          </a:bodyPr>
          <a:lstStyle/>
          <a:p>
            <a:pPr lvl="0" hangingPunct="0">
              <a:spcAft>
                <a:spcPts val="600"/>
              </a:spcAft>
              <a:defRPr/>
            </a:pPr>
            <a:r>
              <a:rPr lang="en-US" sz="3600" b="1" kern="0" dirty="0">
                <a:solidFill>
                  <a:srgbClr val="067AB4">
                    <a:lumMod val="75000"/>
                  </a:srgbClr>
                </a:solidFill>
                <a:latin typeface="Calibri"/>
                <a:sym typeface="Calibri"/>
              </a:rPr>
              <a:t>ONAP Orchestrator </a:t>
            </a:r>
            <a:r>
              <a:rPr lang="en-US" sz="3600" b="1" kern="0" dirty="0" smtClean="0">
                <a:solidFill>
                  <a:srgbClr val="067AB4">
                    <a:lumMod val="75000"/>
                  </a:srgbClr>
                </a:solidFill>
                <a:latin typeface="Calibri"/>
                <a:sym typeface="Calibri"/>
              </a:rPr>
              <a:t>Functions (2/2)</a:t>
            </a:r>
            <a:endParaRPr lang="en-US" sz="3600" b="1" kern="0" dirty="0">
              <a:solidFill>
                <a:srgbClr val="067AB4">
                  <a:lumMod val="75000"/>
                </a:srgbClr>
              </a:solidFill>
              <a:latin typeface="Calibri"/>
              <a:sym typeface="Calibri"/>
            </a:endParaRPr>
          </a:p>
        </p:txBody>
      </p:sp>
      <p:sp>
        <p:nvSpPr>
          <p:cNvPr id="3" name="Rectangle 2"/>
          <p:cNvSpPr/>
          <p:nvPr/>
        </p:nvSpPr>
        <p:spPr>
          <a:xfrm>
            <a:off x="497127" y="955964"/>
            <a:ext cx="11433206" cy="5224702"/>
          </a:xfrm>
          <a:prstGeom prst="rect">
            <a:avLst/>
          </a:prstGeom>
        </p:spPr>
        <p:txBody>
          <a:bodyPr wrap="square">
            <a:noAutofit/>
          </a:bodyPr>
          <a:lstStyle/>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800" b="1" i="0" u="none" strike="noStrike" kern="0" cap="none" spc="0" normalizeH="0" baseline="0" noProof="0" dirty="0" smtClean="0">
                <a:ln>
                  <a:noFill/>
                </a:ln>
                <a:solidFill>
                  <a:srgbClr val="045C87"/>
                </a:solidFill>
                <a:effectLst/>
                <a:uLnTx/>
                <a:uFillTx/>
                <a:latin typeface="Calibri"/>
                <a:sym typeface="Calibri"/>
              </a:rPr>
              <a:t>Interfaces to External OSS / BSS Systems</a:t>
            </a:r>
            <a:endParaRPr kumimoji="0" lang="en-US" sz="2800" b="1" i="0" u="none" strike="noStrike" kern="0" cap="none" spc="0" normalizeH="0" baseline="0" noProof="0" dirty="0" smtClean="0">
              <a:ln>
                <a:noFill/>
              </a:ln>
              <a:solidFill>
                <a:srgbClr val="067AB4">
                  <a:lumMod val="75000"/>
                </a:srgbClr>
              </a:solidFill>
              <a:effectLst/>
              <a:uLnTx/>
              <a:uFillTx/>
              <a:latin typeface="Calibri"/>
              <a:sym typeface="Calibri"/>
            </a:endParaRP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smtClean="0">
                <a:ln>
                  <a:noFill/>
                </a:ln>
                <a:solidFill>
                  <a:srgbClr val="000000"/>
                </a:solidFill>
                <a:effectLst/>
                <a:uLnTx/>
                <a:uFillTx/>
                <a:latin typeface="Calibri"/>
                <a:sym typeface="Calibri"/>
              </a:rPr>
              <a:t>Standard APIs exposed northbound to create, modify or remove services and resources</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smtClean="0">
                <a:ln>
                  <a:noFill/>
                </a:ln>
                <a:solidFill>
                  <a:srgbClr val="000000"/>
                </a:solidFill>
                <a:effectLst/>
                <a:uLnTx/>
                <a:uFillTx/>
                <a:latin typeface="Calibri"/>
                <a:sym typeface="Calibri"/>
              </a:rPr>
              <a:t>Request decomposition of service request into service / network function components</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smtClean="0">
                <a:ln>
                  <a:noFill/>
                </a:ln>
                <a:solidFill>
                  <a:srgbClr val="000000"/>
                </a:solidFill>
                <a:effectLst/>
                <a:uLnTx/>
                <a:uFillTx/>
                <a:latin typeface="Calibri"/>
                <a:sym typeface="Calibri"/>
              </a:rPr>
              <a:t>Selects model / recipe that supports the request and maps order data to recipe / model</a:t>
            </a:r>
          </a:p>
          <a:p>
            <a:pPr marL="119063" marR="0" lvl="1" algn="l" defTabSz="457200" rtl="0" eaLnBrk="1" fontAlgn="auto" latinLnBrk="0" hangingPunct="0">
              <a:lnSpc>
                <a:spcPct val="100000"/>
              </a:lnSpc>
              <a:spcBef>
                <a:spcPts val="0"/>
              </a:spcBef>
              <a:spcAft>
                <a:spcPts val="0"/>
              </a:spcAft>
              <a:buClrTx/>
              <a:buSzTx/>
              <a:tabLst/>
              <a:defRPr/>
            </a:pPr>
            <a:endParaRPr kumimoji="0" lang="en-US" b="1" i="0" u="none" strike="noStrike" kern="0" cap="none" spc="0" normalizeH="0" baseline="0" noProof="0" dirty="0" smtClean="0">
              <a:ln>
                <a:noFill/>
              </a:ln>
              <a:solidFill>
                <a:srgbClr val="000000"/>
              </a:solidFill>
              <a:effectLst/>
              <a:uLnTx/>
              <a:uFillTx/>
              <a:latin typeface="Calibri"/>
              <a:sym typeface="Calibri"/>
            </a:endParaRP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800" b="1" i="0" u="none" strike="noStrike" kern="0" cap="none" spc="0" normalizeH="0" baseline="0" noProof="0" dirty="0" smtClean="0">
                <a:ln>
                  <a:noFill/>
                </a:ln>
                <a:solidFill>
                  <a:srgbClr val="067AB4">
                    <a:lumMod val="75000"/>
                  </a:srgbClr>
                </a:solidFill>
                <a:effectLst/>
                <a:uLnTx/>
                <a:uFillTx/>
                <a:latin typeface="Calibri"/>
                <a:sym typeface="Calibri"/>
              </a:rPr>
              <a:t>Coordinating Activities Across Various ONAP Controllers</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smtClean="0">
                <a:ln>
                  <a:noFill/>
                </a:ln>
                <a:solidFill>
                  <a:srgbClr val="000000"/>
                </a:solidFill>
                <a:effectLst/>
                <a:uLnTx/>
                <a:uFillTx/>
                <a:latin typeface="Calibri"/>
                <a:sym typeface="Calibri"/>
              </a:rPr>
              <a:t>Coordinates activities across Multi-Cloud (infrastructure) / SDN-C / </a:t>
            </a:r>
            <a:r>
              <a:rPr lang="en-US" b="1" kern="0" dirty="0" smtClean="0">
                <a:solidFill>
                  <a:srgbClr val="000000"/>
                </a:solidFill>
                <a:latin typeface="Calibri"/>
                <a:sym typeface="Calibri"/>
              </a:rPr>
              <a:t>APP</a:t>
            </a:r>
            <a:r>
              <a:rPr kumimoji="0" lang="en-US" b="1" i="0" u="none" strike="noStrike" kern="0" cap="none" spc="0" normalizeH="0" baseline="0" noProof="0" dirty="0" smtClean="0">
                <a:ln>
                  <a:noFill/>
                </a:ln>
                <a:solidFill>
                  <a:srgbClr val="000000"/>
                </a:solidFill>
                <a:effectLst/>
                <a:uLnTx/>
                <a:uFillTx/>
                <a:latin typeface="Calibri"/>
                <a:sym typeface="Calibri"/>
              </a:rPr>
              <a:t>C / VF-C controllers</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smtClean="0">
                <a:ln>
                  <a:noFill/>
                </a:ln>
                <a:solidFill>
                  <a:srgbClr val="000000"/>
                </a:solidFill>
                <a:effectLst/>
                <a:uLnTx/>
                <a:uFillTx/>
                <a:latin typeface="Calibri"/>
                <a:sym typeface="Calibri"/>
              </a:rPr>
              <a:t>Manage recording of service configurations</a:t>
            </a:r>
          </a:p>
          <a:p>
            <a:pPr marL="119063" marR="0" lvl="1" algn="l" defTabSz="457200" rtl="0" eaLnBrk="1" fontAlgn="auto" latinLnBrk="0" hangingPunct="0">
              <a:lnSpc>
                <a:spcPct val="100000"/>
              </a:lnSpc>
              <a:spcBef>
                <a:spcPts val="0"/>
              </a:spcBef>
              <a:spcAft>
                <a:spcPts val="0"/>
              </a:spcAft>
              <a:buClrTx/>
              <a:buSzTx/>
              <a:tabLst/>
              <a:defRPr/>
            </a:pPr>
            <a:endParaRPr kumimoji="0" lang="en-US" b="1" i="0" u="none" strike="noStrike" kern="0" cap="none" spc="0" normalizeH="0" baseline="0" noProof="0" dirty="0" smtClean="0">
              <a:ln>
                <a:noFill/>
              </a:ln>
              <a:solidFill>
                <a:srgbClr val="067AB4">
                  <a:lumMod val="75000"/>
                </a:srgbClr>
              </a:solidFill>
              <a:effectLst/>
              <a:uLnTx/>
              <a:uFillTx/>
              <a:latin typeface="Calibri"/>
              <a:sym typeface="Calibri"/>
            </a:endParaRP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800" b="1" i="0" u="none" strike="noStrike" kern="0" cap="none" spc="0" normalizeH="0" baseline="0" noProof="0" dirty="0" smtClean="0">
                <a:ln>
                  <a:noFill/>
                </a:ln>
                <a:solidFill>
                  <a:srgbClr val="067AB4">
                    <a:lumMod val="75000"/>
                  </a:srgbClr>
                </a:solidFill>
                <a:effectLst/>
                <a:uLnTx/>
                <a:uFillTx/>
                <a:latin typeface="Calibri"/>
                <a:sym typeface="Calibri"/>
              </a:rPr>
              <a:t>Orchestrator Performs Following Additional Services</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smtClean="0">
                <a:ln>
                  <a:noFill/>
                </a:ln>
                <a:solidFill>
                  <a:srgbClr val="000000"/>
                </a:solidFill>
                <a:effectLst/>
                <a:uLnTx/>
                <a:uFillTx/>
                <a:latin typeface="Calibri"/>
                <a:sym typeface="Calibri"/>
              </a:rPr>
              <a:t>Coordinates current inventories and placement/optimization recommendations</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smtClean="0">
                <a:ln>
                  <a:noFill/>
                </a:ln>
                <a:solidFill>
                  <a:srgbClr val="000000"/>
                </a:solidFill>
                <a:effectLst/>
                <a:uLnTx/>
                <a:uFillTx/>
                <a:latin typeface="Calibri"/>
                <a:sym typeface="Calibri"/>
              </a:rPr>
              <a:t>Enforces business &amp; technical policies</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smtClean="0">
                <a:ln>
                  <a:noFill/>
                </a:ln>
                <a:solidFill>
                  <a:srgbClr val="000000"/>
                </a:solidFill>
                <a:effectLst/>
                <a:uLnTx/>
                <a:uFillTx/>
                <a:latin typeface="Calibri"/>
                <a:sym typeface="Calibri"/>
              </a:rPr>
              <a:t>Support standards-based workflows</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smtClean="0">
                <a:ln>
                  <a:noFill/>
                </a:ln>
                <a:solidFill>
                  <a:srgbClr val="000000"/>
                </a:solidFill>
                <a:effectLst/>
                <a:uLnTx/>
                <a:uFillTx/>
                <a:latin typeface="Calibri"/>
                <a:sym typeface="Calibri"/>
              </a:rPr>
              <a:t>Validates and records network functions / service implementations</a:t>
            </a:r>
            <a:endParaRPr kumimoji="0" lang="en-US" b="1" i="0" u="none" strike="noStrike" kern="0" cap="none" spc="0" normalizeH="0" baseline="0" noProof="0" dirty="0">
              <a:ln>
                <a:noFill/>
              </a:ln>
              <a:solidFill>
                <a:srgbClr val="000000"/>
              </a:solidFill>
              <a:effectLst/>
              <a:uLnTx/>
              <a:uFillTx/>
              <a:latin typeface="Calibri"/>
              <a:sym typeface="Calibri"/>
            </a:endParaRPr>
          </a:p>
        </p:txBody>
      </p:sp>
    </p:spTree>
    <p:extLst>
      <p:ext uri="{BB962C8B-B14F-4D97-AF65-F5344CB8AC3E}">
        <p14:creationId xmlns:p14="http://schemas.microsoft.com/office/powerpoint/2010/main" val="4238348723"/>
      </p:ext>
    </p:extLst>
  </p:cSld>
  <p:clrMapOvr>
    <a:masterClrMapping/>
  </p:clrMapOvr>
  <p:transition spd="med"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127" y="155309"/>
            <a:ext cx="10844563" cy="423189"/>
          </a:xfrm>
        </p:spPr>
        <p:txBody>
          <a:bodyPr>
            <a:noAutofit/>
          </a:bodyPr>
          <a:lstStyle/>
          <a:p>
            <a:r>
              <a:rPr lang="en-US" sz="3600" b="1" dirty="0"/>
              <a:t>Examples of Orchestration </a:t>
            </a:r>
            <a:r>
              <a:rPr lang="en-US" sz="3600" b="1" dirty="0" smtClean="0"/>
              <a:t>Requests (1/2)</a:t>
            </a:r>
            <a:endParaRPr lang="en-US" sz="3600" b="1" dirty="0"/>
          </a:p>
        </p:txBody>
      </p:sp>
      <p:sp>
        <p:nvSpPr>
          <p:cNvPr id="3" name="Rectangle 2"/>
          <p:cNvSpPr/>
          <p:nvPr/>
        </p:nvSpPr>
        <p:spPr>
          <a:xfrm>
            <a:off x="497127" y="886691"/>
            <a:ext cx="11616496" cy="5423674"/>
          </a:xfrm>
          <a:prstGeom prst="rect">
            <a:avLst/>
          </a:prstGeom>
        </p:spPr>
        <p:txBody>
          <a:bodyPr wrap="square">
            <a:noAutofit/>
          </a:bodyPr>
          <a:lstStyle/>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400" b="1" i="0" u="none" strike="noStrike" kern="0" cap="none" spc="0" normalizeH="0" baseline="0" noProof="0" dirty="0">
                <a:ln>
                  <a:noFill/>
                </a:ln>
                <a:solidFill>
                  <a:srgbClr val="067AB4">
                    <a:lumMod val="75000"/>
                  </a:srgbClr>
                </a:solidFill>
                <a:effectLst/>
                <a:uLnTx/>
                <a:uFillTx/>
                <a:latin typeface="Calibri"/>
                <a:sym typeface="Calibri"/>
              </a:rPr>
              <a:t>Install/Configure a single network function (VNF or PNF) – e.g. Deploy a new virtual PE / P router</a:t>
            </a:r>
          </a:p>
          <a:p>
            <a:pPr marL="347041" lvl="1" indent="-170367" defTabSz="457200" hangingPunct="0">
              <a:buFont typeface="Calibri" panose="020F0502020204030204" pitchFamily="34" charset="0"/>
              <a:buChar char="‒"/>
              <a:defRPr/>
            </a:pPr>
            <a:r>
              <a:rPr lang="en-US" sz="2000" b="1" kern="0" dirty="0">
                <a:solidFill>
                  <a:srgbClr val="000000"/>
                </a:solidFill>
                <a:latin typeface="Calibri"/>
                <a:sym typeface="Calibri"/>
              </a:rPr>
              <a:t>A virtual network element might have one or more components (</a:t>
            </a:r>
            <a:r>
              <a:rPr lang="en-US" sz="2000" b="1" kern="0" dirty="0" err="1">
                <a:solidFill>
                  <a:srgbClr val="000000"/>
                </a:solidFill>
                <a:latin typeface="Calibri"/>
                <a:sym typeface="Calibri"/>
              </a:rPr>
              <a:t>e.g</a:t>
            </a:r>
            <a:r>
              <a:rPr lang="en-US" sz="2000" b="1" kern="0" dirty="0">
                <a:solidFill>
                  <a:srgbClr val="000000"/>
                </a:solidFill>
                <a:latin typeface="Calibri"/>
                <a:sym typeface="Calibri"/>
              </a:rPr>
              <a:t> VNFCs or VDUs)</a:t>
            </a: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400" b="1" i="0" u="none" strike="noStrike" kern="0" cap="none" spc="0" normalizeH="0" baseline="0" noProof="0" dirty="0">
                <a:ln>
                  <a:noFill/>
                </a:ln>
                <a:solidFill>
                  <a:srgbClr val="067AB4">
                    <a:lumMod val="75000"/>
                  </a:srgbClr>
                </a:solidFill>
                <a:effectLst/>
                <a:uLnTx/>
                <a:uFillTx/>
                <a:latin typeface="Calibri"/>
                <a:sym typeface="Calibri"/>
              </a:rPr>
              <a:t>Install multiple copies of network functions in one or more data centers – e.g. Deploy new virtual PE / P routers across multiple locations</a:t>
            </a: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400" b="1" i="0" u="none" strike="noStrike" kern="0" cap="none" spc="0" normalizeH="0" baseline="0" noProof="0" dirty="0">
                <a:ln>
                  <a:noFill/>
                </a:ln>
                <a:solidFill>
                  <a:srgbClr val="067AB4">
                    <a:lumMod val="75000"/>
                  </a:srgbClr>
                </a:solidFill>
                <a:effectLst/>
                <a:uLnTx/>
                <a:uFillTx/>
                <a:latin typeface="Calibri"/>
                <a:sym typeface="Calibri"/>
              </a:rPr>
              <a:t>Deploy one or  more instances of network services – e.g. RAN at Multiple sites, one or more sites of EPC, etc.</a:t>
            </a: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lang="en-US" sz="2400" b="1" kern="0" dirty="0">
                <a:solidFill>
                  <a:srgbClr val="067AB4">
                    <a:lumMod val="75000"/>
                  </a:srgbClr>
                </a:solidFill>
                <a:latin typeface="Calibri"/>
                <a:sym typeface="Calibri"/>
              </a:rPr>
              <a:t>Deploy E2E network services (e.g. RAN + EPC + IMS) and services from the managed </a:t>
            </a:r>
            <a:r>
              <a:rPr lang="en-US" sz="2400" b="1" kern="0" dirty="0" smtClean="0">
                <a:solidFill>
                  <a:srgbClr val="067AB4">
                    <a:lumMod val="75000"/>
                  </a:srgbClr>
                </a:solidFill>
                <a:latin typeface="Calibri"/>
                <a:sym typeface="Calibri"/>
              </a:rPr>
              <a:t>environment</a:t>
            </a:r>
            <a:endParaRPr kumimoji="0" lang="en-US" sz="2400" b="1" i="0" u="none" strike="noStrike" kern="0" cap="none" spc="0" normalizeH="0" baseline="0" noProof="0" dirty="0">
              <a:ln>
                <a:noFill/>
              </a:ln>
              <a:solidFill>
                <a:srgbClr val="067AB4">
                  <a:lumMod val="75000"/>
                </a:srgbClr>
              </a:solidFill>
              <a:effectLst/>
              <a:uLnTx/>
              <a:uFillTx/>
              <a:latin typeface="Calibri"/>
              <a:sym typeface="Calibri"/>
            </a:endParaRP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400" b="1" i="0" u="none" strike="noStrike" kern="0" cap="none" spc="0" normalizeH="0" baseline="0" noProof="0" dirty="0">
                <a:ln>
                  <a:noFill/>
                </a:ln>
                <a:solidFill>
                  <a:srgbClr val="067AB4">
                    <a:lumMod val="75000"/>
                  </a:srgbClr>
                </a:solidFill>
                <a:effectLst/>
                <a:uLnTx/>
                <a:uFillTx/>
                <a:latin typeface="Calibri"/>
                <a:sym typeface="Calibri"/>
              </a:rPr>
              <a:t>Instantiate and LCM a customer services – e.g. multi-site VPN or IP SEC</a:t>
            </a:r>
          </a:p>
          <a:p>
            <a:pPr marL="347041" marR="0" lvl="1" indent="-170367" defTabSz="457200" fontAlgn="auto" hangingPunct="0">
              <a:lnSpc>
                <a:spcPct val="100000"/>
              </a:lnSpc>
              <a:spcBef>
                <a:spcPts val="0"/>
              </a:spcBef>
              <a:spcAft>
                <a:spcPts val="0"/>
              </a:spcAft>
              <a:buClrTx/>
              <a:buSzTx/>
              <a:buFont typeface="Calibri" panose="020F0502020204030204" pitchFamily="34" charset="0"/>
              <a:buChar char="‒"/>
              <a:tabLst/>
              <a:defRPr/>
            </a:pPr>
            <a:r>
              <a:rPr lang="en-US" sz="2000" b="1" kern="0" dirty="0">
                <a:solidFill>
                  <a:srgbClr val="000000"/>
                </a:solidFill>
                <a:latin typeface="Calibri"/>
                <a:sym typeface="Calibri"/>
              </a:rPr>
              <a:t>Could require deploying new instances of network elements (e.g. </a:t>
            </a:r>
            <a:r>
              <a:rPr lang="en-US" sz="2000" b="1" kern="0" dirty="0" err="1">
                <a:solidFill>
                  <a:srgbClr val="000000"/>
                </a:solidFill>
                <a:latin typeface="Calibri"/>
                <a:sym typeface="Calibri"/>
              </a:rPr>
              <a:t>vCE</a:t>
            </a:r>
            <a:r>
              <a:rPr lang="en-US" sz="2000" b="1" kern="0" dirty="0">
                <a:solidFill>
                  <a:srgbClr val="000000"/>
                </a:solidFill>
                <a:latin typeface="Calibri"/>
                <a:sym typeface="Calibri"/>
              </a:rPr>
              <a:t>) and using existing elements (e.g. </a:t>
            </a:r>
            <a:r>
              <a:rPr lang="en-US" sz="2000" b="1" kern="0" dirty="0" err="1">
                <a:solidFill>
                  <a:srgbClr val="000000"/>
                </a:solidFill>
                <a:latin typeface="Calibri"/>
                <a:sym typeface="Calibri"/>
              </a:rPr>
              <a:t>vPE</a:t>
            </a:r>
            <a:r>
              <a:rPr lang="en-US" sz="2000" b="1" kern="0" dirty="0">
                <a:solidFill>
                  <a:srgbClr val="000000"/>
                </a:solidFill>
                <a:latin typeface="Calibri"/>
                <a:sym typeface="Calibri"/>
              </a:rPr>
              <a:t>)</a:t>
            </a:r>
          </a:p>
          <a:p>
            <a:pPr marL="347041" marR="0" lvl="1" indent="-170367" defTabSz="457200" fontAlgn="auto" hangingPunct="0">
              <a:lnSpc>
                <a:spcPct val="100000"/>
              </a:lnSpc>
              <a:spcBef>
                <a:spcPts val="0"/>
              </a:spcBef>
              <a:spcAft>
                <a:spcPts val="0"/>
              </a:spcAft>
              <a:buClrTx/>
              <a:buSzTx/>
              <a:buFont typeface="Calibri" panose="020F0502020204030204" pitchFamily="34" charset="0"/>
              <a:buChar char="‒"/>
              <a:tabLst/>
              <a:defRPr/>
            </a:pPr>
            <a:r>
              <a:rPr lang="en-US" sz="2000" b="1" kern="0" dirty="0">
                <a:solidFill>
                  <a:srgbClr val="000000"/>
                </a:solidFill>
                <a:latin typeface="Calibri"/>
                <a:sym typeface="Calibri"/>
              </a:rPr>
              <a:t>Could be using existing elements without any new VNF / PNF being deployed (e.g. “Allocated Resources” – configuring a service to existing components</a:t>
            </a:r>
            <a:r>
              <a:rPr lang="en-US" sz="2000" b="1" kern="0" dirty="0" smtClean="0">
                <a:solidFill>
                  <a:srgbClr val="000000"/>
                </a:solidFill>
                <a:latin typeface="Calibri"/>
                <a:sym typeface="Calibri"/>
              </a:rPr>
              <a:t>)</a:t>
            </a:r>
            <a:endParaRPr lang="en-US" sz="2000" b="1" kern="0" dirty="0">
              <a:solidFill>
                <a:srgbClr val="000000"/>
              </a:solidFill>
              <a:latin typeface="Calibri"/>
              <a:sym typeface="Calibri"/>
            </a:endParaRPr>
          </a:p>
        </p:txBody>
      </p:sp>
    </p:spTree>
    <p:extLst>
      <p:ext uri="{BB962C8B-B14F-4D97-AF65-F5344CB8AC3E}">
        <p14:creationId xmlns:p14="http://schemas.microsoft.com/office/powerpoint/2010/main" val="3153434324"/>
      </p:ext>
    </p:extLst>
  </p:cSld>
  <p:clrMapOvr>
    <a:masterClrMapping/>
  </p:clrMapOvr>
  <p:transition spd="med"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127" y="155309"/>
            <a:ext cx="10844563" cy="423189"/>
          </a:xfrm>
        </p:spPr>
        <p:txBody>
          <a:bodyPr>
            <a:noAutofit/>
          </a:bodyPr>
          <a:lstStyle/>
          <a:p>
            <a:r>
              <a:rPr lang="en-US" sz="3600" b="1" dirty="0"/>
              <a:t>Examples of Orchestration </a:t>
            </a:r>
            <a:r>
              <a:rPr lang="en-US" sz="3600" b="1" dirty="0" smtClean="0"/>
              <a:t>Requests (2/2)</a:t>
            </a:r>
            <a:endParaRPr lang="en-US" sz="3600" b="1" dirty="0"/>
          </a:p>
        </p:txBody>
      </p:sp>
      <p:sp>
        <p:nvSpPr>
          <p:cNvPr id="3" name="Rectangle 2"/>
          <p:cNvSpPr/>
          <p:nvPr/>
        </p:nvSpPr>
        <p:spPr>
          <a:xfrm>
            <a:off x="497127" y="845127"/>
            <a:ext cx="11616496" cy="5465238"/>
          </a:xfrm>
          <a:prstGeom prst="rect">
            <a:avLst/>
          </a:prstGeom>
        </p:spPr>
        <p:txBody>
          <a:bodyPr wrap="square">
            <a:noAutofit/>
          </a:bodyPr>
          <a:lstStyle/>
          <a:p>
            <a:pPr marL="168782" lvl="0" indent="-168782" defTabSz="457200" hangingPunct="0">
              <a:spcBef>
                <a:spcPts val="600"/>
              </a:spcBef>
              <a:spcAft>
                <a:spcPts val="300"/>
              </a:spcAft>
              <a:buFont typeface="Arial" panose="020B0604020202020204" pitchFamily="34" charset="0"/>
              <a:buChar char="•"/>
              <a:defRPr/>
            </a:pPr>
            <a:r>
              <a:rPr lang="en-US" sz="2800" b="1" kern="0" dirty="0" smtClean="0">
                <a:solidFill>
                  <a:srgbClr val="067AB4">
                    <a:lumMod val="75000"/>
                  </a:srgbClr>
                </a:solidFill>
                <a:sym typeface="Calibri"/>
              </a:rPr>
              <a:t>Create </a:t>
            </a:r>
            <a:r>
              <a:rPr lang="en-US" sz="2800" b="1" kern="0" dirty="0">
                <a:solidFill>
                  <a:srgbClr val="067AB4">
                    <a:lumMod val="75000"/>
                  </a:srgbClr>
                </a:solidFill>
                <a:sym typeface="Calibri"/>
              </a:rPr>
              <a:t>a new instance of a network slice segment</a:t>
            </a:r>
          </a:p>
          <a:p>
            <a:pPr marL="347041" lvl="1" indent="-170367" defTabSz="457200" hangingPunct="0">
              <a:buFont typeface="Calibri" panose="020F0502020204030204" pitchFamily="34" charset="0"/>
              <a:buChar char="‒"/>
              <a:defRPr/>
            </a:pPr>
            <a:r>
              <a:rPr lang="en-US" sz="2000" b="1" kern="0" dirty="0">
                <a:solidFill>
                  <a:srgbClr val="000000"/>
                </a:solidFill>
                <a:latin typeface="Calibri"/>
                <a:sym typeface="Calibri"/>
              </a:rPr>
              <a:t>Could be leveraging existing network services (RAN, </a:t>
            </a:r>
            <a:r>
              <a:rPr lang="en-US" sz="2000" b="1" kern="0" dirty="0" err="1">
                <a:solidFill>
                  <a:srgbClr val="000000"/>
                </a:solidFill>
                <a:latin typeface="Calibri"/>
                <a:sym typeface="Calibri"/>
              </a:rPr>
              <a:t>vEPC</a:t>
            </a:r>
            <a:r>
              <a:rPr lang="en-US" sz="2000" b="1" kern="0" dirty="0">
                <a:solidFill>
                  <a:srgbClr val="000000"/>
                </a:solidFill>
                <a:latin typeface="Calibri"/>
                <a:sym typeface="Calibri"/>
              </a:rPr>
              <a:t>, etc.)</a:t>
            </a:r>
          </a:p>
          <a:p>
            <a:pPr marL="168782" lvl="0" indent="-168782" defTabSz="457200" hangingPunct="0">
              <a:spcBef>
                <a:spcPts val="600"/>
              </a:spcBef>
              <a:spcAft>
                <a:spcPts val="300"/>
              </a:spcAft>
              <a:buFont typeface="Arial" panose="020B0604020202020204" pitchFamily="34" charset="0"/>
              <a:buChar char="•"/>
              <a:defRPr/>
            </a:pPr>
            <a:r>
              <a:rPr lang="en-US" sz="2800" b="1" kern="0" dirty="0">
                <a:solidFill>
                  <a:srgbClr val="067AB4">
                    <a:lumMod val="75000"/>
                  </a:srgbClr>
                </a:solidFill>
                <a:sym typeface="Calibri"/>
              </a:rPr>
              <a:t>Create </a:t>
            </a:r>
            <a:r>
              <a:rPr kumimoji="0" lang="en-US" sz="2800" b="1" i="0" u="none" strike="noStrike" kern="0" cap="none" spc="0" normalizeH="0" baseline="0" noProof="0" dirty="0">
                <a:ln>
                  <a:noFill/>
                </a:ln>
                <a:solidFill>
                  <a:srgbClr val="067AB4">
                    <a:lumMod val="75000"/>
                  </a:srgbClr>
                </a:solidFill>
                <a:effectLst/>
                <a:uLnTx/>
                <a:uFillTx/>
                <a:latin typeface="Calibri"/>
                <a:sym typeface="Calibri"/>
              </a:rPr>
              <a:t>a new instance of a network service slice – e.g. </a:t>
            </a:r>
            <a:r>
              <a:rPr kumimoji="0" lang="en-US" sz="2800" b="1" i="0" u="none" strike="noStrike" kern="0" cap="none" spc="0" normalizeH="0" baseline="0" noProof="0" dirty="0" err="1">
                <a:ln>
                  <a:noFill/>
                </a:ln>
                <a:solidFill>
                  <a:srgbClr val="067AB4">
                    <a:lumMod val="75000"/>
                  </a:srgbClr>
                </a:solidFill>
                <a:effectLst/>
                <a:uLnTx/>
                <a:uFillTx/>
                <a:latin typeface="Calibri"/>
                <a:sym typeface="Calibri"/>
              </a:rPr>
              <a:t>IoT</a:t>
            </a:r>
            <a:r>
              <a:rPr kumimoji="0" lang="en-US" sz="2800" b="1" i="0" u="none" strike="noStrike" kern="0" cap="none" spc="0" normalizeH="0" baseline="0" noProof="0" dirty="0">
                <a:ln>
                  <a:noFill/>
                </a:ln>
                <a:solidFill>
                  <a:srgbClr val="067AB4">
                    <a:lumMod val="75000"/>
                  </a:srgbClr>
                </a:solidFill>
                <a:effectLst/>
                <a:uLnTx/>
                <a:uFillTx/>
                <a:latin typeface="Calibri"/>
                <a:sym typeface="Calibri"/>
              </a:rPr>
              <a:t> or </a:t>
            </a:r>
            <a:r>
              <a:rPr kumimoji="0" lang="en-US" sz="2800" b="1" i="0" u="none" strike="noStrike" kern="0" cap="none" spc="0" normalizeH="0" baseline="0" noProof="0" dirty="0" err="1">
                <a:ln>
                  <a:noFill/>
                </a:ln>
                <a:solidFill>
                  <a:srgbClr val="067AB4">
                    <a:lumMod val="75000"/>
                  </a:srgbClr>
                </a:solidFill>
                <a:effectLst/>
                <a:uLnTx/>
                <a:uFillTx/>
                <a:latin typeface="Calibri"/>
                <a:sym typeface="Calibri"/>
              </a:rPr>
              <a:t>eMBB</a:t>
            </a:r>
            <a:r>
              <a:rPr kumimoji="0" lang="en-US" sz="2800" b="1" i="0" u="none" strike="noStrike" kern="0" cap="none" spc="0" normalizeH="0" baseline="0" noProof="0" dirty="0">
                <a:ln>
                  <a:noFill/>
                </a:ln>
                <a:solidFill>
                  <a:srgbClr val="067AB4">
                    <a:lumMod val="75000"/>
                  </a:srgbClr>
                </a:solidFill>
                <a:effectLst/>
                <a:uLnTx/>
                <a:uFillTx/>
                <a:latin typeface="Calibri"/>
                <a:sym typeface="Calibri"/>
              </a:rPr>
              <a:t> slice</a:t>
            </a:r>
          </a:p>
          <a:p>
            <a:pPr marL="347041" marR="0" lvl="1" indent="-170367"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lang="en-US" sz="2000" b="1" kern="0" dirty="0">
                <a:solidFill>
                  <a:srgbClr val="000000"/>
                </a:solidFill>
                <a:latin typeface="Calibri"/>
                <a:sym typeface="Calibri"/>
              </a:rPr>
              <a:t>Could be leveraging previously created network slice segments</a:t>
            </a: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800" b="1" i="0" u="none" strike="noStrike" kern="0" cap="none" spc="0" normalizeH="0" baseline="0" noProof="0" dirty="0">
                <a:ln>
                  <a:noFill/>
                </a:ln>
                <a:solidFill>
                  <a:srgbClr val="067AB4">
                    <a:lumMod val="75000"/>
                  </a:srgbClr>
                </a:solidFill>
                <a:effectLst/>
                <a:uLnTx/>
                <a:uFillTx/>
                <a:latin typeface="Calibri"/>
                <a:sym typeface="Calibri"/>
              </a:rPr>
              <a:t>Implement a software upgrade / change management </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lang="en-US" sz="2000" b="1" kern="0" dirty="0">
                <a:solidFill>
                  <a:srgbClr val="000000"/>
                </a:solidFill>
                <a:latin typeface="Calibri"/>
                <a:sym typeface="Calibri"/>
              </a:rPr>
              <a:t>Could require Coordination of activities across Multi-VIM (infrastructure)/SDN-C/app-C/VF-C controllers</a:t>
            </a: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800" b="1" i="0" u="none" strike="noStrike" kern="0" cap="none" spc="0" normalizeH="0" baseline="0" noProof="0" dirty="0">
                <a:ln>
                  <a:noFill/>
                </a:ln>
                <a:solidFill>
                  <a:srgbClr val="067AB4">
                    <a:lumMod val="75000"/>
                  </a:srgbClr>
                </a:solidFill>
                <a:effectLst/>
                <a:uLnTx/>
                <a:uFillTx/>
                <a:latin typeface="Calibri"/>
                <a:sym typeface="Calibri"/>
              </a:rPr>
              <a:t>Orchestrate remedial actions requested as part of Closed or open loop action</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lang="en-US" sz="2000" b="1" kern="0" dirty="0">
                <a:solidFill>
                  <a:srgbClr val="000000"/>
                </a:solidFill>
                <a:latin typeface="Calibri"/>
                <a:sym typeface="Calibri"/>
              </a:rPr>
              <a:t>Could require adding new compute / network resource to the existing functional elements (i.e. VNF)</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lang="en-US" sz="2000" b="1" kern="0" dirty="0">
                <a:solidFill>
                  <a:srgbClr val="000000"/>
                </a:solidFill>
                <a:latin typeface="Calibri"/>
                <a:sym typeface="Calibri"/>
              </a:rPr>
              <a:t>Create a new instance of VNF and migrate traffic</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lang="en-US" sz="2000" b="1" kern="0" dirty="0">
                <a:solidFill>
                  <a:srgbClr val="000000"/>
                </a:solidFill>
                <a:latin typeface="Calibri"/>
                <a:sym typeface="Calibri"/>
              </a:rPr>
              <a:t>Could require Coordination of activities across Multi-Cloud (infrastructure)/SDN-C/App-C/VF-C controllers)</a:t>
            </a:r>
          </a:p>
        </p:txBody>
      </p:sp>
    </p:spTree>
    <p:extLst>
      <p:ext uri="{BB962C8B-B14F-4D97-AF65-F5344CB8AC3E}">
        <p14:creationId xmlns:p14="http://schemas.microsoft.com/office/powerpoint/2010/main" val="1000958124"/>
      </p:ext>
    </p:extLst>
  </p:cSld>
  <p:clrMapOvr>
    <a:masterClrMapping/>
  </p:clrMapOvr>
  <p:transition spd="med"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5964072" y="3410956"/>
            <a:ext cx="6032310" cy="3058082"/>
          </a:xfrm>
          <a:prstGeom prst="roundRect">
            <a:avLst/>
          </a:prstGeom>
          <a:solidFill>
            <a:srgbClr val="FFECDD"/>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ea typeface="+mn-ea"/>
              <a:cs typeface="+mn-cs"/>
              <a:sym typeface="Calibri"/>
            </a:endParaRPr>
          </a:p>
        </p:txBody>
      </p:sp>
      <p:sp>
        <p:nvSpPr>
          <p:cNvPr id="22" name="Rectangle 21"/>
          <p:cNvSpPr/>
          <p:nvPr/>
        </p:nvSpPr>
        <p:spPr>
          <a:xfrm>
            <a:off x="736431" y="2153078"/>
            <a:ext cx="1906419" cy="1600438"/>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FF0000"/>
                </a:solidFill>
                <a:effectLst/>
                <a:uLnTx/>
                <a:uFillTx/>
                <a:latin typeface="Calibri"/>
                <a:sym typeface="Calibri"/>
              </a:rPr>
              <a:t>Service X:</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ysClr val="windowText" lastClr="000000"/>
                </a:solidFill>
                <a:effectLst/>
                <a:uLnTx/>
                <a:uFillTx/>
                <a:latin typeface="Calibri"/>
                <a:sym typeface="Calibri"/>
              </a:rPr>
              <a:t>topology_template</a:t>
            </a:r>
            <a:r>
              <a:rPr kumimoji="0" lang="en-US" sz="1400" b="0" i="0" u="none" strike="noStrike" kern="1200" cap="none" spc="0" normalizeH="0" baseline="0" noProof="0" dirty="0">
                <a:ln>
                  <a:noFill/>
                </a:ln>
                <a:solidFill>
                  <a:sysClr val="windowText" lastClr="000000"/>
                </a:solidFill>
                <a:effectLst/>
                <a:uLnTx/>
                <a:uFillTx/>
                <a:latin typeface="Calibri"/>
                <a:sym typeface="Calibri"/>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a:t>
            </a:r>
            <a:r>
              <a:rPr kumimoji="0" lang="en-US" sz="1400" b="0" i="0" u="none" strike="noStrike" kern="1200" cap="none" spc="0" normalizeH="0" baseline="0" noProof="0" dirty="0" err="1">
                <a:ln>
                  <a:noFill/>
                </a:ln>
                <a:solidFill>
                  <a:sysClr val="windowText" lastClr="000000"/>
                </a:solidFill>
                <a:effectLst/>
                <a:uLnTx/>
                <a:uFillTx/>
                <a:latin typeface="Calibri"/>
                <a:sym typeface="Calibri"/>
              </a:rPr>
              <a:t>node_templates</a:t>
            </a:r>
            <a:r>
              <a:rPr kumimoji="0" lang="en-US" sz="1400" b="0" i="0" u="none" strike="noStrike" kern="1200" cap="none" spc="0" normalizeH="0" baseline="0" noProof="0" dirty="0">
                <a:ln>
                  <a:noFill/>
                </a:ln>
                <a:solidFill>
                  <a:sysClr val="windowText" lastClr="000000"/>
                </a:solidFill>
                <a:effectLst/>
                <a:uLnTx/>
                <a:uFillTx/>
                <a:latin typeface="Calibri"/>
                <a:sym typeface="Calibri"/>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PNF</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Network</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VNF</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accent1">
                    <a:lumMod val="50000"/>
                    <a:lumOff val="50000"/>
                  </a:schemeClr>
                </a:solidFill>
                <a:effectLst/>
                <a:uLnTx/>
                <a:uFillTx/>
                <a:latin typeface="Calibri"/>
                <a:sym typeface="Calibri"/>
              </a:rPr>
              <a:t>          Allotted Resource</a:t>
            </a:r>
          </a:p>
        </p:txBody>
      </p:sp>
      <p:sp>
        <p:nvSpPr>
          <p:cNvPr id="25" name="Rectangle 24"/>
          <p:cNvSpPr/>
          <p:nvPr/>
        </p:nvSpPr>
        <p:spPr>
          <a:xfrm>
            <a:off x="4070803" y="1869882"/>
            <a:ext cx="474810"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PNF</a:t>
            </a:r>
          </a:p>
        </p:txBody>
      </p:sp>
      <p:sp>
        <p:nvSpPr>
          <p:cNvPr id="28" name="标题 1"/>
          <p:cNvSpPr txBox="1">
            <a:spLocks/>
          </p:cNvSpPr>
          <p:nvPr/>
        </p:nvSpPr>
        <p:spPr>
          <a:xfrm>
            <a:off x="502053" y="49856"/>
            <a:ext cx="6239941" cy="500166"/>
          </a:xfrm>
          <a:prstGeom prst="rect">
            <a:avLst/>
          </a:prstGeom>
          <a:ln w="12700">
            <a:miter lim="400000"/>
          </a:ln>
          <a:extLst>
            <a:ext uri="{C572A759-6A51-4108-AA02-DFA0A04FC94B}">
              <ma14:wrappingTextBoxFlag xmlns:ma14="http://schemas.microsoft.com/office/mac/drawingml/2011/main" xmlns="" val="1"/>
            </a:ext>
          </a:extLst>
        </p:spPr>
        <p:txBody>
          <a:bodyPr lIns="91424" tIns="0" rIns="0" bIns="0" anchor="ctr">
            <a:normAutofit fontScale="97500"/>
          </a:bodyPr>
          <a:lstStyle>
            <a:lvl1pPr marL="0" marR="0" indent="0" algn="l" defTabSz="457200" rtl="0" latinLnBrk="0">
              <a:lnSpc>
                <a:spcPct val="100000"/>
              </a:lnSpc>
              <a:spcBef>
                <a:spcPts val="0"/>
              </a:spcBef>
              <a:spcAft>
                <a:spcPts val="0"/>
              </a:spcAft>
              <a:buClrTx/>
              <a:buSzTx/>
              <a:buFontTx/>
              <a:buNone/>
              <a:tabLst/>
              <a:defRPr lang="zh-CN" altLang="en-US" sz="3999" b="0" i="0" u="none" strike="noStrike" kern="1200" cap="none" spc="0" baseline="0" dirty="0">
                <a:ln>
                  <a:noFill/>
                </a:ln>
                <a:solidFill>
                  <a:srgbClr val="004D86"/>
                </a:solidFill>
                <a:uFillTx/>
                <a:latin typeface="微软雅黑" panose="020B0503020204020204" pitchFamily="34" charset="-122"/>
                <a:ea typeface="微软雅黑" panose="020B0503020204020204" pitchFamily="34" charset="-122"/>
                <a:cs typeface="Arial" panose="020B0604020202020204" pitchFamily="34" charset="0"/>
                <a:sym typeface="Arial"/>
              </a:defRPr>
            </a:lvl1pPr>
            <a:lvl2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2pPr>
            <a:lvl3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3pPr>
            <a:lvl4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4pPr>
            <a:lvl5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5pPr>
            <a:lvl6pPr marL="0" marR="0" indent="457189"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6pPr>
            <a:lvl7pPr marL="0" marR="0" indent="914377"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7pPr>
            <a:lvl8pPr marL="0" marR="0" indent="1371565"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8pPr>
            <a:lvl9pPr marL="0" marR="0" indent="1828754"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dirty="0">
                <a:ln>
                  <a:noFill/>
                </a:ln>
                <a:solidFill>
                  <a:srgbClr val="004D86"/>
                </a:solidFill>
                <a:effectLst/>
                <a:uLnTx/>
                <a:uFillTx/>
                <a:latin typeface="Arial" panose="020B0604020202020204"/>
                <a:ea typeface="微软雅黑" panose="020B0503020204020204" pitchFamily="34" charset="-122"/>
                <a:cs typeface="Arial" panose="020B0604020202020204" pitchFamily="34" charset="0"/>
                <a:sym typeface="Arial"/>
              </a:rPr>
              <a:t>Model-Driven Orchestration (</a:t>
            </a:r>
            <a:r>
              <a:rPr kumimoji="0" lang="en-US" altLang="zh-CN" sz="2000" b="1" i="0" u="none" strike="noStrike" kern="1200" cap="none" spc="0" normalizeH="0" baseline="0" noProof="0" dirty="0">
                <a:ln>
                  <a:noFill/>
                </a:ln>
                <a:solidFill>
                  <a:srgbClr val="FF0000"/>
                </a:solidFill>
                <a:effectLst/>
                <a:uLnTx/>
                <a:uFillTx/>
                <a:latin typeface="Arial" panose="020B0604020202020204"/>
                <a:ea typeface="微软雅黑" panose="020B0503020204020204" pitchFamily="34" charset="-122"/>
                <a:cs typeface="Arial" panose="020B0604020202020204" pitchFamily="34" charset="0"/>
                <a:sym typeface="Arial"/>
              </a:rPr>
              <a:t>Recursive Structure</a:t>
            </a:r>
            <a:r>
              <a:rPr kumimoji="0" lang="en-US" altLang="zh-CN" sz="2000" b="1" i="0" u="none" strike="noStrike" kern="1200" cap="none" spc="0" normalizeH="0" baseline="0" noProof="0" dirty="0">
                <a:ln>
                  <a:noFill/>
                </a:ln>
                <a:solidFill>
                  <a:srgbClr val="004D86"/>
                </a:solidFill>
                <a:effectLst/>
                <a:uLnTx/>
                <a:uFillTx/>
                <a:latin typeface="Arial" panose="020B0604020202020204"/>
                <a:ea typeface="微软雅黑" panose="020B0503020204020204" pitchFamily="34" charset="-122"/>
                <a:cs typeface="Arial" panose="020B0604020202020204" pitchFamily="34" charset="0"/>
                <a:sym typeface="Arial"/>
              </a:rPr>
              <a:t>)</a:t>
            </a:r>
            <a:endParaRPr kumimoji="0" lang="en-US" altLang="en-US" sz="2000" b="1" i="0" u="none" strike="noStrike" kern="1200" cap="none" spc="0" normalizeH="0" baseline="0" noProof="0" dirty="0">
              <a:ln>
                <a:noFill/>
              </a:ln>
              <a:solidFill>
                <a:srgbClr val="004D86"/>
              </a:solidFill>
              <a:effectLst/>
              <a:uLnTx/>
              <a:uFillTx/>
              <a:latin typeface="Arial" panose="020B0604020202020204"/>
              <a:ea typeface="微软雅黑" panose="020B0503020204020204" pitchFamily="34" charset="-122"/>
              <a:cs typeface="Arial" panose="020B0604020202020204" pitchFamily="34" charset="0"/>
              <a:sym typeface="Arial"/>
            </a:endParaRPr>
          </a:p>
        </p:txBody>
      </p:sp>
      <p:sp>
        <p:nvSpPr>
          <p:cNvPr id="4" name="Rectangle 3"/>
          <p:cNvSpPr/>
          <p:nvPr/>
        </p:nvSpPr>
        <p:spPr>
          <a:xfrm>
            <a:off x="632764" y="1134313"/>
            <a:ext cx="1498615" cy="646331"/>
          </a:xfrm>
          <a:prstGeom prst="rect">
            <a:avLst/>
          </a:prstGeom>
        </p:spPr>
        <p:txBody>
          <a:bodyPr wrap="square">
            <a:spAutoFit/>
          </a:bodyP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latin typeface="Calibri"/>
                <a:sym typeface="Calibri"/>
              </a:rPr>
              <a:t>Service Orchestration</a:t>
            </a:r>
          </a:p>
        </p:txBody>
      </p:sp>
      <p:pic>
        <p:nvPicPr>
          <p:cNvPr id="20" name="Picture 19"/>
          <p:cNvPicPr>
            <a:picLocks noChangeAspect="1"/>
          </p:cNvPicPr>
          <p:nvPr/>
        </p:nvPicPr>
        <p:blipFill>
          <a:blip r:embed="rId2"/>
          <a:stretch>
            <a:fillRect/>
          </a:stretch>
        </p:blipFill>
        <p:spPr>
          <a:xfrm>
            <a:off x="1978516" y="1164240"/>
            <a:ext cx="790265" cy="624564"/>
          </a:xfrm>
          <a:prstGeom prst="rect">
            <a:avLst/>
          </a:prstGeom>
        </p:spPr>
      </p:pic>
      <p:sp>
        <p:nvSpPr>
          <p:cNvPr id="68" name="Rectangle 67"/>
          <p:cNvSpPr/>
          <p:nvPr/>
        </p:nvSpPr>
        <p:spPr>
          <a:xfrm>
            <a:off x="4070803" y="2510307"/>
            <a:ext cx="815223"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Network</a:t>
            </a:r>
          </a:p>
        </p:txBody>
      </p:sp>
      <p:sp>
        <p:nvSpPr>
          <p:cNvPr id="69" name="Rectangle 68"/>
          <p:cNvSpPr/>
          <p:nvPr/>
        </p:nvSpPr>
        <p:spPr>
          <a:xfrm>
            <a:off x="4070803" y="3171419"/>
            <a:ext cx="484428"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VNF</a:t>
            </a:r>
          </a:p>
        </p:txBody>
      </p:sp>
      <p:sp>
        <p:nvSpPr>
          <p:cNvPr id="70" name="Rectangle 69"/>
          <p:cNvSpPr/>
          <p:nvPr/>
        </p:nvSpPr>
        <p:spPr>
          <a:xfrm>
            <a:off x="4114533" y="3791158"/>
            <a:ext cx="1505669" cy="523220"/>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accent1">
                    <a:lumMod val="50000"/>
                    <a:lumOff val="50000"/>
                  </a:schemeClr>
                </a:solidFill>
                <a:effectLst/>
                <a:uLnTx/>
                <a:uFillTx/>
                <a:latin typeface="Calibri"/>
                <a:sym typeface="Calibri"/>
              </a:rPr>
              <a:t>Allotted Resource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requirement: A</a:t>
            </a:r>
          </a:p>
        </p:txBody>
      </p:sp>
      <p:sp>
        <p:nvSpPr>
          <p:cNvPr id="31" name="Freeform 30"/>
          <p:cNvSpPr/>
          <p:nvPr/>
        </p:nvSpPr>
        <p:spPr>
          <a:xfrm>
            <a:off x="1732820" y="2080898"/>
            <a:ext cx="2281170" cy="893212"/>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71" name="Freeform 70"/>
          <p:cNvSpPr/>
          <p:nvPr/>
        </p:nvSpPr>
        <p:spPr>
          <a:xfrm flipV="1">
            <a:off x="2614830" y="3590514"/>
            <a:ext cx="1455973" cy="399190"/>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rgbClr val="FF0000"/>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72" name="Freeform 71"/>
          <p:cNvSpPr/>
          <p:nvPr/>
        </p:nvSpPr>
        <p:spPr>
          <a:xfrm>
            <a:off x="1958980" y="2697302"/>
            <a:ext cx="2055010" cy="460964"/>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73" name="Freeform 72"/>
          <p:cNvSpPr/>
          <p:nvPr/>
        </p:nvSpPr>
        <p:spPr>
          <a:xfrm>
            <a:off x="1675631" y="3306758"/>
            <a:ext cx="2338359" cy="99600"/>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74" name="Rectangle 73"/>
          <p:cNvSpPr/>
          <p:nvPr/>
        </p:nvSpPr>
        <p:spPr>
          <a:xfrm>
            <a:off x="7839962" y="2500088"/>
            <a:ext cx="978153"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VF Module</a:t>
            </a:r>
          </a:p>
        </p:txBody>
      </p:sp>
      <p:sp>
        <p:nvSpPr>
          <p:cNvPr id="75" name="Rectangle 74"/>
          <p:cNvSpPr/>
          <p:nvPr/>
        </p:nvSpPr>
        <p:spPr>
          <a:xfrm>
            <a:off x="6252396" y="4466482"/>
            <a:ext cx="1906419" cy="1815882"/>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FF0000"/>
                </a:solidFill>
                <a:effectLst/>
                <a:uLnTx/>
                <a:uFillTx/>
                <a:latin typeface="Calibri"/>
                <a:sym typeface="Calibri"/>
              </a:rPr>
              <a:t>Service 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ysClr val="windowText" lastClr="000000"/>
                </a:solidFill>
                <a:effectLst/>
                <a:uLnTx/>
                <a:uFillTx/>
                <a:latin typeface="Calibri"/>
                <a:sym typeface="Calibri"/>
              </a:rPr>
              <a:t>topology_template</a:t>
            </a:r>
            <a:r>
              <a:rPr kumimoji="0" lang="en-US" sz="1400" b="0" i="0" u="none" strike="noStrike" kern="1200" cap="none" spc="0" normalizeH="0" baseline="0" noProof="0" dirty="0">
                <a:ln>
                  <a:noFill/>
                </a:ln>
                <a:solidFill>
                  <a:sysClr val="windowText" lastClr="000000"/>
                </a:solidFill>
                <a:effectLst/>
                <a:uLnTx/>
                <a:uFillTx/>
                <a:latin typeface="Calibri"/>
                <a:sym typeface="Calibri"/>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a:t>
            </a:r>
            <a:r>
              <a:rPr kumimoji="0" lang="en-US" sz="1400" b="0" i="0" u="none" strike="noStrike" kern="1200" cap="none" spc="0" normalizeH="0" baseline="0" noProof="0" dirty="0" err="1">
                <a:ln>
                  <a:noFill/>
                </a:ln>
                <a:solidFill>
                  <a:sysClr val="windowText" lastClr="000000"/>
                </a:solidFill>
                <a:effectLst/>
                <a:uLnTx/>
                <a:uFillTx/>
                <a:latin typeface="Calibri"/>
                <a:sym typeface="Calibri"/>
              </a:rPr>
              <a:t>node_templates</a:t>
            </a:r>
            <a:r>
              <a:rPr kumimoji="0" lang="en-US" sz="1400" b="0" i="0" u="none" strike="noStrike" kern="1200" cap="none" spc="0" normalizeH="0" baseline="0" noProof="0" dirty="0">
                <a:ln>
                  <a:noFill/>
                </a:ln>
                <a:solidFill>
                  <a:sysClr val="windowText" lastClr="000000"/>
                </a:solidFill>
                <a:effectLst/>
                <a:uLnTx/>
                <a:uFillTx/>
                <a:latin typeface="Calibri"/>
                <a:sym typeface="Calibri"/>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PNF</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Network</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VNF</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a:t>
            </a:r>
            <a:r>
              <a:rPr kumimoji="0" lang="en-US" sz="1400" b="1" i="0" u="none" strike="noStrike" kern="1200" cap="none" spc="0" normalizeH="0" baseline="0" noProof="0" dirty="0">
                <a:ln>
                  <a:noFill/>
                </a:ln>
                <a:solidFill>
                  <a:schemeClr val="accent1">
                    <a:lumMod val="50000"/>
                    <a:lumOff val="50000"/>
                  </a:schemeClr>
                </a:solidFill>
                <a:effectLst/>
                <a:uLnTx/>
                <a:uFillTx/>
                <a:latin typeface="Calibri"/>
                <a:sym typeface="Calibri"/>
              </a:rPr>
              <a:t>Allotted Resource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capability: A</a:t>
            </a:r>
          </a:p>
        </p:txBody>
      </p:sp>
      <p:sp>
        <p:nvSpPr>
          <p:cNvPr id="76" name="Rectangle 75"/>
          <p:cNvSpPr/>
          <p:nvPr/>
        </p:nvSpPr>
        <p:spPr>
          <a:xfrm>
            <a:off x="9554372" y="4176703"/>
            <a:ext cx="474810"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PNF</a:t>
            </a:r>
          </a:p>
        </p:txBody>
      </p:sp>
      <p:sp>
        <p:nvSpPr>
          <p:cNvPr id="77" name="Rectangle 76"/>
          <p:cNvSpPr/>
          <p:nvPr/>
        </p:nvSpPr>
        <p:spPr>
          <a:xfrm>
            <a:off x="6102072" y="3507675"/>
            <a:ext cx="1498615" cy="646331"/>
          </a:xfrm>
          <a:prstGeom prst="rect">
            <a:avLst/>
          </a:prstGeom>
        </p:spPr>
        <p:txBody>
          <a:bodyPr wrap="square">
            <a:spAutoFit/>
          </a:bodyP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latin typeface="Calibri"/>
                <a:sym typeface="Calibri"/>
              </a:rPr>
              <a:t>Service Orchestration</a:t>
            </a:r>
          </a:p>
        </p:txBody>
      </p:sp>
      <p:pic>
        <p:nvPicPr>
          <p:cNvPr id="78" name="Picture 77"/>
          <p:cNvPicPr>
            <a:picLocks noChangeAspect="1"/>
          </p:cNvPicPr>
          <p:nvPr/>
        </p:nvPicPr>
        <p:blipFill>
          <a:blip r:embed="rId2"/>
          <a:stretch>
            <a:fillRect/>
          </a:stretch>
        </p:blipFill>
        <p:spPr>
          <a:xfrm>
            <a:off x="7447824" y="3537602"/>
            <a:ext cx="790265" cy="624564"/>
          </a:xfrm>
          <a:prstGeom prst="rect">
            <a:avLst/>
          </a:prstGeom>
        </p:spPr>
      </p:pic>
      <p:sp>
        <p:nvSpPr>
          <p:cNvPr id="79" name="Rectangle 78"/>
          <p:cNvSpPr/>
          <p:nvPr/>
        </p:nvSpPr>
        <p:spPr>
          <a:xfrm>
            <a:off x="9554372" y="4817128"/>
            <a:ext cx="815223"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Network</a:t>
            </a:r>
          </a:p>
        </p:txBody>
      </p:sp>
      <p:sp>
        <p:nvSpPr>
          <p:cNvPr id="80" name="Rectangle 79"/>
          <p:cNvSpPr/>
          <p:nvPr/>
        </p:nvSpPr>
        <p:spPr>
          <a:xfrm>
            <a:off x="9554372" y="5478240"/>
            <a:ext cx="484428"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VNF</a:t>
            </a:r>
          </a:p>
        </p:txBody>
      </p:sp>
      <p:sp>
        <p:nvSpPr>
          <p:cNvPr id="81" name="Rectangle 80"/>
          <p:cNvSpPr/>
          <p:nvPr/>
        </p:nvSpPr>
        <p:spPr>
          <a:xfrm>
            <a:off x="9598102" y="6097979"/>
            <a:ext cx="1505669"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accent1">
                    <a:lumMod val="50000"/>
                    <a:lumOff val="50000"/>
                  </a:schemeClr>
                </a:solidFill>
                <a:effectLst/>
                <a:uLnTx/>
                <a:uFillTx/>
                <a:latin typeface="Calibri"/>
                <a:sym typeface="Calibri"/>
              </a:rPr>
              <a:t>Allotted Resource</a:t>
            </a:r>
          </a:p>
        </p:txBody>
      </p:sp>
      <p:sp>
        <p:nvSpPr>
          <p:cNvPr id="82" name="Freeform 81"/>
          <p:cNvSpPr/>
          <p:nvPr/>
        </p:nvSpPr>
        <p:spPr>
          <a:xfrm>
            <a:off x="7216389" y="4387719"/>
            <a:ext cx="2281170" cy="893212"/>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83" name="Freeform 82"/>
          <p:cNvSpPr/>
          <p:nvPr/>
        </p:nvSpPr>
        <p:spPr>
          <a:xfrm flipV="1">
            <a:off x="8098399" y="5897335"/>
            <a:ext cx="1455973" cy="399190"/>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rgbClr val="FF0000"/>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84" name="Freeform 83"/>
          <p:cNvSpPr/>
          <p:nvPr/>
        </p:nvSpPr>
        <p:spPr>
          <a:xfrm>
            <a:off x="7442549" y="5004123"/>
            <a:ext cx="2055010" cy="460964"/>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85" name="Freeform 84"/>
          <p:cNvSpPr/>
          <p:nvPr/>
        </p:nvSpPr>
        <p:spPr>
          <a:xfrm>
            <a:off x="7159200" y="5613579"/>
            <a:ext cx="2338359" cy="99600"/>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86" name="Rectangle 85"/>
          <p:cNvSpPr/>
          <p:nvPr/>
        </p:nvSpPr>
        <p:spPr>
          <a:xfrm>
            <a:off x="3716827" y="1078039"/>
            <a:ext cx="1498615" cy="646331"/>
          </a:xfrm>
          <a:prstGeom prst="rect">
            <a:avLst/>
          </a:prstGeom>
        </p:spPr>
        <p:txBody>
          <a:bodyPr wrap="square">
            <a:spAutoFit/>
          </a:bodyP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latin typeface="Calibri"/>
                <a:sym typeface="Calibri"/>
              </a:rPr>
              <a:t>Resource Orchestration</a:t>
            </a:r>
          </a:p>
        </p:txBody>
      </p:sp>
      <p:pic>
        <p:nvPicPr>
          <p:cNvPr id="87" name="Picture 86"/>
          <p:cNvPicPr>
            <a:picLocks noChangeAspect="1"/>
          </p:cNvPicPr>
          <p:nvPr/>
        </p:nvPicPr>
        <p:blipFill>
          <a:blip r:embed="rId2"/>
          <a:stretch>
            <a:fillRect/>
          </a:stretch>
        </p:blipFill>
        <p:spPr>
          <a:xfrm>
            <a:off x="5062579" y="1107966"/>
            <a:ext cx="790265" cy="624564"/>
          </a:xfrm>
          <a:prstGeom prst="rect">
            <a:avLst/>
          </a:prstGeom>
        </p:spPr>
      </p:pic>
      <p:sp>
        <p:nvSpPr>
          <p:cNvPr id="88" name="Rectangle 87"/>
          <p:cNvSpPr/>
          <p:nvPr/>
        </p:nvSpPr>
        <p:spPr>
          <a:xfrm>
            <a:off x="6970652" y="1536970"/>
            <a:ext cx="1687234" cy="646331"/>
          </a:xfrm>
          <a:prstGeom prst="rect">
            <a:avLst/>
          </a:prstGeom>
        </p:spPr>
        <p:txBody>
          <a:bodyPr wrap="square">
            <a:spAutoFit/>
          </a:bodyP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latin typeface="Calibri"/>
                <a:sym typeface="Calibri"/>
              </a:rPr>
              <a:t>Cloud Resource Orchestration</a:t>
            </a:r>
          </a:p>
        </p:txBody>
      </p:sp>
      <p:pic>
        <p:nvPicPr>
          <p:cNvPr id="89" name="Picture 88"/>
          <p:cNvPicPr>
            <a:picLocks noChangeAspect="1"/>
          </p:cNvPicPr>
          <p:nvPr/>
        </p:nvPicPr>
        <p:blipFill>
          <a:blip r:embed="rId2"/>
          <a:stretch>
            <a:fillRect/>
          </a:stretch>
        </p:blipFill>
        <p:spPr>
          <a:xfrm>
            <a:off x="8619488" y="1566897"/>
            <a:ext cx="790265" cy="624564"/>
          </a:xfrm>
          <a:prstGeom prst="rect">
            <a:avLst/>
          </a:prstGeom>
        </p:spPr>
      </p:pic>
      <p:sp>
        <p:nvSpPr>
          <p:cNvPr id="90" name="Freeform 89"/>
          <p:cNvSpPr/>
          <p:nvPr/>
        </p:nvSpPr>
        <p:spPr>
          <a:xfrm>
            <a:off x="4874453" y="4369919"/>
            <a:ext cx="1310341" cy="1080109"/>
          </a:xfrm>
          <a:custGeom>
            <a:avLst/>
            <a:gdLst>
              <a:gd name="connsiteX0" fmla="*/ 0 w 1297172"/>
              <a:gd name="connsiteY0" fmla="*/ 0 h 1105786"/>
              <a:gd name="connsiteX1" fmla="*/ 329609 w 1297172"/>
              <a:gd name="connsiteY1" fmla="*/ 829339 h 1105786"/>
              <a:gd name="connsiteX2" fmla="*/ 1297172 w 1297172"/>
              <a:gd name="connsiteY2" fmla="*/ 1105786 h 1105786"/>
            </a:gdLst>
            <a:ahLst/>
            <a:cxnLst>
              <a:cxn ang="0">
                <a:pos x="connsiteX0" y="connsiteY0"/>
              </a:cxn>
              <a:cxn ang="0">
                <a:pos x="connsiteX1" y="connsiteY1"/>
              </a:cxn>
              <a:cxn ang="0">
                <a:pos x="connsiteX2" y="connsiteY2"/>
              </a:cxn>
            </a:cxnLst>
            <a:rect l="l" t="t" r="r" b="b"/>
            <a:pathLst>
              <a:path w="1297172" h="1105786">
                <a:moveTo>
                  <a:pt x="0" y="0"/>
                </a:moveTo>
                <a:cubicBezTo>
                  <a:pt x="56707" y="322520"/>
                  <a:pt x="113414" y="645041"/>
                  <a:pt x="329609" y="829339"/>
                </a:cubicBezTo>
                <a:cubicBezTo>
                  <a:pt x="545804" y="1013637"/>
                  <a:pt x="921488" y="1059711"/>
                  <a:pt x="1297172" y="1105786"/>
                </a:cubicBezTo>
              </a:path>
            </a:pathLst>
          </a:custGeom>
          <a:noFill/>
          <a:ln w="25400" cap="flat">
            <a:solidFill>
              <a:srgbClr val="FF0000"/>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91" name="Freeform 90"/>
          <p:cNvSpPr/>
          <p:nvPr/>
        </p:nvSpPr>
        <p:spPr>
          <a:xfrm>
            <a:off x="4640105" y="2697302"/>
            <a:ext cx="3119632" cy="630308"/>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92" name="Rectangle 91"/>
          <p:cNvSpPr/>
          <p:nvPr/>
        </p:nvSpPr>
        <p:spPr>
          <a:xfrm>
            <a:off x="9039715" y="3506791"/>
            <a:ext cx="1498615" cy="646331"/>
          </a:xfrm>
          <a:prstGeom prst="rect">
            <a:avLst/>
          </a:prstGeom>
        </p:spPr>
        <p:txBody>
          <a:bodyPr wrap="square">
            <a:spAutoFit/>
          </a:bodyP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latin typeface="Calibri"/>
                <a:sym typeface="Calibri"/>
              </a:rPr>
              <a:t>Resource Orchestration</a:t>
            </a:r>
          </a:p>
        </p:txBody>
      </p:sp>
      <p:pic>
        <p:nvPicPr>
          <p:cNvPr id="93" name="Picture 92"/>
          <p:cNvPicPr>
            <a:picLocks noChangeAspect="1"/>
          </p:cNvPicPr>
          <p:nvPr/>
        </p:nvPicPr>
        <p:blipFill>
          <a:blip r:embed="rId2"/>
          <a:stretch>
            <a:fillRect/>
          </a:stretch>
        </p:blipFill>
        <p:spPr>
          <a:xfrm>
            <a:off x="10385467" y="3536718"/>
            <a:ext cx="790265" cy="624564"/>
          </a:xfrm>
          <a:prstGeom prst="rect">
            <a:avLst/>
          </a:prstGeom>
        </p:spPr>
      </p:pic>
      <p:grpSp>
        <p:nvGrpSpPr>
          <p:cNvPr id="97" name="Group 96"/>
          <p:cNvGrpSpPr/>
          <p:nvPr/>
        </p:nvGrpSpPr>
        <p:grpSpPr>
          <a:xfrm>
            <a:off x="11217130" y="5139499"/>
            <a:ext cx="396240" cy="91440"/>
            <a:chOff x="9894627" y="1611463"/>
            <a:chExt cx="396240" cy="91440"/>
          </a:xfrm>
        </p:grpSpPr>
        <p:sp>
          <p:nvSpPr>
            <p:cNvPr id="94" name="Oval 93"/>
            <p:cNvSpPr/>
            <p:nvPr/>
          </p:nvSpPr>
          <p:spPr>
            <a:xfrm>
              <a:off x="9894627" y="1611463"/>
              <a:ext cx="91440" cy="91440"/>
            </a:xfrm>
            <a:prstGeom prst="ellipse">
              <a:avLst/>
            </a:prstGeom>
            <a:solidFill>
              <a:schemeClr val="tx1"/>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ea typeface="+mn-ea"/>
                <a:cs typeface="+mn-cs"/>
                <a:sym typeface="Calibri"/>
              </a:endParaRPr>
            </a:p>
          </p:txBody>
        </p:sp>
        <p:sp>
          <p:nvSpPr>
            <p:cNvPr id="95" name="Oval 94"/>
            <p:cNvSpPr/>
            <p:nvPr/>
          </p:nvSpPr>
          <p:spPr>
            <a:xfrm>
              <a:off x="10047027" y="1611463"/>
              <a:ext cx="91440" cy="91440"/>
            </a:xfrm>
            <a:prstGeom prst="ellipse">
              <a:avLst/>
            </a:prstGeom>
            <a:solidFill>
              <a:schemeClr val="tx1"/>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ea typeface="+mn-ea"/>
                <a:cs typeface="+mn-cs"/>
                <a:sym typeface="Calibri"/>
              </a:endParaRPr>
            </a:p>
          </p:txBody>
        </p:sp>
        <p:sp>
          <p:nvSpPr>
            <p:cNvPr id="96" name="Oval 95"/>
            <p:cNvSpPr/>
            <p:nvPr/>
          </p:nvSpPr>
          <p:spPr>
            <a:xfrm>
              <a:off x="10199427" y="1611463"/>
              <a:ext cx="91440" cy="91440"/>
            </a:xfrm>
            <a:prstGeom prst="ellipse">
              <a:avLst/>
            </a:prstGeom>
            <a:solidFill>
              <a:schemeClr val="tx1"/>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ea typeface="+mn-ea"/>
                <a:cs typeface="+mn-cs"/>
                <a:sym typeface="Calibri"/>
              </a:endParaRPr>
            </a:p>
          </p:txBody>
        </p:sp>
      </p:grpSp>
      <p:sp>
        <p:nvSpPr>
          <p:cNvPr id="116" name="Rectangular Callout 115"/>
          <p:cNvSpPr/>
          <p:nvPr/>
        </p:nvSpPr>
        <p:spPr>
          <a:xfrm>
            <a:off x="555092" y="4498429"/>
            <a:ext cx="2787724" cy="1115150"/>
          </a:xfrm>
          <a:prstGeom prst="wedgeRectCallout">
            <a:avLst>
              <a:gd name="adj1" fmla="val 51248"/>
              <a:gd name="adj2" fmla="val -125121"/>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00000">
                    <a:lumMod val="65000"/>
                    <a:lumOff val="35000"/>
                  </a:srgbClr>
                </a:solidFill>
                <a:effectLst/>
                <a:uLnTx/>
                <a:uFillTx/>
                <a:latin typeface="Calibri"/>
                <a:sym typeface="Calibri"/>
              </a:rPr>
              <a:t>An Allotted Resource can be homed to an existing “underlying” network function or Service Instance, or homing could determine that a new network function Service Instance is needed.  This would result in a </a:t>
            </a:r>
            <a:r>
              <a:rPr kumimoji="0" lang="en-US" sz="1100" b="1" i="0" u="none" strike="noStrike" kern="0" cap="none" spc="0" normalizeH="0" baseline="0" noProof="0" dirty="0">
                <a:ln>
                  <a:noFill/>
                </a:ln>
                <a:solidFill>
                  <a:srgbClr val="FF0000"/>
                </a:solidFill>
                <a:effectLst/>
                <a:uLnTx/>
                <a:uFillTx/>
                <a:latin typeface="Calibri"/>
                <a:sym typeface="Calibri"/>
              </a:rPr>
              <a:t>2</a:t>
            </a:r>
            <a:r>
              <a:rPr kumimoji="0" lang="en-US" sz="1100" b="1" i="0" u="none" strike="noStrike" kern="0" cap="none" spc="0" normalizeH="0" baseline="30000" noProof="0" dirty="0">
                <a:ln>
                  <a:noFill/>
                </a:ln>
                <a:solidFill>
                  <a:srgbClr val="FF0000"/>
                </a:solidFill>
                <a:effectLst/>
                <a:uLnTx/>
                <a:uFillTx/>
                <a:latin typeface="Calibri"/>
                <a:sym typeface="Calibri"/>
              </a:rPr>
              <a:t>nd</a:t>
            </a:r>
            <a:r>
              <a:rPr kumimoji="0" lang="en-US" sz="1100" b="1" i="0" u="none" strike="noStrike" kern="0" cap="none" spc="0" normalizeH="0" baseline="0" noProof="0" dirty="0">
                <a:ln>
                  <a:noFill/>
                </a:ln>
                <a:solidFill>
                  <a:srgbClr val="FF0000"/>
                </a:solidFill>
                <a:effectLst/>
                <a:uLnTx/>
                <a:uFillTx/>
                <a:latin typeface="Calibri"/>
                <a:sym typeface="Calibri"/>
              </a:rPr>
              <a:t> level of Service Orchestration.</a:t>
            </a:r>
          </a:p>
        </p:txBody>
      </p:sp>
      <p:sp>
        <p:nvSpPr>
          <p:cNvPr id="117" name="Rectangular Callout 116"/>
          <p:cNvSpPr/>
          <p:nvPr/>
        </p:nvSpPr>
        <p:spPr>
          <a:xfrm>
            <a:off x="6716909" y="556226"/>
            <a:ext cx="2989956" cy="655835"/>
          </a:xfrm>
          <a:prstGeom prst="wedgeRectCallout">
            <a:avLst>
              <a:gd name="adj1" fmla="val -76502"/>
              <a:gd name="adj2" fmla="val 69010"/>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00000">
                    <a:lumMod val="65000"/>
                    <a:lumOff val="35000"/>
                  </a:srgbClr>
                </a:solidFill>
                <a:effectLst/>
                <a:uLnTx/>
                <a:uFillTx/>
                <a:latin typeface="Calibri"/>
                <a:sym typeface="Calibri"/>
              </a:rPr>
              <a:t>Each Resource Type has its own “Generic” model-driven flow.  There currently exist such flows for “VNF” and “Network” Resource Types.</a:t>
            </a:r>
          </a:p>
        </p:txBody>
      </p:sp>
      <p:sp>
        <p:nvSpPr>
          <p:cNvPr id="119" name="Rectangular Callout 118"/>
          <p:cNvSpPr/>
          <p:nvPr/>
        </p:nvSpPr>
        <p:spPr>
          <a:xfrm>
            <a:off x="2373648" y="572482"/>
            <a:ext cx="3259182" cy="223130"/>
          </a:xfrm>
          <a:prstGeom prst="wedgeRectCallout">
            <a:avLst>
              <a:gd name="adj1" fmla="val -40755"/>
              <a:gd name="adj2" fmla="val 186636"/>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00000">
                    <a:lumMod val="65000"/>
                    <a:lumOff val="35000"/>
                  </a:srgbClr>
                </a:solidFill>
                <a:effectLst/>
                <a:uLnTx/>
                <a:uFillTx/>
                <a:latin typeface="Calibri"/>
                <a:sym typeface="Calibri"/>
              </a:rPr>
              <a:t>“Generic” model-driven Service flow</a:t>
            </a:r>
          </a:p>
        </p:txBody>
      </p:sp>
      <p:sp>
        <p:nvSpPr>
          <p:cNvPr id="2" name="TextBox 1"/>
          <p:cNvSpPr txBox="1"/>
          <p:nvPr/>
        </p:nvSpPr>
        <p:spPr>
          <a:xfrm>
            <a:off x="9585601" y="2492777"/>
            <a:ext cx="1490150"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C00000"/>
                </a:solidFill>
                <a:effectLst/>
                <a:uLnTx/>
                <a:uFillTx/>
                <a:latin typeface="Calibri"/>
                <a:ea typeface="+mn-ea"/>
                <a:cs typeface="+mn-cs"/>
                <a:sym typeface="Calibri"/>
              </a:rPr>
              <a:t>Note recursion</a:t>
            </a:r>
          </a:p>
        </p:txBody>
      </p:sp>
      <p:sp>
        <p:nvSpPr>
          <p:cNvPr id="6" name="Down Arrow 5"/>
          <p:cNvSpPr/>
          <p:nvPr/>
        </p:nvSpPr>
        <p:spPr>
          <a:xfrm rot="2113504">
            <a:off x="9665355" y="2877691"/>
            <a:ext cx="571084" cy="566130"/>
          </a:xfrm>
          <a:prstGeom prst="downArrow">
            <a:avLst/>
          </a:prstGeom>
          <a:solidFill>
            <a:srgbClr val="FFFFFF"/>
          </a:solidFill>
          <a:ln w="25400" cap="flat">
            <a:solidFill>
              <a:srgbClr val="C0000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ea typeface="+mn-ea"/>
              <a:cs typeface="+mn-cs"/>
              <a:sym typeface="Calibri"/>
            </a:endParaRPr>
          </a:p>
        </p:txBody>
      </p:sp>
      <p:sp>
        <p:nvSpPr>
          <p:cNvPr id="51" name="Rectangular Callout 50"/>
          <p:cNvSpPr/>
          <p:nvPr/>
        </p:nvSpPr>
        <p:spPr>
          <a:xfrm>
            <a:off x="3540926" y="5474890"/>
            <a:ext cx="1718726" cy="575615"/>
          </a:xfrm>
          <a:prstGeom prst="wedgeRectCallout">
            <a:avLst>
              <a:gd name="adj1" fmla="val 40113"/>
              <a:gd name="adj2" fmla="val -104802"/>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100" b="1" i="0" u="none" strike="noStrike" kern="0" cap="none" spc="0" normalizeH="0" baseline="0" noProof="0" dirty="0">
                <a:ln>
                  <a:noFill/>
                </a:ln>
                <a:solidFill>
                  <a:srgbClr val="FF0000"/>
                </a:solidFill>
                <a:effectLst/>
                <a:uLnTx/>
                <a:uFillTx/>
                <a:latin typeface="Calibri"/>
                <a:sym typeface="Calibri"/>
              </a:rPr>
              <a:t>Service Y is being treated as a “Resource” from the perspective of Service X.</a:t>
            </a:r>
          </a:p>
        </p:txBody>
      </p:sp>
    </p:spTree>
    <p:extLst>
      <p:ext uri="{BB962C8B-B14F-4D97-AF65-F5344CB8AC3E}">
        <p14:creationId xmlns:p14="http://schemas.microsoft.com/office/powerpoint/2010/main" val="3354307461"/>
      </p:ext>
    </p:extLst>
  </p:cSld>
  <p:clrMapOvr>
    <a:masterClrMapping/>
  </p:clrMapOvr>
  <p:transition spd="med"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nSpc>
                <a:spcPct val="90000"/>
              </a:lnSpc>
            </a:pPr>
            <a:r>
              <a:rPr lang="en-US" altLang="en-US" sz="3500" b="1" dirty="0">
                <a:latin typeface="Arial" panose="020B0604020202020204"/>
              </a:rPr>
              <a:t>Nested / Compound Services:</a:t>
            </a:r>
          </a:p>
        </p:txBody>
      </p:sp>
      <p:sp>
        <p:nvSpPr>
          <p:cNvPr id="3" name="Rectangle 1"/>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6" name="Picture 5"/>
          <p:cNvPicPr>
            <a:picLocks noChangeAspect="1"/>
          </p:cNvPicPr>
          <p:nvPr/>
        </p:nvPicPr>
        <p:blipFill>
          <a:blip r:embed="rId2"/>
          <a:stretch>
            <a:fillRect/>
          </a:stretch>
        </p:blipFill>
        <p:spPr>
          <a:xfrm>
            <a:off x="1208833" y="3541899"/>
            <a:ext cx="8167999" cy="2605981"/>
          </a:xfrm>
          <a:prstGeom prst="rect">
            <a:avLst/>
          </a:prstGeom>
        </p:spPr>
      </p:pic>
      <p:sp>
        <p:nvSpPr>
          <p:cNvPr id="7" name="Rectangle 6"/>
          <p:cNvSpPr/>
          <p:nvPr/>
        </p:nvSpPr>
        <p:spPr>
          <a:xfrm>
            <a:off x="1017715" y="1319582"/>
            <a:ext cx="1749966" cy="1231106"/>
          </a:xfrm>
          <a:prstGeom prst="rect">
            <a:avLst/>
          </a:prstGeom>
          <a:solidFill>
            <a:srgbClr val="44C8F5">
              <a:lumMod val="20000"/>
              <a:lumOff val="80000"/>
            </a:srgbClr>
          </a:solidFill>
          <a:ln>
            <a:solidFill>
              <a:srgbClr val="0070C0"/>
            </a:solidFill>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b="1" i="0" u="none" strike="noStrike" kern="1200" cap="none" spc="0" normalizeH="0" baseline="0" noProof="0" dirty="0">
                <a:ln>
                  <a:noFill/>
                </a:ln>
                <a:solidFill>
                  <a:schemeClr val="accent1">
                    <a:lumMod val="50000"/>
                    <a:lumOff val="50000"/>
                  </a:schemeClr>
                </a:solidFill>
                <a:effectLst/>
                <a:uLnTx/>
                <a:uFillTx/>
              </a:rPr>
              <a:t>Service W:</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ysClr val="windowText" lastClr="000000"/>
                </a:solidFill>
                <a:effectLst/>
                <a:uLnTx/>
                <a:uFillTx/>
              </a:rPr>
              <a:t>topology_template</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rPr>
              <a:t>      </a:t>
            </a:r>
            <a:r>
              <a:rPr kumimoji="0" lang="en-US" sz="1400" b="0" i="0" u="none" strike="noStrike" kern="1200" cap="none" spc="0" normalizeH="0" baseline="0" noProof="0" dirty="0" err="1">
                <a:ln>
                  <a:noFill/>
                </a:ln>
                <a:solidFill>
                  <a:sysClr val="windowText" lastClr="000000"/>
                </a:solidFill>
                <a:effectLst/>
                <a:uLnTx/>
                <a:uFillTx/>
              </a:rPr>
              <a:t>node_templates</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lang="en-US" sz="1400" kern="1200" dirty="0">
                <a:solidFill>
                  <a:sysClr val="windowText" lastClr="000000"/>
                </a:solidFill>
              </a:rPr>
              <a:t>          VNF_W</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noProof="0" dirty="0">
                <a:ln>
                  <a:noFill/>
                </a:ln>
                <a:solidFill>
                  <a:sysClr val="windowText" lastClr="000000"/>
                </a:solidFill>
                <a:effectLst/>
                <a:uLnTx/>
                <a:uFillTx/>
              </a:rPr>
              <a:t>          </a:t>
            </a:r>
            <a:r>
              <a:rPr kumimoji="0" lang="en-US" sz="1400" b="0" i="0" u="none" strike="noStrike" kern="1200" cap="none" spc="0" normalizeH="0" noProof="0" dirty="0" err="1">
                <a:ln>
                  <a:noFill/>
                </a:ln>
                <a:solidFill>
                  <a:sysClr val="windowText" lastClr="000000"/>
                </a:solidFill>
                <a:effectLst/>
                <a:uLnTx/>
                <a:uFillTx/>
              </a:rPr>
              <a:t>Service_X</a:t>
            </a:r>
            <a:endParaRPr kumimoji="0" lang="en-US" sz="1400" b="0" i="0" u="none" strike="noStrike" kern="1200" cap="none" spc="0" normalizeH="0" baseline="0" noProof="0" dirty="0">
              <a:ln>
                <a:noFill/>
              </a:ln>
              <a:solidFill>
                <a:sysClr val="windowText" lastClr="000000"/>
              </a:solidFill>
              <a:effectLst/>
              <a:uLnTx/>
              <a:uFillTx/>
            </a:endParaRPr>
          </a:p>
        </p:txBody>
      </p:sp>
      <p:sp>
        <p:nvSpPr>
          <p:cNvPr id="8" name="Rectangle 7"/>
          <p:cNvSpPr/>
          <p:nvPr/>
        </p:nvSpPr>
        <p:spPr>
          <a:xfrm>
            <a:off x="3569101" y="1399093"/>
            <a:ext cx="1749966" cy="1231106"/>
          </a:xfrm>
          <a:prstGeom prst="rect">
            <a:avLst/>
          </a:prstGeom>
          <a:solidFill>
            <a:srgbClr val="44C8F5">
              <a:lumMod val="20000"/>
              <a:lumOff val="80000"/>
            </a:srgbClr>
          </a:solidFill>
          <a:ln>
            <a:solidFill>
              <a:srgbClr val="0070C0"/>
            </a:solidFill>
          </a:ln>
        </p:spPr>
        <p:txBody>
          <a:bodyPr wrap="none">
            <a:spAutoFit/>
          </a:bodyPr>
          <a:lstStyle/>
          <a:p>
            <a:pPr>
              <a:defRPr/>
            </a:pPr>
            <a:r>
              <a:rPr lang="en-US" b="1" dirty="0">
                <a:solidFill>
                  <a:schemeClr val="accent1">
                    <a:lumMod val="50000"/>
                    <a:lumOff val="50000"/>
                  </a:schemeClr>
                </a:solidFill>
              </a:rPr>
              <a:t>Service X:</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ysClr val="windowText" lastClr="000000"/>
                </a:solidFill>
                <a:effectLst/>
                <a:uLnTx/>
                <a:uFillTx/>
              </a:rPr>
              <a:t>topology_template</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rPr>
              <a:t>      </a:t>
            </a:r>
            <a:r>
              <a:rPr kumimoji="0" lang="en-US" sz="1400" b="0" i="0" u="none" strike="noStrike" kern="1200" cap="none" spc="0" normalizeH="0" baseline="0" noProof="0" dirty="0" err="1">
                <a:ln>
                  <a:noFill/>
                </a:ln>
                <a:solidFill>
                  <a:sysClr val="windowText" lastClr="000000"/>
                </a:solidFill>
                <a:effectLst/>
                <a:uLnTx/>
                <a:uFillTx/>
              </a:rPr>
              <a:t>node_templates</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lang="en-US" sz="1400" kern="1200" dirty="0">
                <a:solidFill>
                  <a:sysClr val="windowText" lastClr="000000"/>
                </a:solidFill>
              </a:rPr>
              <a:t>          VNF_X</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noProof="0" dirty="0">
                <a:ln>
                  <a:noFill/>
                </a:ln>
                <a:solidFill>
                  <a:sysClr val="windowText" lastClr="000000"/>
                </a:solidFill>
                <a:effectLst/>
                <a:uLnTx/>
                <a:uFillTx/>
              </a:rPr>
              <a:t>          </a:t>
            </a:r>
            <a:r>
              <a:rPr kumimoji="0" lang="en-US" sz="1400" b="0" i="0" u="none" strike="noStrike" kern="1200" cap="none" spc="0" normalizeH="0" noProof="0" dirty="0" err="1">
                <a:ln>
                  <a:noFill/>
                </a:ln>
                <a:solidFill>
                  <a:sysClr val="windowText" lastClr="000000"/>
                </a:solidFill>
                <a:effectLst/>
                <a:uLnTx/>
                <a:uFillTx/>
              </a:rPr>
              <a:t>Service_Y</a:t>
            </a:r>
            <a:endParaRPr kumimoji="0" lang="en-US" sz="1400" b="0" i="0" u="none" strike="noStrike" kern="1200" cap="none" spc="0" normalizeH="0" baseline="0" noProof="0" dirty="0">
              <a:ln>
                <a:noFill/>
              </a:ln>
              <a:solidFill>
                <a:sysClr val="windowText" lastClr="000000"/>
              </a:solidFill>
              <a:effectLst/>
              <a:uLnTx/>
              <a:uFillTx/>
            </a:endParaRPr>
          </a:p>
        </p:txBody>
      </p:sp>
      <p:sp>
        <p:nvSpPr>
          <p:cNvPr id="9" name="Freeform: Shape 8"/>
          <p:cNvSpPr/>
          <p:nvPr/>
        </p:nvSpPr>
        <p:spPr>
          <a:xfrm>
            <a:off x="2273992" y="1399094"/>
            <a:ext cx="1338469" cy="1169551"/>
          </a:xfrm>
          <a:custGeom>
            <a:avLst/>
            <a:gdLst>
              <a:gd name="connsiteX0" fmla="*/ 0 w 1338469"/>
              <a:gd name="connsiteY0" fmla="*/ 954157 h 1152939"/>
              <a:gd name="connsiteX1" fmla="*/ 1338469 w 1338469"/>
              <a:gd name="connsiteY1" fmla="*/ 0 h 1152939"/>
              <a:gd name="connsiteX2" fmla="*/ 1325217 w 1338469"/>
              <a:gd name="connsiteY2" fmla="*/ 1152939 h 1152939"/>
              <a:gd name="connsiteX3" fmla="*/ 0 w 1338469"/>
              <a:gd name="connsiteY3" fmla="*/ 954157 h 1152939"/>
            </a:gdLst>
            <a:ahLst/>
            <a:cxnLst>
              <a:cxn ang="0">
                <a:pos x="connsiteX0" y="connsiteY0"/>
              </a:cxn>
              <a:cxn ang="0">
                <a:pos x="connsiteX1" y="connsiteY1"/>
              </a:cxn>
              <a:cxn ang="0">
                <a:pos x="connsiteX2" y="connsiteY2"/>
              </a:cxn>
              <a:cxn ang="0">
                <a:pos x="connsiteX3" y="connsiteY3"/>
              </a:cxn>
            </a:cxnLst>
            <a:rect l="l" t="t" r="r" b="b"/>
            <a:pathLst>
              <a:path w="1338469" h="1152939">
                <a:moveTo>
                  <a:pt x="0" y="954157"/>
                </a:moveTo>
                <a:lnTo>
                  <a:pt x="1338469" y="0"/>
                </a:lnTo>
                <a:lnTo>
                  <a:pt x="1325217" y="1152939"/>
                </a:lnTo>
                <a:lnTo>
                  <a:pt x="0" y="954157"/>
                </a:lnTo>
                <a:close/>
              </a:path>
            </a:pathLst>
          </a:custGeom>
          <a:solidFill>
            <a:sysClr val="window" lastClr="FFFFFF">
              <a:lumMod val="50000"/>
              <a:alpha val="24000"/>
            </a:sysClr>
          </a:solidFill>
          <a:ln w="25400" cap="flat" cmpd="sng" algn="ctr">
            <a:noFill/>
            <a:prstDash val="solid"/>
          </a:ln>
          <a:effectLst/>
        </p:spPr>
        <p:txBody>
          <a:bodyPr rtlCol="0" anchor="ctr"/>
          <a:lstStyle/>
          <a:p>
            <a:pPr algn="ctr" defTabSz="914400" hangingPunct="1"/>
            <a:endParaRPr lang="en-US" kern="1200">
              <a:solidFill>
                <a:prstClr val="white"/>
              </a:solidFill>
              <a:latin typeface="Calibri"/>
            </a:endParaRPr>
          </a:p>
        </p:txBody>
      </p:sp>
      <p:sp>
        <p:nvSpPr>
          <p:cNvPr id="10" name="Freeform: Shape 9"/>
          <p:cNvSpPr/>
          <p:nvPr/>
        </p:nvSpPr>
        <p:spPr>
          <a:xfrm>
            <a:off x="4851462" y="1495544"/>
            <a:ext cx="1338469" cy="1073101"/>
          </a:xfrm>
          <a:custGeom>
            <a:avLst/>
            <a:gdLst>
              <a:gd name="connsiteX0" fmla="*/ 0 w 1338469"/>
              <a:gd name="connsiteY0" fmla="*/ 954157 h 1152939"/>
              <a:gd name="connsiteX1" fmla="*/ 1338469 w 1338469"/>
              <a:gd name="connsiteY1" fmla="*/ 0 h 1152939"/>
              <a:gd name="connsiteX2" fmla="*/ 1325217 w 1338469"/>
              <a:gd name="connsiteY2" fmla="*/ 1152939 h 1152939"/>
              <a:gd name="connsiteX3" fmla="*/ 0 w 1338469"/>
              <a:gd name="connsiteY3" fmla="*/ 954157 h 1152939"/>
            </a:gdLst>
            <a:ahLst/>
            <a:cxnLst>
              <a:cxn ang="0">
                <a:pos x="connsiteX0" y="connsiteY0"/>
              </a:cxn>
              <a:cxn ang="0">
                <a:pos x="connsiteX1" y="connsiteY1"/>
              </a:cxn>
              <a:cxn ang="0">
                <a:pos x="connsiteX2" y="connsiteY2"/>
              </a:cxn>
              <a:cxn ang="0">
                <a:pos x="connsiteX3" y="connsiteY3"/>
              </a:cxn>
            </a:cxnLst>
            <a:rect l="l" t="t" r="r" b="b"/>
            <a:pathLst>
              <a:path w="1338469" h="1152939">
                <a:moveTo>
                  <a:pt x="0" y="954157"/>
                </a:moveTo>
                <a:lnTo>
                  <a:pt x="1338469" y="0"/>
                </a:lnTo>
                <a:lnTo>
                  <a:pt x="1325217" y="1152939"/>
                </a:lnTo>
                <a:lnTo>
                  <a:pt x="0" y="954157"/>
                </a:lnTo>
                <a:close/>
              </a:path>
            </a:pathLst>
          </a:custGeom>
          <a:solidFill>
            <a:sysClr val="window" lastClr="FFFFFF">
              <a:lumMod val="50000"/>
              <a:alpha val="24000"/>
            </a:sysClr>
          </a:solidFill>
          <a:ln w="25400" cap="flat" cmpd="sng" algn="ctr">
            <a:noFill/>
            <a:prstDash val="solid"/>
          </a:ln>
          <a:effectLst/>
        </p:spPr>
        <p:txBody>
          <a:bodyPr rtlCol="0" anchor="ctr"/>
          <a:lstStyle/>
          <a:p>
            <a:pPr algn="ctr" defTabSz="914400" hangingPunct="1"/>
            <a:endParaRPr lang="en-US" kern="1200">
              <a:solidFill>
                <a:prstClr val="white"/>
              </a:solidFill>
              <a:latin typeface="Calibri"/>
            </a:endParaRPr>
          </a:p>
        </p:txBody>
      </p:sp>
      <p:sp>
        <p:nvSpPr>
          <p:cNvPr id="11" name="Rectangle 10"/>
          <p:cNvSpPr/>
          <p:nvPr/>
        </p:nvSpPr>
        <p:spPr>
          <a:xfrm>
            <a:off x="6125536" y="1505110"/>
            <a:ext cx="1749966" cy="1231106"/>
          </a:xfrm>
          <a:prstGeom prst="rect">
            <a:avLst/>
          </a:prstGeom>
          <a:solidFill>
            <a:srgbClr val="44C8F5">
              <a:lumMod val="20000"/>
              <a:lumOff val="80000"/>
            </a:srgbClr>
          </a:solidFill>
          <a:ln>
            <a:solidFill>
              <a:srgbClr val="0070C0"/>
            </a:solidFill>
          </a:ln>
        </p:spPr>
        <p:txBody>
          <a:bodyPr wrap="none">
            <a:spAutoFit/>
          </a:bodyPr>
          <a:lstStyle/>
          <a:p>
            <a:pPr marR="0" lvl="0" indent="0" fontAlgn="auto">
              <a:lnSpc>
                <a:spcPct val="100000"/>
              </a:lnSpc>
              <a:spcBef>
                <a:spcPts val="0"/>
              </a:spcBef>
              <a:spcAft>
                <a:spcPts val="0"/>
              </a:spcAft>
              <a:buClrTx/>
              <a:buSzTx/>
              <a:buFontTx/>
              <a:buNone/>
              <a:tabLst/>
              <a:defRPr/>
            </a:pPr>
            <a:r>
              <a:rPr lang="en-US" b="1" dirty="0">
                <a:solidFill>
                  <a:schemeClr val="accent1">
                    <a:lumMod val="50000"/>
                    <a:lumOff val="50000"/>
                  </a:schemeClr>
                </a:solidFill>
              </a:rPr>
              <a:t>Service Y:</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ysClr val="windowText" lastClr="000000"/>
                </a:solidFill>
                <a:effectLst/>
                <a:uLnTx/>
                <a:uFillTx/>
              </a:rPr>
              <a:t>topology_template</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rPr>
              <a:t>      </a:t>
            </a:r>
            <a:r>
              <a:rPr kumimoji="0" lang="en-US" sz="1400" b="0" i="0" u="none" strike="noStrike" kern="1200" cap="none" spc="0" normalizeH="0" baseline="0" noProof="0" dirty="0" err="1">
                <a:ln>
                  <a:noFill/>
                </a:ln>
                <a:solidFill>
                  <a:sysClr val="windowText" lastClr="000000"/>
                </a:solidFill>
                <a:effectLst/>
                <a:uLnTx/>
                <a:uFillTx/>
              </a:rPr>
              <a:t>node_templates</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lang="en-US" sz="1400" kern="1200" dirty="0">
                <a:solidFill>
                  <a:sysClr val="windowText" lastClr="000000"/>
                </a:solidFill>
              </a:rPr>
              <a:t>          VNF_Y</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noProof="0" dirty="0">
                <a:ln>
                  <a:noFill/>
                </a:ln>
                <a:solidFill>
                  <a:sysClr val="windowText" lastClr="000000"/>
                </a:solidFill>
                <a:effectLst/>
                <a:uLnTx/>
                <a:uFillTx/>
              </a:rPr>
              <a:t>          </a:t>
            </a:r>
            <a:r>
              <a:rPr kumimoji="0" lang="en-US" sz="1400" b="0" i="0" u="none" strike="noStrike" kern="1200" cap="none" spc="0" normalizeH="0" noProof="0" dirty="0" err="1">
                <a:ln>
                  <a:noFill/>
                </a:ln>
                <a:solidFill>
                  <a:sysClr val="windowText" lastClr="000000"/>
                </a:solidFill>
                <a:effectLst/>
                <a:uLnTx/>
                <a:uFillTx/>
              </a:rPr>
              <a:t>Service_Z</a:t>
            </a:r>
            <a:endParaRPr kumimoji="0" lang="en-US" sz="1400" b="0" i="0" u="none" strike="noStrike" kern="1200" cap="none" spc="0" normalizeH="0" baseline="0" noProof="0" dirty="0">
              <a:ln>
                <a:noFill/>
              </a:ln>
              <a:solidFill>
                <a:sysClr val="windowText" lastClr="000000"/>
              </a:solidFill>
              <a:effectLst/>
              <a:uLnTx/>
              <a:uFillTx/>
            </a:endParaRPr>
          </a:p>
        </p:txBody>
      </p:sp>
      <p:sp>
        <p:nvSpPr>
          <p:cNvPr id="12" name="Freeform: Shape 11"/>
          <p:cNvSpPr/>
          <p:nvPr/>
        </p:nvSpPr>
        <p:spPr>
          <a:xfrm>
            <a:off x="7407580" y="1720080"/>
            <a:ext cx="1338469" cy="1015798"/>
          </a:xfrm>
          <a:custGeom>
            <a:avLst/>
            <a:gdLst>
              <a:gd name="connsiteX0" fmla="*/ 0 w 1338469"/>
              <a:gd name="connsiteY0" fmla="*/ 954157 h 1152939"/>
              <a:gd name="connsiteX1" fmla="*/ 1338469 w 1338469"/>
              <a:gd name="connsiteY1" fmla="*/ 0 h 1152939"/>
              <a:gd name="connsiteX2" fmla="*/ 1325217 w 1338469"/>
              <a:gd name="connsiteY2" fmla="*/ 1152939 h 1152939"/>
              <a:gd name="connsiteX3" fmla="*/ 0 w 1338469"/>
              <a:gd name="connsiteY3" fmla="*/ 954157 h 1152939"/>
            </a:gdLst>
            <a:ahLst/>
            <a:cxnLst>
              <a:cxn ang="0">
                <a:pos x="connsiteX0" y="connsiteY0"/>
              </a:cxn>
              <a:cxn ang="0">
                <a:pos x="connsiteX1" y="connsiteY1"/>
              </a:cxn>
              <a:cxn ang="0">
                <a:pos x="connsiteX2" y="connsiteY2"/>
              </a:cxn>
              <a:cxn ang="0">
                <a:pos x="connsiteX3" y="connsiteY3"/>
              </a:cxn>
            </a:cxnLst>
            <a:rect l="l" t="t" r="r" b="b"/>
            <a:pathLst>
              <a:path w="1338469" h="1152939">
                <a:moveTo>
                  <a:pt x="0" y="954157"/>
                </a:moveTo>
                <a:lnTo>
                  <a:pt x="1338469" y="0"/>
                </a:lnTo>
                <a:lnTo>
                  <a:pt x="1325217" y="1152939"/>
                </a:lnTo>
                <a:lnTo>
                  <a:pt x="0" y="954157"/>
                </a:lnTo>
                <a:close/>
              </a:path>
            </a:pathLst>
          </a:custGeom>
          <a:solidFill>
            <a:sysClr val="window" lastClr="FFFFFF">
              <a:lumMod val="50000"/>
              <a:alpha val="24000"/>
            </a:sysClr>
          </a:solidFill>
          <a:ln w="25400" cap="flat" cmpd="sng" algn="ctr">
            <a:noFill/>
            <a:prstDash val="solid"/>
          </a:ln>
          <a:effectLst/>
        </p:spPr>
        <p:txBody>
          <a:bodyPr rtlCol="0" anchor="ctr"/>
          <a:lstStyle/>
          <a:p>
            <a:pPr algn="ctr" defTabSz="914400" hangingPunct="1"/>
            <a:endParaRPr lang="en-US" kern="1200">
              <a:solidFill>
                <a:prstClr val="white"/>
              </a:solidFill>
              <a:latin typeface="Calibri"/>
            </a:endParaRPr>
          </a:p>
        </p:txBody>
      </p:sp>
      <p:sp>
        <p:nvSpPr>
          <p:cNvPr id="13" name="Rectangle 12"/>
          <p:cNvSpPr/>
          <p:nvPr/>
        </p:nvSpPr>
        <p:spPr>
          <a:xfrm>
            <a:off x="8681971" y="1746584"/>
            <a:ext cx="1749966" cy="1015663"/>
          </a:xfrm>
          <a:prstGeom prst="rect">
            <a:avLst/>
          </a:prstGeom>
          <a:solidFill>
            <a:srgbClr val="44C8F5">
              <a:lumMod val="20000"/>
              <a:lumOff val="80000"/>
            </a:srgbClr>
          </a:solidFill>
          <a:ln>
            <a:solidFill>
              <a:srgbClr val="0070C0"/>
            </a:solidFill>
          </a:ln>
        </p:spPr>
        <p:txBody>
          <a:bodyPr wrap="none">
            <a:spAutoFit/>
          </a:bodyPr>
          <a:lstStyle/>
          <a:p>
            <a:pPr>
              <a:defRPr/>
            </a:pPr>
            <a:r>
              <a:rPr lang="en-US" b="1" dirty="0">
                <a:solidFill>
                  <a:schemeClr val="accent1">
                    <a:lumMod val="50000"/>
                    <a:lumOff val="50000"/>
                  </a:schemeClr>
                </a:solidFill>
              </a:rPr>
              <a:t>Service Z:</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ysClr val="windowText" lastClr="000000"/>
                </a:solidFill>
                <a:effectLst/>
                <a:uLnTx/>
                <a:uFillTx/>
              </a:rPr>
              <a:t>topology_template</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rPr>
              <a:t>      </a:t>
            </a:r>
            <a:r>
              <a:rPr kumimoji="0" lang="en-US" sz="1400" b="0" i="0" u="none" strike="noStrike" kern="1200" cap="none" spc="0" normalizeH="0" baseline="0" noProof="0" dirty="0" err="1">
                <a:ln>
                  <a:noFill/>
                </a:ln>
                <a:solidFill>
                  <a:sysClr val="windowText" lastClr="000000"/>
                </a:solidFill>
                <a:effectLst/>
                <a:uLnTx/>
                <a:uFillTx/>
              </a:rPr>
              <a:t>node_templates</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lang="en-US" sz="1400" kern="1200" dirty="0">
                <a:solidFill>
                  <a:sysClr val="windowText" lastClr="000000"/>
                </a:solidFill>
              </a:rPr>
              <a:t>          VNF_Z</a:t>
            </a:r>
          </a:p>
        </p:txBody>
      </p:sp>
      <p:cxnSp>
        <p:nvCxnSpPr>
          <p:cNvPr id="15" name="Straight Connector 14"/>
          <p:cNvCxnSpPr/>
          <p:nvPr/>
        </p:nvCxnSpPr>
        <p:spPr>
          <a:xfrm>
            <a:off x="710119" y="3142034"/>
            <a:ext cx="10972800" cy="0"/>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6" name="Elbow Connector 15"/>
          <p:cNvCxnSpPr/>
          <p:nvPr/>
        </p:nvCxnSpPr>
        <p:spPr>
          <a:xfrm flipV="1">
            <a:off x="2562330" y="1505110"/>
            <a:ext cx="1006771" cy="806011"/>
          </a:xfrm>
          <a:prstGeom prst="bentConnector3">
            <a:avLst>
              <a:gd name="adj1" fmla="val 50000"/>
            </a:avLst>
          </a:prstGeom>
          <a:noFill/>
          <a:ln w="25400" cap="flat">
            <a:solidFill>
              <a:schemeClr val="accent4">
                <a:lumMod val="60000"/>
                <a:lumOff val="40000"/>
              </a:schemeClr>
            </a:solidFill>
            <a:prstDash val="solid"/>
            <a:round/>
            <a:tailEnd type="arrow"/>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8" name="Elbow Connector 17"/>
          <p:cNvCxnSpPr/>
          <p:nvPr/>
        </p:nvCxnSpPr>
        <p:spPr>
          <a:xfrm flipV="1">
            <a:off x="4994031" y="1720080"/>
            <a:ext cx="1131505" cy="769053"/>
          </a:xfrm>
          <a:prstGeom prst="bentConnector3">
            <a:avLst>
              <a:gd name="adj1" fmla="val 48224"/>
            </a:avLst>
          </a:prstGeom>
          <a:noFill/>
          <a:ln w="25400" cap="flat">
            <a:solidFill>
              <a:schemeClr val="accent4">
                <a:lumMod val="60000"/>
                <a:lumOff val="40000"/>
              </a:schemeClr>
            </a:solidFill>
            <a:prstDash val="solid"/>
            <a:round/>
            <a:tailEnd type="arrow"/>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21" name="Elbow Connector 20"/>
          <p:cNvCxnSpPr/>
          <p:nvPr/>
        </p:nvCxnSpPr>
        <p:spPr>
          <a:xfrm flipV="1">
            <a:off x="7636747" y="1919235"/>
            <a:ext cx="1045224" cy="569898"/>
          </a:xfrm>
          <a:prstGeom prst="bentConnector3">
            <a:avLst>
              <a:gd name="adj1" fmla="val 50000"/>
            </a:avLst>
          </a:prstGeom>
          <a:noFill/>
          <a:ln w="25400" cap="flat">
            <a:solidFill>
              <a:schemeClr val="accent4">
                <a:lumMod val="60000"/>
                <a:lumOff val="40000"/>
              </a:schemeClr>
            </a:solidFill>
            <a:prstDash val="solid"/>
            <a:round/>
            <a:tailEnd type="arrow"/>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2373880040"/>
      </p:ext>
    </p:extLst>
  </p:cSld>
  <p:clrMapOvr>
    <a:masterClrMapping/>
  </p:clrMapOvr>
  <p:transition spd="med"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9849" y="155176"/>
            <a:ext cx="10844563" cy="615553"/>
          </a:xfrm>
        </p:spPr>
        <p:txBody>
          <a:bodyPr>
            <a:normAutofit/>
          </a:bodyPr>
          <a:lstStyle/>
          <a:p>
            <a:pPr>
              <a:lnSpc>
                <a:spcPct val="90000"/>
              </a:lnSpc>
            </a:pPr>
            <a:r>
              <a:rPr lang="en-US" altLang="en-US" sz="3500" b="1" dirty="0">
                <a:latin typeface="Arial" panose="020B0604020202020204"/>
              </a:rPr>
              <a:t>Conclusions</a:t>
            </a:r>
          </a:p>
        </p:txBody>
      </p:sp>
      <p:sp>
        <p:nvSpPr>
          <p:cNvPr id="3" name="TextBox 2"/>
          <p:cNvSpPr txBox="1"/>
          <p:nvPr/>
        </p:nvSpPr>
        <p:spPr>
          <a:xfrm>
            <a:off x="856810" y="851040"/>
            <a:ext cx="11210631" cy="553001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noAutofit/>
          </a:bodyPr>
          <a:lstStyle/>
          <a:p>
            <a:pPr marL="285750" marR="0" lvl="0" indent="-285750" algn="l" defTabSz="4572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b="0" i="0" u="none" strike="noStrike" kern="0" cap="none" spc="0" normalizeH="0" baseline="0" noProof="0" dirty="0">
                <a:ln>
                  <a:noFill/>
                </a:ln>
                <a:solidFill>
                  <a:srgbClr val="000000"/>
                </a:solidFill>
                <a:effectLst/>
                <a:uLnTx/>
                <a:uFillTx/>
                <a:latin typeface="Calibri"/>
                <a:sym typeface="Calibri"/>
              </a:rPr>
              <a:t>Service Providers require the ability to define Services that can be leveraged by </a:t>
            </a:r>
            <a:r>
              <a:rPr kumimoji="0" lang="en-US" b="1" i="0" u="none" strike="noStrike" kern="0" cap="none" spc="0" normalizeH="0" baseline="0" noProof="0" dirty="0">
                <a:ln>
                  <a:noFill/>
                </a:ln>
                <a:solidFill>
                  <a:srgbClr val="C00000"/>
                </a:solidFill>
                <a:effectLst/>
                <a:uLnTx/>
                <a:uFillTx/>
                <a:latin typeface="Calibri"/>
                <a:sym typeface="Calibri"/>
              </a:rPr>
              <a:t>higher order Services </a:t>
            </a:r>
            <a:r>
              <a:rPr kumimoji="0" lang="en-US" b="0" i="0" u="none" strike="noStrike" kern="0" cap="none" spc="0" normalizeH="0" baseline="0" noProof="0" dirty="0">
                <a:ln>
                  <a:noFill/>
                </a:ln>
                <a:solidFill>
                  <a:srgbClr val="000000"/>
                </a:solidFill>
                <a:effectLst/>
                <a:uLnTx/>
                <a:uFillTx/>
                <a:latin typeface="Calibri"/>
                <a:sym typeface="Calibri"/>
              </a:rPr>
              <a:t>and other compounded services / segments / slices.</a:t>
            </a:r>
          </a:p>
          <a:p>
            <a:pPr marL="0" marR="0" lvl="0" indent="0" algn="l" defTabSz="457200" rtl="0" eaLnBrk="1" fontAlgn="auto" latinLnBrk="0" hangingPunct="0">
              <a:lnSpc>
                <a:spcPct val="100000"/>
              </a:lnSpc>
              <a:spcBef>
                <a:spcPts val="0"/>
              </a:spcBef>
              <a:spcAft>
                <a:spcPts val="0"/>
              </a:spcAft>
              <a:buClrTx/>
              <a:buSzTx/>
              <a:buFontTx/>
              <a:buNone/>
              <a:tabLst/>
              <a:defRPr/>
            </a:pPr>
            <a:endParaRPr kumimoji="0" lang="en-US" sz="300" b="0" i="0" u="none" strike="noStrike" kern="0" cap="none" spc="0" normalizeH="0" baseline="0" noProof="0" dirty="0">
              <a:ln>
                <a:noFill/>
              </a:ln>
              <a:solidFill>
                <a:srgbClr val="000000"/>
              </a:solidFill>
              <a:effectLst/>
              <a:uLnTx/>
              <a:uFillTx/>
              <a:latin typeface="Calibri"/>
              <a:sym typeface="Calibri"/>
            </a:endParaRPr>
          </a:p>
          <a:p>
            <a:pPr marL="285750" marR="0" lvl="0" indent="-285750" algn="l" defTabSz="4572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b="1" i="0" u="none" strike="noStrike" kern="0" cap="none" spc="0" normalizeH="0" baseline="0" noProof="0" dirty="0">
                <a:ln>
                  <a:noFill/>
                </a:ln>
                <a:solidFill>
                  <a:schemeClr val="accent1">
                    <a:lumMod val="50000"/>
                    <a:lumOff val="50000"/>
                  </a:schemeClr>
                </a:solidFill>
                <a:effectLst/>
                <a:uLnTx/>
                <a:uFillTx/>
                <a:latin typeface="Calibri"/>
                <a:sym typeface="Calibri"/>
              </a:rPr>
              <a:t>Consistent with ETSI MANO, ONAP should </a:t>
            </a:r>
            <a:r>
              <a:rPr kumimoji="0" lang="en-US" b="1" i="0" u="none" strike="noStrike" kern="0" cap="none" spc="0" normalizeH="0" baseline="0" noProof="0" dirty="0">
                <a:ln>
                  <a:noFill/>
                </a:ln>
                <a:solidFill>
                  <a:srgbClr val="C00000"/>
                </a:solidFill>
                <a:effectLst/>
                <a:uLnTx/>
                <a:uFillTx/>
                <a:latin typeface="Calibri"/>
                <a:sym typeface="Calibri"/>
              </a:rPr>
              <a:t>NOT</a:t>
            </a:r>
            <a:r>
              <a:rPr kumimoji="0" lang="en-US" b="1" i="0" u="none" strike="noStrike" kern="0" cap="none" spc="0" normalizeH="0" baseline="0" noProof="0" dirty="0">
                <a:ln>
                  <a:noFill/>
                </a:ln>
                <a:solidFill>
                  <a:schemeClr val="accent1">
                    <a:lumMod val="50000"/>
                    <a:lumOff val="50000"/>
                  </a:schemeClr>
                </a:solidFill>
                <a:effectLst/>
                <a:uLnTx/>
                <a:uFillTx/>
                <a:latin typeface="Calibri"/>
                <a:sym typeface="Calibri"/>
              </a:rPr>
              <a:t> separate Service Orchestration and Resource Orchestration into two separate named components, because each Resource can be exposed as a Service</a:t>
            </a:r>
          </a:p>
          <a:p>
            <a:pPr marL="976313" marR="0" lvl="3" indent="-285750" algn="l" defTabSz="457200" rtl="0" eaLnBrk="1" fontAlgn="auto" latinLnBrk="0" hangingPunct="0">
              <a:lnSpc>
                <a:spcPct val="100000"/>
              </a:lnSpc>
              <a:spcBef>
                <a:spcPts val="0"/>
              </a:spcBef>
              <a:spcAft>
                <a:spcPts val="0"/>
              </a:spcAft>
              <a:buClrTx/>
              <a:buSzTx/>
              <a:buFont typeface="Courier New" panose="02070309020205020404" pitchFamily="49" charset="0"/>
              <a:buChar char="o"/>
              <a:tabLst>
                <a:tab pos="3148013" algn="l"/>
              </a:tabLst>
              <a:defRPr/>
            </a:pPr>
            <a:r>
              <a:rPr kumimoji="0" lang="en-US" sz="1400" b="0" i="0" u="none" strike="noStrike" kern="0" cap="none" spc="0" normalizeH="0" baseline="0" noProof="0" dirty="0">
                <a:ln>
                  <a:noFill/>
                </a:ln>
                <a:solidFill>
                  <a:srgbClr val="000000"/>
                </a:solidFill>
                <a:effectLst/>
                <a:uLnTx/>
                <a:uFillTx/>
                <a:latin typeface="Calibri"/>
                <a:sym typeface="Calibri"/>
              </a:rPr>
              <a:t>What appears as a “Resource” from one Service’s perspective, may actually be a Service from another perspective</a:t>
            </a:r>
          </a:p>
          <a:p>
            <a:pPr marL="0" marR="0" lvl="3" indent="0" algn="l" defTabSz="457200" rtl="0" eaLnBrk="1" fontAlgn="auto" latinLnBrk="0" hangingPunct="0">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rgbClr val="000000"/>
              </a:solidFill>
              <a:effectLst/>
              <a:uLnTx/>
              <a:uFillTx/>
              <a:latin typeface="Calibri"/>
              <a:sym typeface="Calibri"/>
            </a:endParaRPr>
          </a:p>
          <a:p>
            <a:pPr marL="285750" marR="0" lvl="3" indent="-285750" algn="l" defTabSz="4572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b="0" i="0" u="none" strike="noStrike" kern="0" cap="none" spc="0" normalizeH="0" baseline="0" noProof="0" dirty="0">
                <a:ln>
                  <a:noFill/>
                </a:ln>
                <a:solidFill>
                  <a:srgbClr val="000000"/>
                </a:solidFill>
                <a:effectLst/>
                <a:uLnTx/>
                <a:uFillTx/>
                <a:latin typeface="Calibri"/>
                <a:sym typeface="Calibri"/>
              </a:rPr>
              <a:t>In Addition, ONAP scope is much broader than ETSI MANO (MANO limited to Cloud infrastructure</a:t>
            </a:r>
            <a:r>
              <a:rPr kumimoji="0" lang="en-US" b="0" i="0" u="none" strike="noStrike" kern="0" cap="none" spc="0" normalizeH="0" noProof="0" dirty="0">
                <a:ln>
                  <a:noFill/>
                </a:ln>
                <a:solidFill>
                  <a:srgbClr val="000000"/>
                </a:solidFill>
                <a:effectLst/>
                <a:uLnTx/>
                <a:uFillTx/>
                <a:latin typeface="Calibri"/>
                <a:sym typeface="Calibri"/>
              </a:rPr>
              <a:t> services and management of VNF as a basic resource (ignoring the application of the VNF)), therefore SO should support full orchestration scope of ONAP</a:t>
            </a:r>
            <a:endParaRPr kumimoji="0" lang="en-US" b="0" i="0" u="none" strike="noStrike" kern="0" cap="none" spc="0" normalizeH="0" baseline="0" noProof="0" dirty="0">
              <a:ln>
                <a:noFill/>
              </a:ln>
              <a:solidFill>
                <a:srgbClr val="000000"/>
              </a:solidFill>
              <a:effectLst/>
              <a:uLnTx/>
              <a:uFillTx/>
              <a:latin typeface="Calibri"/>
              <a:sym typeface="Calibri"/>
            </a:endParaRPr>
          </a:p>
          <a:p>
            <a:pPr marL="285750" lvl="3" indent="-285750" defTabSz="457200" hangingPunct="0">
              <a:buFont typeface="Arial" panose="020B0604020202020204" pitchFamily="34" charset="0"/>
              <a:buChar char="•"/>
              <a:defRPr/>
            </a:pPr>
            <a:r>
              <a:rPr lang="en-US" kern="0" dirty="0">
                <a:solidFill>
                  <a:srgbClr val="000000"/>
                </a:solidFill>
                <a:sym typeface="Calibri"/>
              </a:rPr>
              <a:t>To achieve alignment with MANO for common functionality, </a:t>
            </a:r>
            <a:r>
              <a:rPr lang="en-US" b="1" kern="0" dirty="0">
                <a:solidFill>
                  <a:schemeClr val="accent1">
                    <a:lumMod val="50000"/>
                    <a:lumOff val="50000"/>
                  </a:schemeClr>
                </a:solidFill>
                <a:sym typeface="Calibri"/>
              </a:rPr>
              <a:t>SO should expose APIs for basic resource onboarding/LCM (VNF) .  </a:t>
            </a:r>
            <a:r>
              <a:rPr lang="en-US" b="1" kern="0" dirty="0">
                <a:solidFill>
                  <a:srgbClr val="FF0000"/>
                </a:solidFill>
                <a:sym typeface="Calibri"/>
              </a:rPr>
              <a:t>This is SOL-001, SOL-004 and SOL-005</a:t>
            </a:r>
            <a:r>
              <a:rPr lang="en-US" b="1" kern="0" dirty="0" smtClean="0">
                <a:solidFill>
                  <a:srgbClr val="FF0000"/>
                </a:solidFill>
                <a:sym typeface="Calibri"/>
              </a:rPr>
              <a:t>.</a:t>
            </a:r>
          </a:p>
          <a:p>
            <a:pPr marL="285750" lvl="3" indent="-285750" defTabSz="457200" hangingPunct="0">
              <a:buFont typeface="Arial" panose="020B0604020202020204" pitchFamily="34" charset="0"/>
              <a:buChar char="•"/>
              <a:defRPr/>
            </a:pPr>
            <a:r>
              <a:rPr lang="en-US" b="1" kern="0" dirty="0" smtClean="0">
                <a:solidFill>
                  <a:schemeClr val="accent1">
                    <a:lumMod val="50000"/>
                    <a:lumOff val="50000"/>
                  </a:schemeClr>
                </a:solidFill>
                <a:sym typeface="Calibri"/>
              </a:rPr>
              <a:t>or </a:t>
            </a:r>
            <a:r>
              <a:rPr lang="en-US" b="1" kern="0" dirty="0">
                <a:solidFill>
                  <a:schemeClr val="accent1">
                    <a:lumMod val="50000"/>
                    <a:lumOff val="50000"/>
                  </a:schemeClr>
                </a:solidFill>
                <a:sym typeface="Calibri"/>
              </a:rPr>
              <a:t>simple network </a:t>
            </a:r>
            <a:r>
              <a:rPr lang="en-US" b="1" kern="0" dirty="0" smtClean="0">
                <a:solidFill>
                  <a:schemeClr val="accent1">
                    <a:lumMod val="50000"/>
                    <a:lumOff val="50000"/>
                  </a:schemeClr>
                </a:solidFill>
                <a:sym typeface="Calibri"/>
              </a:rPr>
              <a:t>service onboarding/LCM </a:t>
            </a:r>
            <a:r>
              <a:rPr lang="en-US" b="1" kern="0" dirty="0">
                <a:solidFill>
                  <a:schemeClr val="accent1">
                    <a:lumMod val="50000"/>
                    <a:lumOff val="50000"/>
                  </a:schemeClr>
                </a:solidFill>
                <a:sym typeface="Calibri"/>
              </a:rPr>
              <a:t>(composed of one or more VNFs) and related </a:t>
            </a:r>
            <a:r>
              <a:rPr lang="en-US" b="1" kern="0" dirty="0" smtClean="0">
                <a:solidFill>
                  <a:schemeClr val="accent1">
                    <a:lumMod val="50000"/>
                    <a:lumOff val="50000"/>
                  </a:schemeClr>
                </a:solidFill>
                <a:sym typeface="Calibri"/>
              </a:rPr>
              <a:t>models</a:t>
            </a:r>
            <a:r>
              <a:rPr kumimoji="0" lang="en-US" b="0" i="0" u="none" strike="noStrike" kern="0" cap="none" spc="0" normalizeH="0" baseline="0" noProof="0" dirty="0" smtClean="0">
                <a:ln>
                  <a:noFill/>
                </a:ln>
                <a:solidFill>
                  <a:srgbClr val="000000"/>
                </a:solidFill>
                <a:effectLst/>
                <a:uLnTx/>
                <a:uFillTx/>
                <a:latin typeface="Calibri"/>
                <a:sym typeface="Calibri"/>
              </a:rPr>
              <a:t>In </a:t>
            </a:r>
            <a:r>
              <a:rPr kumimoji="0" lang="en-US" b="0" i="0" u="none" strike="noStrike" kern="0" cap="none" spc="0" normalizeH="0" baseline="0" noProof="0" dirty="0">
                <a:ln>
                  <a:noFill/>
                </a:ln>
                <a:solidFill>
                  <a:srgbClr val="000000"/>
                </a:solidFill>
                <a:effectLst/>
                <a:uLnTx/>
                <a:uFillTx/>
                <a:latin typeface="Calibri"/>
                <a:sym typeface="Calibri"/>
              </a:rPr>
              <a:t>addition, ONAP SO should </a:t>
            </a:r>
            <a:r>
              <a:rPr lang="en-US" kern="0" dirty="0">
                <a:solidFill>
                  <a:srgbClr val="000000"/>
                </a:solidFill>
                <a:sym typeface="Calibri"/>
              </a:rPr>
              <a:t>Support</a:t>
            </a:r>
            <a:r>
              <a:rPr lang="en-US" kern="0" dirty="0">
                <a:solidFill>
                  <a:srgbClr val="0070C0"/>
                </a:solidFill>
                <a:latin typeface="Calibri"/>
                <a:sym typeface="Calibri"/>
              </a:rPr>
              <a:t> </a:t>
            </a:r>
            <a:r>
              <a:rPr kumimoji="0" lang="en-US" b="1" i="0" u="none" strike="noStrike" kern="0" cap="none" spc="0" normalizeH="0" baseline="0" noProof="0" dirty="0">
                <a:ln>
                  <a:noFill/>
                </a:ln>
                <a:solidFill>
                  <a:schemeClr val="accent1">
                    <a:lumMod val="50000"/>
                    <a:lumOff val="50000"/>
                  </a:schemeClr>
                </a:solidFill>
                <a:effectLst/>
                <a:uLnTx/>
                <a:uFillTx/>
                <a:latin typeface="Calibri"/>
                <a:sym typeface="Calibri"/>
              </a:rPr>
              <a:t>“Service reuse” </a:t>
            </a:r>
            <a:r>
              <a:rPr kumimoji="0" lang="en-US" b="0" i="0" u="none" strike="noStrike" kern="0" cap="none" spc="0" normalizeH="0" baseline="0" noProof="0" dirty="0">
                <a:ln>
                  <a:noFill/>
                </a:ln>
                <a:solidFill>
                  <a:srgbClr val="000000"/>
                </a:solidFill>
                <a:effectLst/>
                <a:uLnTx/>
                <a:uFillTx/>
                <a:latin typeface="Calibri"/>
                <a:sym typeface="Calibri"/>
              </a:rPr>
              <a:t>to drive model driven run-time behavior for complex services:</a:t>
            </a:r>
          </a:p>
          <a:p>
            <a:pPr marL="742950" lvl="4" indent="-285750" defTabSz="457200" hangingPunct="0">
              <a:buFont typeface="Arial" panose="020B0604020202020204" pitchFamily="34" charset="0"/>
              <a:buChar char="•"/>
              <a:defRPr/>
            </a:pPr>
            <a:r>
              <a:rPr lang="en-US" sz="1400" kern="0" dirty="0">
                <a:solidFill>
                  <a:srgbClr val="000000"/>
                </a:solidFill>
                <a:sym typeface="Calibri"/>
              </a:rPr>
              <a:t>Compounded Services (e.g. Residential </a:t>
            </a:r>
            <a:r>
              <a:rPr lang="en-US" sz="1400" kern="0" dirty="0" err="1">
                <a:solidFill>
                  <a:srgbClr val="000000"/>
                </a:solidFill>
                <a:sym typeface="Calibri"/>
              </a:rPr>
              <a:t>vCPE</a:t>
            </a:r>
            <a:r>
              <a:rPr lang="en-US" sz="1400" kern="0" dirty="0">
                <a:solidFill>
                  <a:srgbClr val="000000"/>
                </a:solidFill>
                <a:sym typeface="Calibri"/>
              </a:rPr>
              <a:t>, Network Slicing Segments, etc.)</a:t>
            </a:r>
          </a:p>
          <a:p>
            <a:pPr marL="742950" lvl="4" indent="-285750" defTabSz="457200" hangingPunct="0">
              <a:buFont typeface="Arial" panose="020B0604020202020204" pitchFamily="34" charset="0"/>
              <a:buChar char="•"/>
              <a:defRPr/>
            </a:pPr>
            <a:r>
              <a:rPr lang="en-US" sz="1400" kern="0" dirty="0">
                <a:solidFill>
                  <a:srgbClr val="000000"/>
                </a:solidFill>
                <a:latin typeface="Calibri"/>
                <a:sym typeface="Calibri"/>
              </a:rPr>
              <a:t>Nested Services (e.g. E2E Slice)</a:t>
            </a:r>
          </a:p>
          <a:p>
            <a:pPr marL="285750" marR="0" lvl="3" indent="-285750" algn="l" defTabSz="4572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b="0" i="0" u="none" strike="noStrike" kern="0" cap="none" spc="0" normalizeH="0" baseline="0" noProof="0" dirty="0">
                <a:ln>
                  <a:noFill/>
                </a:ln>
                <a:solidFill>
                  <a:srgbClr val="000000"/>
                </a:solidFill>
                <a:effectLst/>
                <a:uLnTx/>
                <a:uFillTx/>
                <a:latin typeface="Calibri"/>
                <a:sym typeface="Calibri"/>
              </a:rPr>
              <a:t>ONAP should provide Service Providers deployment flexibility to address scalability, </a:t>
            </a:r>
            <a:r>
              <a:rPr kumimoji="0" lang="en-US" b="1" i="0" u="none" strike="noStrike" kern="0" cap="none" spc="0" normalizeH="0" baseline="0" noProof="0" dirty="0">
                <a:ln>
                  <a:noFill/>
                </a:ln>
                <a:solidFill>
                  <a:schemeClr val="accent1">
                    <a:lumMod val="50000"/>
                    <a:lumOff val="50000"/>
                  </a:schemeClr>
                </a:solidFill>
                <a:effectLst/>
                <a:uLnTx/>
                <a:uFillTx/>
                <a:latin typeface="Calibri"/>
                <a:sym typeface="Calibri"/>
              </a:rPr>
              <a:t>geographic distribution and redundancy / resiliency</a:t>
            </a:r>
          </a:p>
          <a:p>
            <a:pPr marL="976313" marR="0" lvl="3" indent="-285750" algn="l" defTabSz="457200" rtl="0" eaLnBrk="1" fontAlgn="auto" latinLnBrk="0" hangingPunct="0">
              <a:lnSpc>
                <a:spcPct val="100000"/>
              </a:lnSpc>
              <a:spcBef>
                <a:spcPts val="0"/>
              </a:spcBef>
              <a:spcAft>
                <a:spcPts val="0"/>
              </a:spcAft>
              <a:buClrTx/>
              <a:buSzTx/>
              <a:buFont typeface="Courier New" panose="02070309020205020404" pitchFamily="49" charset="0"/>
              <a:buChar char="o"/>
              <a:tabLst>
                <a:tab pos="3148013" algn="l"/>
              </a:tabLst>
              <a:defRPr/>
            </a:pPr>
            <a:r>
              <a:rPr kumimoji="0" lang="en-US" sz="1400" b="0" i="0" u="none" strike="noStrike" kern="0" cap="none" spc="0" normalizeH="0" baseline="0" noProof="0" dirty="0">
                <a:ln>
                  <a:noFill/>
                </a:ln>
                <a:solidFill>
                  <a:srgbClr val="000000"/>
                </a:solidFill>
                <a:effectLst/>
                <a:uLnTx/>
                <a:uFillTx/>
                <a:latin typeface="Calibri"/>
                <a:sym typeface="Calibri"/>
              </a:rPr>
              <a:t>But </a:t>
            </a:r>
            <a:r>
              <a:rPr kumimoji="0" lang="en-US" sz="1400" b="1" i="0" u="none" strike="noStrike" kern="0" cap="none" spc="0" normalizeH="0" baseline="0" noProof="0" dirty="0">
                <a:ln>
                  <a:noFill/>
                </a:ln>
                <a:solidFill>
                  <a:srgbClr val="C00000"/>
                </a:solidFill>
                <a:effectLst/>
                <a:uLnTx/>
                <a:uFillTx/>
                <a:latin typeface="Calibri"/>
                <a:sym typeface="Calibri"/>
              </a:rPr>
              <a:t>should not impose extra complexity </a:t>
            </a:r>
            <a:r>
              <a:rPr kumimoji="0" lang="en-US" sz="1400" b="0" i="0" u="none" strike="noStrike" kern="0" cap="none" spc="0" normalizeH="0" baseline="0" noProof="0" dirty="0">
                <a:ln>
                  <a:noFill/>
                </a:ln>
                <a:solidFill>
                  <a:srgbClr val="000000"/>
                </a:solidFill>
                <a:effectLst/>
                <a:uLnTx/>
                <a:uFillTx/>
                <a:latin typeface="Calibri"/>
                <a:sym typeface="Calibri"/>
              </a:rPr>
              <a:t>and cost on service providers by separating service / resource orchestration that provides little known benefit</a:t>
            </a:r>
          </a:p>
        </p:txBody>
      </p:sp>
    </p:spTree>
    <p:extLst>
      <p:ext uri="{BB962C8B-B14F-4D97-AF65-F5344CB8AC3E}">
        <p14:creationId xmlns:p14="http://schemas.microsoft.com/office/powerpoint/2010/main" val="3934741271"/>
      </p:ext>
    </p:extLst>
  </p:cSld>
  <p:clrMapOvr>
    <a:masterClrMapping/>
  </p:clrMapOvr>
  <p:transition spd="med"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989182" y="3563798"/>
            <a:ext cx="11318033" cy="2283814"/>
          </a:xfrm>
          <a:prstGeom prst="rect">
            <a:avLst/>
          </a:prstGeom>
        </p:spPr>
        <p:txBody>
          <a:bodyPr>
            <a:noAutofit/>
          </a:bodyPr>
          <a:lstStyle/>
          <a:p>
            <a:r>
              <a:rPr lang="en-US" sz="3200" b="1" dirty="0">
                <a:solidFill>
                  <a:schemeClr val="tx1"/>
                </a:solidFill>
              </a:rPr>
              <a:t>APPC &amp; VF-C Convergence</a:t>
            </a:r>
            <a:r>
              <a:rPr lang="en-US" sz="3200" b="1" dirty="0">
                <a:solidFill>
                  <a:srgbClr val="C00000"/>
                </a:solidFill>
              </a:rPr>
              <a:t/>
            </a:r>
            <a:br>
              <a:rPr lang="en-US" sz="3200" b="1" dirty="0">
                <a:solidFill>
                  <a:srgbClr val="C00000"/>
                </a:solidFill>
              </a:rPr>
            </a:br>
            <a:r>
              <a:rPr lang="en-US" sz="3200" b="1" dirty="0">
                <a:solidFill>
                  <a:srgbClr val="C00000"/>
                </a:solidFill>
              </a:rPr>
              <a:t/>
            </a:r>
            <a:br>
              <a:rPr lang="en-US" sz="3200" b="1" dirty="0">
                <a:solidFill>
                  <a:srgbClr val="C00000"/>
                </a:solidFill>
              </a:rPr>
            </a:br>
            <a:r>
              <a:rPr lang="en-US" sz="2000" b="1" dirty="0">
                <a:solidFill>
                  <a:schemeClr val="tx1"/>
                </a:solidFill>
              </a:rPr>
              <a:t>Note – A major goal of the ONAP platform (R2 or a later release) is to specify a common set of functions to unify the APP-C and VF-C functionalities.</a:t>
            </a:r>
            <a:endParaRPr lang="en-US" sz="1200" b="1" dirty="0">
              <a:solidFill>
                <a:srgbClr val="FF0000"/>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3713274644"/>
      </p:ext>
    </p:extLst>
  </p:cSld>
  <p:clrMapOvr>
    <a:masterClrMapping/>
  </p:clrMapOvr>
  <p:transition>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127" y="155309"/>
            <a:ext cx="10844563" cy="788120"/>
          </a:xfrm>
        </p:spPr>
        <p:txBody>
          <a:bodyPr>
            <a:noAutofit/>
          </a:bodyPr>
          <a:lstStyle/>
          <a:p>
            <a:r>
              <a:rPr lang="en-US" sz="3600" b="1" dirty="0">
                <a:solidFill>
                  <a:schemeClr val="bg1">
                    <a:lumMod val="95000"/>
                  </a:schemeClr>
                </a:solidFill>
              </a:rPr>
              <a:t>Role Of Controllers in ONAP</a:t>
            </a:r>
          </a:p>
        </p:txBody>
      </p:sp>
      <p:sp>
        <p:nvSpPr>
          <p:cNvPr id="3" name="Rectangle 2"/>
          <p:cNvSpPr/>
          <p:nvPr/>
        </p:nvSpPr>
        <p:spPr>
          <a:xfrm>
            <a:off x="0" y="1011677"/>
            <a:ext cx="12192000" cy="5428034"/>
          </a:xfrm>
          <a:prstGeom prst="rect">
            <a:avLst/>
          </a:prstGeom>
        </p:spPr>
        <p:txBody>
          <a:bodyPr wrap="square" bIns="0">
            <a:noAutofit/>
          </a:bodyPr>
          <a:lstStyle/>
          <a:p>
            <a:pPr>
              <a:spcAft>
                <a:spcPts val="600"/>
              </a:spcAft>
            </a:pPr>
            <a:r>
              <a:rPr lang="en-US" sz="2400" b="1" dirty="0">
                <a:solidFill>
                  <a:srgbClr val="067AB4">
                    <a:lumMod val="75000"/>
                  </a:srgbClr>
                </a:solidFill>
              </a:rPr>
              <a:t>ONAP Controllers configure and maintain the health of network functional elements and services throughout their lifecycle.</a:t>
            </a:r>
          </a:p>
          <a:p>
            <a:pPr marL="168782" indent="-168782">
              <a:spcBef>
                <a:spcPts val="600"/>
              </a:spcBef>
              <a:spcAft>
                <a:spcPts val="300"/>
              </a:spcAft>
              <a:buFont typeface="Arial" panose="020B0604020202020204" pitchFamily="34" charset="0"/>
              <a:buChar char="•"/>
            </a:pPr>
            <a:r>
              <a:rPr lang="en-US" sz="2000" b="1" dirty="0">
                <a:solidFill>
                  <a:srgbClr val="045C87"/>
                </a:solidFill>
              </a:rPr>
              <a:t>Programmable network application management platform</a:t>
            </a:r>
            <a:endParaRPr lang="en-US" sz="2000" b="1" dirty="0">
              <a:solidFill>
                <a:srgbClr val="067AB4">
                  <a:lumMod val="75000"/>
                </a:srgbClr>
              </a:solidFill>
            </a:endParaRPr>
          </a:p>
          <a:p>
            <a:pPr marL="347041" lvl="1" indent="-170367">
              <a:buFont typeface="Calibri" panose="020F0502020204030204" pitchFamily="34" charset="0"/>
              <a:buChar char="‒"/>
            </a:pPr>
            <a:r>
              <a:rPr lang="en-US" dirty="0"/>
              <a:t>Behavior patterns programmed via models and policies</a:t>
            </a:r>
          </a:p>
          <a:p>
            <a:pPr marL="347041" lvl="1" indent="-170367">
              <a:buFont typeface="Calibri" panose="020F0502020204030204" pitchFamily="34" charset="0"/>
              <a:buChar char="‒"/>
            </a:pPr>
            <a:r>
              <a:rPr lang="en-US" dirty="0"/>
              <a:t>Standards based models &amp; protocols for multi-vendor implementation</a:t>
            </a:r>
          </a:p>
          <a:p>
            <a:pPr marL="347041" lvl="1" indent="-170367">
              <a:buFont typeface="Calibri" panose="020F0502020204030204" pitchFamily="34" charset="0"/>
              <a:buChar char="‒"/>
            </a:pPr>
            <a:r>
              <a:rPr lang="en-US" dirty="0"/>
              <a:t>Operational control, coordinated state changes across devices, etc.</a:t>
            </a:r>
          </a:p>
          <a:p>
            <a:pPr marL="168782" indent="-168782">
              <a:spcBef>
                <a:spcPts val="600"/>
              </a:spcBef>
              <a:spcAft>
                <a:spcPts val="300"/>
              </a:spcAft>
              <a:buFont typeface="Arial" panose="020B0604020202020204" pitchFamily="34" charset="0"/>
              <a:buChar char="•"/>
            </a:pPr>
            <a:r>
              <a:rPr lang="en-US" sz="2000" b="1" dirty="0">
                <a:solidFill>
                  <a:srgbClr val="067AB4">
                    <a:lumMod val="75000"/>
                  </a:srgbClr>
                </a:solidFill>
              </a:rPr>
              <a:t>Manages the health of the network services &amp; VNFs in its scope</a:t>
            </a:r>
          </a:p>
          <a:p>
            <a:pPr marL="347041" lvl="1" indent="-170367">
              <a:buFont typeface="Calibri" panose="020F0502020204030204" pitchFamily="34" charset="0"/>
              <a:buChar char="‒"/>
            </a:pPr>
            <a:r>
              <a:rPr lang="en-US" dirty="0"/>
              <a:t>Policy-based optimization to meet SLAs</a:t>
            </a:r>
          </a:p>
          <a:p>
            <a:pPr marL="347041" lvl="1" indent="-170367">
              <a:buFont typeface="Calibri" panose="020F0502020204030204" pitchFamily="34" charset="0"/>
              <a:buChar char="‒"/>
            </a:pPr>
            <a:r>
              <a:rPr lang="en-US" dirty="0"/>
              <a:t>Event-based control loop automation to solve local issues in near real-time</a:t>
            </a:r>
          </a:p>
          <a:p>
            <a:pPr marL="347041" lvl="1" indent="-170367">
              <a:buFont typeface="Calibri" panose="020F0502020204030204" pitchFamily="34" charset="0"/>
              <a:buChar char="‒"/>
            </a:pPr>
            <a:r>
              <a:rPr lang="en-US" dirty="0"/>
              <a:t>Executes action for outer control loop automation (Driven by DCAE, Policy, etc.)</a:t>
            </a:r>
          </a:p>
          <a:p>
            <a:pPr marL="168782" indent="-168782">
              <a:spcBef>
                <a:spcPts val="600"/>
              </a:spcBef>
              <a:spcAft>
                <a:spcPts val="300"/>
              </a:spcAft>
              <a:buFont typeface="Arial" panose="020B0604020202020204" pitchFamily="34" charset="0"/>
              <a:buChar char="•"/>
            </a:pPr>
            <a:r>
              <a:rPr lang="en-US" sz="2000" b="1" dirty="0">
                <a:solidFill>
                  <a:srgbClr val="067AB4">
                    <a:lumMod val="75000"/>
                  </a:srgbClr>
                </a:solidFill>
              </a:rPr>
              <a:t>Local source of truth</a:t>
            </a:r>
          </a:p>
          <a:p>
            <a:pPr marL="347041" lvl="1" indent="-170367">
              <a:buFont typeface="Calibri" panose="020F0502020204030204" pitchFamily="34" charset="0"/>
              <a:buChar char="‒"/>
            </a:pPr>
            <a:r>
              <a:rPr lang="en-US" dirty="0"/>
              <a:t>Manages inventory within its scope</a:t>
            </a:r>
          </a:p>
          <a:p>
            <a:pPr marL="347041" lvl="1" indent="-170367">
              <a:buFont typeface="Calibri" panose="020F0502020204030204" pitchFamily="34" charset="0"/>
              <a:buChar char="‒"/>
            </a:pPr>
            <a:r>
              <a:rPr lang="en-US" dirty="0"/>
              <a:t>All stages/states of lifecycle</a:t>
            </a:r>
          </a:p>
          <a:p>
            <a:pPr marL="347041" lvl="1" indent="-170367">
              <a:buFont typeface="Calibri" panose="020F0502020204030204" pitchFamily="34" charset="0"/>
              <a:buChar char="‒"/>
            </a:pPr>
            <a:r>
              <a:rPr lang="en-US" dirty="0"/>
              <a:t>Configuration audits</a:t>
            </a:r>
          </a:p>
          <a:p>
            <a:pPr marL="168782" lvl="1" indent="-168782">
              <a:spcBef>
                <a:spcPts val="600"/>
              </a:spcBef>
              <a:spcAft>
                <a:spcPts val="300"/>
              </a:spcAft>
              <a:buFont typeface="Arial" panose="020B0604020202020204" pitchFamily="34" charset="0"/>
              <a:buChar char="•"/>
            </a:pPr>
            <a:r>
              <a:rPr lang="en-US" sz="2000" b="1" dirty="0">
                <a:solidFill>
                  <a:srgbClr val="045C87"/>
                </a:solidFill>
              </a:rPr>
              <a:t>ONAP has a layered architecture, with the role of controller clearly defined </a:t>
            </a:r>
          </a:p>
          <a:p>
            <a:pPr marL="347041" lvl="1" indent="-170367">
              <a:spcBef>
                <a:spcPts val="600"/>
              </a:spcBef>
              <a:spcAft>
                <a:spcPts val="300"/>
              </a:spcAft>
              <a:buFont typeface="Calibri" panose="020F0502020204030204" pitchFamily="34" charset="0"/>
              <a:buChar char="‒"/>
            </a:pPr>
            <a:r>
              <a:rPr lang="en-US" sz="1700" dirty="0"/>
              <a:t>Need to avoid duplicating functions across layers within the controller layer (e.g. DCAE, Service/Resource Orchestration, etc.)</a:t>
            </a:r>
          </a:p>
        </p:txBody>
      </p:sp>
    </p:spTree>
    <p:extLst>
      <p:ext uri="{BB962C8B-B14F-4D97-AF65-F5344CB8AC3E}">
        <p14:creationId xmlns:p14="http://schemas.microsoft.com/office/powerpoint/2010/main" val="4044376852"/>
      </p:ext>
    </p:extLst>
  </p:cSld>
  <p:clrMapOvr>
    <a:masterClrMapping/>
  </p:clrMapOvr>
  <p:transition spd="med"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989182" y="3563798"/>
            <a:ext cx="11318033" cy="2283814"/>
          </a:xfrm>
          <a:prstGeom prst="rect">
            <a:avLst/>
          </a:prstGeom>
        </p:spPr>
        <p:txBody>
          <a:bodyPr>
            <a:noAutofit/>
          </a:bodyPr>
          <a:lstStyle/>
          <a:p>
            <a:r>
              <a:rPr lang="en-US" sz="3200" b="1" dirty="0" smtClean="0">
                <a:solidFill>
                  <a:schemeClr val="tx1"/>
                </a:solidFill>
              </a:rPr>
              <a:t>Functional Description of ONAP Components</a:t>
            </a:r>
            <a:r>
              <a:rPr lang="en-US" sz="3200" b="1" dirty="0">
                <a:solidFill>
                  <a:srgbClr val="C00000"/>
                </a:solidFill>
              </a:rPr>
              <a:t/>
            </a:r>
            <a:br>
              <a:rPr lang="en-US" sz="3200" b="1" dirty="0">
                <a:solidFill>
                  <a:srgbClr val="C00000"/>
                </a:solidFill>
              </a:rPr>
            </a:br>
            <a:endParaRPr lang="en-US" sz="1200" b="1" dirty="0">
              <a:solidFill>
                <a:srgbClr val="FF0000"/>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3261120319"/>
      </p:ext>
    </p:extLst>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653143" y="3828035"/>
            <a:ext cx="11318033" cy="2819255"/>
          </a:xfrm>
          <a:prstGeom prst="rect">
            <a:avLst/>
          </a:prstGeom>
        </p:spPr>
        <p:txBody>
          <a:bodyPr>
            <a:noAutofit/>
          </a:bodyPr>
          <a:lstStyle/>
          <a:p>
            <a:r>
              <a:rPr lang="en-US" sz="3200" b="1" dirty="0">
                <a:solidFill>
                  <a:schemeClr val="tx1"/>
                </a:solidFill>
              </a:rPr>
              <a:t>ONAP High-Level Architecture for R1 (Amsterdam)</a:t>
            </a:r>
            <a:endParaRPr lang="en-US" sz="1200" b="1" dirty="0">
              <a:solidFill>
                <a:srgbClr val="FF0000"/>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3713274644"/>
      </p:ext>
    </p:extLst>
  </p:cSld>
  <p:clrMapOvr>
    <a:masterClrMapping/>
  </p:clrMapOvr>
  <p:transition>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20</a:t>
            </a:fld>
            <a:endParaRPr lang="en-US" dirty="0"/>
          </a:p>
        </p:txBody>
      </p:sp>
      <p:sp>
        <p:nvSpPr>
          <p:cNvPr id="3" name="Title 2"/>
          <p:cNvSpPr>
            <a:spLocks noGrp="1"/>
          </p:cNvSpPr>
          <p:nvPr>
            <p:ph type="title"/>
          </p:nvPr>
        </p:nvSpPr>
        <p:spPr>
          <a:xfrm>
            <a:off x="314961" y="197831"/>
            <a:ext cx="11506200" cy="538770"/>
          </a:xfrm>
        </p:spPr>
        <p:txBody>
          <a:bodyPr>
            <a:normAutofit fontScale="90000"/>
          </a:bodyPr>
          <a:lstStyle/>
          <a:p>
            <a:r>
              <a:rPr lang="en-US" dirty="0"/>
              <a:t>Service Design and Creation (SDC) Functional Architecture</a:t>
            </a:r>
          </a:p>
        </p:txBody>
      </p:sp>
      <p:sp>
        <p:nvSpPr>
          <p:cNvPr id="10" name="Text Placeholder 3">
            <a:extLst>
              <a:ext uri="{FF2B5EF4-FFF2-40B4-BE49-F238E27FC236}">
                <a16:creationId xmlns="" xmlns:a16="http://schemas.microsoft.com/office/drawing/2014/main" id="{A141C212-BB24-4F2E-B919-C0E4DD025C8E}"/>
              </a:ext>
            </a:extLst>
          </p:cNvPr>
          <p:cNvSpPr txBox="1">
            <a:spLocks/>
          </p:cNvSpPr>
          <p:nvPr/>
        </p:nvSpPr>
        <p:spPr>
          <a:xfrm>
            <a:off x="-217431" y="1639268"/>
            <a:ext cx="4350892" cy="497646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514350" indent="-171450">
              <a:spcBef>
                <a:spcPts val="599"/>
              </a:spcBef>
              <a:spcAft>
                <a:spcPts val="300"/>
              </a:spcAft>
              <a:buFont typeface="Arial" panose="020B0604020202020204" pitchFamily="34" charset="0"/>
              <a:buChar char="•"/>
            </a:pPr>
            <a:r>
              <a:rPr lang="en-US" sz="1400" b="1" u="sng" dirty="0">
                <a:solidFill>
                  <a:prstClr val="black"/>
                </a:solidFill>
              </a:rPr>
              <a:t>Import Management Functions</a:t>
            </a:r>
          </a:p>
          <a:p>
            <a:pPr marL="801688" lvl="1" indent="-176213">
              <a:spcBef>
                <a:spcPts val="0"/>
              </a:spcBef>
              <a:buFont typeface="Wingdings" panose="05000000000000000000" pitchFamily="2" charset="2"/>
              <a:buChar char="§"/>
            </a:pPr>
            <a:r>
              <a:rPr lang="en-US" sz="1050" b="1" dirty="0">
                <a:solidFill>
                  <a:srgbClr val="067AB4"/>
                </a:solidFill>
              </a:rPr>
              <a:t>Import ONAP base capability definitions from Development Catalog to Design Catalog as building blocks in a standard format</a:t>
            </a:r>
            <a:endParaRPr lang="en-US" sz="1050" b="1" u="sng" dirty="0">
              <a:solidFill>
                <a:prstClr val="black"/>
              </a:solidFill>
            </a:endParaRPr>
          </a:p>
          <a:p>
            <a:pPr marL="514350" indent="-171450">
              <a:spcBef>
                <a:spcPts val="599"/>
              </a:spcBef>
              <a:spcAft>
                <a:spcPts val="300"/>
              </a:spcAft>
              <a:buFont typeface="Arial" panose="020B0604020202020204" pitchFamily="34" charset="0"/>
              <a:buChar char="•"/>
            </a:pPr>
            <a:r>
              <a:rPr lang="en-US" sz="1400" b="1" u="sng" dirty="0">
                <a:solidFill>
                  <a:prstClr val="black"/>
                </a:solidFill>
              </a:rPr>
              <a:t>Create Flows &amp; Policies</a:t>
            </a:r>
          </a:p>
          <a:p>
            <a:pPr marL="800100" lvl="1" indent="-176213">
              <a:spcBef>
                <a:spcPts val="0"/>
              </a:spcBef>
              <a:buFont typeface="Wingdings" panose="05000000000000000000" pitchFamily="2" charset="2"/>
              <a:buChar char="§"/>
            </a:pPr>
            <a:r>
              <a:rPr lang="en-US" sz="1050" b="1" dirty="0">
                <a:solidFill>
                  <a:srgbClr val="067AB4"/>
                </a:solidFill>
              </a:rPr>
              <a:t>Create reusable management flows using building blocks &amp; associated events &amp; Policies</a:t>
            </a:r>
            <a:endParaRPr lang="en-US" sz="1050" b="1" dirty="0">
              <a:solidFill>
                <a:schemeClr val="accent1">
                  <a:lumMod val="75000"/>
                </a:schemeClr>
              </a:solidFill>
            </a:endParaRPr>
          </a:p>
          <a:p>
            <a:pPr marL="514350" indent="-171450">
              <a:spcBef>
                <a:spcPts val="599"/>
              </a:spcBef>
              <a:spcAft>
                <a:spcPts val="300"/>
              </a:spcAft>
              <a:buFont typeface="Arial" panose="020B0604020202020204" pitchFamily="34" charset="0"/>
              <a:buChar char="•"/>
            </a:pPr>
            <a:r>
              <a:rPr lang="en-US" sz="1400" b="1" u="sng" dirty="0">
                <a:solidFill>
                  <a:prstClr val="black"/>
                </a:solidFill>
              </a:rPr>
              <a:t>Onboard Network Functions</a:t>
            </a:r>
          </a:p>
          <a:p>
            <a:pPr marL="800100" lvl="1" indent="-176213">
              <a:spcBef>
                <a:spcPts val="0"/>
              </a:spcBef>
              <a:buFont typeface="Wingdings" panose="05000000000000000000" pitchFamily="2" charset="2"/>
              <a:buChar char="§"/>
            </a:pPr>
            <a:r>
              <a:rPr lang="en-US" sz="1050" b="1" dirty="0">
                <a:solidFill>
                  <a:srgbClr val="067AB4"/>
                </a:solidFill>
              </a:rPr>
              <a:t>Create VF model to include vendor’s description, scripts, &amp; license model</a:t>
            </a:r>
          </a:p>
          <a:p>
            <a:pPr marL="800100" lvl="1" indent="-176213">
              <a:spcBef>
                <a:spcPts val="0"/>
              </a:spcBef>
              <a:buFont typeface="Wingdings" panose="05000000000000000000" pitchFamily="2" charset="2"/>
              <a:buChar char="§"/>
            </a:pPr>
            <a:r>
              <a:rPr lang="en-US" sz="1050" b="1" dirty="0">
                <a:solidFill>
                  <a:srgbClr val="067AB4"/>
                </a:solidFill>
              </a:rPr>
              <a:t>Customize models to include Service Provider specific attributes</a:t>
            </a:r>
          </a:p>
          <a:p>
            <a:pPr marL="514350" indent="-171450">
              <a:spcBef>
                <a:spcPts val="599"/>
              </a:spcBef>
              <a:spcAft>
                <a:spcPts val="300"/>
              </a:spcAft>
              <a:buFont typeface="Arial" panose="020B0604020202020204" pitchFamily="34" charset="0"/>
              <a:buChar char="•"/>
            </a:pPr>
            <a:r>
              <a:rPr lang="en-US" sz="1400" b="1" u="sng" dirty="0">
                <a:solidFill>
                  <a:prstClr val="black"/>
                </a:solidFill>
              </a:rPr>
              <a:t>Design Service &amp; Operations Methods</a:t>
            </a:r>
          </a:p>
          <a:p>
            <a:pPr marL="800100" lvl="1" indent="-176213">
              <a:spcBef>
                <a:spcPts val="0"/>
              </a:spcBef>
              <a:buFont typeface="Wingdings" panose="05000000000000000000" pitchFamily="2" charset="2"/>
              <a:buChar char="§"/>
            </a:pPr>
            <a:r>
              <a:rPr lang="en-US" sz="1050" b="1" dirty="0">
                <a:solidFill>
                  <a:srgbClr val="067AB4"/>
                </a:solidFill>
              </a:rPr>
              <a:t>Create Service models with resources</a:t>
            </a:r>
          </a:p>
          <a:p>
            <a:pPr marL="800100" lvl="1" indent="-176213">
              <a:spcBef>
                <a:spcPts val="0"/>
              </a:spcBef>
              <a:buFont typeface="Wingdings" panose="05000000000000000000" pitchFamily="2" charset="2"/>
              <a:buChar char="§"/>
            </a:pPr>
            <a:r>
              <a:rPr lang="en-US" sz="1050" b="1" dirty="0">
                <a:solidFill>
                  <a:srgbClr val="067AB4"/>
                </a:solidFill>
              </a:rPr>
              <a:t>Design and associate operations processes &amp; policies (e.g., Instantiation, DCAE/Control Loop, Change Management, etc.) and configure them to be service specific</a:t>
            </a:r>
          </a:p>
          <a:p>
            <a:pPr marL="514350" indent="-171450">
              <a:spcBef>
                <a:spcPts val="599"/>
              </a:spcBef>
              <a:spcAft>
                <a:spcPts val="300"/>
              </a:spcAft>
              <a:buFont typeface="Arial" panose="020B0604020202020204" pitchFamily="34" charset="0"/>
              <a:buChar char="•"/>
            </a:pPr>
            <a:r>
              <a:rPr lang="en-US" sz="1400" b="1" u="sng" dirty="0">
                <a:solidFill>
                  <a:prstClr val="black"/>
                </a:solidFill>
              </a:rPr>
              <a:t>Certification</a:t>
            </a:r>
            <a:endParaRPr lang="en-US" sz="1400" b="1" u="sng" dirty="0">
              <a:solidFill>
                <a:schemeClr val="accent1">
                  <a:lumMod val="75000"/>
                </a:schemeClr>
              </a:solidFill>
            </a:endParaRPr>
          </a:p>
          <a:p>
            <a:pPr marL="800100" lvl="1" indent="-176213">
              <a:spcBef>
                <a:spcPts val="0"/>
              </a:spcBef>
              <a:buFont typeface="Wingdings" panose="05000000000000000000" pitchFamily="2" charset="2"/>
              <a:buChar char="§"/>
            </a:pPr>
            <a:r>
              <a:rPr lang="en-US" sz="1050" b="1" dirty="0">
                <a:solidFill>
                  <a:schemeClr val="accent1">
                    <a:lumMod val="75000"/>
                  </a:schemeClr>
                </a:solidFill>
              </a:rPr>
              <a:t>Simulate &amp; test the design in Sandbox environment</a:t>
            </a:r>
          </a:p>
          <a:p>
            <a:pPr marL="800100" lvl="1" indent="-176213">
              <a:spcBef>
                <a:spcPts val="0"/>
              </a:spcBef>
              <a:buFont typeface="Wingdings" panose="05000000000000000000" pitchFamily="2" charset="2"/>
              <a:buChar char="§"/>
            </a:pPr>
            <a:r>
              <a:rPr lang="en-US" sz="1050" b="1" dirty="0">
                <a:solidFill>
                  <a:srgbClr val="067AB4"/>
                </a:solidFill>
              </a:rPr>
              <a:t>Certify Readiness &amp; Adherence to Standards</a:t>
            </a:r>
          </a:p>
          <a:p>
            <a:pPr marL="514350" indent="-171450">
              <a:spcBef>
                <a:spcPts val="599"/>
              </a:spcBef>
              <a:spcAft>
                <a:spcPts val="300"/>
              </a:spcAft>
              <a:buFont typeface="Arial" panose="020B0604020202020204" pitchFamily="34" charset="0"/>
              <a:buChar char="•"/>
            </a:pPr>
            <a:r>
              <a:rPr lang="en-US" sz="1400" b="1" u="sng" dirty="0">
                <a:solidFill>
                  <a:prstClr val="black"/>
                </a:solidFill>
              </a:rPr>
              <a:t>Metadata Distribution</a:t>
            </a:r>
          </a:p>
          <a:p>
            <a:pPr marL="800100" lvl="1" indent="-176213">
              <a:spcBef>
                <a:spcPts val="0"/>
              </a:spcBef>
              <a:buFont typeface="Wingdings" panose="05000000000000000000" pitchFamily="2" charset="2"/>
              <a:buChar char="§"/>
            </a:pPr>
            <a:r>
              <a:rPr lang="en-US" sz="1050" b="1" dirty="0">
                <a:solidFill>
                  <a:srgbClr val="067AB4"/>
                </a:solidFill>
              </a:rPr>
              <a:t>Publish certified models for distribution to runtime catalog</a:t>
            </a:r>
          </a:p>
          <a:p>
            <a:pPr marL="800100" lvl="1" indent="-176213">
              <a:spcBef>
                <a:spcPts val="0"/>
              </a:spcBef>
              <a:buFont typeface="Wingdings" panose="05000000000000000000" pitchFamily="2" charset="2"/>
              <a:buChar char="§"/>
            </a:pPr>
            <a:r>
              <a:rPr lang="en-US" sz="1050" b="1" dirty="0">
                <a:solidFill>
                  <a:srgbClr val="067AB4"/>
                </a:solidFill>
              </a:rPr>
              <a:t>Notifications &amp; Version Control</a:t>
            </a:r>
          </a:p>
        </p:txBody>
      </p:sp>
      <p:sp>
        <p:nvSpPr>
          <p:cNvPr id="113" name="TextBox 112"/>
          <p:cNvSpPr txBox="1"/>
          <p:nvPr/>
        </p:nvSpPr>
        <p:spPr>
          <a:xfrm>
            <a:off x="130628" y="992937"/>
            <a:ext cx="11970581" cy="584775"/>
          </a:xfrm>
          <a:prstGeom prst="rect">
            <a:avLst/>
          </a:prstGeom>
          <a:noFill/>
        </p:spPr>
        <p:txBody>
          <a:bodyPr wrap="square" rtlCol="0">
            <a:spAutoFit/>
          </a:bodyPr>
          <a:lstStyle/>
          <a:p>
            <a:r>
              <a:rPr lang="en-US" sz="1600" b="1" dirty="0">
                <a:latin typeface="Arial" panose="020B0604020202020204" pitchFamily="34" charset="0"/>
                <a:cs typeface="Arial" panose="020B0604020202020204" pitchFamily="34" charset="0"/>
              </a:rPr>
              <a:t>Service Provider’s Design environment to:  1. Catalog management capabilities, 2. Onboard vendor provided Network Functions, 3. Design Services and Operations, 4. Test, certify, and distribute models for Runtime Execution</a:t>
            </a:r>
          </a:p>
        </p:txBody>
      </p:sp>
      <p:pic>
        <p:nvPicPr>
          <p:cNvPr id="4" name="Picture 3"/>
          <p:cNvPicPr>
            <a:picLocks noChangeAspect="1"/>
          </p:cNvPicPr>
          <p:nvPr/>
        </p:nvPicPr>
        <p:blipFill>
          <a:blip r:embed="rId3"/>
          <a:stretch>
            <a:fillRect/>
          </a:stretch>
        </p:blipFill>
        <p:spPr>
          <a:xfrm>
            <a:off x="3855375" y="1763486"/>
            <a:ext cx="8320687" cy="4464154"/>
          </a:xfrm>
          <a:prstGeom prst="rect">
            <a:avLst/>
          </a:prstGeom>
        </p:spPr>
      </p:pic>
    </p:spTree>
    <p:extLst>
      <p:ext uri="{BB962C8B-B14F-4D97-AF65-F5344CB8AC3E}">
        <p14:creationId xmlns:p14="http://schemas.microsoft.com/office/powerpoint/2010/main" val="2086582576"/>
      </p:ext>
    </p:extLst>
  </p:cSld>
  <p:clrMapOvr>
    <a:masterClrMapping/>
  </p:clrMapOvr>
  <p:transition>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21</a:t>
            </a:fld>
            <a:endParaRPr lang="en-US" dirty="0"/>
          </a:p>
        </p:txBody>
      </p:sp>
      <p:sp>
        <p:nvSpPr>
          <p:cNvPr id="3" name="Title 2"/>
          <p:cNvSpPr>
            <a:spLocks noGrp="1"/>
          </p:cNvSpPr>
          <p:nvPr>
            <p:ph type="title"/>
          </p:nvPr>
        </p:nvSpPr>
        <p:spPr>
          <a:xfrm>
            <a:off x="314961" y="197831"/>
            <a:ext cx="11506200" cy="538770"/>
          </a:xfrm>
        </p:spPr>
        <p:txBody>
          <a:bodyPr>
            <a:normAutofit fontScale="90000"/>
          </a:bodyPr>
          <a:lstStyle/>
          <a:p>
            <a:r>
              <a:rPr lang="en-US" dirty="0"/>
              <a:t>Catalog Architecture</a:t>
            </a:r>
          </a:p>
        </p:txBody>
      </p:sp>
      <p:sp>
        <p:nvSpPr>
          <p:cNvPr id="130" name="Text Placeholder 3">
            <a:extLst>
              <a:ext uri="{FF2B5EF4-FFF2-40B4-BE49-F238E27FC236}">
                <a16:creationId xmlns="" xmlns:a16="http://schemas.microsoft.com/office/drawing/2014/main" id="{F6A5818F-9532-4641-89F7-7935210860CA}"/>
              </a:ext>
            </a:extLst>
          </p:cNvPr>
          <p:cNvSpPr>
            <a:spLocks noGrp="1"/>
          </p:cNvSpPr>
          <p:nvPr>
            <p:ph type="body" sz="quarter" idx="10"/>
          </p:nvPr>
        </p:nvSpPr>
        <p:spPr>
          <a:xfrm>
            <a:off x="0" y="1362269"/>
            <a:ext cx="4618653" cy="5141923"/>
          </a:xfrm>
        </p:spPr>
        <p:txBody>
          <a:bodyPr>
            <a:normAutofit fontScale="92500" lnSpcReduction="20000"/>
          </a:bodyPr>
          <a:lstStyle/>
          <a:p>
            <a:pPr marL="168275" indent="0">
              <a:spcBef>
                <a:spcPts val="599"/>
              </a:spcBef>
              <a:spcAft>
                <a:spcPts val="300"/>
              </a:spcAft>
              <a:buNone/>
            </a:pPr>
            <a:r>
              <a:rPr lang="en-US" sz="1400" b="1" i="1" dirty="0">
                <a:solidFill>
                  <a:schemeClr val="accent6">
                    <a:lumMod val="75000"/>
                  </a:schemeClr>
                </a:solidFill>
              </a:rPr>
              <a:t>Partially Existing:</a:t>
            </a:r>
          </a:p>
          <a:p>
            <a:pPr marL="514350" indent="-171450">
              <a:spcBef>
                <a:spcPts val="599"/>
              </a:spcBef>
              <a:spcAft>
                <a:spcPts val="300"/>
              </a:spcAft>
              <a:buFont typeface="Arial" panose="020B0604020202020204" pitchFamily="34" charset="0"/>
              <a:buChar char="•"/>
            </a:pPr>
            <a:r>
              <a:rPr lang="en-US" sz="1400" b="1" u="sng" dirty="0">
                <a:solidFill>
                  <a:prstClr val="black"/>
                </a:solidFill>
              </a:rPr>
              <a:t>Design Catalog (ONAP Design Platform - SDC)</a:t>
            </a:r>
            <a:endParaRPr lang="en-US" sz="1050" b="1" dirty="0">
              <a:solidFill>
                <a:srgbClr val="067AB4"/>
              </a:solidFill>
            </a:endParaRPr>
          </a:p>
          <a:p>
            <a:pPr marL="800100" lvl="1" indent="-176213">
              <a:lnSpc>
                <a:spcPct val="100000"/>
              </a:lnSpc>
              <a:spcBef>
                <a:spcPts val="300"/>
              </a:spcBef>
              <a:buFont typeface="Wingdings" panose="05000000000000000000" pitchFamily="2" charset="2"/>
              <a:buChar char="§"/>
            </a:pPr>
            <a:r>
              <a:rPr lang="en-US" sz="1300" dirty="0">
                <a:solidFill>
                  <a:srgbClr val="067AB4"/>
                </a:solidFill>
              </a:rPr>
              <a:t>Catalog imported ONAP generic re-usable management software function &amp; policy definitions</a:t>
            </a:r>
          </a:p>
          <a:p>
            <a:pPr marL="800100" lvl="1" indent="-176213" fontAlgn="auto">
              <a:lnSpc>
                <a:spcPct val="100000"/>
              </a:lnSpc>
              <a:spcBef>
                <a:spcPts val="300"/>
              </a:spcBef>
              <a:spcAft>
                <a:spcPts val="0"/>
              </a:spcAft>
              <a:buFont typeface="Wingdings" panose="05000000000000000000" pitchFamily="2" charset="2"/>
              <a:buChar char="§"/>
            </a:pPr>
            <a:r>
              <a:rPr lang="en-US" sz="1300" dirty="0">
                <a:solidFill>
                  <a:srgbClr val="067AB4"/>
                </a:solidFill>
              </a:rPr>
              <a:t>Enable SP to onboard standard VNF packages</a:t>
            </a:r>
          </a:p>
          <a:p>
            <a:pPr marL="800100" lvl="1" indent="-176213" fontAlgn="auto">
              <a:lnSpc>
                <a:spcPct val="100000"/>
              </a:lnSpc>
              <a:spcBef>
                <a:spcPts val="300"/>
              </a:spcBef>
              <a:spcAft>
                <a:spcPts val="0"/>
              </a:spcAft>
              <a:buFont typeface="Wingdings" panose="05000000000000000000" pitchFamily="2" charset="2"/>
              <a:buChar char="§"/>
            </a:pPr>
            <a:r>
              <a:rPr lang="en-US" sz="1300" dirty="0">
                <a:solidFill>
                  <a:srgbClr val="067AB4"/>
                </a:solidFill>
              </a:rPr>
              <a:t>Support SP users in design &amp; lifecycle management of Resource and Service models</a:t>
            </a:r>
          </a:p>
          <a:p>
            <a:pPr marL="800100" lvl="1" indent="-176213" fontAlgn="auto">
              <a:lnSpc>
                <a:spcPct val="100000"/>
              </a:lnSpc>
              <a:spcBef>
                <a:spcPts val="300"/>
              </a:spcBef>
              <a:spcAft>
                <a:spcPts val="0"/>
              </a:spcAft>
              <a:buFont typeface="Wingdings" panose="05000000000000000000" pitchFamily="2" charset="2"/>
              <a:buChar char="§"/>
            </a:pPr>
            <a:r>
              <a:rPr lang="en-US" sz="1300" dirty="0">
                <a:solidFill>
                  <a:srgbClr val="067AB4"/>
                </a:solidFill>
              </a:rPr>
              <a:t>Provide presentation to support service compositions &amp; management flow associations</a:t>
            </a:r>
          </a:p>
          <a:p>
            <a:pPr marL="801688" lvl="1" indent="-176213">
              <a:spcBef>
                <a:spcPts val="300"/>
              </a:spcBef>
              <a:buFont typeface="Wingdings" panose="05000000000000000000" pitchFamily="2" charset="2"/>
              <a:buChar char="§"/>
            </a:pPr>
            <a:r>
              <a:rPr lang="en-US" sz="1300" dirty="0">
                <a:solidFill>
                  <a:schemeClr val="accent1">
                    <a:lumMod val="75000"/>
                  </a:schemeClr>
                </a:solidFill>
              </a:rPr>
              <a:t>Manages catalog’s elements versions, lifecycle and access policy</a:t>
            </a:r>
          </a:p>
          <a:p>
            <a:pPr marL="801688" lvl="1" indent="-176213">
              <a:spcBef>
                <a:spcPts val="300"/>
              </a:spcBef>
              <a:buFont typeface="Wingdings" panose="05000000000000000000" pitchFamily="2" charset="2"/>
              <a:buChar char="§"/>
            </a:pPr>
            <a:r>
              <a:rPr lang="en-US" sz="1300" dirty="0">
                <a:solidFill>
                  <a:schemeClr val="accent1">
                    <a:lumMod val="75000"/>
                  </a:schemeClr>
                </a:solidFill>
              </a:rPr>
              <a:t>All certified asset definitions available for re-use and composition</a:t>
            </a:r>
            <a:endParaRPr lang="en-US" sz="1300" dirty="0">
              <a:solidFill>
                <a:srgbClr val="067AB4"/>
              </a:solidFill>
            </a:endParaRPr>
          </a:p>
          <a:p>
            <a:pPr marL="800100" lvl="1" indent="-176213" fontAlgn="auto">
              <a:lnSpc>
                <a:spcPct val="100000"/>
              </a:lnSpc>
              <a:spcBef>
                <a:spcPts val="0"/>
              </a:spcBef>
              <a:spcAft>
                <a:spcPts val="0"/>
              </a:spcAft>
              <a:buFont typeface="Calibri" panose="020F0502020204030204" pitchFamily="34" charset="0"/>
              <a:buChar char="‒"/>
            </a:pPr>
            <a:endParaRPr lang="en-US" sz="1050" b="1" dirty="0">
              <a:solidFill>
                <a:srgbClr val="067AB4"/>
              </a:solidFill>
            </a:endParaRPr>
          </a:p>
          <a:p>
            <a:pPr marL="166687" indent="0">
              <a:lnSpc>
                <a:spcPct val="100000"/>
              </a:lnSpc>
              <a:spcBef>
                <a:spcPts val="0"/>
              </a:spcBef>
              <a:buNone/>
            </a:pPr>
            <a:r>
              <a:rPr lang="en-US" sz="1450" b="1" i="1" dirty="0">
                <a:solidFill>
                  <a:schemeClr val="accent2"/>
                </a:solidFill>
              </a:rPr>
              <a:t>Yet to be implemented:</a:t>
            </a:r>
          </a:p>
          <a:p>
            <a:pPr marL="514350" indent="-171450">
              <a:spcBef>
                <a:spcPts val="599"/>
              </a:spcBef>
              <a:spcAft>
                <a:spcPts val="300"/>
              </a:spcAft>
              <a:buFont typeface="Arial" panose="020B0604020202020204" pitchFamily="34" charset="0"/>
              <a:buChar char="•"/>
            </a:pPr>
            <a:r>
              <a:rPr lang="en-US" sz="1400" b="1" u="sng" dirty="0">
                <a:solidFill>
                  <a:prstClr val="black"/>
                </a:solidFill>
              </a:rPr>
              <a:t>Development Catalog (ONAP Development)</a:t>
            </a:r>
            <a:endParaRPr lang="en-US" sz="1400" b="1" u="sng" dirty="0">
              <a:solidFill>
                <a:schemeClr val="accent1">
                  <a:lumMod val="75000"/>
                </a:schemeClr>
              </a:solidFill>
            </a:endParaRPr>
          </a:p>
          <a:p>
            <a:pPr marL="800100" lvl="1" indent="-176213">
              <a:lnSpc>
                <a:spcPct val="110000"/>
              </a:lnSpc>
              <a:spcBef>
                <a:spcPts val="300"/>
              </a:spcBef>
              <a:buFont typeface="Wingdings" panose="05000000000000000000" pitchFamily="2" charset="2"/>
              <a:buChar char="§"/>
            </a:pPr>
            <a:r>
              <a:rPr lang="en-US" sz="1300" dirty="0">
                <a:solidFill>
                  <a:schemeClr val="accent1">
                    <a:lumMod val="75000"/>
                  </a:schemeClr>
                </a:solidFill>
              </a:rPr>
              <a:t>Common toolsets and data store for creation of ONAP software models &amp; management flows/policies</a:t>
            </a:r>
          </a:p>
          <a:p>
            <a:pPr marL="800100" lvl="1" indent="-176213">
              <a:lnSpc>
                <a:spcPct val="110000"/>
              </a:lnSpc>
              <a:spcBef>
                <a:spcPts val="300"/>
              </a:spcBef>
              <a:buFont typeface="Wingdings" panose="05000000000000000000" pitchFamily="2" charset="2"/>
              <a:buChar char="§"/>
            </a:pPr>
            <a:r>
              <a:rPr lang="en-US" sz="1300" dirty="0">
                <a:solidFill>
                  <a:srgbClr val="067AB4"/>
                </a:solidFill>
              </a:rPr>
              <a:t>Interact with external software development teams and suppliers to onboard custom software, adapters or new capabilities</a:t>
            </a:r>
            <a:endParaRPr lang="en-US" sz="1300" dirty="0">
              <a:solidFill>
                <a:schemeClr val="accent1">
                  <a:lumMod val="75000"/>
                </a:schemeClr>
              </a:solidFill>
            </a:endParaRPr>
          </a:p>
          <a:p>
            <a:pPr marL="514350" indent="-171450">
              <a:spcBef>
                <a:spcPts val="599"/>
              </a:spcBef>
              <a:spcAft>
                <a:spcPts val="300"/>
              </a:spcAft>
              <a:buFont typeface="Arial" panose="020B0604020202020204" pitchFamily="34" charset="0"/>
              <a:buChar char="•"/>
            </a:pPr>
            <a:r>
              <a:rPr lang="en-US" sz="1400" b="1" u="sng" dirty="0">
                <a:solidFill>
                  <a:prstClr val="black"/>
                </a:solidFill>
              </a:rPr>
              <a:t>Runtime Catalog (ONAP Execution Platform)</a:t>
            </a:r>
          </a:p>
          <a:p>
            <a:pPr marL="800100" lvl="1" indent="-176213">
              <a:lnSpc>
                <a:spcPct val="110000"/>
              </a:lnSpc>
              <a:spcBef>
                <a:spcPts val="300"/>
              </a:spcBef>
              <a:buFont typeface="Wingdings" panose="05000000000000000000" pitchFamily="2" charset="2"/>
              <a:buChar char="§"/>
            </a:pPr>
            <a:r>
              <a:rPr lang="en-US" sz="1300" dirty="0">
                <a:solidFill>
                  <a:srgbClr val="067AB4"/>
                </a:solidFill>
              </a:rPr>
              <a:t>Provide a common data store for distributed certified models</a:t>
            </a:r>
          </a:p>
          <a:p>
            <a:pPr marL="800100" lvl="1" indent="-176213">
              <a:lnSpc>
                <a:spcPct val="110000"/>
              </a:lnSpc>
              <a:spcBef>
                <a:spcPts val="300"/>
              </a:spcBef>
              <a:buFont typeface="Wingdings" panose="05000000000000000000" pitchFamily="2" charset="2"/>
              <a:buChar char="§"/>
            </a:pPr>
            <a:r>
              <a:rPr lang="en-US" sz="1300" dirty="0">
                <a:solidFill>
                  <a:srgbClr val="067AB4"/>
                </a:solidFill>
              </a:rPr>
              <a:t>Provide ONAP runtime component’s subscription to access component view of the model data</a:t>
            </a:r>
          </a:p>
          <a:p>
            <a:pPr marL="800100" lvl="1" indent="-176213">
              <a:lnSpc>
                <a:spcPct val="110000"/>
              </a:lnSpc>
              <a:spcBef>
                <a:spcPts val="300"/>
              </a:spcBef>
              <a:buFont typeface="Wingdings" panose="05000000000000000000" pitchFamily="2" charset="2"/>
              <a:buChar char="§"/>
            </a:pPr>
            <a:r>
              <a:rPr lang="en-US" sz="1300" dirty="0">
                <a:solidFill>
                  <a:srgbClr val="067AB4"/>
                </a:solidFill>
              </a:rPr>
              <a:t>Maintain executable images and other runtime artifacts</a:t>
            </a:r>
          </a:p>
        </p:txBody>
      </p:sp>
      <p:sp>
        <p:nvSpPr>
          <p:cNvPr id="133" name="Text Placeholder 3">
            <a:extLst>
              <a:ext uri="{FF2B5EF4-FFF2-40B4-BE49-F238E27FC236}">
                <a16:creationId xmlns="" xmlns:a16="http://schemas.microsoft.com/office/drawing/2014/main" id="{D9D09222-CC3C-498E-A116-11DE95256895}"/>
              </a:ext>
            </a:extLst>
          </p:cNvPr>
          <p:cNvSpPr txBox="1">
            <a:spLocks/>
          </p:cNvSpPr>
          <p:nvPr/>
        </p:nvSpPr>
        <p:spPr>
          <a:xfrm>
            <a:off x="40485" y="992964"/>
            <a:ext cx="11145427" cy="27696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599"/>
              </a:spcBef>
              <a:buNone/>
            </a:pPr>
            <a:r>
              <a:rPr lang="en-US" sz="1600" b="1" dirty="0">
                <a:solidFill>
                  <a:schemeClr val="tx1"/>
                </a:solidFill>
              </a:rPr>
              <a:t>The overall ONAP Catalog architecture includes Development Catalog, Design Catalog, and Runtime Catalog</a:t>
            </a:r>
          </a:p>
          <a:p>
            <a:pPr marL="0" indent="0">
              <a:spcBef>
                <a:spcPts val="599"/>
              </a:spcBef>
              <a:buNone/>
            </a:pPr>
            <a:endParaRPr lang="en-US" sz="1600" b="1" dirty="0">
              <a:solidFill>
                <a:prstClr val="black"/>
              </a:solidFill>
            </a:endParaRPr>
          </a:p>
        </p:txBody>
      </p:sp>
      <p:pic>
        <p:nvPicPr>
          <p:cNvPr id="6" name="Picture 5"/>
          <p:cNvPicPr>
            <a:picLocks noChangeAspect="1"/>
          </p:cNvPicPr>
          <p:nvPr/>
        </p:nvPicPr>
        <p:blipFill>
          <a:blip r:embed="rId3"/>
          <a:stretch>
            <a:fillRect/>
          </a:stretch>
        </p:blipFill>
        <p:spPr>
          <a:xfrm>
            <a:off x="4522766" y="1660850"/>
            <a:ext cx="7527334" cy="4439936"/>
          </a:xfrm>
          <a:prstGeom prst="rect">
            <a:avLst/>
          </a:prstGeom>
        </p:spPr>
      </p:pic>
    </p:spTree>
    <p:extLst>
      <p:ext uri="{BB962C8B-B14F-4D97-AF65-F5344CB8AC3E}">
        <p14:creationId xmlns:p14="http://schemas.microsoft.com/office/powerpoint/2010/main" val="3701462887"/>
      </p:ext>
    </p:extLst>
  </p:cSld>
  <p:clrMapOvr>
    <a:masterClrMapping/>
  </p:clrMapOvr>
  <p:transition>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22</a:t>
            </a:fld>
            <a:endParaRPr lang="en-US" dirty="0"/>
          </a:p>
        </p:txBody>
      </p:sp>
      <p:sp>
        <p:nvSpPr>
          <p:cNvPr id="3" name="Title 2"/>
          <p:cNvSpPr>
            <a:spLocks noGrp="1"/>
          </p:cNvSpPr>
          <p:nvPr>
            <p:ph type="title"/>
          </p:nvPr>
        </p:nvSpPr>
        <p:spPr/>
        <p:txBody>
          <a:bodyPr>
            <a:normAutofit fontScale="90000"/>
          </a:bodyPr>
          <a:lstStyle/>
          <a:p>
            <a:r>
              <a:rPr lang="en-US" dirty="0"/>
              <a:t>Orchestrator</a:t>
            </a:r>
          </a:p>
        </p:txBody>
      </p:sp>
      <p:sp>
        <p:nvSpPr>
          <p:cNvPr id="4" name="Text Placeholder 3"/>
          <p:cNvSpPr>
            <a:spLocks noGrp="1"/>
          </p:cNvSpPr>
          <p:nvPr>
            <p:ph type="body" sz="quarter" idx="10"/>
          </p:nvPr>
        </p:nvSpPr>
        <p:spPr>
          <a:xfrm>
            <a:off x="139227" y="1563719"/>
            <a:ext cx="11429477" cy="1600900"/>
          </a:xfrm>
        </p:spPr>
        <p:txBody>
          <a:bodyPr>
            <a:normAutofit/>
          </a:bodyPr>
          <a:lstStyle/>
          <a:p>
            <a:pPr marL="168782" indent="-168782">
              <a:spcBef>
                <a:spcPts val="600"/>
              </a:spcBef>
              <a:buFont typeface="Arial" panose="020B0604020202020204" pitchFamily="34" charset="0"/>
              <a:buChar char="•"/>
            </a:pPr>
            <a:r>
              <a:rPr lang="en-US" sz="1400" b="1" dirty="0">
                <a:solidFill>
                  <a:srgbClr val="067AB4">
                    <a:lumMod val="75000"/>
                  </a:srgbClr>
                </a:solidFill>
              </a:rPr>
              <a:t>Model Driven Orchestration and APIs</a:t>
            </a:r>
          </a:p>
          <a:p>
            <a:pPr marL="347041" lvl="1" indent="-170367">
              <a:buFont typeface="Calibri" panose="020F0502020204030204" pitchFamily="34" charset="0"/>
              <a:buChar char="‒"/>
            </a:pPr>
            <a:r>
              <a:rPr lang="en-US" sz="1200" b="1" dirty="0">
                <a:solidFill>
                  <a:srgbClr val="000000"/>
                </a:solidFill>
              </a:rPr>
              <a:t>Runtime behavior driven by service and resource models and policies (including compound/nested services) designed in or onboarded into SDC</a:t>
            </a:r>
          </a:p>
          <a:p>
            <a:pPr marL="347041" lvl="1" indent="-170367">
              <a:buFont typeface="Calibri" panose="020F0502020204030204" pitchFamily="34" charset="0"/>
              <a:buChar char="‒"/>
            </a:pPr>
            <a:r>
              <a:rPr lang="en-US" sz="1200" b="1" dirty="0">
                <a:solidFill>
                  <a:srgbClr val="000000"/>
                </a:solidFill>
              </a:rPr>
              <a:t>Orchestrates service delivery, change management as well as open and closed-loop control actions</a:t>
            </a:r>
          </a:p>
          <a:p>
            <a:pPr marL="347041" lvl="1" indent="-170367">
              <a:buFont typeface="Calibri" panose="020F0502020204030204" pitchFamily="34" charset="0"/>
              <a:buChar char="‒"/>
            </a:pPr>
            <a:r>
              <a:rPr lang="en-US" sz="1200" b="1" dirty="0">
                <a:solidFill>
                  <a:srgbClr val="000000"/>
                </a:solidFill>
              </a:rPr>
              <a:t>Provides standard, model driven APIs for requested actions</a:t>
            </a:r>
          </a:p>
          <a:p>
            <a:pPr marL="347041" lvl="1" indent="-170367">
              <a:buFont typeface="Calibri" panose="020F0502020204030204" pitchFamily="34" charset="0"/>
              <a:buChar char="‒"/>
            </a:pPr>
            <a:r>
              <a:rPr lang="en-US" sz="1200" b="1" dirty="0">
                <a:solidFill>
                  <a:srgbClr val="000000"/>
                </a:solidFill>
              </a:rPr>
              <a:t>Tracks orchestrated activity for the life of the </a:t>
            </a:r>
            <a:br>
              <a:rPr lang="en-US" sz="1200" b="1" dirty="0">
                <a:solidFill>
                  <a:srgbClr val="000000"/>
                </a:solidFill>
              </a:rPr>
            </a:br>
            <a:r>
              <a:rPr lang="en-US" sz="1200" b="1" dirty="0">
                <a:solidFill>
                  <a:srgbClr val="000000"/>
                </a:solidFill>
              </a:rPr>
              <a:t>request, but doesn’t maintain state of</a:t>
            </a:r>
            <a:br>
              <a:rPr lang="en-US" sz="1200" b="1" dirty="0">
                <a:solidFill>
                  <a:srgbClr val="000000"/>
                </a:solidFill>
              </a:rPr>
            </a:br>
            <a:r>
              <a:rPr lang="en-US" sz="1200" b="1" dirty="0">
                <a:solidFill>
                  <a:srgbClr val="000000"/>
                </a:solidFill>
              </a:rPr>
              <a:t>orchestrated components</a:t>
            </a:r>
          </a:p>
          <a:p>
            <a:pPr marL="168782" indent="-168782">
              <a:spcBef>
                <a:spcPts val="800"/>
              </a:spcBef>
              <a:buFont typeface="Arial" panose="020B0604020202020204" pitchFamily="34" charset="0"/>
              <a:buChar char="•"/>
            </a:pPr>
            <a:endParaRPr lang="en-US" sz="1400" b="1" kern="0" dirty="0">
              <a:solidFill>
                <a:srgbClr val="FF0000"/>
              </a:solidFill>
              <a:latin typeface="Calibri"/>
              <a:sym typeface="Calibri"/>
            </a:endParaRPr>
          </a:p>
        </p:txBody>
      </p:sp>
      <p:sp>
        <p:nvSpPr>
          <p:cNvPr id="26" name="Text Placeholder 3">
            <a:extLst>
              <a:ext uri="{FF2B5EF4-FFF2-40B4-BE49-F238E27FC236}">
                <a16:creationId xmlns="" xmlns:a16="http://schemas.microsoft.com/office/drawing/2014/main" id="{8947EA2C-2C7A-4FF4-96EE-777A8E5E4669}"/>
              </a:ext>
            </a:extLst>
          </p:cNvPr>
          <p:cNvSpPr txBox="1">
            <a:spLocks/>
          </p:cNvSpPr>
          <p:nvPr/>
        </p:nvSpPr>
        <p:spPr>
          <a:xfrm>
            <a:off x="139227" y="1165184"/>
            <a:ext cx="11791516" cy="470938"/>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168782" indent="-168782">
              <a:spcBef>
                <a:spcPts val="600"/>
              </a:spcBef>
              <a:spcAft>
                <a:spcPts val="300"/>
              </a:spcAft>
              <a:buFont typeface="Arial" panose="020B0604020202020204" pitchFamily="34" charset="0"/>
              <a:buChar char="•"/>
            </a:pPr>
            <a:r>
              <a:rPr lang="en-US" sz="1400" b="1" dirty="0">
                <a:solidFill>
                  <a:srgbClr val="045C87"/>
                </a:solidFill>
              </a:rPr>
              <a:t>The ONAP Orchestrator orchestrates service, resources and associated cross-controller activity driven by requests and events that indicate the need to create, modify or remove service and resource instances, or to perform multi-control layer remedy actions.</a:t>
            </a:r>
          </a:p>
        </p:txBody>
      </p:sp>
      <p:sp>
        <p:nvSpPr>
          <p:cNvPr id="114" name="Text Placeholder 3">
            <a:extLst>
              <a:ext uri="{FF2B5EF4-FFF2-40B4-BE49-F238E27FC236}">
                <a16:creationId xmlns="" xmlns:a16="http://schemas.microsoft.com/office/drawing/2014/main" id="{F8F3F674-0579-4741-8B97-C032E0ABDC57}"/>
              </a:ext>
            </a:extLst>
          </p:cNvPr>
          <p:cNvSpPr txBox="1">
            <a:spLocks/>
          </p:cNvSpPr>
          <p:nvPr/>
        </p:nvSpPr>
        <p:spPr>
          <a:xfrm>
            <a:off x="139226" y="3044040"/>
            <a:ext cx="3780767" cy="867991"/>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168782" indent="-168782">
              <a:spcBef>
                <a:spcPts val="800"/>
              </a:spcBef>
              <a:buFont typeface="Arial" panose="020B0604020202020204" pitchFamily="34" charset="0"/>
              <a:buChar char="•"/>
            </a:pPr>
            <a:r>
              <a:rPr lang="en-US" sz="1400" b="1" dirty="0">
                <a:solidFill>
                  <a:srgbClr val="067AB4">
                    <a:lumMod val="75000"/>
                  </a:srgbClr>
                </a:solidFill>
              </a:rPr>
              <a:t>Processing of Service Requests:</a:t>
            </a:r>
          </a:p>
          <a:p>
            <a:pPr marL="287338" lvl="1" indent="-168275">
              <a:buFont typeface="Calibri" panose="020F0502020204030204" pitchFamily="34" charset="0"/>
              <a:buChar char="‒"/>
            </a:pPr>
            <a:r>
              <a:rPr lang="en-US" sz="1200" b="1" dirty="0">
                <a:solidFill>
                  <a:srgbClr val="000000"/>
                </a:solidFill>
              </a:rPr>
              <a:t>Performs Decomposition, Recipe Selection, Recipe Execution (including Rainy Day)</a:t>
            </a:r>
          </a:p>
          <a:p>
            <a:pPr marL="287338" lvl="1" indent="-168275">
              <a:buFont typeface="Calibri" panose="020F0502020204030204" pitchFamily="34" charset="0"/>
              <a:buChar char="‒"/>
            </a:pPr>
            <a:r>
              <a:rPr lang="en-US" sz="1200" b="1" dirty="0">
                <a:solidFill>
                  <a:srgbClr val="000000"/>
                </a:solidFill>
              </a:rPr>
              <a:t>Triggers and Records Results for:</a:t>
            </a:r>
          </a:p>
        </p:txBody>
      </p:sp>
      <p:sp>
        <p:nvSpPr>
          <p:cNvPr id="115" name="Text Placeholder 3">
            <a:extLst>
              <a:ext uri="{FF2B5EF4-FFF2-40B4-BE49-F238E27FC236}">
                <a16:creationId xmlns="" xmlns:a16="http://schemas.microsoft.com/office/drawing/2014/main" id="{23A77D73-5141-45FC-8D68-B33EEFF7E424}"/>
              </a:ext>
            </a:extLst>
          </p:cNvPr>
          <p:cNvSpPr txBox="1">
            <a:spLocks/>
          </p:cNvSpPr>
          <p:nvPr/>
        </p:nvSpPr>
        <p:spPr>
          <a:xfrm>
            <a:off x="361863" y="3838986"/>
            <a:ext cx="4711446" cy="624280"/>
          </a:xfrm>
          <a:prstGeom prst="rect">
            <a:avLst/>
          </a:prstGeom>
        </p:spPr>
        <p:txBody>
          <a:bodyPr vert="horz" lIns="91440" tIns="45720" rIns="91440" bIns="45720" numCol="2" rtlCol="0">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90513" lvl="1" indent="-171450">
              <a:buFont typeface="Courier New" panose="02070309020205020404" pitchFamily="49" charset="0"/>
              <a:buChar char="o"/>
            </a:pPr>
            <a:r>
              <a:rPr lang="en-US" sz="1000" b="1" dirty="0">
                <a:solidFill>
                  <a:srgbClr val="000000"/>
                </a:solidFill>
              </a:rPr>
              <a:t>Homing</a:t>
            </a:r>
          </a:p>
          <a:p>
            <a:pPr marL="290513" lvl="1" indent="-171450">
              <a:buFont typeface="Courier New" panose="02070309020205020404" pitchFamily="49" charset="0"/>
              <a:buChar char="o"/>
            </a:pPr>
            <a:r>
              <a:rPr lang="en-US" sz="1000" b="1" dirty="0">
                <a:solidFill>
                  <a:srgbClr val="000000"/>
                </a:solidFill>
              </a:rPr>
              <a:t>Assign, Create, Configure</a:t>
            </a:r>
            <a:br>
              <a:rPr lang="en-US" sz="1000" b="1" dirty="0">
                <a:solidFill>
                  <a:srgbClr val="000000"/>
                </a:solidFill>
              </a:rPr>
            </a:br>
            <a:r>
              <a:rPr lang="en-US" sz="1000" b="1" dirty="0">
                <a:solidFill>
                  <a:srgbClr val="000000"/>
                </a:solidFill>
              </a:rPr>
              <a:t>(Controller/multi-cloud activity)</a:t>
            </a:r>
          </a:p>
          <a:p>
            <a:pPr marL="290513" lvl="1" indent="-171450">
              <a:buFont typeface="Courier New" panose="02070309020205020404" pitchFamily="49" charset="0"/>
              <a:buChar char="o"/>
            </a:pPr>
            <a:r>
              <a:rPr lang="en-US" sz="1000" b="1" dirty="0">
                <a:solidFill>
                  <a:srgbClr val="000000"/>
                </a:solidFill>
              </a:rPr>
              <a:t>Validation</a:t>
            </a:r>
          </a:p>
          <a:p>
            <a:pPr marL="290513" lvl="1" indent="-171450">
              <a:buFont typeface="Courier New" panose="02070309020205020404" pitchFamily="49" charset="0"/>
              <a:buChar char="o"/>
            </a:pPr>
            <a:r>
              <a:rPr lang="en-US" sz="1000" b="1" dirty="0">
                <a:solidFill>
                  <a:srgbClr val="000000"/>
                </a:solidFill>
              </a:rPr>
              <a:t>Monitoring</a:t>
            </a:r>
            <a:endParaRPr lang="en-US" sz="1100" b="1" dirty="0">
              <a:solidFill>
                <a:srgbClr val="000000"/>
              </a:solidFill>
            </a:endParaRPr>
          </a:p>
        </p:txBody>
      </p:sp>
      <p:sp>
        <p:nvSpPr>
          <p:cNvPr id="116" name="Text Placeholder 3">
            <a:extLst>
              <a:ext uri="{FF2B5EF4-FFF2-40B4-BE49-F238E27FC236}">
                <a16:creationId xmlns="" xmlns:a16="http://schemas.microsoft.com/office/drawing/2014/main" id="{472E0F99-809B-4CB3-B92B-C29C471E7F0F}"/>
              </a:ext>
            </a:extLst>
          </p:cNvPr>
          <p:cNvSpPr txBox="1">
            <a:spLocks/>
          </p:cNvSpPr>
          <p:nvPr/>
        </p:nvSpPr>
        <p:spPr>
          <a:xfrm>
            <a:off x="139226" y="4472355"/>
            <a:ext cx="3900351" cy="177831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87338" lvl="1" indent="-168275">
              <a:buFont typeface="Calibri" panose="020F0502020204030204" pitchFamily="34" charset="0"/>
              <a:buChar char="‒"/>
            </a:pPr>
            <a:r>
              <a:rPr lang="en-US" sz="1200" b="1" dirty="0">
                <a:solidFill>
                  <a:srgbClr val="000000"/>
                </a:solidFill>
              </a:rPr>
              <a:t>Separate execution threads for service, decomposed resources, and any subtending service(s) provide nested service orchestration in a recursive manner</a:t>
            </a:r>
          </a:p>
          <a:p>
            <a:pPr marL="168782" indent="-168782">
              <a:spcBef>
                <a:spcPts val="800"/>
              </a:spcBef>
              <a:buFont typeface="Arial" panose="020B0604020202020204" pitchFamily="34" charset="0"/>
              <a:buChar char="•"/>
            </a:pPr>
            <a:r>
              <a:rPr lang="en-US" sz="1400" b="1" dirty="0">
                <a:solidFill>
                  <a:srgbClr val="067AB4">
                    <a:lumMod val="75000"/>
                  </a:srgbClr>
                </a:solidFill>
              </a:rPr>
              <a:t>Orchestration of Controllers</a:t>
            </a:r>
          </a:p>
          <a:p>
            <a:pPr marL="287338" lvl="1" indent="-168275">
              <a:buFont typeface="Calibri" panose="020F0502020204030204" pitchFamily="34" charset="0"/>
              <a:buChar char="‒"/>
            </a:pPr>
            <a:r>
              <a:rPr lang="en-US" sz="1200" b="1" dirty="0">
                <a:solidFill>
                  <a:srgbClr val="000000"/>
                </a:solidFill>
              </a:rPr>
              <a:t>Coordinates activities across Multi-Cloud/</a:t>
            </a:r>
            <a:br>
              <a:rPr lang="en-US" sz="1200" b="1" dirty="0">
                <a:solidFill>
                  <a:srgbClr val="000000"/>
                </a:solidFill>
              </a:rPr>
            </a:br>
            <a:r>
              <a:rPr lang="en-US" sz="1200" b="1" dirty="0">
                <a:solidFill>
                  <a:srgbClr val="000000"/>
                </a:solidFill>
              </a:rPr>
              <a:t>SDN-C/Generic NF </a:t>
            </a:r>
            <a:r>
              <a:rPr lang="en-US" sz="1200" b="1" dirty="0">
                <a:solidFill>
                  <a:schemeClr val="tx1"/>
                </a:solidFill>
              </a:rPr>
              <a:t>controllers, including data sourcing and mapping to Controller inputs</a:t>
            </a:r>
          </a:p>
        </p:txBody>
      </p:sp>
      <p:pic>
        <p:nvPicPr>
          <p:cNvPr id="621" name="Picture 620">
            <a:extLst>
              <a:ext uri="{FF2B5EF4-FFF2-40B4-BE49-F238E27FC236}">
                <a16:creationId xmlns="" xmlns:a16="http://schemas.microsoft.com/office/drawing/2014/main" id="{073B5A23-D6F6-44AC-9397-22DD048354F3}"/>
              </a:ext>
            </a:extLst>
          </p:cNvPr>
          <p:cNvPicPr>
            <a:picLocks noChangeAspect="1"/>
          </p:cNvPicPr>
          <p:nvPr/>
        </p:nvPicPr>
        <p:blipFill>
          <a:blip r:embed="rId2"/>
          <a:stretch>
            <a:fillRect/>
          </a:stretch>
        </p:blipFill>
        <p:spPr>
          <a:xfrm>
            <a:off x="4142630" y="2537509"/>
            <a:ext cx="7869168" cy="4193154"/>
          </a:xfrm>
          <a:prstGeom prst="rect">
            <a:avLst/>
          </a:prstGeom>
        </p:spPr>
      </p:pic>
    </p:spTree>
    <p:extLst>
      <p:ext uri="{BB962C8B-B14F-4D97-AF65-F5344CB8AC3E}">
        <p14:creationId xmlns:p14="http://schemas.microsoft.com/office/powerpoint/2010/main" val="2568324933"/>
      </p:ext>
    </p:extLst>
  </p:cSld>
  <p:clrMapOvr>
    <a:masterClrMapping/>
  </p:clrMapOvr>
  <p:transition>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a:xfrm>
            <a:off x="11568704" y="6559955"/>
            <a:ext cx="607358"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C9CD605-947A-3C4E-98CB-B055F943FEBA}" type="slidenum">
              <a:rPr kumimoji="0" lang="en-US" sz="1200" b="0" i="0" u="none" strike="noStrike" kern="1200" cap="none" spc="0" normalizeH="0" baseline="0" noProof="0" smtClean="0">
                <a:ln>
                  <a:noFill/>
                </a:ln>
                <a:solidFill>
                  <a:prstClr val="black">
                    <a:alpha val="50000"/>
                  </a:prstClr>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dirty="0">
              <a:ln>
                <a:noFill/>
              </a:ln>
              <a:solidFill>
                <a:prstClr val="black">
                  <a:alpha val="50000"/>
                </a:prstClr>
              </a:solidFill>
              <a:effectLst/>
              <a:uLnTx/>
              <a:uFillTx/>
              <a:latin typeface="Arial" panose="020B0604020202020204" pitchFamily="34" charset="0"/>
              <a:ea typeface="+mn-ea"/>
              <a:cs typeface="Arial" panose="020B0604020202020204" pitchFamily="34" charset="0"/>
            </a:endParaRPr>
          </a:p>
        </p:txBody>
      </p:sp>
      <p:sp>
        <p:nvSpPr>
          <p:cNvPr id="132" name="Title 131">
            <a:extLst>
              <a:ext uri="{FF2B5EF4-FFF2-40B4-BE49-F238E27FC236}">
                <a16:creationId xmlns="" xmlns:a16="http://schemas.microsoft.com/office/drawing/2014/main" id="{709D5100-7C3B-483C-B897-1FF0473B7222}"/>
              </a:ext>
            </a:extLst>
          </p:cNvPr>
          <p:cNvSpPr>
            <a:spLocks noGrp="1"/>
          </p:cNvSpPr>
          <p:nvPr>
            <p:ph type="title"/>
          </p:nvPr>
        </p:nvSpPr>
        <p:spPr/>
        <p:txBody>
          <a:bodyPr>
            <a:normAutofit fontScale="90000"/>
          </a:bodyPr>
          <a:lstStyle/>
          <a:p>
            <a:r>
              <a:rPr lang="en-US" dirty="0"/>
              <a:t>Orchestrator Functional Internal View</a:t>
            </a:r>
          </a:p>
        </p:txBody>
      </p:sp>
      <p:grpSp>
        <p:nvGrpSpPr>
          <p:cNvPr id="33" name="Group 32">
            <a:extLst>
              <a:ext uri="{FF2B5EF4-FFF2-40B4-BE49-F238E27FC236}">
                <a16:creationId xmlns="" xmlns:a16="http://schemas.microsoft.com/office/drawing/2014/main" id="{8E9D414A-1F0D-4437-8FE2-C331AF6DC26C}"/>
              </a:ext>
            </a:extLst>
          </p:cNvPr>
          <p:cNvGrpSpPr/>
          <p:nvPr/>
        </p:nvGrpSpPr>
        <p:grpSpPr>
          <a:xfrm>
            <a:off x="10459711" y="92241"/>
            <a:ext cx="1565050" cy="951258"/>
            <a:chOff x="8439430" y="25213"/>
            <a:chExt cx="1565050" cy="951258"/>
          </a:xfrm>
        </p:grpSpPr>
        <p:sp>
          <p:nvSpPr>
            <p:cNvPr id="176" name="Rectangle 175">
              <a:extLst>
                <a:ext uri="{FF2B5EF4-FFF2-40B4-BE49-F238E27FC236}">
                  <a16:creationId xmlns="" xmlns:a16="http://schemas.microsoft.com/office/drawing/2014/main" id="{3261A921-D5CE-49C2-9B24-6EB17C1C8DA8}"/>
                </a:ext>
              </a:extLst>
            </p:cNvPr>
            <p:cNvSpPr/>
            <p:nvPr/>
          </p:nvSpPr>
          <p:spPr>
            <a:xfrm>
              <a:off x="8439430" y="162658"/>
              <a:ext cx="1565050" cy="813813"/>
            </a:xfrm>
            <a:prstGeom prst="rect">
              <a:avLst/>
            </a:prstGeom>
            <a:solidFill>
              <a:schemeClr val="bg1"/>
            </a:solidFill>
            <a:ln w="76200" cap="flat">
              <a:solidFill>
                <a:schemeClr val="tx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ctr" anchorCtr="0" forceAA="0" compatLnSpc="1">
              <a:prstTxWarp prst="textNoShape">
                <a:avLst/>
              </a:prstTxWarp>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179" name="TextBox 178">
              <a:extLst>
                <a:ext uri="{FF2B5EF4-FFF2-40B4-BE49-F238E27FC236}">
                  <a16:creationId xmlns="" xmlns:a16="http://schemas.microsoft.com/office/drawing/2014/main" id="{61E46455-4F0F-463D-AB65-404AE4F7355E}"/>
                </a:ext>
              </a:extLst>
            </p:cNvPr>
            <p:cNvSpPr txBox="1"/>
            <p:nvPr/>
          </p:nvSpPr>
          <p:spPr>
            <a:xfrm>
              <a:off x="9008446" y="25213"/>
              <a:ext cx="432168" cy="369330"/>
            </a:xfrm>
            <a:prstGeom prst="rect">
              <a:avLst/>
            </a:prstGeom>
            <a:solidFill>
              <a:schemeClr val="tx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chemeClr val="bg1"/>
                  </a:solidFill>
                  <a:effectLst/>
                  <a:uFillTx/>
                  <a:latin typeface="+mn-lt"/>
                  <a:ea typeface="+mn-ea"/>
                  <a:cs typeface="+mn-cs"/>
                  <a:sym typeface="Calibri"/>
                </a:rPr>
                <a:t>Key</a:t>
              </a:r>
            </a:p>
          </p:txBody>
        </p:sp>
        <p:grpSp>
          <p:nvGrpSpPr>
            <p:cNvPr id="31" name="Group 30">
              <a:extLst>
                <a:ext uri="{FF2B5EF4-FFF2-40B4-BE49-F238E27FC236}">
                  <a16:creationId xmlns="" xmlns:a16="http://schemas.microsoft.com/office/drawing/2014/main" id="{E4A90269-B139-4BEE-B670-97E5AACE2CF7}"/>
                </a:ext>
              </a:extLst>
            </p:cNvPr>
            <p:cNvGrpSpPr/>
            <p:nvPr/>
          </p:nvGrpSpPr>
          <p:grpSpPr>
            <a:xfrm>
              <a:off x="8525367" y="437809"/>
              <a:ext cx="1451395" cy="436790"/>
              <a:chOff x="5236557" y="1068009"/>
              <a:chExt cx="1451395" cy="436790"/>
            </a:xfrm>
          </p:grpSpPr>
          <p:sp>
            <p:nvSpPr>
              <p:cNvPr id="172" name="TextBox 171">
                <a:extLst>
                  <a:ext uri="{FF2B5EF4-FFF2-40B4-BE49-F238E27FC236}">
                    <a16:creationId xmlns="" xmlns:a16="http://schemas.microsoft.com/office/drawing/2014/main" id="{1F6DC9E0-BB51-4BE7-B541-C52F0FBAB1C7}"/>
                  </a:ext>
                </a:extLst>
              </p:cNvPr>
              <p:cNvSpPr txBox="1"/>
              <p:nvPr/>
            </p:nvSpPr>
            <p:spPr>
              <a:xfrm>
                <a:off x="5236557" y="1068009"/>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OE-x</a:t>
                </a:r>
              </a:p>
            </p:txBody>
          </p:sp>
          <p:sp>
            <p:nvSpPr>
              <p:cNvPr id="173" name="TextBox 172">
                <a:extLst>
                  <a:ext uri="{FF2B5EF4-FFF2-40B4-BE49-F238E27FC236}">
                    <a16:creationId xmlns="" xmlns:a16="http://schemas.microsoft.com/office/drawing/2014/main" id="{5C9EC464-C30F-4A12-8EA7-61B0C36B359A}"/>
                  </a:ext>
                </a:extLst>
              </p:cNvPr>
              <p:cNvSpPr txBox="1"/>
              <p:nvPr/>
            </p:nvSpPr>
            <p:spPr>
              <a:xfrm>
                <a:off x="5236557" y="1289468"/>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OI-x</a:t>
                </a:r>
              </a:p>
            </p:txBody>
          </p:sp>
          <p:sp>
            <p:nvSpPr>
              <p:cNvPr id="26" name="TextBox 25">
                <a:extLst>
                  <a:ext uri="{FF2B5EF4-FFF2-40B4-BE49-F238E27FC236}">
                    <a16:creationId xmlns="" xmlns:a16="http://schemas.microsoft.com/office/drawing/2014/main" id="{839B1F57-7E45-4803-A778-6DA687031A58}"/>
                  </a:ext>
                </a:extLst>
              </p:cNvPr>
              <p:cNvSpPr txBox="1"/>
              <p:nvPr/>
            </p:nvSpPr>
            <p:spPr>
              <a:xfrm>
                <a:off x="5717815" y="1071230"/>
                <a:ext cx="970137" cy="215444"/>
              </a:xfrm>
              <a:prstGeom prst="rect">
                <a:avLst/>
              </a:prstGeom>
              <a:noFill/>
            </p:spPr>
            <p:txBody>
              <a:bodyPr wrap="none" rtlCol="0">
                <a:spAutoFit/>
              </a:bodyPr>
              <a:lstStyle/>
              <a:p>
                <a:r>
                  <a:rPr lang="en-US" sz="800" dirty="0">
                    <a:solidFill>
                      <a:prstClr val="black"/>
                    </a:solidFill>
                    <a:latin typeface="Arial"/>
                  </a:rPr>
                  <a:t>SO External API</a:t>
                </a:r>
              </a:p>
            </p:txBody>
          </p:sp>
          <p:sp>
            <p:nvSpPr>
              <p:cNvPr id="174" name="TextBox 173">
                <a:extLst>
                  <a:ext uri="{FF2B5EF4-FFF2-40B4-BE49-F238E27FC236}">
                    <a16:creationId xmlns="" xmlns:a16="http://schemas.microsoft.com/office/drawing/2014/main" id="{21FE55A6-061E-4CCE-AC67-4B2536577CE3}"/>
                  </a:ext>
                </a:extLst>
              </p:cNvPr>
              <p:cNvSpPr txBox="1"/>
              <p:nvPr/>
            </p:nvSpPr>
            <p:spPr>
              <a:xfrm>
                <a:off x="5725221" y="1283340"/>
                <a:ext cx="902811" cy="215444"/>
              </a:xfrm>
              <a:prstGeom prst="rect">
                <a:avLst/>
              </a:prstGeom>
              <a:noFill/>
            </p:spPr>
            <p:txBody>
              <a:bodyPr wrap="none" rtlCol="0">
                <a:spAutoFit/>
              </a:bodyPr>
              <a:lstStyle/>
              <a:p>
                <a:r>
                  <a:rPr lang="en-US" sz="800" dirty="0">
                    <a:solidFill>
                      <a:prstClr val="black"/>
                    </a:solidFill>
                    <a:latin typeface="Arial"/>
                  </a:rPr>
                  <a:t>SO Internal API</a:t>
                </a:r>
              </a:p>
            </p:txBody>
          </p:sp>
        </p:grpSp>
      </p:grpSp>
      <p:sp>
        <p:nvSpPr>
          <p:cNvPr id="180" name="Speech Bubble: Rectangle 179">
            <a:extLst>
              <a:ext uri="{FF2B5EF4-FFF2-40B4-BE49-F238E27FC236}">
                <a16:creationId xmlns="" xmlns:a16="http://schemas.microsoft.com/office/drawing/2014/main" id="{AE4DB433-F05B-4FE0-A248-6D656669306A}"/>
              </a:ext>
            </a:extLst>
          </p:cNvPr>
          <p:cNvSpPr/>
          <p:nvPr/>
        </p:nvSpPr>
        <p:spPr>
          <a:xfrm>
            <a:off x="8226071" y="151076"/>
            <a:ext cx="1811492" cy="476893"/>
          </a:xfrm>
          <a:prstGeom prst="wedgeRectCallout">
            <a:avLst>
              <a:gd name="adj1" fmla="val 77755"/>
              <a:gd name="adj2" fmla="val 42783"/>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bg1">
                    <a:lumMod val="50000"/>
                  </a:schemeClr>
                </a:solidFill>
              </a:rPr>
              <a:t>APIs labeled on slide relative to SO for reference only.</a:t>
            </a:r>
          </a:p>
        </p:txBody>
      </p:sp>
      <p:sp>
        <p:nvSpPr>
          <p:cNvPr id="165" name="Speech Bubble: Rectangle 164">
            <a:extLst>
              <a:ext uri="{FF2B5EF4-FFF2-40B4-BE49-F238E27FC236}">
                <a16:creationId xmlns="" xmlns:a16="http://schemas.microsoft.com/office/drawing/2014/main" id="{0F4E16BA-AFAC-438E-931E-38B1845058C2}"/>
              </a:ext>
            </a:extLst>
          </p:cNvPr>
          <p:cNvSpPr/>
          <p:nvPr/>
        </p:nvSpPr>
        <p:spPr>
          <a:xfrm>
            <a:off x="3314135" y="979510"/>
            <a:ext cx="1571031" cy="582398"/>
          </a:xfrm>
          <a:prstGeom prst="wedgeRectCallout">
            <a:avLst>
              <a:gd name="adj1" fmla="val 66107"/>
              <a:gd name="adj2" fmla="val 32147"/>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bg1">
                    <a:lumMod val="50000"/>
                  </a:schemeClr>
                </a:solidFill>
              </a:rPr>
              <a:t>SO-SO communication across ONAP instances looks like an External API.</a:t>
            </a:r>
          </a:p>
        </p:txBody>
      </p:sp>
      <p:grpSp>
        <p:nvGrpSpPr>
          <p:cNvPr id="43" name="Group 42">
            <a:extLst>
              <a:ext uri="{FF2B5EF4-FFF2-40B4-BE49-F238E27FC236}">
                <a16:creationId xmlns="" xmlns:a16="http://schemas.microsoft.com/office/drawing/2014/main" id="{4C6C899C-21C0-42DB-A429-AC0F79FC008D}"/>
              </a:ext>
            </a:extLst>
          </p:cNvPr>
          <p:cNvGrpSpPr/>
          <p:nvPr/>
        </p:nvGrpSpPr>
        <p:grpSpPr>
          <a:xfrm>
            <a:off x="880870" y="1178836"/>
            <a:ext cx="11098751" cy="5735307"/>
            <a:chOff x="880870" y="1178836"/>
            <a:chExt cx="11098751" cy="5735307"/>
          </a:xfrm>
        </p:grpSpPr>
        <p:sp>
          <p:nvSpPr>
            <p:cNvPr id="126" name="Freeform: Shape 125">
              <a:extLst>
                <a:ext uri="{FF2B5EF4-FFF2-40B4-BE49-F238E27FC236}">
                  <a16:creationId xmlns="" xmlns:a16="http://schemas.microsoft.com/office/drawing/2014/main" id="{835757CF-CCCE-4405-A392-DD15489ED8F6}"/>
                </a:ext>
              </a:extLst>
            </p:cNvPr>
            <p:cNvSpPr/>
            <p:nvPr/>
          </p:nvSpPr>
          <p:spPr>
            <a:xfrm>
              <a:off x="895541" y="1776795"/>
              <a:ext cx="8907734" cy="4525048"/>
            </a:xfrm>
            <a:custGeom>
              <a:avLst/>
              <a:gdLst>
                <a:gd name="connsiteX0" fmla="*/ 2767054 w 5772647"/>
                <a:gd name="connsiteY0" fmla="*/ 318052 h 4516340"/>
                <a:gd name="connsiteX1" fmla="*/ 2719346 w 5772647"/>
                <a:gd name="connsiteY1" fmla="*/ 294198 h 4516340"/>
                <a:gd name="connsiteX2" fmla="*/ 2719346 w 5772647"/>
                <a:gd name="connsiteY2" fmla="*/ 63610 h 4516340"/>
                <a:gd name="connsiteX3" fmla="*/ 2775005 w 5772647"/>
                <a:gd name="connsiteY3" fmla="*/ 0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49857 h 4516340"/>
                <a:gd name="connsiteX17" fmla="*/ 2767054 w 5772647"/>
                <a:gd name="connsiteY17" fmla="*/ 318052 h 4516340"/>
                <a:gd name="connsiteX0" fmla="*/ 2767054 w 5772647"/>
                <a:gd name="connsiteY0" fmla="*/ 318052 h 4516340"/>
                <a:gd name="connsiteX1" fmla="*/ 2719346 w 5772647"/>
                <a:gd name="connsiteY1" fmla="*/ 294198 h 4516340"/>
                <a:gd name="connsiteX2" fmla="*/ 2719346 w 5772647"/>
                <a:gd name="connsiteY2" fmla="*/ 63610 h 4516340"/>
                <a:gd name="connsiteX3" fmla="*/ 2775005 w 5772647"/>
                <a:gd name="connsiteY3" fmla="*/ 0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1228 w 5772647"/>
                <a:gd name="connsiteY16" fmla="*/ 341906 h 4516340"/>
                <a:gd name="connsiteX17" fmla="*/ 2767054 w 5772647"/>
                <a:gd name="connsiteY17" fmla="*/ 318052 h 4516340"/>
                <a:gd name="connsiteX0" fmla="*/ 2767054 w 5772647"/>
                <a:gd name="connsiteY0" fmla="*/ 318052 h 4516340"/>
                <a:gd name="connsiteX1" fmla="*/ 2719346 w 5772647"/>
                <a:gd name="connsiteY1" fmla="*/ 294198 h 4516340"/>
                <a:gd name="connsiteX2" fmla="*/ 2719346 w 5772647"/>
                <a:gd name="connsiteY2" fmla="*/ 63610 h 4516340"/>
                <a:gd name="connsiteX3" fmla="*/ 2775005 w 5772647"/>
                <a:gd name="connsiteY3" fmla="*/ 0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767054 w 5772647"/>
                <a:gd name="connsiteY17" fmla="*/ 318052 h 4516340"/>
                <a:gd name="connsiteX0" fmla="*/ 2767054 w 5772647"/>
                <a:gd name="connsiteY0" fmla="*/ 318052 h 4516340"/>
                <a:gd name="connsiteX1" fmla="*/ 2719346 w 5772647"/>
                <a:gd name="connsiteY1" fmla="*/ 294198 h 4516340"/>
                <a:gd name="connsiteX2" fmla="*/ 2719346 w 5772647"/>
                <a:gd name="connsiteY2" fmla="*/ 63610 h 4516340"/>
                <a:gd name="connsiteX3" fmla="*/ 2775005 w 5772647"/>
                <a:gd name="connsiteY3" fmla="*/ 16043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767054 w 5772647"/>
                <a:gd name="connsiteY17" fmla="*/ 318052 h 4516340"/>
                <a:gd name="connsiteX0" fmla="*/ 2767054 w 5772647"/>
                <a:gd name="connsiteY0" fmla="*/ 318052 h 4516340"/>
                <a:gd name="connsiteX1" fmla="*/ 2719346 w 5772647"/>
                <a:gd name="connsiteY1" fmla="*/ 294198 h 4516340"/>
                <a:gd name="connsiteX2" fmla="*/ 2719346 w 5772647"/>
                <a:gd name="connsiteY2" fmla="*/ 63610 h 4516340"/>
                <a:gd name="connsiteX3" fmla="*/ 277500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767054 w 5772647"/>
                <a:gd name="connsiteY17" fmla="*/ 318052 h 4516340"/>
                <a:gd name="connsiteX0" fmla="*/ 2783096 w 5772647"/>
                <a:gd name="connsiteY0" fmla="*/ 330083 h 4516340"/>
                <a:gd name="connsiteX1" fmla="*/ 2719346 w 5772647"/>
                <a:gd name="connsiteY1" fmla="*/ 294198 h 4516340"/>
                <a:gd name="connsiteX2" fmla="*/ 2719346 w 5772647"/>
                <a:gd name="connsiteY2" fmla="*/ 63610 h 4516340"/>
                <a:gd name="connsiteX3" fmla="*/ 277500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783096 w 5772647"/>
                <a:gd name="connsiteY17" fmla="*/ 330083 h 4516340"/>
                <a:gd name="connsiteX0" fmla="*/ 2803148 w 5772647"/>
                <a:gd name="connsiteY0" fmla="*/ 338104 h 4516340"/>
                <a:gd name="connsiteX1" fmla="*/ 2719346 w 5772647"/>
                <a:gd name="connsiteY1" fmla="*/ 294198 h 4516340"/>
                <a:gd name="connsiteX2" fmla="*/ 2719346 w 5772647"/>
                <a:gd name="connsiteY2" fmla="*/ 63610 h 4516340"/>
                <a:gd name="connsiteX3" fmla="*/ 277500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803148 w 5772647"/>
                <a:gd name="connsiteY17" fmla="*/ 338104 h 4516340"/>
                <a:gd name="connsiteX0" fmla="*/ 2803148 w 5772647"/>
                <a:gd name="connsiteY0" fmla="*/ 338104 h 4516340"/>
                <a:gd name="connsiteX1" fmla="*/ 2719346 w 5772647"/>
                <a:gd name="connsiteY1" fmla="*/ 294198 h 4516340"/>
                <a:gd name="connsiteX2" fmla="*/ 2719346 w 5772647"/>
                <a:gd name="connsiteY2" fmla="*/ 63610 h 4516340"/>
                <a:gd name="connsiteX3" fmla="*/ 277500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803148 w 5772647"/>
                <a:gd name="connsiteY17" fmla="*/ 338104 h 4516340"/>
                <a:gd name="connsiteX0" fmla="*/ 2803148 w 5772647"/>
                <a:gd name="connsiteY0" fmla="*/ 338104 h 4516340"/>
                <a:gd name="connsiteX1" fmla="*/ 2719346 w 5772647"/>
                <a:gd name="connsiteY1" fmla="*/ 294198 h 4516340"/>
                <a:gd name="connsiteX2" fmla="*/ 2719346 w 5772647"/>
                <a:gd name="connsiteY2" fmla="*/ 63610 h 4516340"/>
                <a:gd name="connsiteX3" fmla="*/ 292486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803148 w 5772647"/>
                <a:gd name="connsiteY17" fmla="*/ 338104 h 4516340"/>
                <a:gd name="connsiteX0" fmla="*/ 2803148 w 5772647"/>
                <a:gd name="connsiteY0" fmla="*/ 338104 h 4516340"/>
                <a:gd name="connsiteX1" fmla="*/ 2719346 w 5772647"/>
                <a:gd name="connsiteY1" fmla="*/ 294198 h 4516340"/>
                <a:gd name="connsiteX2" fmla="*/ 2838726 w 5772647"/>
                <a:gd name="connsiteY2" fmla="*/ 48370 h 4516340"/>
                <a:gd name="connsiteX3" fmla="*/ 292486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803148 w 5772647"/>
                <a:gd name="connsiteY17" fmla="*/ 338104 h 4516340"/>
                <a:gd name="connsiteX0" fmla="*/ 2927608 w 5772647"/>
                <a:gd name="connsiteY0" fmla="*/ 338104 h 4516340"/>
                <a:gd name="connsiteX1" fmla="*/ 2719346 w 5772647"/>
                <a:gd name="connsiteY1" fmla="*/ 294198 h 4516340"/>
                <a:gd name="connsiteX2" fmla="*/ 2838726 w 5772647"/>
                <a:gd name="connsiteY2" fmla="*/ 48370 h 4516340"/>
                <a:gd name="connsiteX3" fmla="*/ 292486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927608 w 5772647"/>
                <a:gd name="connsiteY17" fmla="*/ 338104 h 4516340"/>
                <a:gd name="connsiteX0" fmla="*/ 2927608 w 5772647"/>
                <a:gd name="connsiteY0" fmla="*/ 338104 h 4516340"/>
                <a:gd name="connsiteX1" fmla="*/ 2833646 w 5772647"/>
                <a:gd name="connsiteY1" fmla="*/ 299278 h 4516340"/>
                <a:gd name="connsiteX2" fmla="*/ 2838726 w 5772647"/>
                <a:gd name="connsiteY2" fmla="*/ 48370 h 4516340"/>
                <a:gd name="connsiteX3" fmla="*/ 292486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927608 w 5772647"/>
                <a:gd name="connsiteY17" fmla="*/ 338104 h 4516340"/>
                <a:gd name="connsiteX0" fmla="*/ 2927608 w 5772647"/>
                <a:gd name="connsiteY0" fmla="*/ 338104 h 4516340"/>
                <a:gd name="connsiteX1" fmla="*/ 2833646 w 5772647"/>
                <a:gd name="connsiteY1" fmla="*/ 299278 h 4516340"/>
                <a:gd name="connsiteX2" fmla="*/ 2838726 w 5772647"/>
                <a:gd name="connsiteY2" fmla="*/ 48370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927608 w 5772647"/>
                <a:gd name="connsiteY17" fmla="*/ 338104 h 4516340"/>
                <a:gd name="connsiteX0" fmla="*/ 3226373 w 5772647"/>
                <a:gd name="connsiteY0" fmla="*/ 347158 h 4516340"/>
                <a:gd name="connsiteX1" fmla="*/ 2833646 w 5772647"/>
                <a:gd name="connsiteY1" fmla="*/ 299278 h 4516340"/>
                <a:gd name="connsiteX2" fmla="*/ 2838726 w 5772647"/>
                <a:gd name="connsiteY2" fmla="*/ 48370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3226373 w 5772647"/>
                <a:gd name="connsiteY17" fmla="*/ 347158 h 4516340"/>
                <a:gd name="connsiteX0" fmla="*/ 3235427 w 5772647"/>
                <a:gd name="connsiteY0" fmla="*/ 329051 h 4516340"/>
                <a:gd name="connsiteX1" fmla="*/ 2833646 w 5772647"/>
                <a:gd name="connsiteY1" fmla="*/ 299278 h 4516340"/>
                <a:gd name="connsiteX2" fmla="*/ 2838726 w 5772647"/>
                <a:gd name="connsiteY2" fmla="*/ 48370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3235427 w 5772647"/>
                <a:gd name="connsiteY17" fmla="*/ 329051 h 4516340"/>
                <a:gd name="connsiteX0" fmla="*/ 3235427 w 5772647"/>
                <a:gd name="connsiteY0" fmla="*/ 329051 h 4516340"/>
                <a:gd name="connsiteX1" fmla="*/ 2833646 w 5772647"/>
                <a:gd name="connsiteY1" fmla="*/ 299278 h 4516340"/>
                <a:gd name="connsiteX2" fmla="*/ 3119383 w 5772647"/>
                <a:gd name="connsiteY2" fmla="*/ 66477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3235427 w 5772647"/>
                <a:gd name="connsiteY17" fmla="*/ 329051 h 4516340"/>
                <a:gd name="connsiteX0" fmla="*/ 3235427 w 5772647"/>
                <a:gd name="connsiteY0" fmla="*/ 329051 h 4516340"/>
                <a:gd name="connsiteX1" fmla="*/ 3069036 w 5772647"/>
                <a:gd name="connsiteY1" fmla="*/ 299278 h 4516340"/>
                <a:gd name="connsiteX2" fmla="*/ 3119383 w 5772647"/>
                <a:gd name="connsiteY2" fmla="*/ 66477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3235427 w 5772647"/>
                <a:gd name="connsiteY17" fmla="*/ 329051 h 4516340"/>
                <a:gd name="connsiteX0" fmla="*/ 3235427 w 5772647"/>
                <a:gd name="connsiteY0" fmla="*/ 329051 h 4516340"/>
                <a:gd name="connsiteX1" fmla="*/ 3132411 w 5772647"/>
                <a:gd name="connsiteY1" fmla="*/ 299278 h 4516340"/>
                <a:gd name="connsiteX2" fmla="*/ 3119383 w 5772647"/>
                <a:gd name="connsiteY2" fmla="*/ 66477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3235427 w 5772647"/>
                <a:gd name="connsiteY17" fmla="*/ 329051 h 4516340"/>
                <a:gd name="connsiteX0" fmla="*/ 3235427 w 5772647"/>
                <a:gd name="connsiteY0" fmla="*/ 329051 h 4516340"/>
                <a:gd name="connsiteX1" fmla="*/ 3105251 w 5772647"/>
                <a:gd name="connsiteY1" fmla="*/ 299278 h 4516340"/>
                <a:gd name="connsiteX2" fmla="*/ 3119383 w 5772647"/>
                <a:gd name="connsiteY2" fmla="*/ 66477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3235427 w 5772647"/>
                <a:gd name="connsiteY17" fmla="*/ 329051 h 4516340"/>
                <a:gd name="connsiteX0" fmla="*/ 5940385 w 8477605"/>
                <a:gd name="connsiteY0" fmla="*/ 329051 h 4516340"/>
                <a:gd name="connsiteX1" fmla="*/ 5810209 w 8477605"/>
                <a:gd name="connsiteY1" fmla="*/ 299278 h 4516340"/>
                <a:gd name="connsiteX2" fmla="*/ 5824341 w 8477605"/>
                <a:gd name="connsiteY2" fmla="*/ 66477 h 4516340"/>
                <a:gd name="connsiteX3" fmla="*/ 5928587 w 8477605"/>
                <a:gd name="connsiteY3" fmla="*/ 12032 h 4516340"/>
                <a:gd name="connsiteX4" fmla="*/ 8342432 w 8477605"/>
                <a:gd name="connsiteY4" fmla="*/ 0 h 4516340"/>
                <a:gd name="connsiteX5" fmla="*/ 8453751 w 8477605"/>
                <a:gd name="connsiteY5" fmla="*/ 55659 h 4516340"/>
                <a:gd name="connsiteX6" fmla="*/ 8469653 w 8477605"/>
                <a:gd name="connsiteY6" fmla="*/ 135172 h 4516340"/>
                <a:gd name="connsiteX7" fmla="*/ 8477605 w 8477605"/>
                <a:gd name="connsiteY7" fmla="*/ 4397071 h 4516340"/>
                <a:gd name="connsiteX8" fmla="*/ 8366286 w 8477605"/>
                <a:gd name="connsiteY8" fmla="*/ 4516340 h 4516340"/>
                <a:gd name="connsiteX9" fmla="*/ 2816276 w 8477605"/>
                <a:gd name="connsiteY9" fmla="*/ 4516340 h 4516340"/>
                <a:gd name="connsiteX10" fmla="*/ 2704958 w 8477605"/>
                <a:gd name="connsiteY10" fmla="*/ 4468633 h 4516340"/>
                <a:gd name="connsiteX11" fmla="*/ 2720860 w 8477605"/>
                <a:gd name="connsiteY11" fmla="*/ 4261899 h 4516340"/>
                <a:gd name="connsiteX12" fmla="*/ 0 w 8477605"/>
                <a:gd name="connsiteY12" fmla="*/ 4207754 h 4516340"/>
                <a:gd name="connsiteX13" fmla="*/ 8064137 w 8477605"/>
                <a:gd name="connsiteY13" fmla="*/ 4198288 h 4516340"/>
                <a:gd name="connsiteX14" fmla="*/ 8143650 w 8477605"/>
                <a:gd name="connsiteY14" fmla="*/ 4126726 h 4516340"/>
                <a:gd name="connsiteX15" fmla="*/ 8159552 w 8477605"/>
                <a:gd name="connsiteY15" fmla="*/ 437321 h 4516340"/>
                <a:gd name="connsiteX16" fmla="*/ 8064137 w 8477605"/>
                <a:gd name="connsiteY16" fmla="*/ 333955 h 4516340"/>
                <a:gd name="connsiteX17" fmla="*/ 5940385 w 8477605"/>
                <a:gd name="connsiteY17" fmla="*/ 329051 h 4516340"/>
                <a:gd name="connsiteX0" fmla="*/ 6075936 w 8613156"/>
                <a:gd name="connsiteY0" fmla="*/ 329051 h 4516340"/>
                <a:gd name="connsiteX1" fmla="*/ 5945760 w 8613156"/>
                <a:gd name="connsiteY1" fmla="*/ 299278 h 4516340"/>
                <a:gd name="connsiteX2" fmla="*/ 5959892 w 8613156"/>
                <a:gd name="connsiteY2" fmla="*/ 66477 h 4516340"/>
                <a:gd name="connsiteX3" fmla="*/ 6064138 w 8613156"/>
                <a:gd name="connsiteY3" fmla="*/ 12032 h 4516340"/>
                <a:gd name="connsiteX4" fmla="*/ 8477983 w 8613156"/>
                <a:gd name="connsiteY4" fmla="*/ 0 h 4516340"/>
                <a:gd name="connsiteX5" fmla="*/ 8589302 w 8613156"/>
                <a:gd name="connsiteY5" fmla="*/ 55659 h 4516340"/>
                <a:gd name="connsiteX6" fmla="*/ 8605204 w 8613156"/>
                <a:gd name="connsiteY6" fmla="*/ 135172 h 4516340"/>
                <a:gd name="connsiteX7" fmla="*/ 8613156 w 8613156"/>
                <a:gd name="connsiteY7" fmla="*/ 4397071 h 4516340"/>
                <a:gd name="connsiteX8" fmla="*/ 8501837 w 8613156"/>
                <a:gd name="connsiteY8" fmla="*/ 4516340 h 4516340"/>
                <a:gd name="connsiteX9" fmla="*/ 2951827 w 8613156"/>
                <a:gd name="connsiteY9" fmla="*/ 4516340 h 4516340"/>
                <a:gd name="connsiteX10" fmla="*/ 2840509 w 8613156"/>
                <a:gd name="connsiteY10" fmla="*/ 4468633 h 4516340"/>
                <a:gd name="connsiteX11" fmla="*/ 0 w 8613156"/>
                <a:gd name="connsiteY11" fmla="*/ 4113853 h 4516340"/>
                <a:gd name="connsiteX12" fmla="*/ 135551 w 8613156"/>
                <a:gd name="connsiteY12" fmla="*/ 4207754 h 4516340"/>
                <a:gd name="connsiteX13" fmla="*/ 8199688 w 8613156"/>
                <a:gd name="connsiteY13" fmla="*/ 4198288 h 4516340"/>
                <a:gd name="connsiteX14" fmla="*/ 8279201 w 8613156"/>
                <a:gd name="connsiteY14" fmla="*/ 4126726 h 4516340"/>
                <a:gd name="connsiteX15" fmla="*/ 8295103 w 8613156"/>
                <a:gd name="connsiteY15" fmla="*/ 437321 h 4516340"/>
                <a:gd name="connsiteX16" fmla="*/ 8199688 w 8613156"/>
                <a:gd name="connsiteY16" fmla="*/ 333955 h 4516340"/>
                <a:gd name="connsiteX17" fmla="*/ 6075936 w 8613156"/>
                <a:gd name="connsiteY17" fmla="*/ 329051 h 4516340"/>
                <a:gd name="connsiteX0" fmla="*/ 6294029 w 8831249"/>
                <a:gd name="connsiteY0" fmla="*/ 329051 h 4525048"/>
                <a:gd name="connsiteX1" fmla="*/ 6163853 w 8831249"/>
                <a:gd name="connsiteY1" fmla="*/ 299278 h 4525048"/>
                <a:gd name="connsiteX2" fmla="*/ 6177985 w 8831249"/>
                <a:gd name="connsiteY2" fmla="*/ 66477 h 4525048"/>
                <a:gd name="connsiteX3" fmla="*/ 6282231 w 8831249"/>
                <a:gd name="connsiteY3" fmla="*/ 12032 h 4525048"/>
                <a:gd name="connsiteX4" fmla="*/ 8696076 w 8831249"/>
                <a:gd name="connsiteY4" fmla="*/ 0 h 4525048"/>
                <a:gd name="connsiteX5" fmla="*/ 8807395 w 8831249"/>
                <a:gd name="connsiteY5" fmla="*/ 55659 h 4525048"/>
                <a:gd name="connsiteX6" fmla="*/ 8823297 w 8831249"/>
                <a:gd name="connsiteY6" fmla="*/ 135172 h 4525048"/>
                <a:gd name="connsiteX7" fmla="*/ 8831249 w 8831249"/>
                <a:gd name="connsiteY7" fmla="*/ 4397071 h 4525048"/>
                <a:gd name="connsiteX8" fmla="*/ 8719930 w 8831249"/>
                <a:gd name="connsiteY8" fmla="*/ 4516340 h 4525048"/>
                <a:gd name="connsiteX9" fmla="*/ 0 w 8831249"/>
                <a:gd name="connsiteY9" fmla="*/ 4525048 h 4525048"/>
                <a:gd name="connsiteX10" fmla="*/ 3058602 w 8831249"/>
                <a:gd name="connsiteY10" fmla="*/ 4468633 h 4525048"/>
                <a:gd name="connsiteX11" fmla="*/ 218093 w 8831249"/>
                <a:gd name="connsiteY11" fmla="*/ 4113853 h 4525048"/>
                <a:gd name="connsiteX12" fmla="*/ 353644 w 8831249"/>
                <a:gd name="connsiteY12" fmla="*/ 4207754 h 4525048"/>
                <a:gd name="connsiteX13" fmla="*/ 8417781 w 8831249"/>
                <a:gd name="connsiteY13" fmla="*/ 4198288 h 4525048"/>
                <a:gd name="connsiteX14" fmla="*/ 8497294 w 8831249"/>
                <a:gd name="connsiteY14" fmla="*/ 4126726 h 4525048"/>
                <a:gd name="connsiteX15" fmla="*/ 8513196 w 8831249"/>
                <a:gd name="connsiteY15" fmla="*/ 437321 h 4525048"/>
                <a:gd name="connsiteX16" fmla="*/ 8417781 w 8831249"/>
                <a:gd name="connsiteY16" fmla="*/ 333955 h 4525048"/>
                <a:gd name="connsiteX17" fmla="*/ 6294029 w 8831249"/>
                <a:gd name="connsiteY17" fmla="*/ 329051 h 4525048"/>
                <a:gd name="connsiteX0" fmla="*/ 6396639 w 8933859"/>
                <a:gd name="connsiteY0" fmla="*/ 329051 h 4525048"/>
                <a:gd name="connsiteX1" fmla="*/ 6266463 w 8933859"/>
                <a:gd name="connsiteY1" fmla="*/ 299278 h 4525048"/>
                <a:gd name="connsiteX2" fmla="*/ 6280595 w 8933859"/>
                <a:gd name="connsiteY2" fmla="*/ 66477 h 4525048"/>
                <a:gd name="connsiteX3" fmla="*/ 6384841 w 8933859"/>
                <a:gd name="connsiteY3" fmla="*/ 12032 h 4525048"/>
                <a:gd name="connsiteX4" fmla="*/ 8798686 w 8933859"/>
                <a:gd name="connsiteY4" fmla="*/ 0 h 4525048"/>
                <a:gd name="connsiteX5" fmla="*/ 8910005 w 8933859"/>
                <a:gd name="connsiteY5" fmla="*/ 55659 h 4525048"/>
                <a:gd name="connsiteX6" fmla="*/ 8925907 w 8933859"/>
                <a:gd name="connsiteY6" fmla="*/ 135172 h 4525048"/>
                <a:gd name="connsiteX7" fmla="*/ 8933859 w 8933859"/>
                <a:gd name="connsiteY7" fmla="*/ 4397071 h 4525048"/>
                <a:gd name="connsiteX8" fmla="*/ 8822540 w 8933859"/>
                <a:gd name="connsiteY8" fmla="*/ 4516340 h 4525048"/>
                <a:gd name="connsiteX9" fmla="*/ 102610 w 8933859"/>
                <a:gd name="connsiteY9" fmla="*/ 4525048 h 4525048"/>
                <a:gd name="connsiteX10" fmla="*/ 0 w 8933859"/>
                <a:gd name="connsiteY10" fmla="*/ 4433799 h 4525048"/>
                <a:gd name="connsiteX11" fmla="*/ 320703 w 8933859"/>
                <a:gd name="connsiteY11" fmla="*/ 4113853 h 4525048"/>
                <a:gd name="connsiteX12" fmla="*/ 456254 w 8933859"/>
                <a:gd name="connsiteY12" fmla="*/ 4207754 h 4525048"/>
                <a:gd name="connsiteX13" fmla="*/ 8520391 w 8933859"/>
                <a:gd name="connsiteY13" fmla="*/ 4198288 h 4525048"/>
                <a:gd name="connsiteX14" fmla="*/ 8599904 w 8933859"/>
                <a:gd name="connsiteY14" fmla="*/ 4126726 h 4525048"/>
                <a:gd name="connsiteX15" fmla="*/ 8615806 w 8933859"/>
                <a:gd name="connsiteY15" fmla="*/ 437321 h 4525048"/>
                <a:gd name="connsiteX16" fmla="*/ 8520391 w 8933859"/>
                <a:gd name="connsiteY16" fmla="*/ 333955 h 4525048"/>
                <a:gd name="connsiteX17" fmla="*/ 6396639 w 8933859"/>
                <a:gd name="connsiteY17" fmla="*/ 329051 h 4525048"/>
                <a:gd name="connsiteX0" fmla="*/ 6396639 w 8933859"/>
                <a:gd name="connsiteY0" fmla="*/ 329051 h 4525048"/>
                <a:gd name="connsiteX1" fmla="*/ 6266463 w 8933859"/>
                <a:gd name="connsiteY1" fmla="*/ 299278 h 4525048"/>
                <a:gd name="connsiteX2" fmla="*/ 6280595 w 8933859"/>
                <a:gd name="connsiteY2" fmla="*/ 66477 h 4525048"/>
                <a:gd name="connsiteX3" fmla="*/ 6384841 w 8933859"/>
                <a:gd name="connsiteY3" fmla="*/ 12032 h 4525048"/>
                <a:gd name="connsiteX4" fmla="*/ 8798686 w 8933859"/>
                <a:gd name="connsiteY4" fmla="*/ 0 h 4525048"/>
                <a:gd name="connsiteX5" fmla="*/ 8910005 w 8933859"/>
                <a:gd name="connsiteY5" fmla="*/ 55659 h 4525048"/>
                <a:gd name="connsiteX6" fmla="*/ 8925907 w 8933859"/>
                <a:gd name="connsiteY6" fmla="*/ 135172 h 4525048"/>
                <a:gd name="connsiteX7" fmla="*/ 8933859 w 8933859"/>
                <a:gd name="connsiteY7" fmla="*/ 4397071 h 4525048"/>
                <a:gd name="connsiteX8" fmla="*/ 8822540 w 8933859"/>
                <a:gd name="connsiteY8" fmla="*/ 4516340 h 4525048"/>
                <a:gd name="connsiteX9" fmla="*/ 102610 w 8933859"/>
                <a:gd name="connsiteY9" fmla="*/ 4525048 h 4525048"/>
                <a:gd name="connsiteX10" fmla="*/ 0 w 8933859"/>
                <a:gd name="connsiteY10" fmla="*/ 4433799 h 4525048"/>
                <a:gd name="connsiteX11" fmla="*/ 320703 w 8933859"/>
                <a:gd name="connsiteY11" fmla="*/ 4113853 h 4525048"/>
                <a:gd name="connsiteX12" fmla="*/ 421419 w 8933859"/>
                <a:gd name="connsiteY12" fmla="*/ 4216463 h 4525048"/>
                <a:gd name="connsiteX13" fmla="*/ 8520391 w 8933859"/>
                <a:gd name="connsiteY13" fmla="*/ 4198288 h 4525048"/>
                <a:gd name="connsiteX14" fmla="*/ 8599904 w 8933859"/>
                <a:gd name="connsiteY14" fmla="*/ 4126726 h 4525048"/>
                <a:gd name="connsiteX15" fmla="*/ 8615806 w 8933859"/>
                <a:gd name="connsiteY15" fmla="*/ 437321 h 4525048"/>
                <a:gd name="connsiteX16" fmla="*/ 8520391 w 8933859"/>
                <a:gd name="connsiteY16" fmla="*/ 333955 h 4525048"/>
                <a:gd name="connsiteX17" fmla="*/ 6396639 w 8933859"/>
                <a:gd name="connsiteY17" fmla="*/ 329051 h 4525048"/>
                <a:gd name="connsiteX0" fmla="*/ 6396639 w 8933859"/>
                <a:gd name="connsiteY0" fmla="*/ 329051 h 4525048"/>
                <a:gd name="connsiteX1" fmla="*/ 6266463 w 8933859"/>
                <a:gd name="connsiteY1" fmla="*/ 299278 h 4525048"/>
                <a:gd name="connsiteX2" fmla="*/ 6280595 w 8933859"/>
                <a:gd name="connsiteY2" fmla="*/ 66477 h 4525048"/>
                <a:gd name="connsiteX3" fmla="*/ 6384841 w 8933859"/>
                <a:gd name="connsiteY3" fmla="*/ 12032 h 4525048"/>
                <a:gd name="connsiteX4" fmla="*/ 8798686 w 8933859"/>
                <a:gd name="connsiteY4" fmla="*/ 0 h 4525048"/>
                <a:gd name="connsiteX5" fmla="*/ 8910005 w 8933859"/>
                <a:gd name="connsiteY5" fmla="*/ 55659 h 4525048"/>
                <a:gd name="connsiteX6" fmla="*/ 8925907 w 8933859"/>
                <a:gd name="connsiteY6" fmla="*/ 135172 h 4525048"/>
                <a:gd name="connsiteX7" fmla="*/ 8933859 w 8933859"/>
                <a:gd name="connsiteY7" fmla="*/ 4397071 h 4525048"/>
                <a:gd name="connsiteX8" fmla="*/ 8822540 w 8933859"/>
                <a:gd name="connsiteY8" fmla="*/ 4516340 h 4525048"/>
                <a:gd name="connsiteX9" fmla="*/ 102610 w 8933859"/>
                <a:gd name="connsiteY9" fmla="*/ 4525048 h 4525048"/>
                <a:gd name="connsiteX10" fmla="*/ 0 w 8933859"/>
                <a:gd name="connsiteY10" fmla="*/ 4433799 h 4525048"/>
                <a:gd name="connsiteX11" fmla="*/ 158196 w 8933859"/>
                <a:gd name="connsiteY11" fmla="*/ 4249536 h 4525048"/>
                <a:gd name="connsiteX12" fmla="*/ 320703 w 8933859"/>
                <a:gd name="connsiteY12" fmla="*/ 4113853 h 4525048"/>
                <a:gd name="connsiteX13" fmla="*/ 421419 w 8933859"/>
                <a:gd name="connsiteY13" fmla="*/ 4216463 h 4525048"/>
                <a:gd name="connsiteX14" fmla="*/ 8520391 w 8933859"/>
                <a:gd name="connsiteY14" fmla="*/ 4198288 h 4525048"/>
                <a:gd name="connsiteX15" fmla="*/ 8599904 w 8933859"/>
                <a:gd name="connsiteY15" fmla="*/ 4126726 h 4525048"/>
                <a:gd name="connsiteX16" fmla="*/ 8615806 w 8933859"/>
                <a:gd name="connsiteY16" fmla="*/ 437321 h 4525048"/>
                <a:gd name="connsiteX17" fmla="*/ 8520391 w 8933859"/>
                <a:gd name="connsiteY17" fmla="*/ 333955 h 4525048"/>
                <a:gd name="connsiteX18" fmla="*/ 6396639 w 8933859"/>
                <a:gd name="connsiteY18" fmla="*/ 329051 h 4525048"/>
                <a:gd name="connsiteX0" fmla="*/ 6396639 w 8933859"/>
                <a:gd name="connsiteY0" fmla="*/ 329051 h 4525048"/>
                <a:gd name="connsiteX1" fmla="*/ 6266463 w 8933859"/>
                <a:gd name="connsiteY1" fmla="*/ 299278 h 4525048"/>
                <a:gd name="connsiteX2" fmla="*/ 6280595 w 8933859"/>
                <a:gd name="connsiteY2" fmla="*/ 66477 h 4525048"/>
                <a:gd name="connsiteX3" fmla="*/ 6384841 w 8933859"/>
                <a:gd name="connsiteY3" fmla="*/ 12032 h 4525048"/>
                <a:gd name="connsiteX4" fmla="*/ 8798686 w 8933859"/>
                <a:gd name="connsiteY4" fmla="*/ 0 h 4525048"/>
                <a:gd name="connsiteX5" fmla="*/ 8910005 w 8933859"/>
                <a:gd name="connsiteY5" fmla="*/ 55659 h 4525048"/>
                <a:gd name="connsiteX6" fmla="*/ 8925907 w 8933859"/>
                <a:gd name="connsiteY6" fmla="*/ 135172 h 4525048"/>
                <a:gd name="connsiteX7" fmla="*/ 8933859 w 8933859"/>
                <a:gd name="connsiteY7" fmla="*/ 4397071 h 4525048"/>
                <a:gd name="connsiteX8" fmla="*/ 8822540 w 8933859"/>
                <a:gd name="connsiteY8" fmla="*/ 4516340 h 4525048"/>
                <a:gd name="connsiteX9" fmla="*/ 102610 w 8933859"/>
                <a:gd name="connsiteY9" fmla="*/ 4525048 h 4525048"/>
                <a:gd name="connsiteX10" fmla="*/ 0 w 8933859"/>
                <a:gd name="connsiteY10" fmla="*/ 4433799 h 4525048"/>
                <a:gd name="connsiteX11" fmla="*/ 36276 w 8933859"/>
                <a:gd name="connsiteY11" fmla="*/ 1070908 h 4525048"/>
                <a:gd name="connsiteX12" fmla="*/ 320703 w 8933859"/>
                <a:gd name="connsiteY12" fmla="*/ 4113853 h 4525048"/>
                <a:gd name="connsiteX13" fmla="*/ 421419 w 8933859"/>
                <a:gd name="connsiteY13" fmla="*/ 4216463 h 4525048"/>
                <a:gd name="connsiteX14" fmla="*/ 8520391 w 8933859"/>
                <a:gd name="connsiteY14" fmla="*/ 4198288 h 4525048"/>
                <a:gd name="connsiteX15" fmla="*/ 8599904 w 8933859"/>
                <a:gd name="connsiteY15" fmla="*/ 4126726 h 4525048"/>
                <a:gd name="connsiteX16" fmla="*/ 8615806 w 8933859"/>
                <a:gd name="connsiteY16" fmla="*/ 437321 h 4525048"/>
                <a:gd name="connsiteX17" fmla="*/ 8520391 w 8933859"/>
                <a:gd name="connsiteY17" fmla="*/ 333955 h 4525048"/>
                <a:gd name="connsiteX18" fmla="*/ 6396639 w 8933859"/>
                <a:gd name="connsiteY18"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0151 w 8907734"/>
                <a:gd name="connsiteY11" fmla="*/ 1070908 h 4525048"/>
                <a:gd name="connsiteX12" fmla="*/ 294578 w 8907734"/>
                <a:gd name="connsiteY12" fmla="*/ 4113853 h 4525048"/>
                <a:gd name="connsiteX13" fmla="*/ 395294 w 8907734"/>
                <a:gd name="connsiteY13" fmla="*/ 4216463 h 4525048"/>
                <a:gd name="connsiteX14" fmla="*/ 8494266 w 8907734"/>
                <a:gd name="connsiteY14" fmla="*/ 4198288 h 4525048"/>
                <a:gd name="connsiteX15" fmla="*/ 8573779 w 8907734"/>
                <a:gd name="connsiteY15" fmla="*/ 4126726 h 4525048"/>
                <a:gd name="connsiteX16" fmla="*/ 8589681 w 8907734"/>
                <a:gd name="connsiteY16" fmla="*/ 437321 h 4525048"/>
                <a:gd name="connsiteX17" fmla="*/ 8494266 w 8907734"/>
                <a:gd name="connsiteY17" fmla="*/ 333955 h 4525048"/>
                <a:gd name="connsiteX18" fmla="*/ 6370514 w 8907734"/>
                <a:gd name="connsiteY18"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294578 w 8907734"/>
                <a:gd name="connsiteY12" fmla="*/ 4113853 h 4525048"/>
                <a:gd name="connsiteX13" fmla="*/ 395294 w 8907734"/>
                <a:gd name="connsiteY13" fmla="*/ 4216463 h 4525048"/>
                <a:gd name="connsiteX14" fmla="*/ 8494266 w 8907734"/>
                <a:gd name="connsiteY14" fmla="*/ 4198288 h 4525048"/>
                <a:gd name="connsiteX15" fmla="*/ 8573779 w 8907734"/>
                <a:gd name="connsiteY15" fmla="*/ 4126726 h 4525048"/>
                <a:gd name="connsiteX16" fmla="*/ 8589681 w 8907734"/>
                <a:gd name="connsiteY16" fmla="*/ 437321 h 4525048"/>
                <a:gd name="connsiteX17" fmla="*/ 8494266 w 8907734"/>
                <a:gd name="connsiteY17" fmla="*/ 333955 h 4525048"/>
                <a:gd name="connsiteX18" fmla="*/ 6370514 w 8907734"/>
                <a:gd name="connsiteY18"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14653 w 8907734"/>
                <a:gd name="connsiteY12" fmla="*/ 1680508 h 4525048"/>
                <a:gd name="connsiteX13" fmla="*/ 294578 w 8907734"/>
                <a:gd name="connsiteY13" fmla="*/ 4113853 h 4525048"/>
                <a:gd name="connsiteX14" fmla="*/ 395294 w 8907734"/>
                <a:gd name="connsiteY14" fmla="*/ 4216463 h 4525048"/>
                <a:gd name="connsiteX15" fmla="*/ 8494266 w 8907734"/>
                <a:gd name="connsiteY15" fmla="*/ 4198288 h 4525048"/>
                <a:gd name="connsiteX16" fmla="*/ 8573779 w 8907734"/>
                <a:gd name="connsiteY16" fmla="*/ 4126726 h 4525048"/>
                <a:gd name="connsiteX17" fmla="*/ 8589681 w 8907734"/>
                <a:gd name="connsiteY17" fmla="*/ 437321 h 4525048"/>
                <a:gd name="connsiteX18" fmla="*/ 8494266 w 8907734"/>
                <a:gd name="connsiteY18" fmla="*/ 333955 h 4525048"/>
                <a:gd name="connsiteX19" fmla="*/ 6370514 w 8907734"/>
                <a:gd name="connsiteY19"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323659 w 8907734"/>
                <a:gd name="connsiteY12" fmla="*/ 443891 h 4525048"/>
                <a:gd name="connsiteX13" fmla="*/ 294578 w 8907734"/>
                <a:gd name="connsiteY13" fmla="*/ 4113853 h 4525048"/>
                <a:gd name="connsiteX14" fmla="*/ 395294 w 8907734"/>
                <a:gd name="connsiteY14" fmla="*/ 4216463 h 4525048"/>
                <a:gd name="connsiteX15" fmla="*/ 8494266 w 8907734"/>
                <a:gd name="connsiteY15" fmla="*/ 4198288 h 4525048"/>
                <a:gd name="connsiteX16" fmla="*/ 8573779 w 8907734"/>
                <a:gd name="connsiteY16" fmla="*/ 4126726 h 4525048"/>
                <a:gd name="connsiteX17" fmla="*/ 8589681 w 8907734"/>
                <a:gd name="connsiteY17" fmla="*/ 437321 h 4525048"/>
                <a:gd name="connsiteX18" fmla="*/ 8494266 w 8907734"/>
                <a:gd name="connsiteY18" fmla="*/ 333955 h 4525048"/>
                <a:gd name="connsiteX19" fmla="*/ 6370514 w 8907734"/>
                <a:gd name="connsiteY19"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323659 w 8907734"/>
                <a:gd name="connsiteY12" fmla="*/ 400348 h 4525048"/>
                <a:gd name="connsiteX13" fmla="*/ 294578 w 8907734"/>
                <a:gd name="connsiteY13" fmla="*/ 4113853 h 4525048"/>
                <a:gd name="connsiteX14" fmla="*/ 395294 w 8907734"/>
                <a:gd name="connsiteY14" fmla="*/ 4216463 h 4525048"/>
                <a:gd name="connsiteX15" fmla="*/ 8494266 w 8907734"/>
                <a:gd name="connsiteY15" fmla="*/ 4198288 h 4525048"/>
                <a:gd name="connsiteX16" fmla="*/ 8573779 w 8907734"/>
                <a:gd name="connsiteY16" fmla="*/ 4126726 h 4525048"/>
                <a:gd name="connsiteX17" fmla="*/ 8589681 w 8907734"/>
                <a:gd name="connsiteY17" fmla="*/ 437321 h 4525048"/>
                <a:gd name="connsiteX18" fmla="*/ 8494266 w 8907734"/>
                <a:gd name="connsiteY18" fmla="*/ 333955 h 4525048"/>
                <a:gd name="connsiteX19" fmla="*/ 6370514 w 8907734"/>
                <a:gd name="connsiteY19"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14653 w 8907734"/>
                <a:gd name="connsiteY12" fmla="*/ 191342 h 4525048"/>
                <a:gd name="connsiteX13" fmla="*/ 323659 w 8907734"/>
                <a:gd name="connsiteY13" fmla="*/ 400348 h 4525048"/>
                <a:gd name="connsiteX14" fmla="*/ 294578 w 8907734"/>
                <a:gd name="connsiteY14" fmla="*/ 4113853 h 4525048"/>
                <a:gd name="connsiteX15" fmla="*/ 395294 w 8907734"/>
                <a:gd name="connsiteY15" fmla="*/ 4216463 h 4525048"/>
                <a:gd name="connsiteX16" fmla="*/ 8494266 w 8907734"/>
                <a:gd name="connsiteY16" fmla="*/ 4198288 h 4525048"/>
                <a:gd name="connsiteX17" fmla="*/ 8573779 w 8907734"/>
                <a:gd name="connsiteY17" fmla="*/ 4126726 h 4525048"/>
                <a:gd name="connsiteX18" fmla="*/ 8589681 w 8907734"/>
                <a:gd name="connsiteY18" fmla="*/ 437321 h 4525048"/>
                <a:gd name="connsiteX19" fmla="*/ 8494266 w 8907734"/>
                <a:gd name="connsiteY19" fmla="*/ 333955 h 4525048"/>
                <a:gd name="connsiteX20" fmla="*/ 6370514 w 8907734"/>
                <a:gd name="connsiteY20"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402036 w 8907734"/>
                <a:gd name="connsiteY12" fmla="*/ 339388 h 4525048"/>
                <a:gd name="connsiteX13" fmla="*/ 323659 w 8907734"/>
                <a:gd name="connsiteY13" fmla="*/ 400348 h 4525048"/>
                <a:gd name="connsiteX14" fmla="*/ 294578 w 8907734"/>
                <a:gd name="connsiteY14" fmla="*/ 4113853 h 4525048"/>
                <a:gd name="connsiteX15" fmla="*/ 395294 w 8907734"/>
                <a:gd name="connsiteY15" fmla="*/ 4216463 h 4525048"/>
                <a:gd name="connsiteX16" fmla="*/ 8494266 w 8907734"/>
                <a:gd name="connsiteY16" fmla="*/ 4198288 h 4525048"/>
                <a:gd name="connsiteX17" fmla="*/ 8573779 w 8907734"/>
                <a:gd name="connsiteY17" fmla="*/ 4126726 h 4525048"/>
                <a:gd name="connsiteX18" fmla="*/ 8589681 w 8907734"/>
                <a:gd name="connsiteY18" fmla="*/ 437321 h 4525048"/>
                <a:gd name="connsiteX19" fmla="*/ 8494266 w 8907734"/>
                <a:gd name="connsiteY19" fmla="*/ 333955 h 4525048"/>
                <a:gd name="connsiteX20" fmla="*/ 6370514 w 8907734"/>
                <a:gd name="connsiteY20"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58196 w 8907734"/>
                <a:gd name="connsiteY12" fmla="*/ 217468 h 4525048"/>
                <a:gd name="connsiteX13" fmla="*/ 402036 w 8907734"/>
                <a:gd name="connsiteY13" fmla="*/ 339388 h 4525048"/>
                <a:gd name="connsiteX14" fmla="*/ 323659 w 8907734"/>
                <a:gd name="connsiteY14" fmla="*/ 400348 h 4525048"/>
                <a:gd name="connsiteX15" fmla="*/ 294578 w 8907734"/>
                <a:gd name="connsiteY15" fmla="*/ 4113853 h 4525048"/>
                <a:gd name="connsiteX16" fmla="*/ 395294 w 8907734"/>
                <a:gd name="connsiteY16" fmla="*/ 4216463 h 4525048"/>
                <a:gd name="connsiteX17" fmla="*/ 8494266 w 8907734"/>
                <a:gd name="connsiteY17" fmla="*/ 4198288 h 4525048"/>
                <a:gd name="connsiteX18" fmla="*/ 8573779 w 8907734"/>
                <a:gd name="connsiteY18" fmla="*/ 4126726 h 4525048"/>
                <a:gd name="connsiteX19" fmla="*/ 8589681 w 8907734"/>
                <a:gd name="connsiteY19" fmla="*/ 437321 h 4525048"/>
                <a:gd name="connsiteX20" fmla="*/ 8494266 w 8907734"/>
                <a:gd name="connsiteY20" fmla="*/ 333955 h 4525048"/>
                <a:gd name="connsiteX21" fmla="*/ 6370514 w 8907734"/>
                <a:gd name="connsiteY21"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656070 w 8907734"/>
                <a:gd name="connsiteY12" fmla="*/ 339388 h 4525048"/>
                <a:gd name="connsiteX13" fmla="*/ 402036 w 8907734"/>
                <a:gd name="connsiteY13" fmla="*/ 339388 h 4525048"/>
                <a:gd name="connsiteX14" fmla="*/ 323659 w 8907734"/>
                <a:gd name="connsiteY14" fmla="*/ 400348 h 4525048"/>
                <a:gd name="connsiteX15" fmla="*/ 294578 w 8907734"/>
                <a:gd name="connsiteY15" fmla="*/ 4113853 h 4525048"/>
                <a:gd name="connsiteX16" fmla="*/ 395294 w 8907734"/>
                <a:gd name="connsiteY16" fmla="*/ 4216463 h 4525048"/>
                <a:gd name="connsiteX17" fmla="*/ 8494266 w 8907734"/>
                <a:gd name="connsiteY17" fmla="*/ 4198288 h 4525048"/>
                <a:gd name="connsiteX18" fmla="*/ 8573779 w 8907734"/>
                <a:gd name="connsiteY18" fmla="*/ 4126726 h 4525048"/>
                <a:gd name="connsiteX19" fmla="*/ 8589681 w 8907734"/>
                <a:gd name="connsiteY19" fmla="*/ 437321 h 4525048"/>
                <a:gd name="connsiteX20" fmla="*/ 8494266 w 8907734"/>
                <a:gd name="connsiteY20" fmla="*/ 333955 h 4525048"/>
                <a:gd name="connsiteX21" fmla="*/ 6370514 w 8907734"/>
                <a:gd name="connsiteY21"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854882 w 8907734"/>
                <a:gd name="connsiteY12" fmla="*/ 217468 h 4525048"/>
                <a:gd name="connsiteX13" fmla="*/ 1656070 w 8907734"/>
                <a:gd name="connsiteY13" fmla="*/ 339388 h 4525048"/>
                <a:gd name="connsiteX14" fmla="*/ 402036 w 8907734"/>
                <a:gd name="connsiteY14" fmla="*/ 339388 h 4525048"/>
                <a:gd name="connsiteX15" fmla="*/ 323659 w 8907734"/>
                <a:gd name="connsiteY15" fmla="*/ 400348 h 4525048"/>
                <a:gd name="connsiteX16" fmla="*/ 294578 w 8907734"/>
                <a:gd name="connsiteY16" fmla="*/ 4113853 h 4525048"/>
                <a:gd name="connsiteX17" fmla="*/ 395294 w 8907734"/>
                <a:gd name="connsiteY17" fmla="*/ 4216463 h 4525048"/>
                <a:gd name="connsiteX18" fmla="*/ 8494266 w 8907734"/>
                <a:gd name="connsiteY18" fmla="*/ 4198288 h 4525048"/>
                <a:gd name="connsiteX19" fmla="*/ 8573779 w 8907734"/>
                <a:gd name="connsiteY19" fmla="*/ 4126726 h 4525048"/>
                <a:gd name="connsiteX20" fmla="*/ 8589681 w 8907734"/>
                <a:gd name="connsiteY20" fmla="*/ 437321 h 4525048"/>
                <a:gd name="connsiteX21" fmla="*/ 8494266 w 8907734"/>
                <a:gd name="connsiteY21" fmla="*/ 333955 h 4525048"/>
                <a:gd name="connsiteX22" fmla="*/ 6370514 w 8907734"/>
                <a:gd name="connsiteY22"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708322 w 8907734"/>
                <a:gd name="connsiteY12" fmla="*/ 252302 h 4525048"/>
                <a:gd name="connsiteX13" fmla="*/ 1656070 w 8907734"/>
                <a:gd name="connsiteY13" fmla="*/ 339388 h 4525048"/>
                <a:gd name="connsiteX14" fmla="*/ 402036 w 8907734"/>
                <a:gd name="connsiteY14" fmla="*/ 339388 h 4525048"/>
                <a:gd name="connsiteX15" fmla="*/ 323659 w 8907734"/>
                <a:gd name="connsiteY15" fmla="*/ 400348 h 4525048"/>
                <a:gd name="connsiteX16" fmla="*/ 294578 w 8907734"/>
                <a:gd name="connsiteY16" fmla="*/ 4113853 h 4525048"/>
                <a:gd name="connsiteX17" fmla="*/ 395294 w 8907734"/>
                <a:gd name="connsiteY17" fmla="*/ 4216463 h 4525048"/>
                <a:gd name="connsiteX18" fmla="*/ 8494266 w 8907734"/>
                <a:gd name="connsiteY18" fmla="*/ 4198288 h 4525048"/>
                <a:gd name="connsiteX19" fmla="*/ 8573779 w 8907734"/>
                <a:gd name="connsiteY19" fmla="*/ 4126726 h 4525048"/>
                <a:gd name="connsiteX20" fmla="*/ 8589681 w 8907734"/>
                <a:gd name="connsiteY20" fmla="*/ 437321 h 4525048"/>
                <a:gd name="connsiteX21" fmla="*/ 8494266 w 8907734"/>
                <a:gd name="connsiteY21" fmla="*/ 333955 h 4525048"/>
                <a:gd name="connsiteX22" fmla="*/ 6370514 w 8907734"/>
                <a:gd name="connsiteY22"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828756 w 8907734"/>
                <a:gd name="connsiteY12" fmla="*/ 165216 h 4525048"/>
                <a:gd name="connsiteX13" fmla="*/ 1708322 w 8907734"/>
                <a:gd name="connsiteY13" fmla="*/ 252302 h 4525048"/>
                <a:gd name="connsiteX14" fmla="*/ 1656070 w 8907734"/>
                <a:gd name="connsiteY14" fmla="*/ 339388 h 4525048"/>
                <a:gd name="connsiteX15" fmla="*/ 402036 w 8907734"/>
                <a:gd name="connsiteY15" fmla="*/ 339388 h 4525048"/>
                <a:gd name="connsiteX16" fmla="*/ 323659 w 8907734"/>
                <a:gd name="connsiteY16" fmla="*/ 400348 h 4525048"/>
                <a:gd name="connsiteX17" fmla="*/ 294578 w 8907734"/>
                <a:gd name="connsiteY17" fmla="*/ 4113853 h 4525048"/>
                <a:gd name="connsiteX18" fmla="*/ 395294 w 8907734"/>
                <a:gd name="connsiteY18" fmla="*/ 4216463 h 4525048"/>
                <a:gd name="connsiteX19" fmla="*/ 8494266 w 8907734"/>
                <a:gd name="connsiteY19" fmla="*/ 4198288 h 4525048"/>
                <a:gd name="connsiteX20" fmla="*/ 8573779 w 8907734"/>
                <a:gd name="connsiteY20" fmla="*/ 4126726 h 4525048"/>
                <a:gd name="connsiteX21" fmla="*/ 8589681 w 8907734"/>
                <a:gd name="connsiteY21" fmla="*/ 437321 h 4525048"/>
                <a:gd name="connsiteX22" fmla="*/ 8494266 w 8907734"/>
                <a:gd name="connsiteY22" fmla="*/ 333955 h 4525048"/>
                <a:gd name="connsiteX23" fmla="*/ 6370514 w 8907734"/>
                <a:gd name="connsiteY23"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717031 w 8907734"/>
                <a:gd name="connsiteY12" fmla="*/ 130381 h 4525048"/>
                <a:gd name="connsiteX13" fmla="*/ 1708322 w 8907734"/>
                <a:gd name="connsiteY13" fmla="*/ 252302 h 4525048"/>
                <a:gd name="connsiteX14" fmla="*/ 1656070 w 8907734"/>
                <a:gd name="connsiteY14" fmla="*/ 339388 h 4525048"/>
                <a:gd name="connsiteX15" fmla="*/ 402036 w 8907734"/>
                <a:gd name="connsiteY15" fmla="*/ 339388 h 4525048"/>
                <a:gd name="connsiteX16" fmla="*/ 323659 w 8907734"/>
                <a:gd name="connsiteY16" fmla="*/ 400348 h 4525048"/>
                <a:gd name="connsiteX17" fmla="*/ 294578 w 8907734"/>
                <a:gd name="connsiteY17" fmla="*/ 4113853 h 4525048"/>
                <a:gd name="connsiteX18" fmla="*/ 395294 w 8907734"/>
                <a:gd name="connsiteY18" fmla="*/ 4216463 h 4525048"/>
                <a:gd name="connsiteX19" fmla="*/ 8494266 w 8907734"/>
                <a:gd name="connsiteY19" fmla="*/ 4198288 h 4525048"/>
                <a:gd name="connsiteX20" fmla="*/ 8573779 w 8907734"/>
                <a:gd name="connsiteY20" fmla="*/ 4126726 h 4525048"/>
                <a:gd name="connsiteX21" fmla="*/ 8589681 w 8907734"/>
                <a:gd name="connsiteY21" fmla="*/ 437321 h 4525048"/>
                <a:gd name="connsiteX22" fmla="*/ 8494266 w 8907734"/>
                <a:gd name="connsiteY22" fmla="*/ 333955 h 4525048"/>
                <a:gd name="connsiteX23" fmla="*/ 6370514 w 8907734"/>
                <a:gd name="connsiteY23"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863590 w 8907734"/>
                <a:gd name="connsiteY12" fmla="*/ 121674 h 4525048"/>
                <a:gd name="connsiteX13" fmla="*/ 1717031 w 8907734"/>
                <a:gd name="connsiteY13" fmla="*/ 130381 h 4525048"/>
                <a:gd name="connsiteX14" fmla="*/ 1708322 w 8907734"/>
                <a:gd name="connsiteY14" fmla="*/ 252302 h 4525048"/>
                <a:gd name="connsiteX15" fmla="*/ 1656070 w 8907734"/>
                <a:gd name="connsiteY15" fmla="*/ 339388 h 4525048"/>
                <a:gd name="connsiteX16" fmla="*/ 402036 w 8907734"/>
                <a:gd name="connsiteY16" fmla="*/ 339388 h 4525048"/>
                <a:gd name="connsiteX17" fmla="*/ 323659 w 8907734"/>
                <a:gd name="connsiteY17" fmla="*/ 400348 h 4525048"/>
                <a:gd name="connsiteX18" fmla="*/ 294578 w 8907734"/>
                <a:gd name="connsiteY18" fmla="*/ 4113853 h 4525048"/>
                <a:gd name="connsiteX19" fmla="*/ 395294 w 8907734"/>
                <a:gd name="connsiteY19" fmla="*/ 4216463 h 4525048"/>
                <a:gd name="connsiteX20" fmla="*/ 8494266 w 8907734"/>
                <a:gd name="connsiteY20" fmla="*/ 4198288 h 4525048"/>
                <a:gd name="connsiteX21" fmla="*/ 8573779 w 8907734"/>
                <a:gd name="connsiteY21" fmla="*/ 4126726 h 4525048"/>
                <a:gd name="connsiteX22" fmla="*/ 8589681 w 8907734"/>
                <a:gd name="connsiteY22" fmla="*/ 437321 h 4525048"/>
                <a:gd name="connsiteX23" fmla="*/ 8494266 w 8907734"/>
                <a:gd name="connsiteY23" fmla="*/ 333955 h 4525048"/>
                <a:gd name="connsiteX24" fmla="*/ 6370514 w 8907734"/>
                <a:gd name="connsiteY24"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586401 w 8907734"/>
                <a:gd name="connsiteY12" fmla="*/ 52005 h 4525048"/>
                <a:gd name="connsiteX13" fmla="*/ 1717031 w 8907734"/>
                <a:gd name="connsiteY13" fmla="*/ 130381 h 4525048"/>
                <a:gd name="connsiteX14" fmla="*/ 1708322 w 8907734"/>
                <a:gd name="connsiteY14" fmla="*/ 252302 h 4525048"/>
                <a:gd name="connsiteX15" fmla="*/ 1656070 w 8907734"/>
                <a:gd name="connsiteY15" fmla="*/ 339388 h 4525048"/>
                <a:gd name="connsiteX16" fmla="*/ 402036 w 8907734"/>
                <a:gd name="connsiteY16" fmla="*/ 339388 h 4525048"/>
                <a:gd name="connsiteX17" fmla="*/ 323659 w 8907734"/>
                <a:gd name="connsiteY17" fmla="*/ 400348 h 4525048"/>
                <a:gd name="connsiteX18" fmla="*/ 294578 w 8907734"/>
                <a:gd name="connsiteY18" fmla="*/ 4113853 h 4525048"/>
                <a:gd name="connsiteX19" fmla="*/ 395294 w 8907734"/>
                <a:gd name="connsiteY19" fmla="*/ 4216463 h 4525048"/>
                <a:gd name="connsiteX20" fmla="*/ 8494266 w 8907734"/>
                <a:gd name="connsiteY20" fmla="*/ 4198288 h 4525048"/>
                <a:gd name="connsiteX21" fmla="*/ 8573779 w 8907734"/>
                <a:gd name="connsiteY21" fmla="*/ 4126726 h 4525048"/>
                <a:gd name="connsiteX22" fmla="*/ 8589681 w 8907734"/>
                <a:gd name="connsiteY22" fmla="*/ 437321 h 4525048"/>
                <a:gd name="connsiteX23" fmla="*/ 8494266 w 8907734"/>
                <a:gd name="connsiteY23" fmla="*/ 333955 h 4525048"/>
                <a:gd name="connsiteX24" fmla="*/ 6370514 w 8907734"/>
                <a:gd name="connsiteY24"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297533 w 8907734"/>
                <a:gd name="connsiteY12" fmla="*/ 86839 h 4525048"/>
                <a:gd name="connsiteX13" fmla="*/ 1586401 w 8907734"/>
                <a:gd name="connsiteY13" fmla="*/ 52005 h 4525048"/>
                <a:gd name="connsiteX14" fmla="*/ 1717031 w 8907734"/>
                <a:gd name="connsiteY14" fmla="*/ 130381 h 4525048"/>
                <a:gd name="connsiteX15" fmla="*/ 1708322 w 8907734"/>
                <a:gd name="connsiteY15" fmla="*/ 252302 h 4525048"/>
                <a:gd name="connsiteX16" fmla="*/ 1656070 w 8907734"/>
                <a:gd name="connsiteY16" fmla="*/ 339388 h 4525048"/>
                <a:gd name="connsiteX17" fmla="*/ 402036 w 8907734"/>
                <a:gd name="connsiteY17" fmla="*/ 339388 h 4525048"/>
                <a:gd name="connsiteX18" fmla="*/ 323659 w 8907734"/>
                <a:gd name="connsiteY18" fmla="*/ 400348 h 4525048"/>
                <a:gd name="connsiteX19" fmla="*/ 294578 w 8907734"/>
                <a:gd name="connsiteY19" fmla="*/ 4113853 h 4525048"/>
                <a:gd name="connsiteX20" fmla="*/ 395294 w 8907734"/>
                <a:gd name="connsiteY20" fmla="*/ 4216463 h 4525048"/>
                <a:gd name="connsiteX21" fmla="*/ 8494266 w 8907734"/>
                <a:gd name="connsiteY21" fmla="*/ 4198288 h 4525048"/>
                <a:gd name="connsiteX22" fmla="*/ 8573779 w 8907734"/>
                <a:gd name="connsiteY22" fmla="*/ 4126726 h 4525048"/>
                <a:gd name="connsiteX23" fmla="*/ 8589681 w 8907734"/>
                <a:gd name="connsiteY23" fmla="*/ 437321 h 4525048"/>
                <a:gd name="connsiteX24" fmla="*/ 8494266 w 8907734"/>
                <a:gd name="connsiteY24" fmla="*/ 333955 h 4525048"/>
                <a:gd name="connsiteX25" fmla="*/ 6370514 w 8907734"/>
                <a:gd name="connsiteY25"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97236 w 8907734"/>
                <a:gd name="connsiteY12" fmla="*/ 52004 h 4525048"/>
                <a:gd name="connsiteX13" fmla="*/ 1586401 w 8907734"/>
                <a:gd name="connsiteY13" fmla="*/ 52005 h 4525048"/>
                <a:gd name="connsiteX14" fmla="*/ 1717031 w 8907734"/>
                <a:gd name="connsiteY14" fmla="*/ 130381 h 4525048"/>
                <a:gd name="connsiteX15" fmla="*/ 1708322 w 8907734"/>
                <a:gd name="connsiteY15" fmla="*/ 252302 h 4525048"/>
                <a:gd name="connsiteX16" fmla="*/ 1656070 w 8907734"/>
                <a:gd name="connsiteY16" fmla="*/ 339388 h 4525048"/>
                <a:gd name="connsiteX17" fmla="*/ 402036 w 8907734"/>
                <a:gd name="connsiteY17" fmla="*/ 339388 h 4525048"/>
                <a:gd name="connsiteX18" fmla="*/ 323659 w 8907734"/>
                <a:gd name="connsiteY18" fmla="*/ 400348 h 4525048"/>
                <a:gd name="connsiteX19" fmla="*/ 294578 w 8907734"/>
                <a:gd name="connsiteY19" fmla="*/ 4113853 h 4525048"/>
                <a:gd name="connsiteX20" fmla="*/ 395294 w 8907734"/>
                <a:gd name="connsiteY20" fmla="*/ 4216463 h 4525048"/>
                <a:gd name="connsiteX21" fmla="*/ 8494266 w 8907734"/>
                <a:gd name="connsiteY21" fmla="*/ 4198288 h 4525048"/>
                <a:gd name="connsiteX22" fmla="*/ 8573779 w 8907734"/>
                <a:gd name="connsiteY22" fmla="*/ 4126726 h 4525048"/>
                <a:gd name="connsiteX23" fmla="*/ 8589681 w 8907734"/>
                <a:gd name="connsiteY23" fmla="*/ 437321 h 4525048"/>
                <a:gd name="connsiteX24" fmla="*/ 8494266 w 8907734"/>
                <a:gd name="connsiteY24" fmla="*/ 333955 h 4525048"/>
                <a:gd name="connsiteX25" fmla="*/ 6370514 w 8907734"/>
                <a:gd name="connsiteY25"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14653 w 8907734"/>
                <a:gd name="connsiteY12" fmla="*/ 17170 h 4525048"/>
                <a:gd name="connsiteX13" fmla="*/ 1586401 w 8907734"/>
                <a:gd name="connsiteY13" fmla="*/ 52005 h 4525048"/>
                <a:gd name="connsiteX14" fmla="*/ 1717031 w 8907734"/>
                <a:gd name="connsiteY14" fmla="*/ 130381 h 4525048"/>
                <a:gd name="connsiteX15" fmla="*/ 1708322 w 8907734"/>
                <a:gd name="connsiteY15" fmla="*/ 252302 h 4525048"/>
                <a:gd name="connsiteX16" fmla="*/ 1656070 w 8907734"/>
                <a:gd name="connsiteY16" fmla="*/ 339388 h 4525048"/>
                <a:gd name="connsiteX17" fmla="*/ 402036 w 8907734"/>
                <a:gd name="connsiteY17" fmla="*/ 339388 h 4525048"/>
                <a:gd name="connsiteX18" fmla="*/ 323659 w 8907734"/>
                <a:gd name="connsiteY18" fmla="*/ 400348 h 4525048"/>
                <a:gd name="connsiteX19" fmla="*/ 294578 w 8907734"/>
                <a:gd name="connsiteY19" fmla="*/ 4113853 h 4525048"/>
                <a:gd name="connsiteX20" fmla="*/ 395294 w 8907734"/>
                <a:gd name="connsiteY20" fmla="*/ 4216463 h 4525048"/>
                <a:gd name="connsiteX21" fmla="*/ 8494266 w 8907734"/>
                <a:gd name="connsiteY21" fmla="*/ 4198288 h 4525048"/>
                <a:gd name="connsiteX22" fmla="*/ 8573779 w 8907734"/>
                <a:gd name="connsiteY22" fmla="*/ 4126726 h 4525048"/>
                <a:gd name="connsiteX23" fmla="*/ 8589681 w 8907734"/>
                <a:gd name="connsiteY23" fmla="*/ 437321 h 4525048"/>
                <a:gd name="connsiteX24" fmla="*/ 8494266 w 8907734"/>
                <a:gd name="connsiteY24" fmla="*/ 333955 h 4525048"/>
                <a:gd name="connsiteX25" fmla="*/ 6370514 w 8907734"/>
                <a:gd name="connsiteY25"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14653 w 8907734"/>
                <a:gd name="connsiteY12" fmla="*/ 17170 h 4525048"/>
                <a:gd name="connsiteX13" fmla="*/ 1612527 w 8907734"/>
                <a:gd name="connsiteY13" fmla="*/ 17171 h 4525048"/>
                <a:gd name="connsiteX14" fmla="*/ 1717031 w 8907734"/>
                <a:gd name="connsiteY14" fmla="*/ 130381 h 4525048"/>
                <a:gd name="connsiteX15" fmla="*/ 1708322 w 8907734"/>
                <a:gd name="connsiteY15" fmla="*/ 252302 h 4525048"/>
                <a:gd name="connsiteX16" fmla="*/ 1656070 w 8907734"/>
                <a:gd name="connsiteY16" fmla="*/ 339388 h 4525048"/>
                <a:gd name="connsiteX17" fmla="*/ 402036 w 8907734"/>
                <a:gd name="connsiteY17" fmla="*/ 339388 h 4525048"/>
                <a:gd name="connsiteX18" fmla="*/ 323659 w 8907734"/>
                <a:gd name="connsiteY18" fmla="*/ 400348 h 4525048"/>
                <a:gd name="connsiteX19" fmla="*/ 294578 w 8907734"/>
                <a:gd name="connsiteY19" fmla="*/ 4113853 h 4525048"/>
                <a:gd name="connsiteX20" fmla="*/ 395294 w 8907734"/>
                <a:gd name="connsiteY20" fmla="*/ 4216463 h 4525048"/>
                <a:gd name="connsiteX21" fmla="*/ 8494266 w 8907734"/>
                <a:gd name="connsiteY21" fmla="*/ 4198288 h 4525048"/>
                <a:gd name="connsiteX22" fmla="*/ 8573779 w 8907734"/>
                <a:gd name="connsiteY22" fmla="*/ 4126726 h 4525048"/>
                <a:gd name="connsiteX23" fmla="*/ 8589681 w 8907734"/>
                <a:gd name="connsiteY23" fmla="*/ 437321 h 4525048"/>
                <a:gd name="connsiteX24" fmla="*/ 8494266 w 8907734"/>
                <a:gd name="connsiteY24" fmla="*/ 333955 h 4525048"/>
                <a:gd name="connsiteX25" fmla="*/ 6370514 w 8907734"/>
                <a:gd name="connsiteY25"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14653 w 8907734"/>
                <a:gd name="connsiteY12" fmla="*/ 17170 h 4525048"/>
                <a:gd name="connsiteX13" fmla="*/ 1612527 w 8907734"/>
                <a:gd name="connsiteY13" fmla="*/ 17171 h 4525048"/>
                <a:gd name="connsiteX14" fmla="*/ 1690905 w 8907734"/>
                <a:gd name="connsiteY14" fmla="*/ 69421 h 4525048"/>
                <a:gd name="connsiteX15" fmla="*/ 1708322 w 8907734"/>
                <a:gd name="connsiteY15" fmla="*/ 252302 h 4525048"/>
                <a:gd name="connsiteX16" fmla="*/ 1656070 w 8907734"/>
                <a:gd name="connsiteY16" fmla="*/ 339388 h 4525048"/>
                <a:gd name="connsiteX17" fmla="*/ 402036 w 8907734"/>
                <a:gd name="connsiteY17" fmla="*/ 339388 h 4525048"/>
                <a:gd name="connsiteX18" fmla="*/ 323659 w 8907734"/>
                <a:gd name="connsiteY18" fmla="*/ 400348 h 4525048"/>
                <a:gd name="connsiteX19" fmla="*/ 294578 w 8907734"/>
                <a:gd name="connsiteY19" fmla="*/ 4113853 h 4525048"/>
                <a:gd name="connsiteX20" fmla="*/ 395294 w 8907734"/>
                <a:gd name="connsiteY20" fmla="*/ 4216463 h 4525048"/>
                <a:gd name="connsiteX21" fmla="*/ 8494266 w 8907734"/>
                <a:gd name="connsiteY21" fmla="*/ 4198288 h 4525048"/>
                <a:gd name="connsiteX22" fmla="*/ 8573779 w 8907734"/>
                <a:gd name="connsiteY22" fmla="*/ 4126726 h 4525048"/>
                <a:gd name="connsiteX23" fmla="*/ 8589681 w 8907734"/>
                <a:gd name="connsiteY23" fmla="*/ 437321 h 4525048"/>
                <a:gd name="connsiteX24" fmla="*/ 8494266 w 8907734"/>
                <a:gd name="connsiteY24" fmla="*/ 333955 h 4525048"/>
                <a:gd name="connsiteX25" fmla="*/ 6370514 w 8907734"/>
                <a:gd name="connsiteY25"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14653 w 8907734"/>
                <a:gd name="connsiteY12" fmla="*/ 17170 h 4525048"/>
                <a:gd name="connsiteX13" fmla="*/ 1612527 w 8907734"/>
                <a:gd name="connsiteY13" fmla="*/ 17171 h 4525048"/>
                <a:gd name="connsiteX14" fmla="*/ 1690905 w 8907734"/>
                <a:gd name="connsiteY14" fmla="*/ 69421 h 4525048"/>
                <a:gd name="connsiteX15" fmla="*/ 1708322 w 8907734"/>
                <a:gd name="connsiteY15" fmla="*/ 252302 h 4525048"/>
                <a:gd name="connsiteX16" fmla="*/ 1656070 w 8907734"/>
                <a:gd name="connsiteY16" fmla="*/ 339388 h 4525048"/>
                <a:gd name="connsiteX17" fmla="*/ 402036 w 8907734"/>
                <a:gd name="connsiteY17" fmla="*/ 339388 h 4525048"/>
                <a:gd name="connsiteX18" fmla="*/ 323659 w 8907734"/>
                <a:gd name="connsiteY18" fmla="*/ 400348 h 4525048"/>
                <a:gd name="connsiteX19" fmla="*/ 294578 w 8907734"/>
                <a:gd name="connsiteY19" fmla="*/ 4113853 h 4525048"/>
                <a:gd name="connsiteX20" fmla="*/ 377877 w 8907734"/>
                <a:gd name="connsiteY20" fmla="*/ 4216463 h 4525048"/>
                <a:gd name="connsiteX21" fmla="*/ 8494266 w 8907734"/>
                <a:gd name="connsiteY21" fmla="*/ 4198288 h 4525048"/>
                <a:gd name="connsiteX22" fmla="*/ 8573779 w 8907734"/>
                <a:gd name="connsiteY22" fmla="*/ 4126726 h 4525048"/>
                <a:gd name="connsiteX23" fmla="*/ 8589681 w 8907734"/>
                <a:gd name="connsiteY23" fmla="*/ 437321 h 4525048"/>
                <a:gd name="connsiteX24" fmla="*/ 8494266 w 8907734"/>
                <a:gd name="connsiteY24" fmla="*/ 333955 h 4525048"/>
                <a:gd name="connsiteX25" fmla="*/ 6370514 w 8907734"/>
                <a:gd name="connsiteY25"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14653 w 8907734"/>
                <a:gd name="connsiteY12" fmla="*/ 17170 h 4525048"/>
                <a:gd name="connsiteX13" fmla="*/ 1612527 w 8907734"/>
                <a:gd name="connsiteY13" fmla="*/ 17171 h 4525048"/>
                <a:gd name="connsiteX14" fmla="*/ 1690905 w 8907734"/>
                <a:gd name="connsiteY14" fmla="*/ 69421 h 4525048"/>
                <a:gd name="connsiteX15" fmla="*/ 1708322 w 8907734"/>
                <a:gd name="connsiteY15" fmla="*/ 252302 h 4525048"/>
                <a:gd name="connsiteX16" fmla="*/ 1656070 w 8907734"/>
                <a:gd name="connsiteY16" fmla="*/ 339388 h 4525048"/>
                <a:gd name="connsiteX17" fmla="*/ 402036 w 8907734"/>
                <a:gd name="connsiteY17" fmla="*/ 339388 h 4525048"/>
                <a:gd name="connsiteX18" fmla="*/ 323659 w 8907734"/>
                <a:gd name="connsiteY18" fmla="*/ 400348 h 4525048"/>
                <a:gd name="connsiteX19" fmla="*/ 297775 w 8907734"/>
                <a:gd name="connsiteY19" fmla="*/ 4174600 h 4525048"/>
                <a:gd name="connsiteX20" fmla="*/ 377877 w 8907734"/>
                <a:gd name="connsiteY20" fmla="*/ 4216463 h 4525048"/>
                <a:gd name="connsiteX21" fmla="*/ 8494266 w 8907734"/>
                <a:gd name="connsiteY21" fmla="*/ 4198288 h 4525048"/>
                <a:gd name="connsiteX22" fmla="*/ 8573779 w 8907734"/>
                <a:gd name="connsiteY22" fmla="*/ 4126726 h 4525048"/>
                <a:gd name="connsiteX23" fmla="*/ 8589681 w 8907734"/>
                <a:gd name="connsiteY23" fmla="*/ 437321 h 4525048"/>
                <a:gd name="connsiteX24" fmla="*/ 8494266 w 8907734"/>
                <a:gd name="connsiteY24" fmla="*/ 333955 h 4525048"/>
                <a:gd name="connsiteX25" fmla="*/ 6370514 w 8907734"/>
                <a:gd name="connsiteY25"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14653 w 8907734"/>
                <a:gd name="connsiteY12" fmla="*/ 17170 h 4525048"/>
                <a:gd name="connsiteX13" fmla="*/ 1612527 w 8907734"/>
                <a:gd name="connsiteY13" fmla="*/ 17171 h 4525048"/>
                <a:gd name="connsiteX14" fmla="*/ 1690905 w 8907734"/>
                <a:gd name="connsiteY14" fmla="*/ 69421 h 4525048"/>
                <a:gd name="connsiteX15" fmla="*/ 1708322 w 8907734"/>
                <a:gd name="connsiteY15" fmla="*/ 252302 h 4525048"/>
                <a:gd name="connsiteX16" fmla="*/ 1656070 w 8907734"/>
                <a:gd name="connsiteY16" fmla="*/ 339388 h 4525048"/>
                <a:gd name="connsiteX17" fmla="*/ 402036 w 8907734"/>
                <a:gd name="connsiteY17" fmla="*/ 339388 h 4525048"/>
                <a:gd name="connsiteX18" fmla="*/ 323659 w 8907734"/>
                <a:gd name="connsiteY18" fmla="*/ 400348 h 4525048"/>
                <a:gd name="connsiteX19" fmla="*/ 297775 w 8907734"/>
                <a:gd name="connsiteY19" fmla="*/ 4174600 h 4525048"/>
                <a:gd name="connsiteX20" fmla="*/ 355497 w 8907734"/>
                <a:gd name="connsiteY20" fmla="*/ 4216463 h 4525048"/>
                <a:gd name="connsiteX21" fmla="*/ 8494266 w 8907734"/>
                <a:gd name="connsiteY21" fmla="*/ 4198288 h 4525048"/>
                <a:gd name="connsiteX22" fmla="*/ 8573779 w 8907734"/>
                <a:gd name="connsiteY22" fmla="*/ 4126726 h 4525048"/>
                <a:gd name="connsiteX23" fmla="*/ 8589681 w 8907734"/>
                <a:gd name="connsiteY23" fmla="*/ 437321 h 4525048"/>
                <a:gd name="connsiteX24" fmla="*/ 8494266 w 8907734"/>
                <a:gd name="connsiteY24" fmla="*/ 333955 h 4525048"/>
                <a:gd name="connsiteX25" fmla="*/ 6370514 w 8907734"/>
                <a:gd name="connsiteY25" fmla="*/ 329051 h 4525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907734" h="4525048">
                  <a:moveTo>
                    <a:pt x="6370514" y="329051"/>
                  </a:moveTo>
                  <a:lnTo>
                    <a:pt x="6240338" y="299278"/>
                  </a:lnTo>
                  <a:lnTo>
                    <a:pt x="6254470" y="66477"/>
                  </a:lnTo>
                  <a:lnTo>
                    <a:pt x="6358716" y="12032"/>
                  </a:lnTo>
                  <a:lnTo>
                    <a:pt x="8772561" y="0"/>
                  </a:lnTo>
                  <a:lnTo>
                    <a:pt x="8883880" y="55659"/>
                  </a:lnTo>
                  <a:lnTo>
                    <a:pt x="8899782" y="135172"/>
                  </a:lnTo>
                  <a:cubicBezTo>
                    <a:pt x="8902433" y="1555805"/>
                    <a:pt x="8905083" y="2976438"/>
                    <a:pt x="8907734" y="4397071"/>
                  </a:cubicBezTo>
                  <a:lnTo>
                    <a:pt x="8796415" y="4516340"/>
                  </a:lnTo>
                  <a:lnTo>
                    <a:pt x="76485" y="4525048"/>
                  </a:lnTo>
                  <a:lnTo>
                    <a:pt x="0" y="4442507"/>
                  </a:lnTo>
                  <a:cubicBezTo>
                    <a:pt x="3384" y="3318641"/>
                    <a:pt x="-1941" y="1228123"/>
                    <a:pt x="1443" y="104257"/>
                  </a:cubicBezTo>
                  <a:lnTo>
                    <a:pt x="114653" y="17170"/>
                  </a:lnTo>
                  <a:lnTo>
                    <a:pt x="1612527" y="17171"/>
                  </a:lnTo>
                  <a:lnTo>
                    <a:pt x="1690905" y="69421"/>
                  </a:lnTo>
                  <a:lnTo>
                    <a:pt x="1708322" y="252302"/>
                  </a:lnTo>
                  <a:lnTo>
                    <a:pt x="1656070" y="339388"/>
                  </a:lnTo>
                  <a:lnTo>
                    <a:pt x="402036" y="339388"/>
                  </a:lnTo>
                  <a:lnTo>
                    <a:pt x="323659" y="400348"/>
                  </a:lnTo>
                  <a:lnTo>
                    <a:pt x="297775" y="4174600"/>
                  </a:lnTo>
                  <a:lnTo>
                    <a:pt x="355497" y="4216463"/>
                  </a:lnTo>
                  <a:lnTo>
                    <a:pt x="8494266" y="4198288"/>
                  </a:lnTo>
                  <a:lnTo>
                    <a:pt x="8573779" y="4126726"/>
                  </a:lnTo>
                  <a:cubicBezTo>
                    <a:pt x="8579080" y="2896924"/>
                    <a:pt x="8584380" y="1667123"/>
                    <a:pt x="8589681" y="437321"/>
                  </a:cubicBezTo>
                  <a:lnTo>
                    <a:pt x="8494266" y="333955"/>
                  </a:lnTo>
                  <a:lnTo>
                    <a:pt x="6370514" y="329051"/>
                  </a:lnTo>
                  <a:close/>
                </a:path>
              </a:pathLst>
            </a:custGeom>
            <a:solidFill>
              <a:schemeClr val="accent6">
                <a:lumMod val="60000"/>
                <a:lumOff val="40000"/>
                <a:alpha val="76000"/>
              </a:schemeClr>
            </a:solidFill>
            <a:ln w="9525" cap="flat" cmpd="sng" algn="ctr">
              <a:solidFill>
                <a:schemeClr val="bg2">
                  <a:lumMod val="50000"/>
                </a:schemeClr>
              </a:solidFill>
              <a:prstDash val="sysDash"/>
              <a:round/>
              <a:headEnd type="none" w="med" len="med"/>
              <a:tailEnd type="none" w="med" len="med"/>
            </a:ln>
          </p:spPr>
          <p:txBody>
            <a:bodyPr vert="horz" wrap="square" lIns="91440" tIns="45720" rIns="91440" bIns="45720" numCol="1" rtlCol="0" anchor="ctr" anchorCtr="0" compatLnSpc="1"/>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endParaRPr kumimoji="0" lang="en-US" sz="1600" b="1" i="0" u="none" strike="noStrike" kern="1200" cap="none" spc="0" normalizeH="0" baseline="0" noProof="0">
                <a:ln>
                  <a:noFill/>
                </a:ln>
                <a:solidFill>
                  <a:prstClr val="black"/>
                </a:solidFill>
                <a:effectLst/>
                <a:uLnTx/>
                <a:uFillTx/>
                <a:latin typeface="Calibri"/>
                <a:ea typeface="微软雅黑" panose="020B0503020204020204" pitchFamily="34" charset="-122"/>
                <a:cs typeface="+mn-cs"/>
              </a:endParaRPr>
            </a:p>
          </p:txBody>
        </p:sp>
        <p:sp>
          <p:nvSpPr>
            <p:cNvPr id="157" name="TextBox 156">
              <a:extLst>
                <a:ext uri="{FF2B5EF4-FFF2-40B4-BE49-F238E27FC236}">
                  <a16:creationId xmlns="" xmlns:a16="http://schemas.microsoft.com/office/drawing/2014/main" id="{0D5F24D4-65A7-4DBE-A719-65FAFB595C13}"/>
                </a:ext>
              </a:extLst>
            </p:cNvPr>
            <p:cNvSpPr txBox="1"/>
            <p:nvPr/>
          </p:nvSpPr>
          <p:spPr>
            <a:xfrm>
              <a:off x="4620464" y="6089713"/>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OE-8</a:t>
              </a:r>
            </a:p>
          </p:txBody>
        </p:sp>
        <p:sp>
          <p:nvSpPr>
            <p:cNvPr id="10" name="Rectangle: Rounded Corners 9"/>
            <p:cNvSpPr/>
            <p:nvPr/>
          </p:nvSpPr>
          <p:spPr>
            <a:xfrm>
              <a:off x="1345191" y="2390863"/>
              <a:ext cx="7892814" cy="3399754"/>
            </a:xfrm>
            <a:prstGeom prst="roundRect">
              <a:avLst>
                <a:gd name="adj" fmla="val 7421"/>
              </a:avLst>
            </a:prstGeom>
            <a:solidFill>
              <a:srgbClr val="91ACDC"/>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182724" tIns="45664" rIns="182724" bIns="45664" rtlCol="0" anchor="t" anchorCtr="0"/>
            <a:lstStyle/>
            <a:p>
              <a:pPr marL="0" marR="0" lvl="0" indent="0" algn="l" defTabSz="913364" rtl="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a:ln>
                  <a:noFill/>
                </a:ln>
                <a:solidFill>
                  <a:prstClr val="white"/>
                </a:solidFill>
                <a:effectLst/>
                <a:uLnTx/>
                <a:uFillTx/>
                <a:latin typeface="Arial"/>
                <a:ea typeface="+mn-ea"/>
                <a:cs typeface="+mn-cs"/>
              </a:endParaRPr>
            </a:p>
          </p:txBody>
        </p:sp>
        <p:sp>
          <p:nvSpPr>
            <p:cNvPr id="139" name="Rounded Rectangle 90">
              <a:extLst>
                <a:ext uri="{FF2B5EF4-FFF2-40B4-BE49-F238E27FC236}">
                  <a16:creationId xmlns="" xmlns:a16="http://schemas.microsoft.com/office/drawing/2014/main" id="{C4ACCC34-4CD7-4FC5-BEDC-DED790E53AF7}"/>
                </a:ext>
              </a:extLst>
            </p:cNvPr>
            <p:cNvSpPr/>
            <p:nvPr/>
          </p:nvSpPr>
          <p:spPr>
            <a:xfrm>
              <a:off x="1612925" y="4614709"/>
              <a:ext cx="7283247" cy="923579"/>
            </a:xfrm>
            <a:prstGeom prst="roundRect">
              <a:avLst/>
            </a:prstGeo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91336" tIns="0" rIns="91336" bIns="45664" rtlCol="0" anchor="t" anchorCtr="0"/>
            <a:lstStyle/>
            <a:p>
              <a:pPr marL="0" marR="0" lvl="0" indent="0" algn="r" defTabSz="913364" rtl="0" eaLnBrk="1" fontAlgn="auto" latinLnBrk="0" hangingPunct="1">
                <a:lnSpc>
                  <a:spcPts val="1200"/>
                </a:lnSpc>
                <a:spcBef>
                  <a:spcPts val="0"/>
                </a:spcBef>
                <a:spcAft>
                  <a:spcPts val="0"/>
                </a:spcAft>
                <a:buClrTx/>
                <a:buSzTx/>
                <a:buFontTx/>
                <a:buNone/>
                <a:tabLst/>
                <a:defRPr/>
              </a:pPr>
              <a:endParaRPr kumimoji="0" lang="en-US" sz="1200" b="1" i="0" u="none" strike="noStrike" kern="0" cap="none" spc="0" normalizeH="0" baseline="0" noProof="0" dirty="0">
                <a:ln>
                  <a:noFill/>
                </a:ln>
                <a:solidFill>
                  <a:prstClr val="black"/>
                </a:solidFill>
                <a:effectLst/>
                <a:uLnTx/>
                <a:uFillTx/>
                <a:latin typeface="Arial"/>
                <a:ea typeface="+mn-ea"/>
                <a:cs typeface="+mn-cs"/>
              </a:endParaRPr>
            </a:p>
          </p:txBody>
        </p:sp>
        <p:sp>
          <p:nvSpPr>
            <p:cNvPr id="140" name="Rounded Rectangle 93">
              <a:extLst>
                <a:ext uri="{FF2B5EF4-FFF2-40B4-BE49-F238E27FC236}">
                  <a16:creationId xmlns="" xmlns:a16="http://schemas.microsoft.com/office/drawing/2014/main" id="{08566943-C86D-42E0-AB87-4A3D60986680}"/>
                </a:ext>
              </a:extLst>
            </p:cNvPr>
            <p:cNvSpPr/>
            <p:nvPr/>
          </p:nvSpPr>
          <p:spPr>
            <a:xfrm>
              <a:off x="3052211" y="2473457"/>
              <a:ext cx="5457484" cy="350711"/>
            </a:xfrm>
            <a:prstGeom prst="roundRect">
              <a:avLst/>
            </a:prstGeo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91336" tIns="0" rIns="91336" bIns="45664" rtlCol="0" anchor="t" anchorCtr="1"/>
            <a:lstStyle/>
            <a:p>
              <a:pPr marL="0" marR="0" lvl="0" indent="0" algn="ctr" defTabSz="913364" rtl="0" eaLnBrk="1" fontAlgn="auto" latinLnBrk="0" hangingPunct="1">
                <a:lnSpc>
                  <a:spcPct val="100000"/>
                </a:lnSpc>
                <a:spcBef>
                  <a:spcPts val="0"/>
                </a:spcBef>
                <a:spcAft>
                  <a:spcPts val="0"/>
                </a:spcAft>
                <a:buClrTx/>
                <a:buSzTx/>
                <a:buFontTx/>
                <a:buNone/>
                <a:tabLst/>
                <a:defRPr/>
              </a:pPr>
              <a:endParaRPr kumimoji="0" lang="en-US" sz="1200" b="1" i="0" u="none" strike="noStrike" kern="0" cap="none" spc="0" normalizeH="0" baseline="0" noProof="0" dirty="0">
                <a:ln>
                  <a:noFill/>
                </a:ln>
                <a:solidFill>
                  <a:prstClr val="black"/>
                </a:solidFill>
                <a:effectLst/>
                <a:uLnTx/>
                <a:uFillTx/>
                <a:latin typeface="Arial"/>
                <a:ea typeface="+mn-ea"/>
                <a:cs typeface="+mn-cs"/>
              </a:endParaRPr>
            </a:p>
          </p:txBody>
        </p:sp>
        <p:sp>
          <p:nvSpPr>
            <p:cNvPr id="13" name="Rounded Rectangle 92"/>
            <p:cNvSpPr/>
            <p:nvPr/>
          </p:nvSpPr>
          <p:spPr>
            <a:xfrm>
              <a:off x="6019456" y="3252519"/>
              <a:ext cx="2876715" cy="1077853"/>
            </a:xfrm>
            <a:prstGeom prst="roundRect">
              <a:avLst/>
            </a:prstGeo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91336" tIns="0" rIns="91336" bIns="45664" rtlCol="0" anchor="t" anchorCtr="0"/>
            <a:lstStyle/>
            <a:p>
              <a:pPr marL="0" marR="0" lvl="0" indent="0" algn="l" defTabSz="913364"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err="1">
                  <a:ln>
                    <a:noFill/>
                  </a:ln>
                  <a:solidFill>
                    <a:prstClr val="black"/>
                  </a:solidFill>
                  <a:effectLst/>
                  <a:uLnTx/>
                  <a:uFillTx/>
                  <a:latin typeface="Arial"/>
                  <a:ea typeface="+mn-ea"/>
                  <a:cs typeface="+mn-cs"/>
                </a:rPr>
                <a:t>Orch</a:t>
              </a:r>
              <a:r>
                <a:rPr kumimoji="0" lang="en-US" sz="1200" b="1" i="0" u="none" strike="noStrike" kern="0" cap="none" spc="0" normalizeH="0" baseline="0" noProof="0" dirty="0">
                  <a:ln>
                    <a:noFill/>
                  </a:ln>
                  <a:solidFill>
                    <a:prstClr val="black"/>
                  </a:solidFill>
                  <a:effectLst/>
                  <a:uLnTx/>
                  <a:uFillTx/>
                  <a:latin typeface="Arial"/>
                  <a:ea typeface="+mn-ea"/>
                  <a:cs typeface="+mn-cs"/>
                </a:rPr>
                <a:t> Execution Engine </a:t>
              </a:r>
              <a:r>
                <a:rPr lang="en-US" sz="900" b="1" dirty="0">
                  <a:solidFill>
                    <a:prstClr val="black"/>
                  </a:solidFill>
                  <a:latin typeface="Arial"/>
                </a:rPr>
                <a:t>(BPMN/TOSCA)</a:t>
              </a:r>
              <a:r>
                <a:rPr kumimoji="0" lang="en-US" sz="1200" b="1" i="0" u="none" strike="noStrike" kern="0" cap="none" spc="0" normalizeH="0" baseline="0" noProof="0" dirty="0">
                  <a:ln>
                    <a:noFill/>
                  </a:ln>
                  <a:solidFill>
                    <a:prstClr val="black"/>
                  </a:solidFill>
                  <a:effectLst/>
                  <a:uLnTx/>
                  <a:uFillTx/>
                  <a:latin typeface="Arial"/>
                  <a:ea typeface="+mn-ea"/>
                  <a:cs typeface="+mn-cs"/>
                </a:rPr>
                <a:t/>
              </a:r>
              <a:br>
                <a:rPr kumimoji="0" lang="en-US" sz="1200" b="1" i="0" u="none" strike="noStrike" kern="0" cap="none" spc="0" normalizeH="0" baseline="0" noProof="0" dirty="0">
                  <a:ln>
                    <a:noFill/>
                  </a:ln>
                  <a:solidFill>
                    <a:prstClr val="black"/>
                  </a:solidFill>
                  <a:effectLst/>
                  <a:uLnTx/>
                  <a:uFillTx/>
                  <a:latin typeface="Arial"/>
                  <a:ea typeface="+mn-ea"/>
                  <a:cs typeface="+mn-cs"/>
                </a:rPr>
              </a:br>
              <a:endParaRPr kumimoji="0" lang="en-US" sz="1200" b="1" i="0" u="none" strike="noStrike" kern="0" cap="none" spc="0" normalizeH="0" baseline="0" noProof="0" dirty="0">
                <a:ln>
                  <a:noFill/>
                </a:ln>
                <a:solidFill>
                  <a:prstClr val="black"/>
                </a:solidFill>
                <a:effectLst/>
                <a:uLnTx/>
                <a:uFillTx/>
                <a:latin typeface="Arial"/>
                <a:ea typeface="+mn-ea"/>
                <a:cs typeface="+mn-cs"/>
              </a:endParaRPr>
            </a:p>
          </p:txBody>
        </p:sp>
        <p:sp>
          <p:nvSpPr>
            <p:cNvPr id="15" name="Rounded Rectangle 94"/>
            <p:cNvSpPr/>
            <p:nvPr/>
          </p:nvSpPr>
          <p:spPr>
            <a:xfrm>
              <a:off x="2706405" y="3252519"/>
              <a:ext cx="2820951" cy="1077853"/>
            </a:xfrm>
            <a:prstGeom prst="roundRect">
              <a:avLst/>
            </a:prstGeo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91336" tIns="0" rIns="91336" bIns="45664" rtlCol="0" anchor="t" anchorCtr="0"/>
            <a:lstStyle/>
            <a:p>
              <a:pPr marL="0" marR="0" lvl="0" indent="0" algn="l" defTabSz="913364"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Data Store</a:t>
              </a:r>
            </a:p>
          </p:txBody>
        </p:sp>
        <p:sp>
          <p:nvSpPr>
            <p:cNvPr id="21" name="Can 122"/>
            <p:cNvSpPr/>
            <p:nvPr/>
          </p:nvSpPr>
          <p:spPr bwMode="auto">
            <a:xfrm>
              <a:off x="4731687" y="3826826"/>
              <a:ext cx="580896" cy="411909"/>
            </a:xfrm>
            <a:prstGeom prst="can">
              <a:avLst/>
            </a:prstGeom>
            <a:solidFill>
              <a:srgbClr val="EEECE1">
                <a:lumMod val="40000"/>
                <a:lumOff val="60000"/>
              </a:srgbClr>
            </a:solidFill>
            <a:ln w="12700" cap="flat" cmpd="sng" algn="ctr">
              <a:solidFill>
                <a:srgbClr val="002060"/>
              </a:solidFill>
              <a:prstDash val="solid"/>
              <a:round/>
              <a:headEnd type="none" w="med" len="med"/>
              <a:tailEnd type="none" w="med" len="med"/>
            </a:ln>
            <a:effectLst/>
          </p:spPr>
          <p:txBody>
            <a:bodyPr vert="horz" wrap="square" lIns="68594" tIns="34296" rIns="68594" bIns="34296" numCol="1" rtlCol="0" anchor="t" anchorCtr="0" compatLnSpc="1">
              <a:prstTxWarp prst="textNoShape">
                <a:avLst/>
              </a:prstTxWarp>
              <a:noAutofit/>
            </a:bodyPr>
            <a:lstStyle/>
            <a:p>
              <a:pPr marL="0" marR="0" lvl="0" indent="0" algn="ctr" defTabSz="913630" rtl="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latin typeface="Calibri"/>
                  <a:ea typeface="+mn-ea"/>
                  <a:cs typeface="+mn-cs"/>
                </a:rPr>
                <a:t>Request DB</a:t>
              </a:r>
            </a:p>
          </p:txBody>
        </p:sp>
        <p:sp>
          <p:nvSpPr>
            <p:cNvPr id="25" name="Rounded Rectangle 126"/>
            <p:cNvSpPr/>
            <p:nvPr/>
          </p:nvSpPr>
          <p:spPr>
            <a:xfrm>
              <a:off x="4515815" y="6456943"/>
              <a:ext cx="1184360" cy="457200"/>
            </a:xfrm>
            <a:prstGeom prst="roundRect">
              <a:avLst/>
            </a:prstGeom>
            <a:solidFill>
              <a:schemeClr val="accent5">
                <a:lumMod val="20000"/>
                <a:lumOff val="8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mn-ea"/>
                  <a:cs typeface="+mn-cs"/>
                </a:rPr>
                <a:t>Multi-Cloud</a:t>
              </a:r>
            </a:p>
          </p:txBody>
        </p:sp>
        <p:sp>
          <p:nvSpPr>
            <p:cNvPr id="28" name="Rectangle 27"/>
            <p:cNvSpPr/>
            <p:nvPr/>
          </p:nvSpPr>
          <p:spPr>
            <a:xfrm>
              <a:off x="5253609" y="2882110"/>
              <a:ext cx="141465" cy="119126"/>
            </a:xfrm>
            <a:prstGeom prst="rect">
              <a:avLst/>
            </a:prstGeom>
            <a:noFill/>
            <a:ln w="12700" cap="flat" cmpd="sng" algn="ctr">
              <a:noFill/>
              <a:prstDash val="solid"/>
            </a:ln>
            <a:effectLst/>
          </p:spPr>
          <p:txBody>
            <a:bodyPr lIns="91362" tIns="45679" rIns="91362" bIns="45679" rtlCol="0" anchor="ctr"/>
            <a:lstStyle/>
            <a:p>
              <a:pPr marL="0" marR="0" lvl="0" indent="0" algn="ctr" defTabSz="91363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Arial"/>
                <a:ea typeface="+mn-ea"/>
                <a:cs typeface="+mn-cs"/>
              </a:endParaRPr>
            </a:p>
          </p:txBody>
        </p:sp>
        <p:cxnSp>
          <p:nvCxnSpPr>
            <p:cNvPr id="30" name="Straight Arrow Connector 29"/>
            <p:cNvCxnSpPr>
              <a:cxnSpLocks/>
            </p:cNvCxnSpPr>
            <p:nvPr/>
          </p:nvCxnSpPr>
          <p:spPr>
            <a:xfrm>
              <a:off x="7070178" y="4330372"/>
              <a:ext cx="0" cy="576072"/>
            </a:xfrm>
            <a:prstGeom prst="straightConnector1">
              <a:avLst/>
            </a:prstGeom>
            <a:noFill/>
            <a:ln w="19050" cap="flat" cmpd="sng" algn="ctr">
              <a:solidFill>
                <a:sysClr val="windowText" lastClr="000000"/>
              </a:solidFill>
              <a:prstDash val="solid"/>
              <a:tailEnd type="arrow"/>
            </a:ln>
            <a:effectLst/>
          </p:spPr>
        </p:cxnSp>
        <p:cxnSp>
          <p:nvCxnSpPr>
            <p:cNvPr id="32" name="Straight Arrow Connector 31"/>
            <p:cNvCxnSpPr>
              <a:cxnSpLocks/>
              <a:endCxn id="25" idx="0"/>
            </p:cNvCxnSpPr>
            <p:nvPr/>
          </p:nvCxnSpPr>
          <p:spPr>
            <a:xfrm>
              <a:off x="5090168" y="5349026"/>
              <a:ext cx="17827" cy="1107917"/>
            </a:xfrm>
            <a:prstGeom prst="straightConnector1">
              <a:avLst/>
            </a:prstGeom>
            <a:noFill/>
            <a:ln w="28575" cap="flat" cmpd="sng" algn="ctr">
              <a:solidFill>
                <a:sysClr val="windowText" lastClr="000000">
                  <a:lumMod val="50000"/>
                  <a:lumOff val="50000"/>
                </a:sysClr>
              </a:solidFill>
              <a:prstDash val="solid"/>
              <a:tailEnd type="arrow"/>
            </a:ln>
            <a:effectLst/>
          </p:spPr>
        </p:cxnSp>
        <p:sp>
          <p:nvSpPr>
            <p:cNvPr id="35" name="Rectangle 34"/>
            <p:cNvSpPr/>
            <p:nvPr/>
          </p:nvSpPr>
          <p:spPr>
            <a:xfrm>
              <a:off x="3314135" y="2882110"/>
              <a:ext cx="141465" cy="119126"/>
            </a:xfrm>
            <a:prstGeom prst="rect">
              <a:avLst/>
            </a:prstGeom>
            <a:noFill/>
            <a:ln w="12700" cap="flat" cmpd="sng" algn="ctr">
              <a:noFill/>
              <a:prstDash val="solid"/>
            </a:ln>
            <a:effectLst/>
          </p:spPr>
          <p:txBody>
            <a:bodyPr lIns="91362" tIns="45679" rIns="91362" bIns="45679" rtlCol="0" anchor="ctr"/>
            <a:lstStyle/>
            <a:p>
              <a:pPr marL="0" marR="0" lvl="0" indent="0" algn="ctr" defTabSz="91363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Arial"/>
                <a:ea typeface="+mn-ea"/>
                <a:cs typeface="+mn-cs"/>
              </a:endParaRPr>
            </a:p>
          </p:txBody>
        </p:sp>
        <p:sp>
          <p:nvSpPr>
            <p:cNvPr id="36" name="Rectangle 35"/>
            <p:cNvSpPr/>
            <p:nvPr/>
          </p:nvSpPr>
          <p:spPr>
            <a:xfrm>
              <a:off x="3942133" y="2882110"/>
              <a:ext cx="141465" cy="119126"/>
            </a:xfrm>
            <a:prstGeom prst="rect">
              <a:avLst/>
            </a:prstGeom>
            <a:noFill/>
            <a:ln w="12700" cap="flat" cmpd="sng" algn="ctr">
              <a:noFill/>
              <a:prstDash val="solid"/>
            </a:ln>
            <a:effectLst/>
          </p:spPr>
          <p:txBody>
            <a:bodyPr lIns="91362" tIns="45679" rIns="91362" bIns="45679" rtlCol="0" anchor="ctr"/>
            <a:lstStyle/>
            <a:p>
              <a:pPr marL="0" marR="0" lvl="0" indent="0" algn="ctr" defTabSz="91363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Arial"/>
                <a:ea typeface="+mn-ea"/>
                <a:cs typeface="+mn-cs"/>
              </a:endParaRPr>
            </a:p>
          </p:txBody>
        </p:sp>
        <p:sp>
          <p:nvSpPr>
            <p:cNvPr id="37" name="Rectangle 36"/>
            <p:cNvSpPr/>
            <p:nvPr/>
          </p:nvSpPr>
          <p:spPr>
            <a:xfrm>
              <a:off x="6463530" y="4155990"/>
              <a:ext cx="141465" cy="119126"/>
            </a:xfrm>
            <a:prstGeom prst="rect">
              <a:avLst/>
            </a:prstGeom>
            <a:noFill/>
            <a:ln w="12700" cap="flat" cmpd="sng" algn="ctr">
              <a:noFill/>
              <a:prstDash val="solid"/>
            </a:ln>
            <a:effectLst/>
          </p:spPr>
          <p:txBody>
            <a:bodyPr lIns="91362" tIns="45679" rIns="91362" bIns="45679" rtlCol="0" anchor="ctr"/>
            <a:lstStyle/>
            <a:p>
              <a:pPr marL="0" marR="0" lvl="0" indent="0" algn="ctr" defTabSz="91363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Arial"/>
                <a:ea typeface="+mn-ea"/>
                <a:cs typeface="+mn-cs"/>
              </a:endParaRPr>
            </a:p>
          </p:txBody>
        </p:sp>
        <p:sp>
          <p:nvSpPr>
            <p:cNvPr id="38" name="Rectangle 37"/>
            <p:cNvSpPr/>
            <p:nvPr/>
          </p:nvSpPr>
          <p:spPr>
            <a:xfrm>
              <a:off x="6068825" y="3913655"/>
              <a:ext cx="141465" cy="119126"/>
            </a:xfrm>
            <a:prstGeom prst="rect">
              <a:avLst/>
            </a:prstGeom>
            <a:noFill/>
            <a:ln w="12700" cap="flat" cmpd="sng" algn="ctr">
              <a:noFill/>
              <a:prstDash val="solid"/>
            </a:ln>
            <a:effectLst/>
          </p:spPr>
          <p:txBody>
            <a:bodyPr lIns="91362" tIns="45679" rIns="91362" bIns="45679" rtlCol="0" anchor="ctr"/>
            <a:lstStyle/>
            <a:p>
              <a:pPr marL="0" marR="0" lvl="0" indent="0" algn="ctr" defTabSz="91363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Arial"/>
                <a:ea typeface="+mn-ea"/>
                <a:cs typeface="+mn-cs"/>
              </a:endParaRPr>
            </a:p>
          </p:txBody>
        </p:sp>
        <p:sp>
          <p:nvSpPr>
            <p:cNvPr id="46" name="Can 149"/>
            <p:cNvSpPr/>
            <p:nvPr/>
          </p:nvSpPr>
          <p:spPr bwMode="auto">
            <a:xfrm>
              <a:off x="3705304" y="3514824"/>
              <a:ext cx="809241" cy="667797"/>
            </a:xfrm>
            <a:prstGeom prst="can">
              <a:avLst/>
            </a:prstGeom>
            <a:solidFill>
              <a:srgbClr val="EEECE1">
                <a:lumMod val="40000"/>
                <a:lumOff val="60000"/>
              </a:srgbClr>
            </a:solidFill>
            <a:ln w="12700" cap="flat" cmpd="sng" algn="ctr">
              <a:solidFill>
                <a:srgbClr val="002060"/>
              </a:solidFill>
              <a:prstDash val="solid"/>
              <a:round/>
              <a:headEnd type="none" w="med" len="med"/>
              <a:tailEnd type="none" w="med" len="med"/>
            </a:ln>
            <a:effectLst/>
          </p:spPr>
          <p:txBody>
            <a:bodyPr vert="horz" wrap="square" lIns="0" tIns="45720" rIns="0" bIns="91362" numCol="1" rtlCol="0" anchor="t" anchorCtr="0" compatLnSpc="1">
              <a:prstTxWarp prst="textNoShape">
                <a:avLst/>
              </a:prstTxWarp>
              <a:noAutofit/>
            </a:bodyPr>
            <a:lstStyle/>
            <a:p>
              <a:pPr marL="0" marR="0" lvl="0" indent="0" algn="ctr" defTabSz="913630" rtl="0" eaLnBrk="1" fontAlgn="auto" latinLnBrk="0" hangingPunct="1">
                <a:lnSpc>
                  <a:spcPct val="100000"/>
                </a:lnSpc>
                <a:spcBef>
                  <a:spcPts val="1200"/>
                </a:spcBef>
                <a:spcAft>
                  <a:spcPts val="0"/>
                </a:spcAft>
                <a:buClrTx/>
                <a:buSzTx/>
                <a:buFontTx/>
                <a:buNone/>
                <a:tabLst/>
                <a:defRPr/>
              </a:pPr>
              <a:r>
                <a:rPr kumimoji="0" lang="en-US" sz="900" b="1" i="0" u="none" strike="noStrike" kern="0" cap="none" spc="0" normalizeH="0" baseline="0" noProof="0" dirty="0" err="1">
                  <a:ln>
                    <a:noFill/>
                  </a:ln>
                  <a:solidFill>
                    <a:prstClr val="black"/>
                  </a:solidFill>
                  <a:effectLst/>
                  <a:uLnTx/>
                  <a:uFillTx/>
                  <a:latin typeface="Calibri"/>
                  <a:ea typeface="+mn-ea"/>
                  <a:cs typeface="+mn-cs"/>
                </a:rPr>
                <a:t>Orch</a:t>
              </a:r>
              <a:r>
                <a:rPr kumimoji="0" lang="en-US" sz="900" b="1" i="0" u="none" strike="noStrike" kern="0" cap="none" spc="0" normalizeH="0" baseline="0" noProof="0" dirty="0">
                  <a:ln>
                    <a:noFill/>
                  </a:ln>
                  <a:solidFill>
                    <a:prstClr val="black"/>
                  </a:solidFill>
                  <a:effectLst/>
                  <a:uLnTx/>
                  <a:uFillTx/>
                  <a:latin typeface="Calibri"/>
                  <a:ea typeface="+mn-ea"/>
                  <a:cs typeface="+mn-cs"/>
                </a:rPr>
                <a:t> Service</a:t>
              </a:r>
              <a:br>
                <a:rPr kumimoji="0" lang="en-US" sz="900" b="1" i="0" u="none" strike="noStrike" kern="0" cap="none" spc="0" normalizeH="0" baseline="0" noProof="0" dirty="0">
                  <a:ln>
                    <a:noFill/>
                  </a:ln>
                  <a:solidFill>
                    <a:prstClr val="black"/>
                  </a:solidFill>
                  <a:effectLst/>
                  <a:uLnTx/>
                  <a:uFillTx/>
                  <a:latin typeface="Calibri"/>
                  <a:ea typeface="+mn-ea"/>
                  <a:cs typeface="+mn-cs"/>
                </a:rPr>
              </a:br>
              <a:r>
                <a:rPr kumimoji="0" lang="en-US" sz="900" b="1" i="0" u="none" strike="noStrike" kern="0" cap="none" spc="0" normalizeH="0" baseline="0" noProof="0" dirty="0">
                  <a:ln>
                    <a:noFill/>
                  </a:ln>
                  <a:solidFill>
                    <a:prstClr val="black"/>
                  </a:solidFill>
                  <a:effectLst/>
                  <a:uLnTx/>
                  <a:uFillTx/>
                  <a:latin typeface="Calibri"/>
                  <a:ea typeface="+mn-ea"/>
                  <a:cs typeface="+mn-cs"/>
                </a:rPr>
                <a:t>&amp; Resource</a:t>
              </a:r>
            </a:p>
            <a:p>
              <a:pPr marL="0" marR="0" lvl="0" indent="0" algn="ctr" defTabSz="913630" rtl="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latin typeface="Calibri"/>
                  <a:ea typeface="+mn-ea"/>
                  <a:cs typeface="+mn-cs"/>
                </a:rPr>
                <a:t>Catalog</a:t>
              </a:r>
            </a:p>
          </p:txBody>
        </p:sp>
        <p:sp>
          <p:nvSpPr>
            <p:cNvPr id="47" name="Rectangle 46"/>
            <p:cNvSpPr/>
            <p:nvPr/>
          </p:nvSpPr>
          <p:spPr>
            <a:xfrm>
              <a:off x="3233444" y="2703427"/>
              <a:ext cx="4992627" cy="305741"/>
            </a:xfrm>
            <a:prstGeom prst="rect">
              <a:avLst/>
            </a:prstGeom>
            <a:solidFill>
              <a:schemeClr val="bg1"/>
            </a:solidFill>
            <a:ln w="9525" cap="flat" cmpd="sng" algn="ctr">
              <a:solidFill>
                <a:sysClr val="windowText" lastClr="000000"/>
              </a:solidFill>
              <a:prstDash val="solid"/>
            </a:ln>
            <a:effectLst>
              <a:outerShdw blurRad="40000" dist="20000" dir="5400000" rotWithShape="0">
                <a:srgbClr val="000000">
                  <a:alpha val="38000"/>
                </a:srgbClr>
              </a:outerShdw>
            </a:effectLst>
          </p:spPr>
          <p:txBody>
            <a:bodyPr wrap="square" lIns="91362" tIns="45679" rIns="91362" bIns="45679" rtlCol="0" anchor="ctr"/>
            <a:lstStyle/>
            <a:p>
              <a:pPr marL="0" marR="0" lvl="0" indent="0" algn="r" defTabSz="913630" rtl="0" eaLnBrk="1" fontAlgn="auto" latinLnBrk="0" hangingPunct="1">
                <a:lnSpc>
                  <a:spcPts val="900"/>
                </a:lnSpc>
                <a:spcBef>
                  <a:spcPts val="0"/>
                </a:spcBef>
                <a:spcAft>
                  <a:spcPts val="0"/>
                </a:spcAft>
                <a:buClrTx/>
                <a:buSzTx/>
                <a:buFontTx/>
                <a:buNone/>
                <a:tabLst/>
                <a:defRPr/>
              </a:pPr>
              <a:r>
                <a:rPr kumimoji="0" lang="en-US" sz="1100" b="1" i="0" u="none" strike="noStrike" kern="0" cap="none" spc="0" normalizeH="0" baseline="0" noProof="0" dirty="0">
                  <a:ln>
                    <a:noFill/>
                  </a:ln>
                  <a:solidFill>
                    <a:prstClr val="black"/>
                  </a:solidFill>
                  <a:effectLst/>
                  <a:uLnTx/>
                  <a:uFillTx/>
                  <a:latin typeface="Arial"/>
                  <a:ea typeface="+mn-ea"/>
                  <a:cs typeface="+mn-cs"/>
                </a:rPr>
                <a:t>Request</a:t>
              </a:r>
            </a:p>
            <a:p>
              <a:pPr marL="0" marR="0" lvl="0" indent="0" algn="r" defTabSz="913630" rtl="0" eaLnBrk="1" fontAlgn="auto" latinLnBrk="0" hangingPunct="1">
                <a:lnSpc>
                  <a:spcPts val="900"/>
                </a:lnSpc>
                <a:spcBef>
                  <a:spcPts val="0"/>
                </a:spcBef>
                <a:spcAft>
                  <a:spcPts val="0"/>
                </a:spcAft>
                <a:buClrTx/>
                <a:buSzTx/>
                <a:buFontTx/>
                <a:buNone/>
                <a:tabLst/>
                <a:defRPr/>
              </a:pPr>
              <a:r>
                <a:rPr kumimoji="0" lang="en-US" sz="1100" b="1" i="0" u="none" strike="noStrike" kern="0" cap="none" spc="0" normalizeH="0" baseline="0" noProof="0" dirty="0">
                  <a:ln>
                    <a:noFill/>
                  </a:ln>
                  <a:solidFill>
                    <a:prstClr val="black"/>
                  </a:solidFill>
                  <a:effectLst/>
                  <a:uLnTx/>
                  <a:uFillTx/>
                  <a:latin typeface="Arial"/>
                  <a:ea typeface="+mn-ea"/>
                  <a:cs typeface="+mn-cs"/>
                </a:rPr>
                <a:t>Handler</a:t>
              </a:r>
            </a:p>
          </p:txBody>
        </p:sp>
        <p:sp>
          <p:nvSpPr>
            <p:cNvPr id="48" name="Rounded Rectangle 151"/>
            <p:cNvSpPr/>
            <p:nvPr/>
          </p:nvSpPr>
          <p:spPr>
            <a:xfrm>
              <a:off x="3419608" y="2751129"/>
              <a:ext cx="685086" cy="22860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wrap="none"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Store</a:t>
              </a:r>
            </a:p>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Request</a:t>
              </a:r>
            </a:p>
          </p:txBody>
        </p:sp>
        <p:sp>
          <p:nvSpPr>
            <p:cNvPr id="49" name="Rounded Rectangle 152"/>
            <p:cNvSpPr/>
            <p:nvPr/>
          </p:nvSpPr>
          <p:spPr>
            <a:xfrm>
              <a:off x="4203297" y="2751129"/>
              <a:ext cx="685086" cy="22860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Select Recipe</a:t>
              </a:r>
            </a:p>
          </p:txBody>
        </p:sp>
        <p:sp>
          <p:nvSpPr>
            <p:cNvPr id="50" name="Rounded Rectangle 153"/>
            <p:cNvSpPr/>
            <p:nvPr/>
          </p:nvSpPr>
          <p:spPr>
            <a:xfrm>
              <a:off x="6837203" y="2751129"/>
              <a:ext cx="685086" cy="22860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wrap="none"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Track</a:t>
              </a:r>
            </a:p>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Requests</a:t>
              </a:r>
            </a:p>
          </p:txBody>
        </p:sp>
        <p:cxnSp>
          <p:nvCxnSpPr>
            <p:cNvPr id="51" name="Straight Arrow Connector 50"/>
            <p:cNvCxnSpPr>
              <a:endCxn id="50" idx="2"/>
            </p:cNvCxnSpPr>
            <p:nvPr/>
          </p:nvCxnSpPr>
          <p:spPr>
            <a:xfrm flipV="1">
              <a:off x="7179746" y="2979730"/>
              <a:ext cx="0" cy="272786"/>
            </a:xfrm>
            <a:prstGeom prst="straightConnector1">
              <a:avLst/>
            </a:prstGeom>
            <a:noFill/>
            <a:ln w="19050" cap="flat" cmpd="sng" algn="ctr">
              <a:solidFill>
                <a:sysClr val="windowText" lastClr="000000"/>
              </a:solidFill>
              <a:prstDash val="solid"/>
              <a:tailEnd type="arrow"/>
            </a:ln>
            <a:effectLst/>
          </p:spPr>
        </p:cxnSp>
        <p:cxnSp>
          <p:nvCxnSpPr>
            <p:cNvPr id="53" name="Straight Arrow Connector 52"/>
            <p:cNvCxnSpPr/>
            <p:nvPr/>
          </p:nvCxnSpPr>
          <p:spPr>
            <a:xfrm flipV="1">
              <a:off x="4534483" y="2979730"/>
              <a:ext cx="0" cy="272786"/>
            </a:xfrm>
            <a:prstGeom prst="straightConnector1">
              <a:avLst/>
            </a:prstGeom>
            <a:noFill/>
            <a:ln w="19050" cap="flat" cmpd="sng" algn="ctr">
              <a:solidFill>
                <a:sysClr val="windowText" lastClr="000000"/>
              </a:solidFill>
              <a:prstDash val="solid"/>
              <a:tailEnd type="arrow"/>
            </a:ln>
            <a:effectLst/>
          </p:spPr>
        </p:cxnSp>
        <p:cxnSp>
          <p:nvCxnSpPr>
            <p:cNvPr id="54" name="Straight Arrow Connector 53"/>
            <p:cNvCxnSpPr/>
            <p:nvPr/>
          </p:nvCxnSpPr>
          <p:spPr>
            <a:xfrm>
              <a:off x="3762151" y="2977630"/>
              <a:ext cx="0" cy="272786"/>
            </a:xfrm>
            <a:prstGeom prst="straightConnector1">
              <a:avLst/>
            </a:prstGeom>
            <a:noFill/>
            <a:ln w="19050" cap="flat" cmpd="sng" algn="ctr">
              <a:solidFill>
                <a:sysClr val="windowText" lastClr="000000"/>
              </a:solidFill>
              <a:prstDash val="solid"/>
              <a:tailEnd type="arrow"/>
            </a:ln>
            <a:effectLst/>
          </p:spPr>
        </p:cxnSp>
        <p:cxnSp>
          <p:nvCxnSpPr>
            <p:cNvPr id="58" name="Elbow Connector 162"/>
            <p:cNvCxnSpPr>
              <a:cxnSpLocks/>
              <a:endCxn id="105" idx="1"/>
            </p:cNvCxnSpPr>
            <p:nvPr/>
          </p:nvCxnSpPr>
          <p:spPr>
            <a:xfrm rot="16200000" flipH="1">
              <a:off x="5767111" y="2939567"/>
              <a:ext cx="726922" cy="687417"/>
            </a:xfrm>
            <a:prstGeom prst="bentConnector2">
              <a:avLst/>
            </a:prstGeom>
            <a:noFill/>
            <a:ln w="19050" cap="flat" cmpd="sng" algn="ctr">
              <a:solidFill>
                <a:sysClr val="windowText" lastClr="000000"/>
              </a:solidFill>
              <a:prstDash val="solid"/>
              <a:tailEnd type="arrow"/>
            </a:ln>
            <a:effectLst/>
          </p:spPr>
        </p:cxnSp>
        <p:cxnSp>
          <p:nvCxnSpPr>
            <p:cNvPr id="60" name="Straight Arrow Connector 59"/>
            <p:cNvCxnSpPr>
              <a:cxnSpLocks/>
            </p:cNvCxnSpPr>
            <p:nvPr/>
          </p:nvCxnSpPr>
          <p:spPr>
            <a:xfrm>
              <a:off x="4193048" y="4360647"/>
              <a:ext cx="0" cy="548640"/>
            </a:xfrm>
            <a:prstGeom prst="straightConnector1">
              <a:avLst/>
            </a:prstGeom>
            <a:noFill/>
            <a:ln w="19050" cap="flat" cmpd="sng" algn="ctr">
              <a:solidFill>
                <a:sysClr val="windowText" lastClr="000000"/>
              </a:solidFill>
              <a:prstDash val="solid"/>
              <a:tailEnd type="arrow"/>
            </a:ln>
            <a:effectLst/>
          </p:spPr>
        </p:cxnSp>
        <p:sp>
          <p:nvSpPr>
            <p:cNvPr id="111" name="Freeform: Shape 110">
              <a:extLst>
                <a:ext uri="{FF2B5EF4-FFF2-40B4-BE49-F238E27FC236}">
                  <a16:creationId xmlns="" xmlns:a16="http://schemas.microsoft.com/office/drawing/2014/main" id="{01C962BF-9398-49AC-9767-723F4E37459D}"/>
                </a:ext>
              </a:extLst>
            </p:cNvPr>
            <p:cNvSpPr/>
            <p:nvPr/>
          </p:nvSpPr>
          <p:spPr>
            <a:xfrm>
              <a:off x="8898454" y="3271144"/>
              <a:ext cx="1728663" cy="188302"/>
            </a:xfrm>
            <a:custGeom>
              <a:avLst/>
              <a:gdLst>
                <a:gd name="connsiteX0" fmla="*/ 0 w 2838450"/>
                <a:gd name="connsiteY0" fmla="*/ 337419 h 366748"/>
                <a:gd name="connsiteX1" fmla="*/ 1847850 w 2838450"/>
                <a:gd name="connsiteY1" fmla="*/ 337419 h 366748"/>
                <a:gd name="connsiteX2" fmla="*/ 2657475 w 2838450"/>
                <a:gd name="connsiteY2" fmla="*/ 32619 h 366748"/>
                <a:gd name="connsiteX3" fmla="*/ 2838450 w 2838450"/>
                <a:gd name="connsiteY3" fmla="*/ 23094 h 366748"/>
                <a:gd name="connsiteX0" fmla="*/ 0 w 2676982"/>
                <a:gd name="connsiteY0" fmla="*/ 332928 h 362257"/>
                <a:gd name="connsiteX1" fmla="*/ 1847850 w 2676982"/>
                <a:gd name="connsiteY1" fmla="*/ 332928 h 362257"/>
                <a:gd name="connsiteX2" fmla="*/ 2657475 w 2676982"/>
                <a:gd name="connsiteY2" fmla="*/ 28128 h 362257"/>
                <a:gd name="connsiteX3" fmla="*/ 2447925 w 2676982"/>
                <a:gd name="connsiteY3" fmla="*/ 28128 h 362257"/>
                <a:gd name="connsiteX0" fmla="*/ 0 w 2828925"/>
                <a:gd name="connsiteY0" fmla="*/ 337419 h 366748"/>
                <a:gd name="connsiteX1" fmla="*/ 1847850 w 2828925"/>
                <a:gd name="connsiteY1" fmla="*/ 337419 h 366748"/>
                <a:gd name="connsiteX2" fmla="*/ 2657475 w 2828925"/>
                <a:gd name="connsiteY2" fmla="*/ 32619 h 366748"/>
                <a:gd name="connsiteX3" fmla="*/ 2828925 w 2828925"/>
                <a:gd name="connsiteY3" fmla="*/ 23094 h 366748"/>
                <a:gd name="connsiteX0" fmla="*/ 0 w 2828925"/>
                <a:gd name="connsiteY0" fmla="*/ 328608 h 357937"/>
                <a:gd name="connsiteX1" fmla="*/ 1847850 w 2828925"/>
                <a:gd name="connsiteY1" fmla="*/ 328608 h 357937"/>
                <a:gd name="connsiteX2" fmla="*/ 2657475 w 2828925"/>
                <a:gd name="connsiteY2" fmla="*/ 23808 h 357937"/>
                <a:gd name="connsiteX3" fmla="*/ 2828925 w 2828925"/>
                <a:gd name="connsiteY3" fmla="*/ 14283 h 357937"/>
                <a:gd name="connsiteX0" fmla="*/ 0 w 2834433"/>
                <a:gd name="connsiteY0" fmla="*/ 388689 h 418018"/>
                <a:gd name="connsiteX1" fmla="*/ 1847850 w 2834433"/>
                <a:gd name="connsiteY1" fmla="*/ 388689 h 418018"/>
                <a:gd name="connsiteX2" fmla="*/ 2657475 w 2834433"/>
                <a:gd name="connsiteY2" fmla="*/ 83889 h 418018"/>
                <a:gd name="connsiteX3" fmla="*/ 2834433 w 2834433"/>
                <a:gd name="connsiteY3" fmla="*/ 0 h 418018"/>
                <a:gd name="connsiteX0" fmla="*/ 0 w 2834433"/>
                <a:gd name="connsiteY0" fmla="*/ 388689 h 419966"/>
                <a:gd name="connsiteX1" fmla="*/ 1847850 w 2834433"/>
                <a:gd name="connsiteY1" fmla="*/ 388689 h 419966"/>
                <a:gd name="connsiteX2" fmla="*/ 2434384 w 2834433"/>
                <a:gd name="connsiteY2" fmla="*/ 56346 h 419966"/>
                <a:gd name="connsiteX3" fmla="*/ 2834433 w 2834433"/>
                <a:gd name="connsiteY3" fmla="*/ 0 h 419966"/>
                <a:gd name="connsiteX0" fmla="*/ 0 w 2834433"/>
                <a:gd name="connsiteY0" fmla="*/ 388689 h 419966"/>
                <a:gd name="connsiteX1" fmla="*/ 1847850 w 2834433"/>
                <a:gd name="connsiteY1" fmla="*/ 388689 h 419966"/>
                <a:gd name="connsiteX2" fmla="*/ 2401334 w 2834433"/>
                <a:gd name="connsiteY2" fmla="*/ 56346 h 419966"/>
                <a:gd name="connsiteX3" fmla="*/ 2834433 w 2834433"/>
                <a:gd name="connsiteY3" fmla="*/ 0 h 419966"/>
                <a:gd name="connsiteX0" fmla="*/ 0 w 2839941"/>
                <a:gd name="connsiteY0" fmla="*/ 424494 h 440541"/>
                <a:gd name="connsiteX1" fmla="*/ 1853358 w 2839941"/>
                <a:gd name="connsiteY1" fmla="*/ 388689 h 440541"/>
                <a:gd name="connsiteX2" fmla="*/ 2406842 w 2839941"/>
                <a:gd name="connsiteY2" fmla="*/ 56346 h 440541"/>
                <a:gd name="connsiteX3" fmla="*/ 2839941 w 2839941"/>
                <a:gd name="connsiteY3" fmla="*/ 0 h 440541"/>
                <a:gd name="connsiteX0" fmla="*/ 0 w 2839941"/>
                <a:gd name="connsiteY0" fmla="*/ 424494 h 427814"/>
                <a:gd name="connsiteX1" fmla="*/ 1853358 w 2839941"/>
                <a:gd name="connsiteY1" fmla="*/ 388689 h 427814"/>
                <a:gd name="connsiteX2" fmla="*/ 2406842 w 2839941"/>
                <a:gd name="connsiteY2" fmla="*/ 56346 h 427814"/>
                <a:gd name="connsiteX3" fmla="*/ 2839941 w 2839941"/>
                <a:gd name="connsiteY3" fmla="*/ 0 h 427814"/>
              </a:gdLst>
              <a:ahLst/>
              <a:cxnLst>
                <a:cxn ang="0">
                  <a:pos x="connsiteX0" y="connsiteY0"/>
                </a:cxn>
                <a:cxn ang="0">
                  <a:pos x="connsiteX1" y="connsiteY1"/>
                </a:cxn>
                <a:cxn ang="0">
                  <a:pos x="connsiteX2" y="connsiteY2"/>
                </a:cxn>
                <a:cxn ang="0">
                  <a:pos x="connsiteX3" y="connsiteY3"/>
                </a:cxn>
              </a:cxnLst>
              <a:rect l="l" t="t" r="r" b="b"/>
              <a:pathLst>
                <a:path w="2839941" h="427814">
                  <a:moveTo>
                    <a:pt x="0" y="424494"/>
                  </a:moveTo>
                  <a:cubicBezTo>
                    <a:pt x="1049500" y="419598"/>
                    <a:pt x="1452218" y="450047"/>
                    <a:pt x="1853358" y="388689"/>
                  </a:cubicBezTo>
                  <a:cubicBezTo>
                    <a:pt x="2254498" y="327331"/>
                    <a:pt x="2242412" y="121127"/>
                    <a:pt x="2406842" y="56346"/>
                  </a:cubicBezTo>
                  <a:cubicBezTo>
                    <a:pt x="2571272" y="-8435"/>
                    <a:pt x="2661242" y="8865"/>
                    <a:pt x="2839941" y="0"/>
                  </a:cubicBezTo>
                </a:path>
              </a:pathLst>
            </a:custGeom>
            <a:noFill/>
            <a:ln w="28575" cap="flat" cmpd="sng" algn="ctr">
              <a:solidFill>
                <a:sysClr val="windowText" lastClr="000000">
                  <a:lumMod val="50000"/>
                  <a:lumOff val="50000"/>
                </a:sysClr>
              </a:solidFill>
              <a:prstDash val="solid"/>
              <a:headEnd type="arrow" w="med" len="med"/>
              <a:tailEnd type="arrow"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113" name="Freeform: Shape 112">
              <a:extLst>
                <a:ext uri="{FF2B5EF4-FFF2-40B4-BE49-F238E27FC236}">
                  <a16:creationId xmlns="" xmlns:a16="http://schemas.microsoft.com/office/drawing/2014/main" id="{388C0A80-A703-4DB1-8154-77B6000D9BF4}"/>
                </a:ext>
              </a:extLst>
            </p:cNvPr>
            <p:cNvSpPr/>
            <p:nvPr/>
          </p:nvSpPr>
          <p:spPr>
            <a:xfrm flipV="1">
              <a:off x="8896171" y="4150883"/>
              <a:ext cx="1728663" cy="120407"/>
            </a:xfrm>
            <a:custGeom>
              <a:avLst/>
              <a:gdLst>
                <a:gd name="connsiteX0" fmla="*/ 0 w 2838450"/>
                <a:gd name="connsiteY0" fmla="*/ 337419 h 366748"/>
                <a:gd name="connsiteX1" fmla="*/ 1847850 w 2838450"/>
                <a:gd name="connsiteY1" fmla="*/ 337419 h 366748"/>
                <a:gd name="connsiteX2" fmla="*/ 2657475 w 2838450"/>
                <a:gd name="connsiteY2" fmla="*/ 32619 h 366748"/>
                <a:gd name="connsiteX3" fmla="*/ 2838450 w 2838450"/>
                <a:gd name="connsiteY3" fmla="*/ 23094 h 366748"/>
                <a:gd name="connsiteX0" fmla="*/ 0 w 2676982"/>
                <a:gd name="connsiteY0" fmla="*/ 332928 h 362257"/>
                <a:gd name="connsiteX1" fmla="*/ 1847850 w 2676982"/>
                <a:gd name="connsiteY1" fmla="*/ 332928 h 362257"/>
                <a:gd name="connsiteX2" fmla="*/ 2657475 w 2676982"/>
                <a:gd name="connsiteY2" fmla="*/ 28128 h 362257"/>
                <a:gd name="connsiteX3" fmla="*/ 2447925 w 2676982"/>
                <a:gd name="connsiteY3" fmla="*/ 28128 h 362257"/>
                <a:gd name="connsiteX0" fmla="*/ 0 w 2828925"/>
                <a:gd name="connsiteY0" fmla="*/ 337419 h 366748"/>
                <a:gd name="connsiteX1" fmla="*/ 1847850 w 2828925"/>
                <a:gd name="connsiteY1" fmla="*/ 337419 h 366748"/>
                <a:gd name="connsiteX2" fmla="*/ 2657475 w 2828925"/>
                <a:gd name="connsiteY2" fmla="*/ 32619 h 366748"/>
                <a:gd name="connsiteX3" fmla="*/ 2828925 w 2828925"/>
                <a:gd name="connsiteY3" fmla="*/ 23094 h 366748"/>
                <a:gd name="connsiteX0" fmla="*/ 0 w 2828925"/>
                <a:gd name="connsiteY0" fmla="*/ 328608 h 357937"/>
                <a:gd name="connsiteX1" fmla="*/ 1847850 w 2828925"/>
                <a:gd name="connsiteY1" fmla="*/ 328608 h 357937"/>
                <a:gd name="connsiteX2" fmla="*/ 2657475 w 2828925"/>
                <a:gd name="connsiteY2" fmla="*/ 23808 h 357937"/>
                <a:gd name="connsiteX3" fmla="*/ 2828925 w 2828925"/>
                <a:gd name="connsiteY3" fmla="*/ 14283 h 357937"/>
                <a:gd name="connsiteX0" fmla="*/ 0 w 2834433"/>
                <a:gd name="connsiteY0" fmla="*/ 388689 h 418018"/>
                <a:gd name="connsiteX1" fmla="*/ 1847850 w 2834433"/>
                <a:gd name="connsiteY1" fmla="*/ 388689 h 418018"/>
                <a:gd name="connsiteX2" fmla="*/ 2657475 w 2834433"/>
                <a:gd name="connsiteY2" fmla="*/ 83889 h 418018"/>
                <a:gd name="connsiteX3" fmla="*/ 2834433 w 2834433"/>
                <a:gd name="connsiteY3" fmla="*/ 0 h 418018"/>
                <a:gd name="connsiteX0" fmla="*/ 0 w 2834433"/>
                <a:gd name="connsiteY0" fmla="*/ 388689 h 419966"/>
                <a:gd name="connsiteX1" fmla="*/ 1847850 w 2834433"/>
                <a:gd name="connsiteY1" fmla="*/ 388689 h 419966"/>
                <a:gd name="connsiteX2" fmla="*/ 2434384 w 2834433"/>
                <a:gd name="connsiteY2" fmla="*/ 56346 h 419966"/>
                <a:gd name="connsiteX3" fmla="*/ 2834433 w 2834433"/>
                <a:gd name="connsiteY3" fmla="*/ 0 h 419966"/>
                <a:gd name="connsiteX0" fmla="*/ 0 w 2834433"/>
                <a:gd name="connsiteY0" fmla="*/ 388689 h 419966"/>
                <a:gd name="connsiteX1" fmla="*/ 1847850 w 2834433"/>
                <a:gd name="connsiteY1" fmla="*/ 388689 h 419966"/>
                <a:gd name="connsiteX2" fmla="*/ 2401334 w 2834433"/>
                <a:gd name="connsiteY2" fmla="*/ 56346 h 419966"/>
                <a:gd name="connsiteX3" fmla="*/ 2834433 w 2834433"/>
                <a:gd name="connsiteY3" fmla="*/ 0 h 419966"/>
                <a:gd name="connsiteX0" fmla="*/ 0 w 2839941"/>
                <a:gd name="connsiteY0" fmla="*/ 424494 h 440541"/>
                <a:gd name="connsiteX1" fmla="*/ 1853358 w 2839941"/>
                <a:gd name="connsiteY1" fmla="*/ 388689 h 440541"/>
                <a:gd name="connsiteX2" fmla="*/ 2406842 w 2839941"/>
                <a:gd name="connsiteY2" fmla="*/ 56346 h 440541"/>
                <a:gd name="connsiteX3" fmla="*/ 2839941 w 2839941"/>
                <a:gd name="connsiteY3" fmla="*/ 0 h 440541"/>
                <a:gd name="connsiteX0" fmla="*/ 0 w 2839941"/>
                <a:gd name="connsiteY0" fmla="*/ 424494 h 427814"/>
                <a:gd name="connsiteX1" fmla="*/ 1853358 w 2839941"/>
                <a:gd name="connsiteY1" fmla="*/ 388689 h 427814"/>
                <a:gd name="connsiteX2" fmla="*/ 2406842 w 2839941"/>
                <a:gd name="connsiteY2" fmla="*/ 56346 h 427814"/>
                <a:gd name="connsiteX3" fmla="*/ 2839941 w 2839941"/>
                <a:gd name="connsiteY3" fmla="*/ 0 h 427814"/>
              </a:gdLst>
              <a:ahLst/>
              <a:cxnLst>
                <a:cxn ang="0">
                  <a:pos x="connsiteX0" y="connsiteY0"/>
                </a:cxn>
                <a:cxn ang="0">
                  <a:pos x="connsiteX1" y="connsiteY1"/>
                </a:cxn>
                <a:cxn ang="0">
                  <a:pos x="connsiteX2" y="connsiteY2"/>
                </a:cxn>
                <a:cxn ang="0">
                  <a:pos x="connsiteX3" y="connsiteY3"/>
                </a:cxn>
              </a:cxnLst>
              <a:rect l="l" t="t" r="r" b="b"/>
              <a:pathLst>
                <a:path w="2839941" h="427814">
                  <a:moveTo>
                    <a:pt x="0" y="424494"/>
                  </a:moveTo>
                  <a:cubicBezTo>
                    <a:pt x="1049500" y="419598"/>
                    <a:pt x="1452218" y="450047"/>
                    <a:pt x="1853358" y="388689"/>
                  </a:cubicBezTo>
                  <a:cubicBezTo>
                    <a:pt x="2254498" y="327331"/>
                    <a:pt x="2242412" y="121127"/>
                    <a:pt x="2406842" y="56346"/>
                  </a:cubicBezTo>
                  <a:cubicBezTo>
                    <a:pt x="2571272" y="-8435"/>
                    <a:pt x="2661242" y="8865"/>
                    <a:pt x="2839941" y="0"/>
                  </a:cubicBezTo>
                </a:path>
              </a:pathLst>
            </a:custGeom>
            <a:noFill/>
            <a:ln w="28575" cap="flat" cmpd="sng" algn="ctr">
              <a:solidFill>
                <a:sysClr val="windowText" lastClr="000000">
                  <a:lumMod val="50000"/>
                  <a:lumOff val="50000"/>
                </a:sysClr>
              </a:solidFill>
              <a:prstDash val="solid"/>
              <a:headEnd type="arrow" w="med" len="med"/>
              <a:tailEnd type="arrow"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grpSp>
          <p:nvGrpSpPr>
            <p:cNvPr id="115" name="Group 114">
              <a:extLst>
                <a:ext uri="{FF2B5EF4-FFF2-40B4-BE49-F238E27FC236}">
                  <a16:creationId xmlns="" xmlns:a16="http://schemas.microsoft.com/office/drawing/2014/main" id="{5414B3E5-B8DC-4C5C-A2E5-EDD6079EFEDF}"/>
                </a:ext>
              </a:extLst>
            </p:cNvPr>
            <p:cNvGrpSpPr/>
            <p:nvPr/>
          </p:nvGrpSpPr>
          <p:grpSpPr>
            <a:xfrm>
              <a:off x="4764512" y="3343436"/>
              <a:ext cx="580896" cy="467161"/>
              <a:chOff x="4714242" y="3218903"/>
              <a:chExt cx="580896" cy="467161"/>
            </a:xfrm>
          </p:grpSpPr>
          <p:sp>
            <p:nvSpPr>
              <p:cNvPr id="44" name="Can 147"/>
              <p:cNvSpPr/>
              <p:nvPr/>
            </p:nvSpPr>
            <p:spPr bwMode="auto">
              <a:xfrm>
                <a:off x="4714242" y="3218903"/>
                <a:ext cx="580896" cy="411909"/>
              </a:xfrm>
              <a:prstGeom prst="can">
                <a:avLst/>
              </a:prstGeom>
              <a:solidFill>
                <a:srgbClr val="EEECE1">
                  <a:lumMod val="40000"/>
                  <a:lumOff val="60000"/>
                </a:srgbClr>
              </a:solidFill>
              <a:ln w="12700" cap="flat" cmpd="sng" algn="ctr">
                <a:solidFill>
                  <a:srgbClr val="002060"/>
                </a:solidFill>
                <a:prstDash val="solid"/>
                <a:round/>
                <a:headEnd type="none" w="med" len="med"/>
                <a:tailEnd type="none" w="med" len="med"/>
              </a:ln>
              <a:effectLst/>
            </p:spPr>
            <p:txBody>
              <a:bodyPr vert="horz" wrap="square" lIns="68594" tIns="34296" rIns="68594" bIns="34296" numCol="1" rtlCol="0" anchor="t" anchorCtr="0" compatLnSpc="1">
                <a:prstTxWarp prst="textNoShape">
                  <a:avLst/>
                </a:prstTxWarp>
                <a:noAutofit/>
              </a:bodyPr>
              <a:lstStyle/>
              <a:p>
                <a:pPr marL="0" marR="0" lvl="0" indent="0" algn="ctr" defTabSz="913630" rtl="0" eaLnBrk="1" fontAlgn="auto" latinLnBrk="0" hangingPunct="1">
                  <a:lnSpc>
                    <a:spcPct val="100000"/>
                  </a:lnSpc>
                  <a:spcBef>
                    <a:spcPts val="0"/>
                  </a:spcBef>
                  <a:spcAft>
                    <a:spcPts val="0"/>
                  </a:spcAft>
                  <a:buClrTx/>
                  <a:buSzTx/>
                  <a:buFontTx/>
                  <a:buNone/>
                  <a:tabLst/>
                  <a:defRPr/>
                </a:pPr>
                <a:endParaRPr kumimoji="0" lang="en-US" sz="900" b="1" i="0" u="none" strike="noStrike" kern="0" cap="none" spc="0" normalizeH="0" baseline="0" noProof="0" dirty="0">
                  <a:ln>
                    <a:noFill/>
                  </a:ln>
                  <a:solidFill>
                    <a:prstClr val="black"/>
                  </a:solidFill>
                  <a:effectLst/>
                  <a:uLnTx/>
                  <a:uFillTx/>
                  <a:latin typeface="Calibri"/>
                  <a:ea typeface="+mn-ea"/>
                  <a:cs typeface="+mn-cs"/>
                </a:endParaRPr>
              </a:p>
            </p:txBody>
          </p:sp>
          <p:sp>
            <p:nvSpPr>
              <p:cNvPr id="114" name="TextBox 113">
                <a:extLst>
                  <a:ext uri="{FF2B5EF4-FFF2-40B4-BE49-F238E27FC236}">
                    <a16:creationId xmlns="" xmlns:a16="http://schemas.microsoft.com/office/drawing/2014/main" id="{9AD46493-16D2-48EA-8E0B-965702887C82}"/>
                  </a:ext>
                </a:extLst>
              </p:cNvPr>
              <p:cNvSpPr txBox="1"/>
              <p:nvPr/>
            </p:nvSpPr>
            <p:spPr>
              <a:xfrm>
                <a:off x="4778645" y="3316732"/>
                <a:ext cx="486030" cy="369332"/>
              </a:xfrm>
              <a:prstGeom prst="rect">
                <a:avLst/>
              </a:prstGeom>
              <a:noFill/>
            </p:spPr>
            <p:txBody>
              <a:bodyPr wrap="none" rtlCol="0">
                <a:spAutoFit/>
              </a:bodyPr>
              <a:lstStyle/>
              <a:p>
                <a:pPr marL="0" marR="0" lvl="0" indent="0" algn="ctr" defTabSz="913630" rtl="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latin typeface="Calibri"/>
                    <a:ea typeface="+mn-ea"/>
                    <a:cs typeface="+mn-cs"/>
                  </a:rPr>
                  <a:t>BPMN</a:t>
                </a:r>
                <a:br>
                  <a:rPr kumimoji="0" lang="en-US" sz="900" b="1" i="0" u="none" strike="noStrike" kern="0" cap="none" spc="0" normalizeH="0" baseline="0" noProof="0" dirty="0">
                    <a:ln>
                      <a:noFill/>
                    </a:ln>
                    <a:solidFill>
                      <a:prstClr val="black"/>
                    </a:solidFill>
                    <a:effectLst/>
                    <a:uLnTx/>
                    <a:uFillTx/>
                    <a:latin typeface="Calibri"/>
                    <a:ea typeface="+mn-ea"/>
                    <a:cs typeface="+mn-cs"/>
                  </a:rPr>
                </a:br>
                <a:r>
                  <a:rPr kumimoji="0" lang="en-US" sz="900" b="1" i="0" u="none" strike="noStrike" kern="0" cap="none" spc="0" normalizeH="0" baseline="0" noProof="0" dirty="0">
                    <a:ln>
                      <a:noFill/>
                    </a:ln>
                    <a:solidFill>
                      <a:prstClr val="black"/>
                    </a:solidFill>
                    <a:effectLst/>
                    <a:uLnTx/>
                    <a:uFillTx/>
                    <a:latin typeface="Calibri"/>
                    <a:ea typeface="+mn-ea"/>
                    <a:cs typeface="+mn-cs"/>
                  </a:rPr>
                  <a:t>DB</a:t>
                </a:r>
              </a:p>
            </p:txBody>
          </p:sp>
        </p:grpSp>
        <p:sp>
          <p:nvSpPr>
            <p:cNvPr id="122" name="Rounded Rectangle 126">
              <a:extLst>
                <a:ext uri="{FF2B5EF4-FFF2-40B4-BE49-F238E27FC236}">
                  <a16:creationId xmlns="" xmlns:a16="http://schemas.microsoft.com/office/drawing/2014/main" id="{62B900F2-5F3A-4FD9-A96E-35F40079C4F7}"/>
                </a:ext>
              </a:extLst>
            </p:cNvPr>
            <p:cNvSpPr/>
            <p:nvPr/>
          </p:nvSpPr>
          <p:spPr>
            <a:xfrm>
              <a:off x="5942580" y="6456943"/>
              <a:ext cx="1184360" cy="457200"/>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mn-ea"/>
                  <a:cs typeface="+mn-cs"/>
                </a:rPr>
                <a:t>SDN Controller</a:t>
              </a:r>
            </a:p>
          </p:txBody>
        </p:sp>
        <p:cxnSp>
          <p:nvCxnSpPr>
            <p:cNvPr id="123" name="Straight Arrow Connector 122">
              <a:extLst>
                <a:ext uri="{FF2B5EF4-FFF2-40B4-BE49-F238E27FC236}">
                  <a16:creationId xmlns="" xmlns:a16="http://schemas.microsoft.com/office/drawing/2014/main" id="{2D64E9B2-B4BB-4A98-A594-7E28029D0BEF}"/>
                </a:ext>
              </a:extLst>
            </p:cNvPr>
            <p:cNvCxnSpPr>
              <a:cxnSpLocks/>
            </p:cNvCxnSpPr>
            <p:nvPr/>
          </p:nvCxnSpPr>
          <p:spPr>
            <a:xfrm>
              <a:off x="6472956" y="5343719"/>
              <a:ext cx="13210" cy="1107917"/>
            </a:xfrm>
            <a:prstGeom prst="straightConnector1">
              <a:avLst/>
            </a:prstGeom>
            <a:noFill/>
            <a:ln w="28575" cap="flat" cmpd="sng" algn="ctr">
              <a:solidFill>
                <a:sysClr val="windowText" lastClr="000000">
                  <a:lumMod val="50000"/>
                  <a:lumOff val="50000"/>
                </a:sysClr>
              </a:solidFill>
              <a:prstDash val="solid"/>
              <a:tailEnd type="arrow"/>
            </a:ln>
            <a:effectLst/>
          </p:spPr>
        </p:cxnSp>
        <p:cxnSp>
          <p:nvCxnSpPr>
            <p:cNvPr id="125" name="Straight Arrow Connector 124">
              <a:extLst>
                <a:ext uri="{FF2B5EF4-FFF2-40B4-BE49-F238E27FC236}">
                  <a16:creationId xmlns="" xmlns:a16="http://schemas.microsoft.com/office/drawing/2014/main" id="{730855B3-0BA1-4F84-AC5E-94E08BCA7462}"/>
                </a:ext>
              </a:extLst>
            </p:cNvPr>
            <p:cNvCxnSpPr>
              <a:cxnSpLocks/>
            </p:cNvCxnSpPr>
            <p:nvPr/>
          </p:nvCxnSpPr>
          <p:spPr>
            <a:xfrm>
              <a:off x="7176967" y="5053275"/>
              <a:ext cx="13210" cy="1107917"/>
            </a:xfrm>
            <a:prstGeom prst="straightConnector1">
              <a:avLst/>
            </a:prstGeom>
            <a:noFill/>
            <a:ln w="28575" cap="flat" cmpd="sng" algn="ctr">
              <a:solidFill>
                <a:sysClr val="windowText" lastClr="000000">
                  <a:lumMod val="50000"/>
                  <a:lumOff val="50000"/>
                </a:sysClr>
              </a:solidFill>
              <a:prstDash val="solid"/>
              <a:tailEnd type="arrow"/>
            </a:ln>
            <a:effectLst/>
          </p:spPr>
        </p:cxnSp>
        <p:sp>
          <p:nvSpPr>
            <p:cNvPr id="127" name="Rounded Rectangle 126">
              <a:extLst>
                <a:ext uri="{FF2B5EF4-FFF2-40B4-BE49-F238E27FC236}">
                  <a16:creationId xmlns="" xmlns:a16="http://schemas.microsoft.com/office/drawing/2014/main" id="{FD65CAA3-77A2-4F24-B14E-3FDC01756124}"/>
                </a:ext>
              </a:extLst>
            </p:cNvPr>
            <p:cNvSpPr/>
            <p:nvPr/>
          </p:nvSpPr>
          <p:spPr>
            <a:xfrm>
              <a:off x="7351032" y="6456943"/>
              <a:ext cx="1184360" cy="457200"/>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mn-ea"/>
                  <a:cs typeface="+mn-cs"/>
                </a:rPr>
                <a:t>Generic NF Controller</a:t>
              </a:r>
            </a:p>
          </p:txBody>
        </p:sp>
        <p:sp>
          <p:nvSpPr>
            <p:cNvPr id="52" name="Rounded Rectangle 155"/>
            <p:cNvSpPr/>
            <p:nvPr/>
          </p:nvSpPr>
          <p:spPr>
            <a:xfrm>
              <a:off x="4947922" y="2751129"/>
              <a:ext cx="1644206" cy="22860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Map Request Data to Recipe &amp; Invoke BPEL Execution</a:t>
              </a:r>
            </a:p>
          </p:txBody>
        </p:sp>
        <p:grpSp>
          <p:nvGrpSpPr>
            <p:cNvPr id="149" name="Group 148">
              <a:extLst>
                <a:ext uri="{FF2B5EF4-FFF2-40B4-BE49-F238E27FC236}">
                  <a16:creationId xmlns="" xmlns:a16="http://schemas.microsoft.com/office/drawing/2014/main" id="{3C423AEF-FEDE-4756-B5E2-FA0CBAE9B0BD}"/>
                </a:ext>
              </a:extLst>
            </p:cNvPr>
            <p:cNvGrpSpPr/>
            <p:nvPr/>
          </p:nvGrpSpPr>
          <p:grpSpPr>
            <a:xfrm>
              <a:off x="3129076" y="3879360"/>
              <a:ext cx="737974" cy="369332"/>
              <a:chOff x="3406053" y="3136282"/>
              <a:chExt cx="737974" cy="369332"/>
            </a:xfrm>
          </p:grpSpPr>
          <p:sp>
            <p:nvSpPr>
              <p:cNvPr id="147" name="Rectangle 146">
                <a:extLst>
                  <a:ext uri="{FF2B5EF4-FFF2-40B4-BE49-F238E27FC236}">
                    <a16:creationId xmlns="" xmlns:a16="http://schemas.microsoft.com/office/drawing/2014/main" id="{B102C575-D160-4DA4-9487-551CC8072904}"/>
                  </a:ext>
                </a:extLst>
              </p:cNvPr>
              <p:cNvSpPr/>
              <p:nvPr/>
            </p:nvSpPr>
            <p:spPr>
              <a:xfrm>
                <a:off x="3508985" y="3173499"/>
                <a:ext cx="523532" cy="3023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white"/>
                  </a:solidFill>
                  <a:effectLst/>
                  <a:uLnTx/>
                  <a:uFillTx/>
                  <a:latin typeface="Calibri"/>
                  <a:ea typeface="+mn-ea"/>
                  <a:cs typeface="+mn-cs"/>
                </a:endParaRPr>
              </a:p>
            </p:txBody>
          </p:sp>
          <p:sp>
            <p:nvSpPr>
              <p:cNvPr id="148" name="TextBox 147">
                <a:extLst>
                  <a:ext uri="{FF2B5EF4-FFF2-40B4-BE49-F238E27FC236}">
                    <a16:creationId xmlns="" xmlns:a16="http://schemas.microsoft.com/office/drawing/2014/main" id="{1C5A8687-204A-4625-8B13-CA98B86D9FDB}"/>
                  </a:ext>
                </a:extLst>
              </p:cNvPr>
              <p:cNvSpPr txBox="1"/>
              <p:nvPr/>
            </p:nvSpPr>
            <p:spPr>
              <a:xfrm>
                <a:off x="3406053" y="3136282"/>
                <a:ext cx="737974"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white"/>
                    </a:solidFill>
                    <a:effectLst/>
                    <a:uLnTx/>
                    <a:uFillTx/>
                    <a:latin typeface="Calibri"/>
                    <a:ea typeface="+mn-ea"/>
                    <a:cs typeface="+mn-cs"/>
                  </a:rPr>
                  <a:t>Resource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white"/>
                    </a:solidFill>
                    <a:effectLst/>
                    <a:uLnTx/>
                    <a:uFillTx/>
                    <a:latin typeface="Calibri"/>
                    <a:ea typeface="+mn-ea"/>
                    <a:cs typeface="+mn-cs"/>
                  </a:rPr>
                  <a:t>Models</a:t>
                </a:r>
              </a:p>
            </p:txBody>
          </p:sp>
        </p:grpSp>
        <p:grpSp>
          <p:nvGrpSpPr>
            <p:cNvPr id="150" name="Group 149">
              <a:extLst>
                <a:ext uri="{FF2B5EF4-FFF2-40B4-BE49-F238E27FC236}">
                  <a16:creationId xmlns="" xmlns:a16="http://schemas.microsoft.com/office/drawing/2014/main" id="{569912CA-0D8F-45F6-964D-D12624003178}"/>
                </a:ext>
              </a:extLst>
            </p:cNvPr>
            <p:cNvGrpSpPr/>
            <p:nvPr/>
          </p:nvGrpSpPr>
          <p:grpSpPr>
            <a:xfrm>
              <a:off x="3136526" y="3495343"/>
              <a:ext cx="737974" cy="369332"/>
              <a:chOff x="3406053" y="3136282"/>
              <a:chExt cx="737974" cy="369332"/>
            </a:xfrm>
          </p:grpSpPr>
          <p:sp>
            <p:nvSpPr>
              <p:cNvPr id="151" name="Rectangle 150">
                <a:extLst>
                  <a:ext uri="{FF2B5EF4-FFF2-40B4-BE49-F238E27FC236}">
                    <a16:creationId xmlns="" xmlns:a16="http://schemas.microsoft.com/office/drawing/2014/main" id="{ABF2A23E-FD20-4D05-9DE9-FBEBC49B464D}"/>
                  </a:ext>
                </a:extLst>
              </p:cNvPr>
              <p:cNvSpPr/>
              <p:nvPr/>
            </p:nvSpPr>
            <p:spPr>
              <a:xfrm>
                <a:off x="3508985" y="3173499"/>
                <a:ext cx="523532" cy="3023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white"/>
                  </a:solidFill>
                  <a:effectLst/>
                  <a:uLnTx/>
                  <a:uFillTx/>
                  <a:latin typeface="Calibri"/>
                  <a:ea typeface="+mn-ea"/>
                  <a:cs typeface="+mn-cs"/>
                </a:endParaRPr>
              </a:p>
            </p:txBody>
          </p:sp>
          <p:sp>
            <p:nvSpPr>
              <p:cNvPr id="152" name="TextBox 151">
                <a:extLst>
                  <a:ext uri="{FF2B5EF4-FFF2-40B4-BE49-F238E27FC236}">
                    <a16:creationId xmlns="" xmlns:a16="http://schemas.microsoft.com/office/drawing/2014/main" id="{AFE1FA1A-280C-4D01-A48B-D38DE5F0898E}"/>
                  </a:ext>
                </a:extLst>
              </p:cNvPr>
              <p:cNvSpPr txBox="1"/>
              <p:nvPr/>
            </p:nvSpPr>
            <p:spPr>
              <a:xfrm>
                <a:off x="3406053" y="3136282"/>
                <a:ext cx="737974"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white"/>
                    </a:solidFill>
                    <a:effectLst/>
                    <a:uLnTx/>
                    <a:uFillTx/>
                    <a:latin typeface="Calibri"/>
                    <a:ea typeface="+mn-ea"/>
                    <a:cs typeface="+mn-cs"/>
                  </a:rPr>
                  <a:t>Service Models</a:t>
                </a:r>
              </a:p>
            </p:txBody>
          </p:sp>
        </p:grpSp>
        <p:sp>
          <p:nvSpPr>
            <p:cNvPr id="8" name="TextBox 7">
              <a:extLst>
                <a:ext uri="{FF2B5EF4-FFF2-40B4-BE49-F238E27FC236}">
                  <a16:creationId xmlns="" xmlns:a16="http://schemas.microsoft.com/office/drawing/2014/main" id="{9B520152-9E12-4908-8D3B-AA3CA026137C}"/>
                </a:ext>
              </a:extLst>
            </p:cNvPr>
            <p:cNvSpPr txBox="1"/>
            <p:nvPr/>
          </p:nvSpPr>
          <p:spPr>
            <a:xfrm rot="16200000">
              <a:off x="772578" y="3241210"/>
              <a:ext cx="1533368" cy="400110"/>
            </a:xfrm>
            <a:prstGeom prst="rect">
              <a:avLst/>
            </a:prstGeom>
            <a:noFill/>
          </p:spPr>
          <p:txBody>
            <a:bodyPr wrap="none" rtlCol="0">
              <a:spAutoFit/>
            </a:bodyPr>
            <a:lstStyle/>
            <a:p>
              <a:pPr marL="0" marR="0" lvl="0" indent="0" algn="l" defTabSz="913364"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a:ea typeface="+mn-ea"/>
                  <a:cs typeface="+mn-cs"/>
                </a:rPr>
                <a:t>Orchestrator</a:t>
              </a:r>
            </a:p>
          </p:txBody>
        </p:sp>
        <p:sp>
          <p:nvSpPr>
            <p:cNvPr id="107" name="Rectangle: Rounded Corners 106">
              <a:extLst>
                <a:ext uri="{FF2B5EF4-FFF2-40B4-BE49-F238E27FC236}">
                  <a16:creationId xmlns="" xmlns:a16="http://schemas.microsoft.com/office/drawing/2014/main" id="{74C465AE-F919-45BF-B705-3D78ABCF5FCE}"/>
                </a:ext>
              </a:extLst>
            </p:cNvPr>
            <p:cNvSpPr/>
            <p:nvPr/>
          </p:nvSpPr>
          <p:spPr>
            <a:xfrm>
              <a:off x="6522257" y="4011760"/>
              <a:ext cx="1746785" cy="210791"/>
            </a:xfrm>
            <a:prstGeom prst="roundRect">
              <a:avLst/>
            </a:prstGeom>
            <a:solidFill>
              <a:srgbClr val="FFFF00"/>
            </a:solidFill>
            <a:ln w="19050" cap="flat" cmpd="sng" algn="ctr">
              <a:solidFill>
                <a:sysClr val="windowText" lastClr="000000"/>
              </a:solidFill>
              <a:prstDash val="dash"/>
              <a:tailEnd type="arrow"/>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1" dirty="0">
                  <a:solidFill>
                    <a:prstClr val="black"/>
                  </a:solidFill>
                  <a:latin typeface="Calibri"/>
                </a:rPr>
                <a:t>Resource Level </a:t>
              </a:r>
              <a:r>
                <a:rPr lang="en-US" sz="1000" b="1" dirty="0" err="1">
                  <a:solidFill>
                    <a:prstClr val="black"/>
                  </a:solidFill>
                  <a:latin typeface="Calibri"/>
                </a:rPr>
                <a:t>Orch</a:t>
              </a:r>
              <a:endParaRPr lang="en-US" sz="1000" b="1" dirty="0">
                <a:solidFill>
                  <a:prstClr val="black"/>
                </a:solidFill>
                <a:latin typeface="Calibri"/>
              </a:endParaRPr>
            </a:p>
          </p:txBody>
        </p:sp>
        <p:cxnSp>
          <p:nvCxnSpPr>
            <p:cNvPr id="112" name="Straight Arrow Connector 28">
              <a:extLst>
                <a:ext uri="{FF2B5EF4-FFF2-40B4-BE49-F238E27FC236}">
                  <a16:creationId xmlns="" xmlns:a16="http://schemas.microsoft.com/office/drawing/2014/main" id="{90003D5C-187F-4D5D-B17E-202282E18E48}"/>
                </a:ext>
              </a:extLst>
            </p:cNvPr>
            <p:cNvCxnSpPr>
              <a:cxnSpLocks/>
            </p:cNvCxnSpPr>
            <p:nvPr/>
          </p:nvCxnSpPr>
          <p:spPr>
            <a:xfrm rot="5400000">
              <a:off x="5528617" y="3933551"/>
              <a:ext cx="576072" cy="1371600"/>
            </a:xfrm>
            <a:prstGeom prst="bentConnector3">
              <a:avLst>
                <a:gd name="adj1" fmla="val 36197"/>
              </a:avLst>
            </a:prstGeom>
            <a:noFill/>
            <a:ln w="19050" cap="flat" cmpd="sng" algn="ctr">
              <a:solidFill>
                <a:sysClr val="windowText" lastClr="000000"/>
              </a:solidFill>
              <a:prstDash val="solid"/>
              <a:tailEnd type="arrow"/>
            </a:ln>
            <a:effectLst/>
          </p:spPr>
        </p:cxnSp>
        <p:sp>
          <p:nvSpPr>
            <p:cNvPr id="117" name="TextBox 116">
              <a:extLst>
                <a:ext uri="{FF2B5EF4-FFF2-40B4-BE49-F238E27FC236}">
                  <a16:creationId xmlns="" xmlns:a16="http://schemas.microsoft.com/office/drawing/2014/main" id="{5455C9D6-B23C-4AF8-96AD-A984BC27282F}"/>
                </a:ext>
              </a:extLst>
            </p:cNvPr>
            <p:cNvSpPr txBox="1"/>
            <p:nvPr/>
          </p:nvSpPr>
          <p:spPr>
            <a:xfrm>
              <a:off x="1654758" y="4652167"/>
              <a:ext cx="2690725" cy="246221"/>
            </a:xfrm>
            <a:prstGeom prst="rect">
              <a:avLst/>
            </a:prstGeom>
            <a:noFill/>
          </p:spPr>
          <p:txBody>
            <a:bodyPr wrap="square" rtlCol="0">
              <a:spAutoFit/>
            </a:bodyPr>
            <a:lstStyle/>
            <a:p>
              <a:pPr marL="0" marR="0" lvl="0" indent="0" algn="l" defTabSz="913364" rtl="0" eaLnBrk="1" fontAlgn="auto" latinLnBrk="0" hangingPunct="1">
                <a:lnSpc>
                  <a:spcPts val="12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Arial"/>
                  <a:ea typeface="+mn-ea"/>
                  <a:cs typeface="+mn-cs"/>
                </a:rPr>
                <a:t>Resource/Controller Adapters</a:t>
              </a:r>
            </a:p>
          </p:txBody>
        </p:sp>
        <p:sp>
          <p:nvSpPr>
            <p:cNvPr id="118" name="TextBox 117">
              <a:extLst>
                <a:ext uri="{FF2B5EF4-FFF2-40B4-BE49-F238E27FC236}">
                  <a16:creationId xmlns="" xmlns:a16="http://schemas.microsoft.com/office/drawing/2014/main" id="{722A6323-CC45-4ACC-921D-93FE1C990021}"/>
                </a:ext>
              </a:extLst>
            </p:cNvPr>
            <p:cNvSpPr txBox="1"/>
            <p:nvPr/>
          </p:nvSpPr>
          <p:spPr>
            <a:xfrm>
              <a:off x="4462050" y="2459955"/>
              <a:ext cx="2690725" cy="276999"/>
            </a:xfrm>
            <a:prstGeom prst="rect">
              <a:avLst/>
            </a:prstGeom>
            <a:noFill/>
          </p:spPr>
          <p:txBody>
            <a:bodyPr wrap="square" rtlCol="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Arial"/>
                  <a:ea typeface="+mn-ea"/>
                  <a:cs typeface="+mn-cs"/>
                </a:rPr>
                <a:t>API Handler</a:t>
              </a:r>
            </a:p>
          </p:txBody>
        </p:sp>
        <p:sp>
          <p:nvSpPr>
            <p:cNvPr id="119" name="Rectangle 118">
              <a:extLst>
                <a:ext uri="{FF2B5EF4-FFF2-40B4-BE49-F238E27FC236}">
                  <a16:creationId xmlns="" xmlns:a16="http://schemas.microsoft.com/office/drawing/2014/main" id="{2FBF294F-2518-43F0-B955-C3F0AF35BCE4}"/>
                </a:ext>
              </a:extLst>
            </p:cNvPr>
            <p:cNvSpPr/>
            <p:nvPr/>
          </p:nvSpPr>
          <p:spPr>
            <a:xfrm>
              <a:off x="2453164" y="4918083"/>
              <a:ext cx="6082227" cy="569570"/>
            </a:xfrm>
            <a:prstGeom prst="rect">
              <a:avLst/>
            </a:prstGeom>
            <a:gradFill rotWithShape="1">
              <a:gsLst>
                <a:gs pos="0">
                  <a:srgbClr val="4F81BD">
                    <a:tint val="50000"/>
                    <a:satMod val="300000"/>
                  </a:srgbClr>
                </a:gs>
                <a:gs pos="35000">
                  <a:srgbClr val="4F81BD">
                    <a:tint val="37000"/>
                    <a:satMod val="300000"/>
                  </a:srgbClr>
                </a:gs>
                <a:gs pos="100000">
                  <a:srgbClr val="4F81BD">
                    <a:tint val="15000"/>
                    <a:satMod val="350000"/>
                  </a:srgbClr>
                </a:gs>
              </a:gsLst>
              <a:lin ang="16200000" scaled="1"/>
            </a:gradFill>
            <a:ln w="9525" cap="flat" cmpd="sng" algn="ctr">
              <a:solidFill>
                <a:srgbClr val="4F81BD">
                  <a:shade val="95000"/>
                  <a:satMod val="105000"/>
                </a:srgbClr>
              </a:solidFill>
              <a:prstDash val="solid"/>
            </a:ln>
            <a:effectLst>
              <a:outerShdw blurRad="40000" dist="20000" dir="5400000" rotWithShape="0">
                <a:srgbClr val="000000">
                  <a:alpha val="38000"/>
                </a:srgbClr>
              </a:outerShdw>
            </a:effectLst>
          </p:spPr>
          <p:txBody>
            <a:bodyPr wrap="square" lIns="91362" tIns="45679" rIns="91362" bIns="45679" rtlCol="0" anchor="ctr"/>
            <a:lstStyle/>
            <a:p>
              <a:pPr marL="0" marR="0" lvl="0" indent="0" algn="l" defTabSz="913630" rtl="0" eaLnBrk="1" fontAlgn="auto" latinLnBrk="0" hangingPunct="1">
                <a:lnSpc>
                  <a:spcPts val="900"/>
                </a:lnSpc>
                <a:spcBef>
                  <a:spcPts val="0"/>
                </a:spcBef>
                <a:spcAft>
                  <a:spcPts val="0"/>
                </a:spcAft>
                <a:buClrTx/>
                <a:buSzTx/>
                <a:buFontTx/>
                <a:buNone/>
                <a:tabLst/>
                <a:defRPr/>
              </a:pPr>
              <a:endParaRPr kumimoji="0" lang="en-US" sz="1100" b="1" i="0" u="none" strike="noStrike" kern="0" cap="none" spc="0" normalizeH="0" baseline="0" noProof="0" dirty="0">
                <a:ln>
                  <a:noFill/>
                </a:ln>
                <a:solidFill>
                  <a:prstClr val="black"/>
                </a:solidFill>
                <a:effectLst/>
                <a:uLnTx/>
                <a:uFillTx/>
                <a:latin typeface="Arial"/>
                <a:ea typeface="+mn-ea"/>
                <a:cs typeface="+mn-cs"/>
              </a:endParaRPr>
            </a:p>
          </p:txBody>
        </p:sp>
        <p:sp>
          <p:nvSpPr>
            <p:cNvPr id="120" name="Rectangle 119">
              <a:extLst>
                <a:ext uri="{FF2B5EF4-FFF2-40B4-BE49-F238E27FC236}">
                  <a16:creationId xmlns="" xmlns:a16="http://schemas.microsoft.com/office/drawing/2014/main" id="{8FE4D07F-671D-4A24-B627-CE5AA8F355C3}"/>
                </a:ext>
              </a:extLst>
            </p:cNvPr>
            <p:cNvSpPr/>
            <p:nvPr/>
          </p:nvSpPr>
          <p:spPr>
            <a:xfrm>
              <a:off x="4279957" y="5114406"/>
              <a:ext cx="1586083" cy="256160"/>
            </a:xfrm>
            <a:prstGeom prst="rect">
              <a:avLst/>
            </a:prstGeom>
            <a:solidFill>
              <a:srgbClr val="F79646">
                <a:lumMod val="20000"/>
                <a:lumOff val="80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91362" tIns="45679" rIns="91362" bIns="45679" rtlCol="0" anchor="ctr"/>
            <a:lstStyle/>
            <a:p>
              <a:pPr marL="0" marR="0" lvl="0" indent="0" algn="ctr" defTabSz="913630" rtl="0" eaLnBrk="1" fontAlgn="auto" latinLnBrk="0" hangingPunct="1">
                <a:lnSpc>
                  <a:spcPts val="751"/>
                </a:lnSpc>
                <a:spcBef>
                  <a:spcPts val="0"/>
                </a:spcBef>
                <a:spcAft>
                  <a:spcPts val="0"/>
                </a:spcAft>
                <a:buClrTx/>
                <a:buSzTx/>
                <a:buFontTx/>
                <a:buNone/>
                <a:tabLst/>
                <a:defRPr/>
              </a:pPr>
              <a:r>
                <a:rPr kumimoji="0" lang="en-US" sz="1000" b="1" i="0" u="none" strike="noStrike" kern="0" cap="none" spc="0" normalizeH="0" baseline="0" noProof="0" dirty="0">
                  <a:ln>
                    <a:noFill/>
                  </a:ln>
                  <a:solidFill>
                    <a:prstClr val="black"/>
                  </a:solidFill>
                  <a:effectLst/>
                  <a:uLnTx/>
                  <a:uFillTx/>
                  <a:latin typeface="Calibri"/>
                  <a:ea typeface="+mn-ea"/>
                  <a:cs typeface="+mn-cs"/>
                </a:rPr>
                <a:t>Infrastructure/Network Adapter</a:t>
              </a:r>
            </a:p>
          </p:txBody>
        </p:sp>
        <p:sp>
          <p:nvSpPr>
            <p:cNvPr id="121" name="Rounded Rectangle 165">
              <a:extLst>
                <a:ext uri="{FF2B5EF4-FFF2-40B4-BE49-F238E27FC236}">
                  <a16:creationId xmlns="" xmlns:a16="http://schemas.microsoft.com/office/drawing/2014/main" id="{D01D2E82-A4B0-4AAF-885B-236BCC626E18}"/>
                </a:ext>
              </a:extLst>
            </p:cNvPr>
            <p:cNvSpPr/>
            <p:nvPr/>
          </p:nvSpPr>
          <p:spPr>
            <a:xfrm>
              <a:off x="2616052" y="4976382"/>
              <a:ext cx="1483224" cy="13716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wrap="none"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Select Adapter Template</a:t>
              </a:r>
            </a:p>
          </p:txBody>
        </p:sp>
        <p:sp>
          <p:nvSpPr>
            <p:cNvPr id="128" name="Rounded Rectangle 166">
              <a:extLst>
                <a:ext uri="{FF2B5EF4-FFF2-40B4-BE49-F238E27FC236}">
                  <a16:creationId xmlns="" xmlns:a16="http://schemas.microsoft.com/office/drawing/2014/main" id="{4F6590E6-38FA-4CA5-BB90-EF4C8E243EEE}"/>
                </a:ext>
              </a:extLst>
            </p:cNvPr>
            <p:cNvSpPr/>
            <p:nvPr/>
          </p:nvSpPr>
          <p:spPr>
            <a:xfrm>
              <a:off x="2616052" y="5150024"/>
              <a:ext cx="1483224" cy="13716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Map Data to Template</a:t>
              </a:r>
            </a:p>
          </p:txBody>
        </p:sp>
        <p:sp>
          <p:nvSpPr>
            <p:cNvPr id="129" name="Rounded Rectangle 167">
              <a:extLst>
                <a:ext uri="{FF2B5EF4-FFF2-40B4-BE49-F238E27FC236}">
                  <a16:creationId xmlns="" xmlns:a16="http://schemas.microsoft.com/office/drawing/2014/main" id="{72733490-8690-40E2-A7E8-A406F19AECC4}"/>
                </a:ext>
              </a:extLst>
            </p:cNvPr>
            <p:cNvSpPr/>
            <p:nvPr/>
          </p:nvSpPr>
          <p:spPr>
            <a:xfrm>
              <a:off x="2616051" y="5317653"/>
              <a:ext cx="1483224" cy="13716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Execute Transaction</a:t>
              </a:r>
            </a:p>
          </p:txBody>
        </p:sp>
        <p:sp>
          <p:nvSpPr>
            <p:cNvPr id="130" name="Rectangle 129">
              <a:extLst>
                <a:ext uri="{FF2B5EF4-FFF2-40B4-BE49-F238E27FC236}">
                  <a16:creationId xmlns="" xmlns:a16="http://schemas.microsoft.com/office/drawing/2014/main" id="{B8C599F0-0939-4777-B685-AA9E9EE56336}"/>
                </a:ext>
              </a:extLst>
            </p:cNvPr>
            <p:cNvSpPr/>
            <p:nvPr/>
          </p:nvSpPr>
          <p:spPr>
            <a:xfrm>
              <a:off x="6065127" y="5103260"/>
              <a:ext cx="1463040" cy="260351"/>
            </a:xfrm>
            <a:prstGeom prst="rect">
              <a:avLst/>
            </a:prstGeom>
            <a:solidFill>
              <a:srgbClr val="F79646">
                <a:lumMod val="20000"/>
                <a:lumOff val="80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91362" tIns="45679" rIns="91362" bIns="45679" rtlCol="0" anchor="ctr"/>
            <a:lstStyle/>
            <a:p>
              <a:pPr marL="0" marR="0" lvl="0" indent="0" algn="ctr" defTabSz="913630" rtl="0" eaLnBrk="1" fontAlgn="auto" latinLnBrk="0" hangingPunct="1">
                <a:lnSpc>
                  <a:spcPts val="751"/>
                </a:lnSpc>
                <a:spcBef>
                  <a:spcPts val="0"/>
                </a:spcBef>
                <a:spcAft>
                  <a:spcPts val="0"/>
                </a:spcAft>
                <a:buClrTx/>
                <a:buSzTx/>
                <a:buFontTx/>
                <a:buNone/>
                <a:tabLst/>
                <a:defRPr/>
              </a:pPr>
              <a:r>
                <a:rPr kumimoji="0" lang="en-US" sz="1000" b="1" i="0" u="none" strike="noStrike" kern="0" cap="none" spc="0" normalizeH="0" baseline="0" noProof="0" dirty="0">
                  <a:ln>
                    <a:noFill/>
                  </a:ln>
                  <a:solidFill>
                    <a:prstClr val="black"/>
                  </a:solidFill>
                  <a:effectLst/>
                  <a:uLnTx/>
                  <a:uFillTx/>
                  <a:latin typeface="Calibri"/>
                  <a:ea typeface="+mn-ea"/>
                  <a:cs typeface="+mn-cs"/>
                </a:rPr>
                <a:t>Controller Adapter</a:t>
              </a:r>
            </a:p>
          </p:txBody>
        </p:sp>
        <p:grpSp>
          <p:nvGrpSpPr>
            <p:cNvPr id="17" name="Group 16">
              <a:extLst>
                <a:ext uri="{FF2B5EF4-FFF2-40B4-BE49-F238E27FC236}">
                  <a16:creationId xmlns="" xmlns:a16="http://schemas.microsoft.com/office/drawing/2014/main" id="{89DCE71F-CC27-47CB-A353-32B240AD9F35}"/>
                </a:ext>
              </a:extLst>
            </p:cNvPr>
            <p:cNvGrpSpPr/>
            <p:nvPr/>
          </p:nvGrpSpPr>
          <p:grpSpPr>
            <a:xfrm>
              <a:off x="6313238" y="3488043"/>
              <a:ext cx="2161953" cy="264089"/>
              <a:chOff x="6653769" y="3049311"/>
              <a:chExt cx="1449415" cy="264089"/>
            </a:xfrm>
          </p:grpSpPr>
          <p:sp>
            <p:nvSpPr>
              <p:cNvPr id="105" name="Rectangle: Rounded Corners 104">
                <a:extLst>
                  <a:ext uri="{FF2B5EF4-FFF2-40B4-BE49-F238E27FC236}">
                    <a16:creationId xmlns="" xmlns:a16="http://schemas.microsoft.com/office/drawing/2014/main" id="{19E85176-2E8C-4FFF-970A-EF8D4147AE13}"/>
                  </a:ext>
                </a:extLst>
              </p:cNvPr>
              <p:cNvSpPr/>
              <p:nvPr/>
            </p:nvSpPr>
            <p:spPr>
              <a:xfrm>
                <a:off x="6761735" y="3102609"/>
                <a:ext cx="1215939" cy="210791"/>
              </a:xfrm>
              <a:prstGeom prst="roundRect">
                <a:avLst/>
              </a:prstGeom>
              <a:solidFill>
                <a:srgbClr val="FFFF00"/>
              </a:solidFill>
              <a:ln w="19050" cap="flat" cmpd="sng" algn="ctr">
                <a:solidFill>
                  <a:sysClr val="windowText" lastClr="000000"/>
                </a:solidFill>
                <a:prstDash val="dash"/>
                <a:tailEnd type="arrow"/>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1" i="0" u="none" strike="noStrike" kern="1200" cap="none" spc="0" normalizeH="0" baseline="0" noProof="0" dirty="0">
                  <a:ln>
                    <a:noFill/>
                  </a:ln>
                  <a:solidFill>
                    <a:prstClr val="black"/>
                  </a:solidFill>
                  <a:effectLst/>
                  <a:uLnTx/>
                  <a:uFillTx/>
                  <a:latin typeface="Calibri"/>
                  <a:ea typeface="+mn-ea"/>
                  <a:cs typeface="+mn-cs"/>
                </a:endParaRPr>
              </a:p>
            </p:txBody>
          </p:sp>
          <p:sp>
            <p:nvSpPr>
              <p:cNvPr id="131" name="TextBox 130">
                <a:extLst>
                  <a:ext uri="{FF2B5EF4-FFF2-40B4-BE49-F238E27FC236}">
                    <a16:creationId xmlns="" xmlns:a16="http://schemas.microsoft.com/office/drawing/2014/main" id="{3457A653-1E2B-4248-B708-B660C7C84B6B}"/>
                  </a:ext>
                </a:extLst>
              </p:cNvPr>
              <p:cNvSpPr txBox="1"/>
              <p:nvPr/>
            </p:nvSpPr>
            <p:spPr>
              <a:xfrm>
                <a:off x="6653769" y="3049311"/>
                <a:ext cx="1449415" cy="246221"/>
              </a:xfrm>
              <a:prstGeom prst="rect">
                <a:avLst/>
              </a:prstGeom>
              <a:noFill/>
            </p:spPr>
            <p:txBody>
              <a:bodyPr wrap="square" rtlCol="0">
                <a:spAutoFit/>
              </a:bodyPr>
              <a:lstStyle/>
              <a:p>
                <a:pPr algn="ctr" defTabSz="914400" hangingPunct="1"/>
                <a:r>
                  <a:rPr lang="en-US" sz="1000" b="1" dirty="0">
                    <a:solidFill>
                      <a:prstClr val="black"/>
                    </a:solidFill>
                    <a:latin typeface="Calibri"/>
                  </a:rPr>
                  <a:t>Service Level</a:t>
                </a:r>
              </a:p>
            </p:txBody>
          </p:sp>
        </p:grpSp>
        <p:sp>
          <p:nvSpPr>
            <p:cNvPr id="141" name="Rectangle 140">
              <a:extLst>
                <a:ext uri="{FF2B5EF4-FFF2-40B4-BE49-F238E27FC236}">
                  <a16:creationId xmlns="" xmlns:a16="http://schemas.microsoft.com/office/drawing/2014/main" id="{EAB5E3D4-403B-487A-B1D1-0ED183D287B6}"/>
                </a:ext>
              </a:extLst>
            </p:cNvPr>
            <p:cNvSpPr/>
            <p:nvPr/>
          </p:nvSpPr>
          <p:spPr>
            <a:xfrm>
              <a:off x="10620829" y="3967738"/>
              <a:ext cx="1194044" cy="607104"/>
            </a:xfrm>
            <a:prstGeom prst="rect">
              <a:avLst/>
            </a:prstGeom>
            <a:solidFill>
              <a:schemeClr val="accent4">
                <a:lumMod val="75000"/>
              </a:schemeClr>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lvl="0" algn="ctr" fontAlgn="base">
                <a:spcBef>
                  <a:spcPct val="0"/>
                </a:spcBef>
                <a:spcAft>
                  <a:spcPct val="0"/>
                </a:spcAft>
                <a:buClr>
                  <a:srgbClr val="CC9900"/>
                </a:buClr>
              </a:pPr>
              <a:endParaRPr kumimoji="0" lang="en-US" sz="1200" b="1"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endParaRPr>
            </a:p>
          </p:txBody>
        </p:sp>
        <p:sp>
          <p:nvSpPr>
            <p:cNvPr id="142" name="Rectangle: Rounded Corners 141">
              <a:extLst>
                <a:ext uri="{FF2B5EF4-FFF2-40B4-BE49-F238E27FC236}">
                  <a16:creationId xmlns="" xmlns:a16="http://schemas.microsoft.com/office/drawing/2014/main" id="{B0D23487-EB5A-4B41-8C5E-1FB1FF4F99C8}"/>
                </a:ext>
              </a:extLst>
            </p:cNvPr>
            <p:cNvSpPr/>
            <p:nvPr/>
          </p:nvSpPr>
          <p:spPr>
            <a:xfrm>
              <a:off x="10620829" y="2959017"/>
              <a:ext cx="1194044" cy="607104"/>
            </a:xfrm>
            <a:prstGeom prst="roundRect">
              <a:avLst/>
            </a:prstGeom>
            <a:solidFill>
              <a:srgbClr val="FFFFFF"/>
            </a:solidFill>
            <a:ln w="9525" cap="flat" cmpd="sng" algn="ctr">
              <a:solidFill>
                <a:schemeClr val="tx1"/>
              </a:solidFill>
              <a:prstDash val="solid"/>
              <a:round/>
              <a:headEnd type="none" w="med" len="med"/>
              <a:tailEnd type="none" w="med" len="med"/>
            </a:ln>
          </p:spPr>
          <p:txBody>
            <a:bodyPr vert="horz" wrap="square" lIns="91440" tIns="45720" rIns="91440" bIns="45720" numCol="1" rtlCol="0" anchor="ctr" anchorCtr="0" compatLnSpc="1"/>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endParaRPr kumimoji="0" lang="en-US" sz="1400" b="1"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endParaRPr>
            </a:p>
          </p:txBody>
        </p:sp>
        <p:sp>
          <p:nvSpPr>
            <p:cNvPr id="143" name="TextBox 142">
              <a:extLst>
                <a:ext uri="{FF2B5EF4-FFF2-40B4-BE49-F238E27FC236}">
                  <a16:creationId xmlns="" xmlns:a16="http://schemas.microsoft.com/office/drawing/2014/main" id="{F0335556-D7C0-4CCD-9F7E-5C9A908A0199}"/>
                </a:ext>
              </a:extLst>
            </p:cNvPr>
            <p:cNvSpPr txBox="1"/>
            <p:nvPr/>
          </p:nvSpPr>
          <p:spPr>
            <a:xfrm>
              <a:off x="4085631" y="2082848"/>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OE-2</a:t>
              </a:r>
            </a:p>
          </p:txBody>
        </p:sp>
        <p:sp>
          <p:nvSpPr>
            <p:cNvPr id="133" name="TextBox 132">
              <a:extLst>
                <a:ext uri="{FF2B5EF4-FFF2-40B4-BE49-F238E27FC236}">
                  <a16:creationId xmlns="" xmlns:a16="http://schemas.microsoft.com/office/drawing/2014/main" id="{D2E501AD-0093-42E4-BCFC-709B4518D9A5}"/>
                </a:ext>
              </a:extLst>
            </p:cNvPr>
            <p:cNvSpPr txBox="1"/>
            <p:nvPr/>
          </p:nvSpPr>
          <p:spPr>
            <a:xfrm>
              <a:off x="2194021" y="2162562"/>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OE-1</a:t>
              </a:r>
            </a:p>
          </p:txBody>
        </p:sp>
        <p:sp>
          <p:nvSpPr>
            <p:cNvPr id="145" name="TextBox 144">
              <a:extLst>
                <a:ext uri="{FF2B5EF4-FFF2-40B4-BE49-F238E27FC236}">
                  <a16:creationId xmlns="" xmlns:a16="http://schemas.microsoft.com/office/drawing/2014/main" id="{5BBEF84F-9912-4741-A859-44363B6881CD}"/>
                </a:ext>
              </a:extLst>
            </p:cNvPr>
            <p:cNvSpPr txBox="1"/>
            <p:nvPr/>
          </p:nvSpPr>
          <p:spPr>
            <a:xfrm>
              <a:off x="6309042" y="2078588"/>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OE-3</a:t>
              </a:r>
            </a:p>
          </p:txBody>
        </p:sp>
        <p:sp>
          <p:nvSpPr>
            <p:cNvPr id="146" name="TextBox 145">
              <a:extLst>
                <a:ext uri="{FF2B5EF4-FFF2-40B4-BE49-F238E27FC236}">
                  <a16:creationId xmlns="" xmlns:a16="http://schemas.microsoft.com/office/drawing/2014/main" id="{9DFA782B-80C0-4615-9D78-A0F98CFC36D3}"/>
                </a:ext>
              </a:extLst>
            </p:cNvPr>
            <p:cNvSpPr txBox="1"/>
            <p:nvPr/>
          </p:nvSpPr>
          <p:spPr>
            <a:xfrm>
              <a:off x="9959403" y="1702442"/>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OE-5</a:t>
              </a:r>
            </a:p>
          </p:txBody>
        </p:sp>
        <p:sp>
          <p:nvSpPr>
            <p:cNvPr id="155" name="TextBox 154">
              <a:extLst>
                <a:ext uri="{FF2B5EF4-FFF2-40B4-BE49-F238E27FC236}">
                  <a16:creationId xmlns="" xmlns:a16="http://schemas.microsoft.com/office/drawing/2014/main" id="{03CB0CE0-E966-4CE9-BDEB-E2F13BF21D5B}"/>
                </a:ext>
              </a:extLst>
            </p:cNvPr>
            <p:cNvSpPr txBox="1"/>
            <p:nvPr/>
          </p:nvSpPr>
          <p:spPr>
            <a:xfrm>
              <a:off x="10004479" y="3189787"/>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OE-6</a:t>
              </a:r>
            </a:p>
          </p:txBody>
        </p:sp>
        <p:sp>
          <p:nvSpPr>
            <p:cNvPr id="156" name="TextBox 155">
              <a:extLst>
                <a:ext uri="{FF2B5EF4-FFF2-40B4-BE49-F238E27FC236}">
                  <a16:creationId xmlns="" xmlns:a16="http://schemas.microsoft.com/office/drawing/2014/main" id="{AD5F7951-5808-4C0D-9DFF-1034CF2B1C97}"/>
                </a:ext>
              </a:extLst>
            </p:cNvPr>
            <p:cNvSpPr txBox="1"/>
            <p:nvPr/>
          </p:nvSpPr>
          <p:spPr>
            <a:xfrm>
              <a:off x="9978453" y="4186236"/>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OE-7</a:t>
              </a:r>
            </a:p>
          </p:txBody>
        </p:sp>
        <p:sp>
          <p:nvSpPr>
            <p:cNvPr id="158" name="TextBox 157">
              <a:extLst>
                <a:ext uri="{FF2B5EF4-FFF2-40B4-BE49-F238E27FC236}">
                  <a16:creationId xmlns="" xmlns:a16="http://schemas.microsoft.com/office/drawing/2014/main" id="{C438C852-A354-4D84-98E1-4B2E4D9679FC}"/>
                </a:ext>
              </a:extLst>
            </p:cNvPr>
            <p:cNvSpPr txBox="1"/>
            <p:nvPr/>
          </p:nvSpPr>
          <p:spPr>
            <a:xfrm>
              <a:off x="6222901" y="6008238"/>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OE-9</a:t>
              </a:r>
            </a:p>
          </p:txBody>
        </p:sp>
        <p:sp>
          <p:nvSpPr>
            <p:cNvPr id="159" name="TextBox 158">
              <a:extLst>
                <a:ext uri="{FF2B5EF4-FFF2-40B4-BE49-F238E27FC236}">
                  <a16:creationId xmlns="" xmlns:a16="http://schemas.microsoft.com/office/drawing/2014/main" id="{63C40B7C-C6EB-418C-8D92-33BD4EBB3740}"/>
                </a:ext>
              </a:extLst>
            </p:cNvPr>
            <p:cNvSpPr txBox="1"/>
            <p:nvPr/>
          </p:nvSpPr>
          <p:spPr>
            <a:xfrm>
              <a:off x="7337807" y="6014082"/>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OE-10</a:t>
              </a:r>
            </a:p>
          </p:txBody>
        </p:sp>
        <p:sp>
          <p:nvSpPr>
            <p:cNvPr id="160" name="TextBox 159">
              <a:extLst>
                <a:ext uri="{FF2B5EF4-FFF2-40B4-BE49-F238E27FC236}">
                  <a16:creationId xmlns="" xmlns:a16="http://schemas.microsoft.com/office/drawing/2014/main" id="{38C719AC-F718-472E-843D-57670F0E63C5}"/>
                </a:ext>
              </a:extLst>
            </p:cNvPr>
            <p:cNvSpPr txBox="1"/>
            <p:nvPr/>
          </p:nvSpPr>
          <p:spPr>
            <a:xfrm>
              <a:off x="5497448" y="4428542"/>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OI-11</a:t>
              </a:r>
            </a:p>
          </p:txBody>
        </p:sp>
        <p:sp>
          <p:nvSpPr>
            <p:cNvPr id="161" name="TextBox 160">
              <a:extLst>
                <a:ext uri="{FF2B5EF4-FFF2-40B4-BE49-F238E27FC236}">
                  <a16:creationId xmlns="" xmlns:a16="http://schemas.microsoft.com/office/drawing/2014/main" id="{8C2F3FA8-18D4-4385-98A8-2D43EB1395DA}"/>
                </a:ext>
              </a:extLst>
            </p:cNvPr>
            <p:cNvSpPr txBox="1"/>
            <p:nvPr/>
          </p:nvSpPr>
          <p:spPr>
            <a:xfrm>
              <a:off x="6837203" y="4418259"/>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OI-12</a:t>
              </a:r>
            </a:p>
          </p:txBody>
        </p:sp>
        <p:sp>
          <p:nvSpPr>
            <p:cNvPr id="162" name="TextBox 161">
              <a:extLst>
                <a:ext uri="{FF2B5EF4-FFF2-40B4-BE49-F238E27FC236}">
                  <a16:creationId xmlns="" xmlns:a16="http://schemas.microsoft.com/office/drawing/2014/main" id="{F7905CB5-580C-410D-B740-5D44F213C42B}"/>
                </a:ext>
              </a:extLst>
            </p:cNvPr>
            <p:cNvSpPr txBox="1"/>
            <p:nvPr/>
          </p:nvSpPr>
          <p:spPr>
            <a:xfrm>
              <a:off x="7275027" y="3055813"/>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OI-5</a:t>
              </a:r>
            </a:p>
          </p:txBody>
        </p:sp>
        <p:cxnSp>
          <p:nvCxnSpPr>
            <p:cNvPr id="19" name="Straight Arrow Connector 18">
              <a:extLst>
                <a:ext uri="{FF2B5EF4-FFF2-40B4-BE49-F238E27FC236}">
                  <a16:creationId xmlns="" xmlns:a16="http://schemas.microsoft.com/office/drawing/2014/main" id="{C156AC61-7BDB-44A1-85AD-022E182F479B}"/>
                </a:ext>
              </a:extLst>
            </p:cNvPr>
            <p:cNvCxnSpPr>
              <a:stCxn id="131" idx="2"/>
              <a:endCxn id="107" idx="0"/>
            </p:cNvCxnSpPr>
            <p:nvPr/>
          </p:nvCxnSpPr>
          <p:spPr>
            <a:xfrm>
              <a:off x="7394215" y="3734264"/>
              <a:ext cx="1435" cy="277496"/>
            </a:xfrm>
            <a:prstGeom prst="straightConnector1">
              <a:avLst/>
            </a:prstGeom>
            <a:noFill/>
            <a:ln w="19050" cap="flat" cmpd="sng" algn="ctr">
              <a:solidFill>
                <a:sysClr val="windowText" lastClr="000000"/>
              </a:solidFill>
              <a:prstDash val="solid"/>
              <a:headEnd type="none" w="med" len="med"/>
              <a:tailEnd type="arrow" w="med" len="med"/>
            </a:ln>
            <a:effectLst/>
          </p:spPr>
        </p:cxnSp>
        <p:sp>
          <p:nvSpPr>
            <p:cNvPr id="108" name="TextBox 107">
              <a:extLst>
                <a:ext uri="{FF2B5EF4-FFF2-40B4-BE49-F238E27FC236}">
                  <a16:creationId xmlns="" xmlns:a16="http://schemas.microsoft.com/office/drawing/2014/main" id="{A2DF7546-8A0E-40A9-829B-E41447BA4FD3}"/>
                </a:ext>
              </a:extLst>
            </p:cNvPr>
            <p:cNvSpPr txBox="1"/>
            <p:nvPr/>
          </p:nvSpPr>
          <p:spPr>
            <a:xfrm>
              <a:off x="7461954" y="3778709"/>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OI-6</a:t>
              </a:r>
            </a:p>
          </p:txBody>
        </p:sp>
        <p:cxnSp>
          <p:nvCxnSpPr>
            <p:cNvPr id="23" name="Straight Arrow Connector 22">
              <a:extLst>
                <a:ext uri="{FF2B5EF4-FFF2-40B4-BE49-F238E27FC236}">
                  <a16:creationId xmlns="" xmlns:a16="http://schemas.microsoft.com/office/drawing/2014/main" id="{351E1A24-5968-4749-9D16-2CA95A519E72}"/>
                </a:ext>
              </a:extLst>
            </p:cNvPr>
            <p:cNvCxnSpPr/>
            <p:nvPr/>
          </p:nvCxnSpPr>
          <p:spPr>
            <a:xfrm flipH="1">
              <a:off x="7015938" y="6161192"/>
              <a:ext cx="167634" cy="295751"/>
            </a:xfrm>
            <a:prstGeom prst="straightConnector1">
              <a:avLst/>
            </a:prstGeom>
            <a:noFill/>
            <a:ln w="28575" cap="flat" cmpd="sng" algn="ctr">
              <a:solidFill>
                <a:sysClr val="windowText" lastClr="000000">
                  <a:lumMod val="50000"/>
                  <a:lumOff val="50000"/>
                </a:sysClr>
              </a:solidFill>
              <a:prstDash val="solid"/>
              <a:tailEnd type="arrow"/>
            </a:ln>
            <a:effectLst/>
          </p:spPr>
        </p:cxnSp>
        <p:cxnSp>
          <p:nvCxnSpPr>
            <p:cNvPr id="116" name="Straight Arrow Connector 115">
              <a:extLst>
                <a:ext uri="{FF2B5EF4-FFF2-40B4-BE49-F238E27FC236}">
                  <a16:creationId xmlns="" xmlns:a16="http://schemas.microsoft.com/office/drawing/2014/main" id="{0C48EF7E-E0EF-4002-9749-8CD2842EE230}"/>
                </a:ext>
              </a:extLst>
            </p:cNvPr>
            <p:cNvCxnSpPr>
              <a:cxnSpLocks/>
            </p:cNvCxnSpPr>
            <p:nvPr/>
          </p:nvCxnSpPr>
          <p:spPr>
            <a:xfrm>
              <a:off x="7203692" y="6165897"/>
              <a:ext cx="167634" cy="295751"/>
            </a:xfrm>
            <a:prstGeom prst="straightConnector1">
              <a:avLst/>
            </a:prstGeom>
            <a:noFill/>
            <a:ln w="28575" cap="flat" cmpd="sng" algn="ctr">
              <a:solidFill>
                <a:sysClr val="windowText" lastClr="000000">
                  <a:lumMod val="50000"/>
                  <a:lumOff val="50000"/>
                </a:sysClr>
              </a:solidFill>
              <a:prstDash val="solid"/>
              <a:tailEnd type="arrow"/>
            </a:ln>
            <a:effectLst/>
          </p:spPr>
        </p:cxnSp>
        <p:sp>
          <p:nvSpPr>
            <p:cNvPr id="135" name="TextBox 134">
              <a:extLst>
                <a:ext uri="{FF2B5EF4-FFF2-40B4-BE49-F238E27FC236}">
                  <a16:creationId xmlns="" xmlns:a16="http://schemas.microsoft.com/office/drawing/2014/main" id="{BEBE1ECF-EF01-4A2A-979A-0A734DF6C219}"/>
                </a:ext>
              </a:extLst>
            </p:cNvPr>
            <p:cNvSpPr txBox="1"/>
            <p:nvPr/>
          </p:nvSpPr>
          <p:spPr>
            <a:xfrm rot="5400000">
              <a:off x="7792222" y="3789799"/>
              <a:ext cx="3711850"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600" b="1"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rPr>
                <a:t>Micro Services Bus     /     Data Movement</a:t>
              </a:r>
            </a:p>
          </p:txBody>
        </p:sp>
        <p:cxnSp>
          <p:nvCxnSpPr>
            <p:cNvPr id="136" name="Straight Arrow Connector 135">
              <a:extLst>
                <a:ext uri="{FF2B5EF4-FFF2-40B4-BE49-F238E27FC236}">
                  <a16:creationId xmlns="" xmlns:a16="http://schemas.microsoft.com/office/drawing/2014/main" id="{E0D31A0A-2156-469A-B359-09F381C3438D}"/>
                </a:ext>
              </a:extLst>
            </p:cNvPr>
            <p:cNvCxnSpPr>
              <a:cxnSpLocks/>
            </p:cNvCxnSpPr>
            <p:nvPr/>
          </p:nvCxnSpPr>
          <p:spPr>
            <a:xfrm>
              <a:off x="4041832" y="1950614"/>
              <a:ext cx="0" cy="459524"/>
            </a:xfrm>
            <a:prstGeom prst="straightConnector1">
              <a:avLst/>
            </a:prstGeom>
            <a:noFill/>
            <a:ln w="28575" cap="flat" cmpd="sng" algn="ctr">
              <a:solidFill>
                <a:sysClr val="windowText" lastClr="000000">
                  <a:lumMod val="50000"/>
                  <a:lumOff val="50000"/>
                </a:sysClr>
              </a:solidFill>
              <a:prstDash val="solid"/>
              <a:tailEnd type="arrow"/>
            </a:ln>
            <a:effectLst/>
          </p:spPr>
        </p:cxnSp>
        <p:sp>
          <p:nvSpPr>
            <p:cNvPr id="137" name="圆角矩形 30">
              <a:extLst>
                <a:ext uri="{FF2B5EF4-FFF2-40B4-BE49-F238E27FC236}">
                  <a16:creationId xmlns="" xmlns:a16="http://schemas.microsoft.com/office/drawing/2014/main" id="{5B68701E-2739-443C-AA4E-EB41C6DD4517}"/>
                </a:ext>
              </a:extLst>
            </p:cNvPr>
            <p:cNvSpPr/>
            <p:nvPr/>
          </p:nvSpPr>
          <p:spPr>
            <a:xfrm>
              <a:off x="2958741" y="1714638"/>
              <a:ext cx="1920536" cy="343232"/>
            </a:xfrm>
            <a:prstGeom prst="roundRect">
              <a:avLst>
                <a:gd name="adj" fmla="val 9045"/>
              </a:avLst>
            </a:prstGeom>
            <a:solidFill>
              <a:schemeClr val="accent4"/>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400" b="1"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rPr>
                <a:t>Dashboard OA&amp;M</a:t>
              </a:r>
            </a:p>
          </p:txBody>
        </p:sp>
        <p:cxnSp>
          <p:nvCxnSpPr>
            <p:cNvPr id="153" name="Straight Arrow Connector 152">
              <a:extLst>
                <a:ext uri="{FF2B5EF4-FFF2-40B4-BE49-F238E27FC236}">
                  <a16:creationId xmlns="" xmlns:a16="http://schemas.microsoft.com/office/drawing/2014/main" id="{AD786F2C-7645-4C58-8B9F-107220EE22C3}"/>
                </a:ext>
              </a:extLst>
            </p:cNvPr>
            <p:cNvCxnSpPr/>
            <p:nvPr/>
          </p:nvCxnSpPr>
          <p:spPr>
            <a:xfrm>
              <a:off x="6273341" y="1911767"/>
              <a:ext cx="1" cy="498371"/>
            </a:xfrm>
            <a:prstGeom prst="straightConnector1">
              <a:avLst/>
            </a:prstGeom>
            <a:noFill/>
            <a:ln w="28575" cap="flat" cmpd="sng" algn="ctr">
              <a:solidFill>
                <a:sysClr val="windowText" lastClr="000000">
                  <a:lumMod val="50000"/>
                  <a:lumOff val="50000"/>
                </a:sysClr>
              </a:solidFill>
              <a:prstDash val="solid"/>
              <a:tailEnd type="arrow"/>
            </a:ln>
            <a:effectLst/>
          </p:spPr>
        </p:cxnSp>
        <p:sp>
          <p:nvSpPr>
            <p:cNvPr id="167" name="Freeform: Shape 166">
              <a:extLst>
                <a:ext uri="{FF2B5EF4-FFF2-40B4-BE49-F238E27FC236}">
                  <a16:creationId xmlns="" xmlns:a16="http://schemas.microsoft.com/office/drawing/2014/main" id="{19D19D19-951A-45FC-9CBC-47C6CBC6ED2E}"/>
                </a:ext>
              </a:extLst>
            </p:cNvPr>
            <p:cNvSpPr/>
            <p:nvPr/>
          </p:nvSpPr>
          <p:spPr>
            <a:xfrm>
              <a:off x="8754135" y="1864846"/>
              <a:ext cx="2039951" cy="533400"/>
            </a:xfrm>
            <a:custGeom>
              <a:avLst/>
              <a:gdLst>
                <a:gd name="connsiteX0" fmla="*/ 2181943 w 2181943"/>
                <a:gd name="connsiteY0" fmla="*/ 0 h 533400"/>
                <a:gd name="connsiteX1" fmla="*/ 1467568 w 2181943"/>
                <a:gd name="connsiteY1" fmla="*/ 19050 h 533400"/>
                <a:gd name="connsiteX2" fmla="*/ 238843 w 2181943"/>
                <a:gd name="connsiteY2" fmla="*/ 190500 h 533400"/>
                <a:gd name="connsiteX3" fmla="*/ 718 w 2181943"/>
                <a:gd name="connsiteY3" fmla="*/ 533400 h 533400"/>
              </a:gdLst>
              <a:ahLst/>
              <a:cxnLst>
                <a:cxn ang="0">
                  <a:pos x="connsiteX0" y="connsiteY0"/>
                </a:cxn>
                <a:cxn ang="0">
                  <a:pos x="connsiteX1" y="connsiteY1"/>
                </a:cxn>
                <a:cxn ang="0">
                  <a:pos x="connsiteX2" y="connsiteY2"/>
                </a:cxn>
                <a:cxn ang="0">
                  <a:pos x="connsiteX3" y="connsiteY3"/>
                </a:cxn>
              </a:cxnLst>
              <a:rect l="l" t="t" r="r" b="b"/>
              <a:pathLst>
                <a:path w="2181943" h="533400">
                  <a:moveTo>
                    <a:pt x="2181943" y="0"/>
                  </a:moveTo>
                  <a:lnTo>
                    <a:pt x="1467568" y="19050"/>
                  </a:lnTo>
                  <a:cubicBezTo>
                    <a:pt x="1143718" y="50800"/>
                    <a:pt x="483318" y="104775"/>
                    <a:pt x="238843" y="190500"/>
                  </a:cubicBezTo>
                  <a:cubicBezTo>
                    <a:pt x="-5632" y="276225"/>
                    <a:pt x="-2457" y="404812"/>
                    <a:pt x="718" y="533400"/>
                  </a:cubicBezTo>
                </a:path>
              </a:pathLst>
            </a:custGeom>
            <a:noFill/>
            <a:ln w="28575" cap="flat" cmpd="sng" algn="ctr">
              <a:solidFill>
                <a:sysClr val="windowText" lastClr="000000">
                  <a:lumMod val="50000"/>
                  <a:lumOff val="50000"/>
                </a:sysClr>
              </a:solidFill>
              <a:prstDash val="solid"/>
              <a:tailEnd type="arrow"/>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24" name="Arc 23">
              <a:extLst>
                <a:ext uri="{FF2B5EF4-FFF2-40B4-BE49-F238E27FC236}">
                  <a16:creationId xmlns="" xmlns:a16="http://schemas.microsoft.com/office/drawing/2014/main" id="{376B828C-6525-4436-AEF9-6D1BFBF4B250}"/>
                </a:ext>
              </a:extLst>
            </p:cNvPr>
            <p:cNvSpPr/>
            <p:nvPr/>
          </p:nvSpPr>
          <p:spPr>
            <a:xfrm rot="6049021">
              <a:off x="7389511" y="1657690"/>
              <a:ext cx="914400" cy="914400"/>
            </a:xfrm>
            <a:prstGeom prst="arc">
              <a:avLst>
                <a:gd name="adj1" fmla="val 2502042"/>
                <a:gd name="adj2" fmla="val 17771660"/>
              </a:avLst>
            </a:prstGeom>
            <a:noFill/>
            <a:ln w="28575" cap="flat" cmpd="sng" algn="ctr">
              <a:solidFill>
                <a:sysClr val="windowText" lastClr="000000">
                  <a:lumMod val="50000"/>
                  <a:lumOff val="50000"/>
                </a:sysClr>
              </a:solidFill>
              <a:prstDash val="solid"/>
              <a:tailEnd type="arrow"/>
            </a:ln>
            <a:effectLst/>
          </p:spPr>
          <p:txBody>
            <a:bodyPr rtlCol="0" anchor="ctr"/>
            <a:lstStyle/>
            <a:p>
              <a:pPr algn="ctr" defTabSz="914400" hangingPunct="1"/>
              <a:endParaRPr lang="en-US" kern="1200">
                <a:solidFill>
                  <a:prstClr val="black"/>
                </a:solidFill>
                <a:latin typeface="Calibri"/>
              </a:endParaRPr>
            </a:p>
          </p:txBody>
        </p:sp>
        <p:sp>
          <p:nvSpPr>
            <p:cNvPr id="171" name="TextBox 170">
              <a:extLst>
                <a:ext uri="{FF2B5EF4-FFF2-40B4-BE49-F238E27FC236}">
                  <a16:creationId xmlns="" xmlns:a16="http://schemas.microsoft.com/office/drawing/2014/main" id="{E73BF0E5-C85C-4DB7-99DE-BCDA28E0AECA}"/>
                </a:ext>
              </a:extLst>
            </p:cNvPr>
            <p:cNvSpPr txBox="1"/>
            <p:nvPr/>
          </p:nvSpPr>
          <p:spPr>
            <a:xfrm>
              <a:off x="7585662" y="1536471"/>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OE-4</a:t>
              </a:r>
            </a:p>
          </p:txBody>
        </p:sp>
        <p:sp>
          <p:nvSpPr>
            <p:cNvPr id="110" name="Arc 109">
              <a:extLst>
                <a:ext uri="{FF2B5EF4-FFF2-40B4-BE49-F238E27FC236}">
                  <a16:creationId xmlns="" xmlns:a16="http://schemas.microsoft.com/office/drawing/2014/main" id="{1BED6220-DE81-4FFC-93B4-9EFF490AEF76}"/>
                </a:ext>
              </a:extLst>
            </p:cNvPr>
            <p:cNvSpPr/>
            <p:nvPr/>
          </p:nvSpPr>
          <p:spPr>
            <a:xfrm rot="5134326">
              <a:off x="5116113" y="1420809"/>
              <a:ext cx="1302631" cy="1081699"/>
            </a:xfrm>
            <a:prstGeom prst="arc">
              <a:avLst>
                <a:gd name="adj1" fmla="val 2502042"/>
                <a:gd name="adj2" fmla="val 15454044"/>
              </a:avLst>
            </a:prstGeom>
            <a:noFill/>
            <a:ln w="28575" cap="flat" cmpd="sng" algn="ctr">
              <a:solidFill>
                <a:sysClr val="windowText" lastClr="000000">
                  <a:lumMod val="50000"/>
                  <a:lumOff val="50000"/>
                </a:sysClr>
              </a:solidFill>
              <a:prstDash val="solid"/>
              <a:tailEnd type="arrow"/>
            </a:ln>
            <a:effectLst/>
          </p:spPr>
          <p:txBody>
            <a:bodyPr rtlCol="0" anchor="ctr"/>
            <a:lstStyle/>
            <a:p>
              <a:pPr algn="ctr" defTabSz="914400" hangingPunct="1"/>
              <a:endParaRPr lang="en-US" kern="1200">
                <a:solidFill>
                  <a:prstClr val="black"/>
                </a:solidFill>
                <a:latin typeface="Calibri"/>
              </a:endParaRPr>
            </a:p>
          </p:txBody>
        </p:sp>
        <p:sp>
          <p:nvSpPr>
            <p:cNvPr id="124" name="TextBox 123">
              <a:extLst>
                <a:ext uri="{FF2B5EF4-FFF2-40B4-BE49-F238E27FC236}">
                  <a16:creationId xmlns="" xmlns:a16="http://schemas.microsoft.com/office/drawing/2014/main" id="{855A1A5C-D683-4CBF-8B16-BF9F17D0A06B}"/>
                </a:ext>
              </a:extLst>
            </p:cNvPr>
            <p:cNvSpPr txBox="1"/>
            <p:nvPr/>
          </p:nvSpPr>
          <p:spPr>
            <a:xfrm>
              <a:off x="5130853" y="1335838"/>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OE-11</a:t>
              </a:r>
            </a:p>
          </p:txBody>
        </p:sp>
        <p:sp>
          <p:nvSpPr>
            <p:cNvPr id="6" name="TextBox 5">
              <a:extLst>
                <a:ext uri="{FF2B5EF4-FFF2-40B4-BE49-F238E27FC236}">
                  <a16:creationId xmlns="" xmlns:a16="http://schemas.microsoft.com/office/drawing/2014/main" id="{C4EFA306-9314-434E-B9C3-32A687908447}"/>
                </a:ext>
              </a:extLst>
            </p:cNvPr>
            <p:cNvSpPr txBox="1"/>
            <p:nvPr/>
          </p:nvSpPr>
          <p:spPr>
            <a:xfrm>
              <a:off x="5837767" y="1768466"/>
              <a:ext cx="875561" cy="261610"/>
            </a:xfrm>
            <a:prstGeom prst="rect">
              <a:avLst/>
            </a:prstGeom>
            <a:solidFill>
              <a:schemeClr val="tx1"/>
            </a:solidFill>
          </p:spPr>
          <p:txBody>
            <a:bodyPr wrap="none" rtlCol="0">
              <a:spAutoFit/>
            </a:bodyPr>
            <a:lstStyle/>
            <a:p>
              <a:r>
                <a:rPr lang="en-US" sz="1050" dirty="0">
                  <a:solidFill>
                    <a:schemeClr val="bg1"/>
                  </a:solidFill>
                </a:rPr>
                <a:t>External API</a:t>
              </a:r>
            </a:p>
          </p:txBody>
        </p:sp>
        <p:sp>
          <p:nvSpPr>
            <p:cNvPr id="64" name="Rectangle 63"/>
            <p:cNvSpPr/>
            <p:nvPr/>
          </p:nvSpPr>
          <p:spPr>
            <a:xfrm>
              <a:off x="1590448" y="1178836"/>
              <a:ext cx="1194044" cy="369181"/>
            </a:xfrm>
            <a:prstGeom prst="rect">
              <a:avLst/>
            </a:prstGeom>
            <a:solidFill>
              <a:srgbClr val="D6E6F4"/>
            </a:solidFill>
            <a:ln/>
            <a:scene3d>
              <a:camera prst="orthographicFront"/>
              <a:lightRig rig="threePt" dir="t"/>
            </a:scene3d>
            <a:sp3d>
              <a:bevelT/>
            </a:sp3d>
          </p:spPr>
          <p:style>
            <a:lnRef idx="0">
              <a:schemeClr val="accent5"/>
            </a:lnRef>
            <a:fillRef idx="3">
              <a:schemeClr val="accent5"/>
            </a:fillRef>
            <a:effectRef idx="3">
              <a:schemeClr val="accent5"/>
            </a:effectRef>
            <a:fontRef idx="minor">
              <a:schemeClr val="lt1"/>
            </a:fontRef>
          </p:style>
          <p:txBody>
            <a:bodyPr lIns="91336" tIns="45664" rIns="91336" bIns="45664" rtlCol="0" anchor="ctr" anchorCtr="1"/>
            <a:lstStyle/>
            <a:p>
              <a:pPr marL="0" marR="0" lvl="0" indent="0" algn="ctr" defTabSz="913364" rtl="0" eaLnBrk="1" fontAlgn="auto" latinLnBrk="0" hangingPunct="1">
                <a:lnSpc>
                  <a:spcPct val="100000"/>
                </a:lnSpc>
                <a:spcBef>
                  <a:spcPts val="0"/>
                </a:spcBef>
                <a:spcAft>
                  <a:spcPts val="0"/>
                </a:spcAft>
                <a:buClrTx/>
                <a:buSzTx/>
                <a:buFontTx/>
                <a:buNone/>
                <a:tabLst/>
                <a:defRPr/>
              </a:pPr>
              <a:r>
                <a:rPr lang="en-US" sz="1200" b="1" dirty="0">
                  <a:solidFill>
                    <a:prstClr val="black"/>
                  </a:solidFill>
                  <a:latin typeface="Calibri"/>
                </a:rPr>
                <a:t>Service Design &amp; Creation</a:t>
              </a:r>
            </a:p>
          </p:txBody>
        </p:sp>
        <p:sp>
          <p:nvSpPr>
            <p:cNvPr id="177" name="TextBox 176">
              <a:extLst>
                <a:ext uri="{FF2B5EF4-FFF2-40B4-BE49-F238E27FC236}">
                  <a16:creationId xmlns="" xmlns:a16="http://schemas.microsoft.com/office/drawing/2014/main" id="{C4206578-DBF4-4FBD-907E-93921EBE418F}"/>
                </a:ext>
              </a:extLst>
            </p:cNvPr>
            <p:cNvSpPr txBox="1"/>
            <p:nvPr/>
          </p:nvSpPr>
          <p:spPr>
            <a:xfrm rot="16200000" flipH="1">
              <a:off x="-805778" y="3933731"/>
              <a:ext cx="3711850"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600" b="1"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rPr>
                <a:t>Micro Services Bus     /     Data Movement</a:t>
              </a:r>
            </a:p>
          </p:txBody>
        </p:sp>
        <p:sp>
          <p:nvSpPr>
            <p:cNvPr id="178" name="Arc 39">
              <a:extLst>
                <a:ext uri="{FF2B5EF4-FFF2-40B4-BE49-F238E27FC236}">
                  <a16:creationId xmlns="" xmlns:a16="http://schemas.microsoft.com/office/drawing/2014/main" id="{7A55F83F-A181-48C3-8B58-848B37239DC5}"/>
                </a:ext>
              </a:extLst>
            </p:cNvPr>
            <p:cNvSpPr/>
            <p:nvPr/>
          </p:nvSpPr>
          <p:spPr>
            <a:xfrm rot="3174480" flipV="1">
              <a:off x="8261886" y="3505176"/>
              <a:ext cx="286120" cy="282754"/>
            </a:xfrm>
            <a:custGeom>
              <a:avLst/>
              <a:gdLst>
                <a:gd name="connsiteX0" fmla="*/ 137160 w 274320"/>
                <a:gd name="connsiteY0" fmla="*/ 0 h 274320"/>
                <a:gd name="connsiteX1" fmla="*/ 267732 w 274320"/>
                <a:gd name="connsiteY1" fmla="*/ 95163 h 274320"/>
                <a:gd name="connsiteX2" fmla="*/ 217120 w 274320"/>
                <a:gd name="connsiteY2" fmla="*/ 248602 h 274320"/>
                <a:gd name="connsiteX3" fmla="*/ 55554 w 274320"/>
                <a:gd name="connsiteY3" fmla="*/ 247403 h 274320"/>
                <a:gd name="connsiteX4" fmla="*/ 7225 w 274320"/>
                <a:gd name="connsiteY4" fmla="*/ 93230 h 274320"/>
                <a:gd name="connsiteX5" fmla="*/ 137160 w 274320"/>
                <a:gd name="connsiteY5" fmla="*/ 137160 h 274320"/>
                <a:gd name="connsiteX6" fmla="*/ 137160 w 274320"/>
                <a:gd name="connsiteY6" fmla="*/ 0 h 274320"/>
                <a:gd name="connsiteX0" fmla="*/ 137160 w 274320"/>
                <a:gd name="connsiteY0" fmla="*/ 0 h 274320"/>
                <a:gd name="connsiteX1" fmla="*/ 267732 w 274320"/>
                <a:gd name="connsiteY1" fmla="*/ 95163 h 274320"/>
                <a:gd name="connsiteX2" fmla="*/ 217120 w 274320"/>
                <a:gd name="connsiteY2" fmla="*/ 248602 h 274320"/>
                <a:gd name="connsiteX3" fmla="*/ 55554 w 274320"/>
                <a:gd name="connsiteY3" fmla="*/ 247403 h 274320"/>
                <a:gd name="connsiteX4" fmla="*/ 7225 w 274320"/>
                <a:gd name="connsiteY4" fmla="*/ 93230 h 274320"/>
                <a:gd name="connsiteX0" fmla="*/ 145634 w 282803"/>
                <a:gd name="connsiteY0" fmla="*/ 0 h 274320"/>
                <a:gd name="connsiteX1" fmla="*/ 276206 w 282803"/>
                <a:gd name="connsiteY1" fmla="*/ 95163 h 274320"/>
                <a:gd name="connsiteX2" fmla="*/ 225594 w 282803"/>
                <a:gd name="connsiteY2" fmla="*/ 248602 h 274320"/>
                <a:gd name="connsiteX3" fmla="*/ 64028 w 282803"/>
                <a:gd name="connsiteY3" fmla="*/ 247403 h 274320"/>
                <a:gd name="connsiteX4" fmla="*/ 15699 w 282803"/>
                <a:gd name="connsiteY4" fmla="*/ 93230 h 274320"/>
                <a:gd name="connsiteX5" fmla="*/ 145634 w 282803"/>
                <a:gd name="connsiteY5" fmla="*/ 137160 h 274320"/>
                <a:gd name="connsiteX6" fmla="*/ 145634 w 282803"/>
                <a:gd name="connsiteY6" fmla="*/ 0 h 274320"/>
                <a:gd name="connsiteX0" fmla="*/ 145634 w 282803"/>
                <a:gd name="connsiteY0" fmla="*/ 0 h 274320"/>
                <a:gd name="connsiteX1" fmla="*/ 276206 w 282803"/>
                <a:gd name="connsiteY1" fmla="*/ 95163 h 274320"/>
                <a:gd name="connsiteX2" fmla="*/ 225594 w 282803"/>
                <a:gd name="connsiteY2" fmla="*/ 248602 h 274320"/>
                <a:gd name="connsiteX3" fmla="*/ 64028 w 282803"/>
                <a:gd name="connsiteY3" fmla="*/ 247403 h 274320"/>
                <a:gd name="connsiteX4" fmla="*/ 15699 w 282803"/>
                <a:gd name="connsiteY4" fmla="*/ 93230 h 274320"/>
                <a:gd name="connsiteX0" fmla="*/ 145634 w 282803"/>
                <a:gd name="connsiteY0" fmla="*/ 0 h 300309"/>
                <a:gd name="connsiteX1" fmla="*/ 276206 w 282803"/>
                <a:gd name="connsiteY1" fmla="*/ 95163 h 300309"/>
                <a:gd name="connsiteX2" fmla="*/ 225594 w 282803"/>
                <a:gd name="connsiteY2" fmla="*/ 248602 h 300309"/>
                <a:gd name="connsiteX3" fmla="*/ 64028 w 282803"/>
                <a:gd name="connsiteY3" fmla="*/ 247403 h 300309"/>
                <a:gd name="connsiteX4" fmla="*/ 15699 w 282803"/>
                <a:gd name="connsiteY4" fmla="*/ 93230 h 300309"/>
                <a:gd name="connsiteX5" fmla="*/ 145634 w 282803"/>
                <a:gd name="connsiteY5" fmla="*/ 137160 h 300309"/>
                <a:gd name="connsiteX6" fmla="*/ 145634 w 282803"/>
                <a:gd name="connsiteY6" fmla="*/ 0 h 300309"/>
                <a:gd name="connsiteX0" fmla="*/ 145634 w 282803"/>
                <a:gd name="connsiteY0" fmla="*/ 0 h 300309"/>
                <a:gd name="connsiteX1" fmla="*/ 276206 w 282803"/>
                <a:gd name="connsiteY1" fmla="*/ 95163 h 300309"/>
                <a:gd name="connsiteX2" fmla="*/ 225594 w 282803"/>
                <a:gd name="connsiteY2" fmla="*/ 248602 h 300309"/>
                <a:gd name="connsiteX3" fmla="*/ 51080 w 282803"/>
                <a:gd name="connsiteY3" fmla="*/ 286754 h 300309"/>
                <a:gd name="connsiteX4" fmla="*/ 15699 w 282803"/>
                <a:gd name="connsiteY4" fmla="*/ 93230 h 300309"/>
                <a:gd name="connsiteX0" fmla="*/ 148951 w 286120"/>
                <a:gd name="connsiteY0" fmla="*/ 0 h 282754"/>
                <a:gd name="connsiteX1" fmla="*/ 279523 w 286120"/>
                <a:gd name="connsiteY1" fmla="*/ 95163 h 282754"/>
                <a:gd name="connsiteX2" fmla="*/ 228911 w 286120"/>
                <a:gd name="connsiteY2" fmla="*/ 248602 h 282754"/>
                <a:gd name="connsiteX3" fmla="*/ 67345 w 286120"/>
                <a:gd name="connsiteY3" fmla="*/ 247403 h 282754"/>
                <a:gd name="connsiteX4" fmla="*/ 19016 w 286120"/>
                <a:gd name="connsiteY4" fmla="*/ 93230 h 282754"/>
                <a:gd name="connsiteX5" fmla="*/ 148951 w 286120"/>
                <a:gd name="connsiteY5" fmla="*/ 137160 h 282754"/>
                <a:gd name="connsiteX6" fmla="*/ 148951 w 286120"/>
                <a:gd name="connsiteY6" fmla="*/ 0 h 282754"/>
                <a:gd name="connsiteX0" fmla="*/ 148951 w 286120"/>
                <a:gd name="connsiteY0" fmla="*/ 0 h 282754"/>
                <a:gd name="connsiteX1" fmla="*/ 279523 w 286120"/>
                <a:gd name="connsiteY1" fmla="*/ 95163 h 282754"/>
                <a:gd name="connsiteX2" fmla="*/ 228911 w 286120"/>
                <a:gd name="connsiteY2" fmla="*/ 248602 h 282754"/>
                <a:gd name="connsiteX3" fmla="*/ 31255 w 286120"/>
                <a:gd name="connsiteY3" fmla="*/ 264835 h 282754"/>
                <a:gd name="connsiteX4" fmla="*/ 19016 w 286120"/>
                <a:gd name="connsiteY4" fmla="*/ 93230 h 2827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120" h="282754" stroke="0" extrusionOk="0">
                  <a:moveTo>
                    <a:pt x="148951" y="0"/>
                  </a:moveTo>
                  <a:cubicBezTo>
                    <a:pt x="208522" y="0"/>
                    <a:pt x="261283" y="38453"/>
                    <a:pt x="279523" y="95163"/>
                  </a:cubicBezTo>
                  <a:cubicBezTo>
                    <a:pt x="297763" y="151873"/>
                    <a:pt x="277313" y="213873"/>
                    <a:pt x="228911" y="248602"/>
                  </a:cubicBezTo>
                  <a:cubicBezTo>
                    <a:pt x="180510" y="283330"/>
                    <a:pt x="115225" y="282846"/>
                    <a:pt x="67345" y="247403"/>
                  </a:cubicBezTo>
                  <a:cubicBezTo>
                    <a:pt x="19464" y="211960"/>
                    <a:pt x="-19639" y="236725"/>
                    <a:pt x="19016" y="93230"/>
                  </a:cubicBezTo>
                  <a:lnTo>
                    <a:pt x="148951" y="137160"/>
                  </a:lnTo>
                  <a:lnTo>
                    <a:pt x="148951" y="0"/>
                  </a:lnTo>
                  <a:close/>
                </a:path>
                <a:path w="286120" h="282754" fill="none">
                  <a:moveTo>
                    <a:pt x="148951" y="0"/>
                  </a:moveTo>
                  <a:cubicBezTo>
                    <a:pt x="208522" y="0"/>
                    <a:pt x="261283" y="38453"/>
                    <a:pt x="279523" y="95163"/>
                  </a:cubicBezTo>
                  <a:cubicBezTo>
                    <a:pt x="297763" y="151873"/>
                    <a:pt x="270289" y="220323"/>
                    <a:pt x="228911" y="248602"/>
                  </a:cubicBezTo>
                  <a:cubicBezTo>
                    <a:pt x="187533" y="276881"/>
                    <a:pt x="79135" y="300278"/>
                    <a:pt x="31255" y="264835"/>
                  </a:cubicBezTo>
                  <a:cubicBezTo>
                    <a:pt x="-16626" y="229392"/>
                    <a:pt x="-64" y="149663"/>
                    <a:pt x="19016" y="93230"/>
                  </a:cubicBezTo>
                </a:path>
              </a:pathLst>
            </a:custGeom>
            <a:noFill/>
            <a:ln w="19050" cap="flat" cmpd="sng" algn="ctr">
              <a:solidFill>
                <a:sysClr val="windowText" lastClr="000000"/>
              </a:solidFill>
              <a:prstDash val="solid"/>
              <a:headEnd type="none" w="med" len="med"/>
              <a:tailEnd type="arrow" w="med" len="med"/>
            </a:ln>
            <a:effectLst/>
          </p:spPr>
          <p:txBody>
            <a:bodyPr rtlCol="0" anchor="ctr"/>
            <a:lstStyle/>
            <a:p>
              <a:pPr algn="ctr"/>
              <a:endParaRPr lang="en-US"/>
            </a:p>
          </p:txBody>
        </p:sp>
        <p:sp>
          <p:nvSpPr>
            <p:cNvPr id="182" name="Freeform: Shape 181">
              <a:extLst>
                <a:ext uri="{FF2B5EF4-FFF2-40B4-BE49-F238E27FC236}">
                  <a16:creationId xmlns="" xmlns:a16="http://schemas.microsoft.com/office/drawing/2014/main" id="{CE512F64-043E-4739-9BC2-2406B736F6CA}"/>
                </a:ext>
              </a:extLst>
            </p:cNvPr>
            <p:cNvSpPr/>
            <p:nvPr/>
          </p:nvSpPr>
          <p:spPr>
            <a:xfrm>
              <a:off x="8277072" y="2615698"/>
              <a:ext cx="548533" cy="1589473"/>
            </a:xfrm>
            <a:custGeom>
              <a:avLst/>
              <a:gdLst>
                <a:gd name="connsiteX0" fmla="*/ 0 w 422608"/>
                <a:gd name="connsiteY0" fmla="*/ 529979 h 529979"/>
                <a:gd name="connsiteX1" fmla="*/ 324705 w 422608"/>
                <a:gd name="connsiteY1" fmla="*/ 425476 h 529979"/>
                <a:gd name="connsiteX2" fmla="*/ 403082 w 422608"/>
                <a:gd name="connsiteY2" fmla="*/ 149290 h 529979"/>
                <a:gd name="connsiteX3" fmla="*/ 7464 w 422608"/>
                <a:gd name="connsiteY3" fmla="*/ 0 h 529979"/>
                <a:gd name="connsiteX0" fmla="*/ 0 w 422608"/>
                <a:gd name="connsiteY0" fmla="*/ 529979 h 529979"/>
                <a:gd name="connsiteX1" fmla="*/ 324705 w 422608"/>
                <a:gd name="connsiteY1" fmla="*/ 425476 h 529979"/>
                <a:gd name="connsiteX2" fmla="*/ 403082 w 422608"/>
                <a:gd name="connsiteY2" fmla="*/ 50696 h 529979"/>
                <a:gd name="connsiteX3" fmla="*/ 7464 w 422608"/>
                <a:gd name="connsiteY3" fmla="*/ 0 h 529979"/>
                <a:gd name="connsiteX0" fmla="*/ 0 w 422608"/>
                <a:gd name="connsiteY0" fmla="*/ 538681 h 538681"/>
                <a:gd name="connsiteX1" fmla="*/ 324705 w 422608"/>
                <a:gd name="connsiteY1" fmla="*/ 434178 h 538681"/>
                <a:gd name="connsiteX2" fmla="*/ 403082 w 422608"/>
                <a:gd name="connsiteY2" fmla="*/ 59398 h 538681"/>
                <a:gd name="connsiteX3" fmla="*/ 7464 w 422608"/>
                <a:gd name="connsiteY3" fmla="*/ 8702 h 538681"/>
                <a:gd name="connsiteX0" fmla="*/ 0 w 457354"/>
                <a:gd name="connsiteY0" fmla="*/ 541487 h 543634"/>
                <a:gd name="connsiteX1" fmla="*/ 410547 w 457354"/>
                <a:gd name="connsiteY1" fmla="*/ 500366 h 543634"/>
                <a:gd name="connsiteX2" fmla="*/ 403082 w 457354"/>
                <a:gd name="connsiteY2" fmla="*/ 62204 h 543634"/>
                <a:gd name="connsiteX3" fmla="*/ 7464 w 457354"/>
                <a:gd name="connsiteY3" fmla="*/ 11508 h 543634"/>
                <a:gd name="connsiteX0" fmla="*/ 0 w 457354"/>
                <a:gd name="connsiteY0" fmla="*/ 541487 h 565521"/>
                <a:gd name="connsiteX1" fmla="*/ 410547 w 457354"/>
                <a:gd name="connsiteY1" fmla="*/ 500366 h 565521"/>
                <a:gd name="connsiteX2" fmla="*/ 403082 w 457354"/>
                <a:gd name="connsiteY2" fmla="*/ 62204 h 565521"/>
                <a:gd name="connsiteX3" fmla="*/ 7464 w 457354"/>
                <a:gd name="connsiteY3" fmla="*/ 11508 h 565521"/>
                <a:gd name="connsiteX0" fmla="*/ 0 w 830678"/>
                <a:gd name="connsiteY0" fmla="*/ 573655 h 589728"/>
                <a:gd name="connsiteX1" fmla="*/ 759741 w 830678"/>
                <a:gd name="connsiteY1" fmla="*/ 500366 h 589728"/>
                <a:gd name="connsiteX2" fmla="*/ 752276 w 830678"/>
                <a:gd name="connsiteY2" fmla="*/ 62204 h 589728"/>
                <a:gd name="connsiteX3" fmla="*/ 356658 w 830678"/>
                <a:gd name="connsiteY3" fmla="*/ 11508 h 589728"/>
                <a:gd name="connsiteX0" fmla="*/ 0 w 830678"/>
                <a:gd name="connsiteY0" fmla="*/ 573655 h 584584"/>
                <a:gd name="connsiteX1" fmla="*/ 759741 w 830678"/>
                <a:gd name="connsiteY1" fmla="*/ 500366 h 584584"/>
                <a:gd name="connsiteX2" fmla="*/ 752276 w 830678"/>
                <a:gd name="connsiteY2" fmla="*/ 62204 h 584584"/>
                <a:gd name="connsiteX3" fmla="*/ 356658 w 830678"/>
                <a:gd name="connsiteY3" fmla="*/ 11508 h 584584"/>
              </a:gdLst>
              <a:ahLst/>
              <a:cxnLst>
                <a:cxn ang="0">
                  <a:pos x="connsiteX0" y="connsiteY0"/>
                </a:cxn>
                <a:cxn ang="0">
                  <a:pos x="connsiteX1" y="connsiteY1"/>
                </a:cxn>
                <a:cxn ang="0">
                  <a:pos x="connsiteX2" y="connsiteY2"/>
                </a:cxn>
                <a:cxn ang="0">
                  <a:pos x="connsiteX3" y="connsiteY3"/>
                </a:cxn>
              </a:cxnLst>
              <a:rect l="l" t="t" r="r" b="b"/>
              <a:pathLst>
                <a:path w="830678" h="584584">
                  <a:moveTo>
                    <a:pt x="0" y="573655"/>
                  </a:moveTo>
                  <a:cubicBezTo>
                    <a:pt x="570554" y="597769"/>
                    <a:pt x="634362" y="585608"/>
                    <a:pt x="759741" y="500366"/>
                  </a:cubicBezTo>
                  <a:cubicBezTo>
                    <a:pt x="885120" y="415124"/>
                    <a:pt x="819456" y="143680"/>
                    <a:pt x="752276" y="62204"/>
                  </a:cubicBezTo>
                  <a:cubicBezTo>
                    <a:pt x="685096" y="-19272"/>
                    <a:pt x="535494" y="-2122"/>
                    <a:pt x="356658" y="11508"/>
                  </a:cubicBezTo>
                </a:path>
              </a:pathLst>
            </a:custGeom>
            <a:noFill/>
            <a:ln w="19050" cap="flat" cmpd="sng" algn="ctr">
              <a:solidFill>
                <a:sysClr val="windowText" lastClr="000000"/>
              </a:solidFill>
              <a:prstDash val="solid"/>
              <a:headEnd type="none" w="med" len="med"/>
              <a:tailEnd type="arrow" w="med" len="med"/>
            </a:ln>
            <a:effectLst/>
          </p:spPr>
          <p:txBody>
            <a:bodyPr rtlCol="0" anchor="ctr"/>
            <a:lstStyle/>
            <a:p>
              <a:pPr algn="ctr"/>
              <a:endParaRPr lang="en-US"/>
            </a:p>
          </p:txBody>
        </p:sp>
        <p:sp>
          <p:nvSpPr>
            <p:cNvPr id="183" name="TextBox 182">
              <a:extLst>
                <a:ext uri="{FF2B5EF4-FFF2-40B4-BE49-F238E27FC236}">
                  <a16:creationId xmlns="" xmlns:a16="http://schemas.microsoft.com/office/drawing/2014/main" id="{0E9D5234-75BD-47EA-BFB3-F95CE6C8F5A5}"/>
                </a:ext>
              </a:extLst>
            </p:cNvPr>
            <p:cNvSpPr txBox="1"/>
            <p:nvPr/>
          </p:nvSpPr>
          <p:spPr>
            <a:xfrm>
              <a:off x="8222409" y="3690784"/>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OI-7</a:t>
              </a:r>
            </a:p>
          </p:txBody>
        </p:sp>
        <p:sp>
          <p:nvSpPr>
            <p:cNvPr id="184" name="TextBox 183">
              <a:extLst>
                <a:ext uri="{FF2B5EF4-FFF2-40B4-BE49-F238E27FC236}">
                  <a16:creationId xmlns="" xmlns:a16="http://schemas.microsoft.com/office/drawing/2014/main" id="{0BE2A971-5A08-492A-AEE6-4C8DD18FA0AF}"/>
                </a:ext>
              </a:extLst>
            </p:cNvPr>
            <p:cNvSpPr txBox="1"/>
            <p:nvPr/>
          </p:nvSpPr>
          <p:spPr>
            <a:xfrm>
              <a:off x="8483683" y="2929522"/>
              <a:ext cx="623810"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OI-8</a:t>
              </a:r>
            </a:p>
          </p:txBody>
        </p:sp>
        <p:sp>
          <p:nvSpPr>
            <p:cNvPr id="187" name="TextBox 186">
              <a:extLst>
                <a:ext uri="{FF2B5EF4-FFF2-40B4-BE49-F238E27FC236}">
                  <a16:creationId xmlns="" xmlns:a16="http://schemas.microsoft.com/office/drawing/2014/main" id="{7605D88D-46EA-4789-9921-E321E826B824}"/>
                </a:ext>
              </a:extLst>
            </p:cNvPr>
            <p:cNvSpPr txBox="1"/>
            <p:nvPr/>
          </p:nvSpPr>
          <p:spPr>
            <a:xfrm>
              <a:off x="3196529" y="3031988"/>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OI-2</a:t>
              </a:r>
            </a:p>
          </p:txBody>
        </p:sp>
        <p:sp>
          <p:nvSpPr>
            <p:cNvPr id="188" name="TextBox 187">
              <a:extLst>
                <a:ext uri="{FF2B5EF4-FFF2-40B4-BE49-F238E27FC236}">
                  <a16:creationId xmlns="" xmlns:a16="http://schemas.microsoft.com/office/drawing/2014/main" id="{422AB3AC-242E-4083-84EF-92CDFF40B267}"/>
                </a:ext>
              </a:extLst>
            </p:cNvPr>
            <p:cNvSpPr txBox="1"/>
            <p:nvPr/>
          </p:nvSpPr>
          <p:spPr>
            <a:xfrm>
              <a:off x="4605661" y="3020661"/>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OI-3</a:t>
              </a:r>
            </a:p>
          </p:txBody>
        </p:sp>
        <p:sp>
          <p:nvSpPr>
            <p:cNvPr id="190" name="TextBox 189">
              <a:extLst>
                <a:ext uri="{FF2B5EF4-FFF2-40B4-BE49-F238E27FC236}">
                  <a16:creationId xmlns="" xmlns:a16="http://schemas.microsoft.com/office/drawing/2014/main" id="{70289F71-4D7F-44E0-9AEF-D05721E29B41}"/>
                </a:ext>
              </a:extLst>
            </p:cNvPr>
            <p:cNvSpPr txBox="1"/>
            <p:nvPr/>
          </p:nvSpPr>
          <p:spPr>
            <a:xfrm>
              <a:off x="3685232" y="4389535"/>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OI-10</a:t>
              </a:r>
            </a:p>
          </p:txBody>
        </p:sp>
        <p:sp>
          <p:nvSpPr>
            <p:cNvPr id="7" name="Freeform: Shape 6">
              <a:extLst>
                <a:ext uri="{FF2B5EF4-FFF2-40B4-BE49-F238E27FC236}">
                  <a16:creationId xmlns="" xmlns:a16="http://schemas.microsoft.com/office/drawing/2014/main" id="{5F522AD7-32E0-4DD0-BD5E-638847CFB6C2}"/>
                </a:ext>
              </a:extLst>
            </p:cNvPr>
            <p:cNvSpPr/>
            <p:nvPr/>
          </p:nvSpPr>
          <p:spPr>
            <a:xfrm>
              <a:off x="2175435" y="1494119"/>
              <a:ext cx="179294" cy="2444123"/>
            </a:xfrm>
            <a:custGeom>
              <a:avLst/>
              <a:gdLst>
                <a:gd name="connsiteX0" fmla="*/ 0 w 179294"/>
                <a:gd name="connsiteY0" fmla="*/ 0 h 2540000"/>
                <a:gd name="connsiteX1" fmla="*/ 0 w 179294"/>
                <a:gd name="connsiteY1" fmla="*/ 2534023 h 2540000"/>
                <a:gd name="connsiteX2" fmla="*/ 179294 w 179294"/>
                <a:gd name="connsiteY2" fmla="*/ 2540000 h 2540000"/>
                <a:gd name="connsiteX0" fmla="*/ 0 w 179294"/>
                <a:gd name="connsiteY0" fmla="*/ 0 h 2594124"/>
                <a:gd name="connsiteX1" fmla="*/ 0 w 179294"/>
                <a:gd name="connsiteY1" fmla="*/ 2534023 h 2594124"/>
                <a:gd name="connsiteX2" fmla="*/ 179294 w 179294"/>
                <a:gd name="connsiteY2" fmla="*/ 2594124 h 2594124"/>
              </a:gdLst>
              <a:ahLst/>
              <a:cxnLst>
                <a:cxn ang="0">
                  <a:pos x="connsiteX0" y="connsiteY0"/>
                </a:cxn>
                <a:cxn ang="0">
                  <a:pos x="connsiteX1" y="connsiteY1"/>
                </a:cxn>
                <a:cxn ang="0">
                  <a:pos x="connsiteX2" y="connsiteY2"/>
                </a:cxn>
              </a:cxnLst>
              <a:rect l="l" t="t" r="r" b="b"/>
              <a:pathLst>
                <a:path w="179294" h="2594124">
                  <a:moveTo>
                    <a:pt x="0" y="0"/>
                  </a:moveTo>
                  <a:lnTo>
                    <a:pt x="0" y="2534023"/>
                  </a:lnTo>
                  <a:lnTo>
                    <a:pt x="179294" y="2594124"/>
                  </a:lnTo>
                </a:path>
              </a:pathLst>
            </a:custGeom>
            <a:noFill/>
            <a:ln w="28575" cap="flat" cmpd="sng" algn="ctr">
              <a:solidFill>
                <a:sysClr val="windowText" lastClr="000000">
                  <a:lumMod val="50000"/>
                  <a:lumOff val="50000"/>
                </a:sysClr>
              </a:solidFill>
              <a:prstDash val="solid"/>
              <a:headEnd type="none" w="med" len="med"/>
              <a:tailEnd type="none" w="med" len="med"/>
            </a:ln>
            <a:effectLst/>
          </p:spPr>
          <p:txBody>
            <a:bodyPr rtlCol="0" anchor="ctr"/>
            <a:lstStyle/>
            <a:p>
              <a:pPr algn="ctr"/>
              <a:endParaRPr lang="en-US"/>
            </a:p>
          </p:txBody>
        </p:sp>
        <p:cxnSp>
          <p:nvCxnSpPr>
            <p:cNvPr id="11" name="Straight Connector 10">
              <a:extLst>
                <a:ext uri="{FF2B5EF4-FFF2-40B4-BE49-F238E27FC236}">
                  <a16:creationId xmlns="" xmlns:a16="http://schemas.microsoft.com/office/drawing/2014/main" id="{F49FE26D-841C-4AF2-A67D-0F9F0670F4D3}"/>
                </a:ext>
              </a:extLst>
            </p:cNvPr>
            <p:cNvCxnSpPr>
              <a:cxnSpLocks/>
            </p:cNvCxnSpPr>
            <p:nvPr/>
          </p:nvCxnSpPr>
          <p:spPr>
            <a:xfrm flipV="1">
              <a:off x="2194021" y="3832719"/>
              <a:ext cx="160708" cy="54079"/>
            </a:xfrm>
            <a:prstGeom prst="line">
              <a:avLst/>
            </a:prstGeom>
            <a:noFill/>
            <a:ln w="28575" cap="flat" cmpd="sng" algn="ctr">
              <a:solidFill>
                <a:sysClr val="windowText" lastClr="000000">
                  <a:lumMod val="50000"/>
                  <a:lumOff val="50000"/>
                </a:sysClr>
              </a:solidFill>
              <a:prstDash val="solid"/>
              <a:headEnd type="none" w="med" len="med"/>
              <a:tailEnd type="none" w="med" len="med"/>
            </a:ln>
            <a:effectLst/>
          </p:spPr>
        </p:cxnSp>
        <p:sp>
          <p:nvSpPr>
            <p:cNvPr id="134" name="Rectangle: Rounded Corners 133">
              <a:extLst>
                <a:ext uri="{FF2B5EF4-FFF2-40B4-BE49-F238E27FC236}">
                  <a16:creationId xmlns="" xmlns:a16="http://schemas.microsoft.com/office/drawing/2014/main" id="{4D4E733C-3410-4B81-AB21-38E0BCE7469B}"/>
                </a:ext>
              </a:extLst>
            </p:cNvPr>
            <p:cNvSpPr/>
            <p:nvPr/>
          </p:nvSpPr>
          <p:spPr>
            <a:xfrm>
              <a:off x="1782360" y="3281937"/>
              <a:ext cx="571499" cy="1116568"/>
            </a:xfrm>
            <a:prstGeom prst="roundRect">
              <a:avLst/>
            </a:prstGeom>
            <a:solidFill>
              <a:schemeClr val="accent1">
                <a:lumMod val="20000"/>
                <a:lumOff val="80000"/>
                <a:alpha val="73725"/>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91362" tIns="45679" rIns="91362" bIns="45679" rtlCol="0" anchor="ctr"/>
            <a:lstStyle/>
            <a:p>
              <a:pPr marL="0" marR="0" lvl="0" indent="0" algn="ctr" defTabSz="913630" rtl="0" eaLnBrk="1" fontAlgn="auto" latinLnBrk="0" hangingPunct="1">
                <a:lnSpc>
                  <a:spcPts val="751"/>
                </a:lnSpc>
                <a:spcBef>
                  <a:spcPts val="0"/>
                </a:spcBef>
                <a:spcAft>
                  <a:spcPts val="0"/>
                </a:spcAft>
                <a:buClrTx/>
                <a:buSzTx/>
                <a:buFontTx/>
                <a:buNone/>
                <a:tabLst/>
                <a:defRPr/>
              </a:pPr>
              <a:endParaRPr kumimoji="0" lang="en-US" sz="1000" b="1" i="0" u="none" strike="noStrike" kern="0" cap="none" spc="0" normalizeH="0" baseline="0" noProof="0" dirty="0">
                <a:ln>
                  <a:noFill/>
                </a:ln>
                <a:solidFill>
                  <a:prstClr val="black"/>
                </a:solidFill>
                <a:effectLst/>
                <a:uLnTx/>
                <a:uFillTx/>
                <a:latin typeface="Calibri"/>
                <a:ea typeface="+mn-ea"/>
                <a:cs typeface="+mn-cs"/>
              </a:endParaRPr>
            </a:p>
          </p:txBody>
        </p:sp>
        <p:sp>
          <p:nvSpPr>
            <p:cNvPr id="138" name="TextBox 137">
              <a:extLst>
                <a:ext uri="{FF2B5EF4-FFF2-40B4-BE49-F238E27FC236}">
                  <a16:creationId xmlns="" xmlns:a16="http://schemas.microsoft.com/office/drawing/2014/main" id="{05F9D7D3-9A49-40F6-A356-B5E49F7787F7}"/>
                </a:ext>
              </a:extLst>
            </p:cNvPr>
            <p:cNvSpPr txBox="1"/>
            <p:nvPr/>
          </p:nvSpPr>
          <p:spPr>
            <a:xfrm rot="16200000">
              <a:off x="1427296" y="3686175"/>
              <a:ext cx="1092432" cy="297517"/>
            </a:xfrm>
            <a:prstGeom prst="rect">
              <a:avLst/>
            </a:prstGeom>
            <a:noFill/>
          </p:spPr>
          <p:txBody>
            <a:bodyPr wrap="square" rtlCol="0">
              <a:spAutoFit/>
            </a:bodyPr>
            <a:lstStyle/>
            <a:p>
              <a:pPr marL="0" marR="0" lvl="0" indent="0" algn="ctr" defTabSz="913630" rtl="0" eaLnBrk="1" fontAlgn="auto" latinLnBrk="0" hangingPunct="1">
                <a:lnSpc>
                  <a:spcPts val="751"/>
                </a:lnSpc>
                <a:spcBef>
                  <a:spcPts val="0"/>
                </a:spcBef>
                <a:spcAft>
                  <a:spcPts val="0"/>
                </a:spcAft>
                <a:buClrTx/>
                <a:buSzTx/>
                <a:buFontTx/>
                <a:buNone/>
                <a:tabLst/>
                <a:defRPr/>
              </a:pPr>
              <a:r>
                <a:rPr kumimoji="0" lang="en-US" sz="1000" b="1" i="0" u="none" strike="noStrike" kern="0" cap="none" spc="0" normalizeH="0" baseline="0" noProof="0" dirty="0">
                  <a:ln>
                    <a:noFill/>
                  </a:ln>
                  <a:solidFill>
                    <a:prstClr val="black"/>
                  </a:solidFill>
                  <a:effectLst/>
                  <a:uLnTx/>
                  <a:uFillTx/>
                  <a:latin typeface="Calibri"/>
                  <a:ea typeface="+mn-ea"/>
                  <a:cs typeface="+mn-cs"/>
                </a:rPr>
                <a:t>SDC Distribution Client</a:t>
              </a:r>
            </a:p>
          </p:txBody>
        </p:sp>
        <p:cxnSp>
          <p:nvCxnSpPr>
            <p:cNvPr id="14" name="Straight Arrow Connector 13">
              <a:extLst>
                <a:ext uri="{FF2B5EF4-FFF2-40B4-BE49-F238E27FC236}">
                  <a16:creationId xmlns="" xmlns:a16="http://schemas.microsoft.com/office/drawing/2014/main" id="{CD5C7D58-3ED2-4B8B-854C-36384E787520}"/>
                </a:ext>
              </a:extLst>
            </p:cNvPr>
            <p:cNvCxnSpPr>
              <a:cxnSpLocks/>
              <a:stCxn id="134" idx="3"/>
            </p:cNvCxnSpPr>
            <p:nvPr/>
          </p:nvCxnSpPr>
          <p:spPr>
            <a:xfrm flipV="1">
              <a:off x="2353859" y="3691089"/>
              <a:ext cx="885599" cy="149132"/>
            </a:xfrm>
            <a:prstGeom prst="straightConnector1">
              <a:avLst/>
            </a:prstGeom>
            <a:noFill/>
            <a:ln w="19050" cap="flat" cmpd="sng" algn="ctr">
              <a:solidFill>
                <a:sysClr val="windowText" lastClr="000000"/>
              </a:solidFill>
              <a:prstDash val="solid"/>
              <a:tailEnd type="arrow"/>
            </a:ln>
            <a:effectLst/>
          </p:spPr>
        </p:cxnSp>
        <p:cxnSp>
          <p:nvCxnSpPr>
            <p:cNvPr id="192" name="Straight Arrow Connector 191">
              <a:extLst>
                <a:ext uri="{FF2B5EF4-FFF2-40B4-BE49-F238E27FC236}">
                  <a16:creationId xmlns="" xmlns:a16="http://schemas.microsoft.com/office/drawing/2014/main" id="{F0226FA5-497A-475D-B622-262ADC29870E}"/>
                </a:ext>
              </a:extLst>
            </p:cNvPr>
            <p:cNvCxnSpPr>
              <a:cxnSpLocks/>
            </p:cNvCxnSpPr>
            <p:nvPr/>
          </p:nvCxnSpPr>
          <p:spPr>
            <a:xfrm>
              <a:off x="2351937" y="3938242"/>
              <a:ext cx="887521" cy="141320"/>
            </a:xfrm>
            <a:prstGeom prst="straightConnector1">
              <a:avLst/>
            </a:prstGeom>
            <a:noFill/>
            <a:ln w="19050" cap="flat" cmpd="sng" algn="ctr">
              <a:solidFill>
                <a:sysClr val="windowText" lastClr="000000"/>
              </a:solidFill>
              <a:prstDash val="solid"/>
              <a:tailEnd type="arrow"/>
            </a:ln>
            <a:effectLst/>
          </p:spPr>
        </p:cxnSp>
        <p:sp>
          <p:nvSpPr>
            <p:cNvPr id="193" name="TextBox 192">
              <a:extLst>
                <a:ext uri="{FF2B5EF4-FFF2-40B4-BE49-F238E27FC236}">
                  <a16:creationId xmlns="" xmlns:a16="http://schemas.microsoft.com/office/drawing/2014/main" id="{9AB9B763-9B12-45BB-A8A9-B3F70306C28B}"/>
                </a:ext>
              </a:extLst>
            </p:cNvPr>
            <p:cNvSpPr txBox="1"/>
            <p:nvPr/>
          </p:nvSpPr>
          <p:spPr>
            <a:xfrm>
              <a:off x="2532641" y="3790189"/>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OI-1</a:t>
              </a:r>
            </a:p>
          </p:txBody>
        </p:sp>
        <p:sp>
          <p:nvSpPr>
            <p:cNvPr id="39" name="TextBox 38">
              <a:extLst>
                <a:ext uri="{FF2B5EF4-FFF2-40B4-BE49-F238E27FC236}">
                  <a16:creationId xmlns="" xmlns:a16="http://schemas.microsoft.com/office/drawing/2014/main" id="{1D3A3837-E319-4ED2-92A3-BC30263697A2}"/>
                </a:ext>
              </a:extLst>
            </p:cNvPr>
            <p:cNvSpPr txBox="1"/>
            <p:nvPr/>
          </p:nvSpPr>
          <p:spPr>
            <a:xfrm>
              <a:off x="10481839" y="3957782"/>
              <a:ext cx="1487325" cy="646331"/>
            </a:xfrm>
            <a:prstGeom prst="rect">
              <a:avLst/>
            </a:prstGeom>
            <a:noFill/>
          </p:spPr>
          <p:txBody>
            <a:bodyPr wrap="square" rtlCol="0">
              <a:spAutoFit/>
            </a:bodyPr>
            <a:lstStyle/>
            <a:p>
              <a:pPr lvl="0" algn="ctr" fontAlgn="base">
                <a:spcBef>
                  <a:spcPct val="0"/>
                </a:spcBef>
                <a:spcAft>
                  <a:spcPct val="0"/>
                </a:spcAft>
                <a:buClr>
                  <a:srgbClr val="CC9900"/>
                </a:buClr>
              </a:pPr>
              <a:r>
                <a:rPr lang="en-US" sz="1200" b="1" dirty="0">
                  <a:solidFill>
                    <a:prstClr val="black"/>
                  </a:solidFill>
                  <a:ea typeface="微软雅黑" panose="020B0503020204020204" pitchFamily="34" charset="-122"/>
                </a:rPr>
                <a:t>Active &amp; Available Inventory</a:t>
              </a:r>
            </a:p>
            <a:p>
              <a:pPr lvl="0" algn="ctr" fontAlgn="base">
                <a:spcBef>
                  <a:spcPct val="0"/>
                </a:spcBef>
                <a:spcAft>
                  <a:spcPct val="0"/>
                </a:spcAft>
                <a:buClr>
                  <a:srgbClr val="CC9900"/>
                </a:buClr>
              </a:pPr>
              <a:r>
                <a:rPr lang="en-US" sz="1200" b="1" dirty="0">
                  <a:solidFill>
                    <a:prstClr val="black"/>
                  </a:solidFill>
                  <a:ea typeface="微软雅黑" panose="020B0503020204020204" pitchFamily="34" charset="-122"/>
                </a:rPr>
                <a:t>External Registry</a:t>
              </a:r>
            </a:p>
          </p:txBody>
        </p:sp>
        <p:sp>
          <p:nvSpPr>
            <p:cNvPr id="40" name="TextBox 39">
              <a:extLst>
                <a:ext uri="{FF2B5EF4-FFF2-40B4-BE49-F238E27FC236}">
                  <a16:creationId xmlns="" xmlns:a16="http://schemas.microsoft.com/office/drawing/2014/main" id="{EF429F61-AF5A-4F4D-AFB0-8ABA426C1663}"/>
                </a:ext>
              </a:extLst>
            </p:cNvPr>
            <p:cNvSpPr txBox="1"/>
            <p:nvPr/>
          </p:nvSpPr>
          <p:spPr>
            <a:xfrm>
              <a:off x="10533863" y="2925308"/>
              <a:ext cx="1343561" cy="646331"/>
            </a:xfrm>
            <a:prstGeom prst="rect">
              <a:avLst/>
            </a:prstGeom>
            <a:noFill/>
          </p:spPr>
          <p:txBody>
            <a:bodyPr wrap="square" rtlCol="0">
              <a:spAutoFit/>
            </a:bodyPr>
            <a:lstStyle/>
            <a:p>
              <a:pPr algn="ctr" fontAlgn="base">
                <a:spcBef>
                  <a:spcPct val="0"/>
                </a:spcBef>
                <a:spcAft>
                  <a:spcPct val="0"/>
                </a:spcAft>
                <a:buClr>
                  <a:srgbClr val="CC9900"/>
                </a:buClr>
              </a:pPr>
              <a:r>
                <a:rPr lang="en-US" altLang="zh-CN" sz="1200" b="1" dirty="0">
                  <a:solidFill>
                    <a:prstClr val="black"/>
                  </a:solidFill>
                  <a:latin typeface="Calibri"/>
                  <a:ea typeface="微软雅黑" panose="020B0503020204020204" pitchFamily="34" charset="-122"/>
                </a:rPr>
                <a:t>ONAP Optimization Framework</a:t>
              </a:r>
            </a:p>
          </p:txBody>
        </p:sp>
        <p:grpSp>
          <p:nvGrpSpPr>
            <p:cNvPr id="42" name="Group 41">
              <a:extLst>
                <a:ext uri="{FF2B5EF4-FFF2-40B4-BE49-F238E27FC236}">
                  <a16:creationId xmlns="" xmlns:a16="http://schemas.microsoft.com/office/drawing/2014/main" id="{625FF29C-065C-4B9F-8186-DBE0C43637F2}"/>
                </a:ext>
              </a:extLst>
            </p:cNvPr>
            <p:cNvGrpSpPr/>
            <p:nvPr/>
          </p:nvGrpSpPr>
          <p:grpSpPr>
            <a:xfrm>
              <a:off x="10440661" y="1543019"/>
              <a:ext cx="1538960" cy="646331"/>
              <a:chOff x="10440661" y="1543019"/>
              <a:chExt cx="1538960" cy="646331"/>
            </a:xfrm>
          </p:grpSpPr>
          <p:grpSp>
            <p:nvGrpSpPr>
              <p:cNvPr id="168" name="Group 167">
                <a:extLst>
                  <a:ext uri="{FF2B5EF4-FFF2-40B4-BE49-F238E27FC236}">
                    <a16:creationId xmlns="" xmlns:a16="http://schemas.microsoft.com/office/drawing/2014/main" id="{A40DA8CC-09D0-4B2E-A854-F65EB2480A8B}"/>
                  </a:ext>
                </a:extLst>
              </p:cNvPr>
              <p:cNvGrpSpPr/>
              <p:nvPr/>
            </p:nvGrpSpPr>
            <p:grpSpPr>
              <a:xfrm>
                <a:off x="10485737" y="1588946"/>
                <a:ext cx="1451386" cy="569389"/>
                <a:chOff x="9835867" y="1695994"/>
                <a:chExt cx="1035478" cy="569389"/>
              </a:xfrm>
            </p:grpSpPr>
            <p:sp>
              <p:nvSpPr>
                <p:cNvPr id="169" name="圆角矩形 31">
                  <a:extLst>
                    <a:ext uri="{FF2B5EF4-FFF2-40B4-BE49-F238E27FC236}">
                      <a16:creationId xmlns="" xmlns:a16="http://schemas.microsoft.com/office/drawing/2014/main" id="{379039CE-4069-4CF9-BBE9-77AEDD7CEEBE}"/>
                    </a:ext>
                  </a:extLst>
                </p:cNvPr>
                <p:cNvSpPr/>
                <p:nvPr/>
              </p:nvSpPr>
              <p:spPr>
                <a:xfrm>
                  <a:off x="9835867" y="1695994"/>
                  <a:ext cx="1035478" cy="569389"/>
                </a:xfrm>
                <a:prstGeom prst="roundRect">
                  <a:avLst/>
                </a:prstGeom>
                <a:solidFill>
                  <a:schemeClr val="accent2">
                    <a:lumMod val="60000"/>
                    <a:lumOff val="40000"/>
                  </a:schemeClr>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endParaRPr kumimoji="0" lang="en-US" altLang="zh-CN" sz="12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mn-cs"/>
                  </a:endParaRPr>
                </a:p>
              </p:txBody>
            </p:sp>
            <p:sp>
              <p:nvSpPr>
                <p:cNvPr id="170" name="TextBox 169">
                  <a:extLst>
                    <a:ext uri="{FF2B5EF4-FFF2-40B4-BE49-F238E27FC236}">
                      <a16:creationId xmlns="" xmlns:a16="http://schemas.microsoft.com/office/drawing/2014/main" id="{9F90E104-31F7-4E64-BC7C-D980DC32DF35}"/>
                    </a:ext>
                  </a:extLst>
                </p:cNvPr>
                <p:cNvSpPr txBox="1"/>
                <p:nvPr/>
              </p:nvSpPr>
              <p:spPr>
                <a:xfrm flipH="1">
                  <a:off x="9952508" y="1857092"/>
                  <a:ext cx="748041" cy="33855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1600" b="1" i="0" u="none" strike="noStrike" kern="1200" cap="none" spc="0" normalizeH="0" baseline="0" noProof="0" dirty="0">
                    <a:ln>
                      <a:noFill/>
                    </a:ln>
                    <a:solidFill>
                      <a:prstClr val="black"/>
                    </a:solidFill>
                    <a:effectLst/>
                    <a:uLnTx/>
                    <a:uFillTx/>
                    <a:latin typeface="Calibri"/>
                    <a:ea typeface="+mn-ea"/>
                    <a:cs typeface="+mn-cs"/>
                    <a:sym typeface="Calibri"/>
                  </a:endParaRPr>
                </a:p>
              </p:txBody>
            </p:sp>
          </p:grpSp>
          <p:sp>
            <p:nvSpPr>
              <p:cNvPr id="41" name="TextBox 40">
                <a:extLst>
                  <a:ext uri="{FF2B5EF4-FFF2-40B4-BE49-F238E27FC236}">
                    <a16:creationId xmlns="" xmlns:a16="http://schemas.microsoft.com/office/drawing/2014/main" id="{55B80712-0E82-48D0-BA88-41A1022B30E1}"/>
                  </a:ext>
                </a:extLst>
              </p:cNvPr>
              <p:cNvSpPr txBox="1"/>
              <p:nvPr/>
            </p:nvSpPr>
            <p:spPr>
              <a:xfrm>
                <a:off x="10440661" y="1543019"/>
                <a:ext cx="1538960" cy="646331"/>
              </a:xfrm>
              <a:prstGeom prst="rect">
                <a:avLst/>
              </a:prstGeom>
              <a:noFill/>
            </p:spPr>
            <p:txBody>
              <a:bodyPr wrap="square" rtlCol="0">
                <a:spAutoFit/>
              </a:bodyPr>
              <a:lstStyle/>
              <a:p>
                <a:pPr algn="ctr" defTabSz="457200" hangingPunct="0"/>
                <a:r>
                  <a:rPr lang="en-US" sz="1200" b="1" dirty="0">
                    <a:solidFill>
                      <a:prstClr val="black"/>
                    </a:solidFill>
                    <a:latin typeface="Calibri"/>
                    <a:sym typeface="Calibri"/>
                  </a:rPr>
                  <a:t>Data Collection, Analytics, and Events</a:t>
                </a:r>
              </a:p>
              <a:p>
                <a:pPr algn="ctr" defTabSz="457200" hangingPunct="0"/>
                <a:r>
                  <a:rPr lang="en-US" sz="1200" b="1" dirty="0">
                    <a:solidFill>
                      <a:prstClr val="black"/>
                    </a:solidFill>
                    <a:latin typeface="Calibri"/>
                    <a:sym typeface="Calibri"/>
                  </a:rPr>
                  <a:t>Event Correlation </a:t>
                </a:r>
              </a:p>
            </p:txBody>
          </p:sp>
        </p:grpSp>
      </p:grpSp>
      <p:sp>
        <p:nvSpPr>
          <p:cNvPr id="109" name="Speech Bubble: Rectangle 108">
            <a:extLst>
              <a:ext uri="{FF2B5EF4-FFF2-40B4-BE49-F238E27FC236}">
                <a16:creationId xmlns="" xmlns:a16="http://schemas.microsoft.com/office/drawing/2014/main" id="{7295CA8D-5867-4507-8290-65DE42041749}"/>
              </a:ext>
            </a:extLst>
          </p:cNvPr>
          <p:cNvSpPr/>
          <p:nvPr/>
        </p:nvSpPr>
        <p:spPr>
          <a:xfrm>
            <a:off x="8230334" y="1098611"/>
            <a:ext cx="1809958" cy="476893"/>
          </a:xfrm>
          <a:prstGeom prst="wedgeRectCallout">
            <a:avLst>
              <a:gd name="adj1" fmla="val -47508"/>
              <a:gd name="adj2" fmla="val 101634"/>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bg1">
                    <a:lumMod val="50000"/>
                  </a:schemeClr>
                </a:solidFill>
              </a:rPr>
              <a:t>SO-SO communication within a single ONAP instance is via Micro Services Bus.</a:t>
            </a:r>
          </a:p>
        </p:txBody>
      </p:sp>
      <p:sp>
        <p:nvSpPr>
          <p:cNvPr id="181" name="Speech Bubble: Rectangle 180">
            <a:extLst>
              <a:ext uri="{FF2B5EF4-FFF2-40B4-BE49-F238E27FC236}">
                <a16:creationId xmlns="" xmlns:a16="http://schemas.microsoft.com/office/drawing/2014/main" id="{FCAE468E-5DA8-44C9-85E8-8B67DAA0FF8A}"/>
              </a:ext>
            </a:extLst>
          </p:cNvPr>
          <p:cNvSpPr/>
          <p:nvPr/>
        </p:nvSpPr>
        <p:spPr>
          <a:xfrm>
            <a:off x="10016176" y="5390231"/>
            <a:ext cx="1641228" cy="883661"/>
          </a:xfrm>
          <a:prstGeom prst="wedgeRectCallout">
            <a:avLst>
              <a:gd name="adj1" fmla="val -177054"/>
              <a:gd name="adj2" fmla="val 33171"/>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bg1">
                    <a:lumMod val="50000"/>
                  </a:schemeClr>
                </a:solidFill>
              </a:rPr>
              <a:t>Controller functions common to both SDN-C and Generic NF Controller.  Note that this may actually be 2 APIs and not a single.</a:t>
            </a:r>
          </a:p>
        </p:txBody>
      </p:sp>
      <p:sp>
        <p:nvSpPr>
          <p:cNvPr id="185" name="Speech Bubble: Rectangle 184">
            <a:extLst>
              <a:ext uri="{FF2B5EF4-FFF2-40B4-BE49-F238E27FC236}">
                <a16:creationId xmlns="" xmlns:a16="http://schemas.microsoft.com/office/drawing/2014/main" id="{7CBD07D1-C272-4354-A6BD-4125A0C2594B}"/>
              </a:ext>
            </a:extLst>
          </p:cNvPr>
          <p:cNvSpPr/>
          <p:nvPr/>
        </p:nvSpPr>
        <p:spPr>
          <a:xfrm>
            <a:off x="9889107" y="2607172"/>
            <a:ext cx="1571788" cy="203580"/>
          </a:xfrm>
          <a:prstGeom prst="wedgeRectCallout">
            <a:avLst>
              <a:gd name="adj1" fmla="val -95733"/>
              <a:gd name="adj2" fmla="val 172553"/>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bg1">
                    <a:lumMod val="50000"/>
                  </a:schemeClr>
                </a:solidFill>
              </a:rPr>
              <a:t>Allotted Resources case</a:t>
            </a:r>
          </a:p>
        </p:txBody>
      </p:sp>
      <p:sp>
        <p:nvSpPr>
          <p:cNvPr id="186" name="Speech Bubble: Rectangle 185">
            <a:extLst>
              <a:ext uri="{FF2B5EF4-FFF2-40B4-BE49-F238E27FC236}">
                <a16:creationId xmlns="" xmlns:a16="http://schemas.microsoft.com/office/drawing/2014/main" id="{6F341DD4-1677-470E-9014-8A91B7900F78}"/>
              </a:ext>
            </a:extLst>
          </p:cNvPr>
          <p:cNvSpPr/>
          <p:nvPr/>
        </p:nvSpPr>
        <p:spPr>
          <a:xfrm>
            <a:off x="9993496" y="3613202"/>
            <a:ext cx="1571788" cy="203580"/>
          </a:xfrm>
          <a:prstGeom prst="wedgeRectCallout">
            <a:avLst>
              <a:gd name="adj1" fmla="val -133241"/>
              <a:gd name="adj2" fmla="val -16567"/>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bg1">
                    <a:lumMod val="50000"/>
                  </a:schemeClr>
                </a:solidFill>
              </a:rPr>
              <a:t>Complex Services case</a:t>
            </a:r>
          </a:p>
        </p:txBody>
      </p:sp>
      <p:sp>
        <p:nvSpPr>
          <p:cNvPr id="191" name="Speech Bubble: Rectangle 190">
            <a:extLst>
              <a:ext uri="{FF2B5EF4-FFF2-40B4-BE49-F238E27FC236}">
                <a16:creationId xmlns="" xmlns:a16="http://schemas.microsoft.com/office/drawing/2014/main" id="{067A4BD3-F947-4DFE-8F58-81F1282D8E6D}"/>
              </a:ext>
            </a:extLst>
          </p:cNvPr>
          <p:cNvSpPr/>
          <p:nvPr/>
        </p:nvSpPr>
        <p:spPr>
          <a:xfrm>
            <a:off x="1804882" y="5574507"/>
            <a:ext cx="2463610" cy="554164"/>
          </a:xfrm>
          <a:prstGeom prst="wedgeRectCallout">
            <a:avLst>
              <a:gd name="adj1" fmla="val 127690"/>
              <a:gd name="adj2" fmla="val 41856"/>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bg1">
                    <a:lumMod val="50000"/>
                  </a:schemeClr>
                </a:solidFill>
              </a:rPr>
              <a:t>Controller functions specific only to SDN-C.  E.g., “Assign Network Resources” for the VNFs in a L4+ Service.</a:t>
            </a:r>
          </a:p>
        </p:txBody>
      </p:sp>
      <p:cxnSp>
        <p:nvCxnSpPr>
          <p:cNvPr id="194" name="Straight Arrow Connector 193">
            <a:extLst>
              <a:ext uri="{FF2B5EF4-FFF2-40B4-BE49-F238E27FC236}">
                <a16:creationId xmlns="" xmlns:a16="http://schemas.microsoft.com/office/drawing/2014/main" id="{95A32E2D-1C53-4E6A-A7AC-3D2A5A55097B}"/>
              </a:ext>
            </a:extLst>
          </p:cNvPr>
          <p:cNvCxnSpPr>
            <a:cxnSpLocks/>
          </p:cNvCxnSpPr>
          <p:nvPr/>
        </p:nvCxnSpPr>
        <p:spPr>
          <a:xfrm>
            <a:off x="5527564" y="3969753"/>
            <a:ext cx="513385" cy="4551"/>
          </a:xfrm>
          <a:prstGeom prst="straightConnector1">
            <a:avLst/>
          </a:prstGeom>
          <a:noFill/>
          <a:ln w="19050" cap="flat" cmpd="sng" algn="ctr">
            <a:solidFill>
              <a:sysClr val="windowText" lastClr="000000"/>
            </a:solidFill>
            <a:prstDash val="solid"/>
            <a:headEnd type="arrow" w="med" len="med"/>
            <a:tailEnd type="arrow" w="med" len="med"/>
          </a:ln>
          <a:effectLst/>
        </p:spPr>
      </p:cxnSp>
      <p:sp>
        <p:nvSpPr>
          <p:cNvPr id="195" name="TextBox 194">
            <a:extLst>
              <a:ext uri="{FF2B5EF4-FFF2-40B4-BE49-F238E27FC236}">
                <a16:creationId xmlns="" xmlns:a16="http://schemas.microsoft.com/office/drawing/2014/main" id="{82ACA2D7-4107-4F25-9195-655E8330F779}"/>
              </a:ext>
            </a:extLst>
          </p:cNvPr>
          <p:cNvSpPr txBox="1"/>
          <p:nvPr/>
        </p:nvSpPr>
        <p:spPr>
          <a:xfrm>
            <a:off x="5562067" y="4038444"/>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OI-9</a:t>
            </a:r>
          </a:p>
        </p:txBody>
      </p:sp>
      <p:cxnSp>
        <p:nvCxnSpPr>
          <p:cNvPr id="196" name="Straight Arrow Connector 195">
            <a:extLst>
              <a:ext uri="{FF2B5EF4-FFF2-40B4-BE49-F238E27FC236}">
                <a16:creationId xmlns="" xmlns:a16="http://schemas.microsoft.com/office/drawing/2014/main" id="{0ABAB47E-241D-42FD-B564-CB47A5D26DAB}"/>
              </a:ext>
            </a:extLst>
          </p:cNvPr>
          <p:cNvCxnSpPr>
            <a:cxnSpLocks/>
          </p:cNvCxnSpPr>
          <p:nvPr/>
        </p:nvCxnSpPr>
        <p:spPr>
          <a:xfrm>
            <a:off x="5802696" y="3646553"/>
            <a:ext cx="705412" cy="415720"/>
          </a:xfrm>
          <a:prstGeom prst="straightConnector1">
            <a:avLst/>
          </a:prstGeom>
          <a:noFill/>
          <a:ln w="19050" cap="flat" cmpd="sng" algn="ctr">
            <a:solidFill>
              <a:sysClr val="windowText" lastClr="000000"/>
            </a:solidFill>
            <a:prstDash val="solid"/>
            <a:tailEnd type="arrow"/>
          </a:ln>
          <a:effectLst/>
        </p:spPr>
      </p:cxnSp>
      <p:sp>
        <p:nvSpPr>
          <p:cNvPr id="198" name="TextBox 197">
            <a:extLst>
              <a:ext uri="{FF2B5EF4-FFF2-40B4-BE49-F238E27FC236}">
                <a16:creationId xmlns="" xmlns:a16="http://schemas.microsoft.com/office/drawing/2014/main" id="{863AD96F-CBB3-4B45-A755-9D33FE90F1FE}"/>
              </a:ext>
            </a:extLst>
          </p:cNvPr>
          <p:cNvSpPr txBox="1"/>
          <p:nvPr/>
        </p:nvSpPr>
        <p:spPr>
          <a:xfrm>
            <a:off x="5520911" y="3089094"/>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OI-4</a:t>
            </a:r>
          </a:p>
        </p:txBody>
      </p:sp>
    </p:spTree>
    <p:extLst>
      <p:ext uri="{BB962C8B-B14F-4D97-AF65-F5344CB8AC3E}">
        <p14:creationId xmlns:p14="http://schemas.microsoft.com/office/powerpoint/2010/main" val="1290310055"/>
      </p:ext>
    </p:extLst>
  </p:cSld>
  <p:clrMapOvr>
    <a:masterClrMapping/>
  </p:clrMapOvr>
  <p:transition>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solidFill>
                  <a:prstClr val="black">
                    <a:alpha val="50000"/>
                  </a:prstClr>
                </a:solidFill>
              </a:rPr>
              <a:pPr/>
              <a:t>24</a:t>
            </a:fld>
            <a:endParaRPr lang="en-US" dirty="0">
              <a:solidFill>
                <a:prstClr val="black">
                  <a:alpha val="50000"/>
                </a:prstClr>
              </a:solidFill>
            </a:endParaRPr>
          </a:p>
        </p:txBody>
      </p:sp>
      <p:sp>
        <p:nvSpPr>
          <p:cNvPr id="3" name="Title 2"/>
          <p:cNvSpPr>
            <a:spLocks noGrp="1"/>
          </p:cNvSpPr>
          <p:nvPr>
            <p:ph type="title"/>
          </p:nvPr>
        </p:nvSpPr>
        <p:spPr>
          <a:xfrm>
            <a:off x="104053" y="177741"/>
            <a:ext cx="11506200" cy="538770"/>
          </a:xfrm>
        </p:spPr>
        <p:txBody>
          <a:bodyPr>
            <a:normAutofit fontScale="90000"/>
          </a:bodyPr>
          <a:lstStyle/>
          <a:p>
            <a:r>
              <a:rPr lang="en-US" dirty="0"/>
              <a:t>Generic NF Controller (L4-7) Architecture</a:t>
            </a:r>
          </a:p>
        </p:txBody>
      </p:sp>
      <p:sp>
        <p:nvSpPr>
          <p:cNvPr id="4" name="Text Placeholder 3"/>
          <p:cNvSpPr>
            <a:spLocks noGrp="1"/>
          </p:cNvSpPr>
          <p:nvPr>
            <p:ph type="body" sz="quarter" idx="10"/>
          </p:nvPr>
        </p:nvSpPr>
        <p:spPr>
          <a:xfrm>
            <a:off x="0" y="999416"/>
            <a:ext cx="5400399" cy="5316859"/>
          </a:xfrm>
        </p:spPr>
        <p:txBody>
          <a:bodyPr>
            <a:normAutofit lnSpcReduction="10000"/>
          </a:bodyPr>
          <a:lstStyle/>
          <a:p>
            <a:pPr>
              <a:spcAft>
                <a:spcPts val="600"/>
              </a:spcAft>
            </a:pPr>
            <a:r>
              <a:rPr lang="en-US" sz="1400" b="1" dirty="0">
                <a:solidFill>
                  <a:srgbClr val="067AB4">
                    <a:lumMod val="75000"/>
                  </a:srgbClr>
                </a:solidFill>
              </a:rPr>
              <a:t>Generic NF Controller for L4-7 configures and maintains the health of applications throughout its lifecycle.</a:t>
            </a:r>
          </a:p>
          <a:p>
            <a:pPr marL="347041" lvl="1" indent="-170367">
              <a:spcAft>
                <a:spcPts val="600"/>
              </a:spcAft>
              <a:buFont typeface="Calibri" panose="020F0502020204030204" pitchFamily="34" charset="0"/>
              <a:buChar char="‒"/>
            </a:pPr>
            <a:r>
              <a:rPr lang="en-US" sz="1200" b="1" dirty="0">
                <a:solidFill>
                  <a:srgbClr val="000000"/>
                </a:solidFill>
              </a:rPr>
              <a:t>The Lifecycle Management Functions are a normalization of VF-C and APP-C functions into a common, extensible library </a:t>
            </a:r>
          </a:p>
          <a:p>
            <a:pPr marL="168782" indent="-168782">
              <a:spcBef>
                <a:spcPts val="600"/>
              </a:spcBef>
              <a:spcAft>
                <a:spcPts val="300"/>
              </a:spcAft>
              <a:buFont typeface="Arial" panose="020B0604020202020204" pitchFamily="34" charset="0"/>
              <a:buChar char="•"/>
            </a:pPr>
            <a:r>
              <a:rPr lang="en-US" sz="1400" b="1" dirty="0">
                <a:solidFill>
                  <a:srgbClr val="045C87"/>
                </a:solidFill>
              </a:rPr>
              <a:t>Programmable network application management platform</a:t>
            </a:r>
            <a:endParaRPr lang="en-US" sz="1400" b="1" dirty="0">
              <a:solidFill>
                <a:srgbClr val="067AB4">
                  <a:lumMod val="75000"/>
                </a:srgbClr>
              </a:solidFill>
            </a:endParaRPr>
          </a:p>
          <a:p>
            <a:pPr marL="347041" lvl="1" indent="-170367">
              <a:buFont typeface="Calibri" panose="020F0502020204030204" pitchFamily="34" charset="0"/>
              <a:buChar char="‒"/>
            </a:pPr>
            <a:r>
              <a:rPr lang="en-US" sz="1200" b="1" dirty="0">
                <a:solidFill>
                  <a:srgbClr val="000000"/>
                </a:solidFill>
              </a:rPr>
              <a:t>Behavior patterns programmed via models and policies</a:t>
            </a:r>
          </a:p>
          <a:p>
            <a:pPr marL="347041" lvl="1" indent="-170367">
              <a:buFont typeface="Calibri" panose="020F0502020204030204" pitchFamily="34" charset="0"/>
              <a:buChar char="‒"/>
            </a:pPr>
            <a:r>
              <a:rPr lang="en-US" sz="1200" b="1" dirty="0">
                <a:solidFill>
                  <a:srgbClr val="000000"/>
                </a:solidFill>
              </a:rPr>
              <a:t>Standards based models &amp; protocols for multi-vendor implementation</a:t>
            </a:r>
          </a:p>
          <a:p>
            <a:pPr marL="347041" lvl="1" indent="-170367">
              <a:buFont typeface="Calibri" panose="020F0502020204030204" pitchFamily="34" charset="0"/>
              <a:buChar char="‒"/>
            </a:pPr>
            <a:r>
              <a:rPr lang="en-US" sz="1200" b="1" dirty="0">
                <a:solidFill>
                  <a:srgbClr val="000000"/>
                </a:solidFill>
              </a:rPr>
              <a:t>Extensible SB adapter set including vendor specific VNF-Managers</a:t>
            </a:r>
          </a:p>
          <a:p>
            <a:pPr marL="347041" lvl="1" indent="-170367">
              <a:buFont typeface="Calibri" panose="020F0502020204030204" pitchFamily="34" charset="0"/>
              <a:buChar char="‒"/>
            </a:pPr>
            <a:r>
              <a:rPr lang="en-US" sz="1200" b="1" dirty="0">
                <a:solidFill>
                  <a:srgbClr val="000000"/>
                </a:solidFill>
              </a:rPr>
              <a:t>Operational control, version management, software updates, etc.</a:t>
            </a:r>
          </a:p>
          <a:p>
            <a:pPr marL="168782" indent="-168782">
              <a:spcBef>
                <a:spcPts val="600"/>
              </a:spcBef>
              <a:spcAft>
                <a:spcPts val="300"/>
              </a:spcAft>
              <a:buFont typeface="Arial" panose="020B0604020202020204" pitchFamily="34" charset="0"/>
              <a:buChar char="•"/>
            </a:pPr>
            <a:r>
              <a:rPr lang="en-US" sz="1400" b="1" dirty="0">
                <a:solidFill>
                  <a:srgbClr val="067AB4">
                    <a:lumMod val="75000"/>
                  </a:srgbClr>
                </a:solidFill>
              </a:rPr>
              <a:t>Manages the health of applications/VNFs/PNFs within its scope</a:t>
            </a:r>
          </a:p>
          <a:p>
            <a:pPr marL="347041" lvl="1" indent="-170367">
              <a:buFont typeface="Calibri" panose="020F0502020204030204" pitchFamily="34" charset="0"/>
              <a:buChar char="‒"/>
            </a:pPr>
            <a:r>
              <a:rPr lang="en-US" sz="1200" b="1" dirty="0">
                <a:solidFill>
                  <a:srgbClr val="000000"/>
                </a:solidFill>
              </a:rPr>
              <a:t>Policy-based optimization to meet SLAs</a:t>
            </a:r>
          </a:p>
          <a:p>
            <a:pPr marL="347041" lvl="1" indent="-170367">
              <a:buFont typeface="Calibri" panose="020F0502020204030204" pitchFamily="34" charset="0"/>
              <a:buChar char="‒"/>
            </a:pPr>
            <a:r>
              <a:rPr lang="en-US" sz="1200" b="1" dirty="0">
                <a:solidFill>
                  <a:srgbClr val="000000"/>
                </a:solidFill>
              </a:rPr>
              <a:t>Event-based control loop automation to solve local issues near real-time</a:t>
            </a:r>
          </a:p>
          <a:p>
            <a:pPr marL="168782" indent="-168782">
              <a:spcBef>
                <a:spcPts val="600"/>
              </a:spcBef>
              <a:spcAft>
                <a:spcPts val="300"/>
              </a:spcAft>
              <a:buFont typeface="Arial" panose="020B0604020202020204" pitchFamily="34" charset="0"/>
              <a:buChar char="•"/>
            </a:pPr>
            <a:r>
              <a:rPr lang="en-US" sz="1400" b="1" dirty="0">
                <a:solidFill>
                  <a:srgbClr val="067AB4">
                    <a:lumMod val="75000"/>
                  </a:srgbClr>
                </a:solidFill>
              </a:rPr>
              <a:t>Local source of truth</a:t>
            </a:r>
          </a:p>
          <a:p>
            <a:pPr marL="347041" lvl="1" indent="-170367">
              <a:buFont typeface="Calibri" panose="020F0502020204030204" pitchFamily="34" charset="0"/>
              <a:buChar char="‒"/>
            </a:pPr>
            <a:r>
              <a:rPr lang="en-US" sz="1200" b="1" dirty="0">
                <a:solidFill>
                  <a:srgbClr val="000000"/>
                </a:solidFill>
              </a:rPr>
              <a:t>Manages inventory within its scope</a:t>
            </a:r>
          </a:p>
          <a:p>
            <a:pPr marL="347041" lvl="1" indent="-170367">
              <a:buFont typeface="Calibri" panose="020F0502020204030204" pitchFamily="34" charset="0"/>
              <a:buChar char="‒"/>
            </a:pPr>
            <a:r>
              <a:rPr lang="en-US" sz="1200" b="1" dirty="0">
                <a:solidFill>
                  <a:srgbClr val="000000"/>
                </a:solidFill>
              </a:rPr>
              <a:t>All stages/states of lifecycle</a:t>
            </a:r>
          </a:p>
          <a:p>
            <a:pPr marL="347041" lvl="1" indent="-170367">
              <a:buFont typeface="Calibri" panose="020F0502020204030204" pitchFamily="34" charset="0"/>
              <a:buChar char="‒"/>
            </a:pPr>
            <a:r>
              <a:rPr lang="en-US" sz="1200" b="1" dirty="0">
                <a:solidFill>
                  <a:srgbClr val="000000"/>
                </a:solidFill>
              </a:rPr>
              <a:t>Configuration audits</a:t>
            </a:r>
          </a:p>
          <a:p>
            <a:pPr marL="168782" indent="-168782">
              <a:lnSpc>
                <a:spcPct val="100000"/>
              </a:lnSpc>
              <a:spcBef>
                <a:spcPts val="600"/>
              </a:spcBef>
              <a:spcAft>
                <a:spcPts val="300"/>
              </a:spcAft>
              <a:buFont typeface="Arial" panose="020B0604020202020204" pitchFamily="34" charset="0"/>
              <a:buChar char="•"/>
            </a:pPr>
            <a:r>
              <a:rPr lang="en-US" sz="1400" b="1" dirty="0">
                <a:solidFill>
                  <a:srgbClr val="067AB4">
                    <a:lumMod val="75000"/>
                  </a:srgbClr>
                </a:solidFill>
              </a:rPr>
              <a:t>Key Attributes of Generic NF Controllers</a:t>
            </a:r>
          </a:p>
          <a:p>
            <a:pPr marL="287338" lvl="1" indent="-171450">
              <a:buFont typeface="Calibri" panose="020F0502020204030204" pitchFamily="34" charset="0"/>
              <a:buChar char="−"/>
            </a:pPr>
            <a:r>
              <a:rPr lang="en-US" sz="1200" i="1" dirty="0">
                <a:solidFill>
                  <a:prstClr val="black"/>
                </a:solidFill>
              </a:rPr>
              <a:t>Intimate with network protocols</a:t>
            </a:r>
          </a:p>
          <a:p>
            <a:pPr marL="287338" lvl="1" indent="-171450">
              <a:buFont typeface="Calibri" panose="020F0502020204030204" pitchFamily="34" charset="0"/>
              <a:buChar char="−"/>
            </a:pPr>
            <a:r>
              <a:rPr lang="en-US" sz="1200" i="1" dirty="0">
                <a:solidFill>
                  <a:prstClr val="black"/>
                </a:solidFill>
              </a:rPr>
              <a:t>Manages the state of services</a:t>
            </a:r>
          </a:p>
          <a:p>
            <a:pPr marL="287338" lvl="1" indent="-171450">
              <a:buFont typeface="Calibri" panose="020F0502020204030204" pitchFamily="34" charset="0"/>
              <a:buChar char="−"/>
            </a:pPr>
            <a:r>
              <a:rPr lang="en-US" sz="1200" i="1" dirty="0">
                <a:solidFill>
                  <a:prstClr val="black"/>
                </a:solidFill>
              </a:rPr>
              <a:t>Provide Deployment Flexibility to meet user scalability / resilience needs</a:t>
            </a:r>
          </a:p>
        </p:txBody>
      </p:sp>
      <p:sp>
        <p:nvSpPr>
          <p:cNvPr id="18" name="Rectangle 17"/>
          <p:cNvSpPr/>
          <p:nvPr/>
        </p:nvSpPr>
        <p:spPr>
          <a:xfrm>
            <a:off x="5610337" y="2260109"/>
            <a:ext cx="6471581" cy="3396213"/>
          </a:xfrm>
          <a:prstGeom prst="rect">
            <a:avLst/>
          </a:prstGeom>
          <a:solidFill>
            <a:schemeClr val="bg2">
              <a:lumMod val="60000"/>
              <a:lumOff val="40000"/>
            </a:schemeClr>
          </a:solidFill>
          <a:ln/>
        </p:spPr>
        <p:style>
          <a:lnRef idx="0">
            <a:schemeClr val="accent6"/>
          </a:lnRef>
          <a:fillRef idx="3">
            <a:schemeClr val="accent6"/>
          </a:fillRef>
          <a:effectRef idx="3">
            <a:schemeClr val="accent6"/>
          </a:effectRef>
          <a:fontRef idx="minor">
            <a:schemeClr val="lt1"/>
          </a:fontRef>
        </p:style>
        <p:txBody>
          <a:bodyPr lIns="91440" tIns="91440" rIns="91440" bIns="91440" rtlCol="0" anchor="t" anchorCtr="0"/>
          <a:lstStyle/>
          <a:p>
            <a:pPr defTabSz="913220">
              <a:defRPr/>
            </a:pPr>
            <a:r>
              <a:rPr lang="en-US" sz="2000" b="1" kern="0" dirty="0">
                <a:solidFill>
                  <a:prstClr val="black"/>
                </a:solidFill>
              </a:rPr>
              <a:t>Generic NF </a:t>
            </a:r>
          </a:p>
          <a:p>
            <a:pPr defTabSz="913220">
              <a:defRPr/>
            </a:pPr>
            <a:r>
              <a:rPr lang="en-US" sz="2000" b="1" kern="0" dirty="0">
                <a:solidFill>
                  <a:prstClr val="black"/>
                </a:solidFill>
              </a:rPr>
              <a:t>Controller</a:t>
            </a:r>
          </a:p>
        </p:txBody>
      </p:sp>
      <p:sp>
        <p:nvSpPr>
          <p:cNvPr id="19" name="Rounded Rectangle 81"/>
          <p:cNvSpPr/>
          <p:nvPr/>
        </p:nvSpPr>
        <p:spPr>
          <a:xfrm>
            <a:off x="5684539" y="4668290"/>
            <a:ext cx="6322269" cy="913105"/>
          </a:xfrm>
          <a:prstGeom prst="roundRect">
            <a:avLst/>
          </a:prstGeom>
          <a:solidFill>
            <a:schemeClr val="bg1"/>
          </a:soli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91318" tIns="0" rIns="91318" bIns="45659" rtlCol="0" anchor="t" anchorCtr="0"/>
          <a:lstStyle/>
          <a:p>
            <a:pPr algn="ctr" defTabSz="913220">
              <a:lnSpc>
                <a:spcPts val="1199"/>
              </a:lnSpc>
              <a:defRPr/>
            </a:pPr>
            <a:r>
              <a:rPr lang="en-US" sz="1199" b="1" kern="0" dirty="0">
                <a:solidFill>
                  <a:prstClr val="black"/>
                </a:solidFill>
              </a:rPr>
              <a:t>Adapters </a:t>
            </a:r>
          </a:p>
        </p:txBody>
      </p:sp>
      <p:sp>
        <p:nvSpPr>
          <p:cNvPr id="21" name="Rounded Rectangle 44"/>
          <p:cNvSpPr/>
          <p:nvPr/>
        </p:nvSpPr>
        <p:spPr>
          <a:xfrm>
            <a:off x="7612085" y="3335394"/>
            <a:ext cx="3017903" cy="949673"/>
          </a:xfrm>
          <a:prstGeom prst="roundRect">
            <a:avLst/>
          </a:prstGeom>
          <a:solidFill>
            <a:schemeClr val="bg1"/>
          </a:soli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91318" tIns="0" rIns="91318" bIns="45659" rtlCol="0" anchor="t" anchorCtr="0"/>
          <a:lstStyle/>
          <a:p>
            <a:pPr defTabSz="913220">
              <a:defRPr/>
            </a:pPr>
            <a:r>
              <a:rPr lang="en-US" sz="1199" b="1" kern="0" dirty="0">
                <a:solidFill>
                  <a:prstClr val="black"/>
                </a:solidFill>
              </a:rPr>
              <a:t>Service Logic Processing </a:t>
            </a:r>
          </a:p>
        </p:txBody>
      </p:sp>
      <p:sp>
        <p:nvSpPr>
          <p:cNvPr id="22" name="Rounded Rectangle 46"/>
          <p:cNvSpPr/>
          <p:nvPr/>
        </p:nvSpPr>
        <p:spPr>
          <a:xfrm>
            <a:off x="5857153" y="3055736"/>
            <a:ext cx="1474711" cy="1216955"/>
          </a:xfrm>
          <a:prstGeom prst="roundRect">
            <a:avLst>
              <a:gd name="adj" fmla="val 9710"/>
            </a:avLst>
          </a:prstGeom>
          <a:solidFill>
            <a:schemeClr val="bg1"/>
          </a:soli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91318" tIns="0" rIns="91318" bIns="45659" rtlCol="0" anchor="t" anchorCtr="0"/>
          <a:lstStyle/>
          <a:p>
            <a:pPr defTabSz="913220">
              <a:defRPr/>
            </a:pPr>
            <a:endParaRPr lang="en-US" sz="1199" b="1" kern="0" dirty="0">
              <a:solidFill>
                <a:prstClr val="black"/>
              </a:solidFill>
              <a:cs typeface="Calibri" panose="020F0502020204030204" pitchFamily="34" charset="0"/>
            </a:endParaRPr>
          </a:p>
        </p:txBody>
      </p:sp>
      <p:sp>
        <p:nvSpPr>
          <p:cNvPr id="24" name="Rectangle 23"/>
          <p:cNvSpPr/>
          <p:nvPr/>
        </p:nvSpPr>
        <p:spPr>
          <a:xfrm>
            <a:off x="7935207" y="5021477"/>
            <a:ext cx="665603" cy="365379"/>
          </a:xfrm>
          <a:prstGeom prst="rect">
            <a:avLst/>
          </a:prstGeom>
          <a:ln/>
        </p:spPr>
        <p:style>
          <a:lnRef idx="0">
            <a:schemeClr val="dk1"/>
          </a:lnRef>
          <a:fillRef idx="3">
            <a:schemeClr val="dk1"/>
          </a:fillRef>
          <a:effectRef idx="3">
            <a:schemeClr val="dk1"/>
          </a:effectRef>
          <a:fontRef idx="minor">
            <a:schemeClr val="lt1"/>
          </a:fontRef>
        </p:style>
        <p:txBody>
          <a:bodyPr wrap="square" rtlCol="0" anchor="ctr"/>
          <a:lstStyle/>
          <a:p>
            <a:pPr algn="ctr" defTabSz="913486">
              <a:lnSpc>
                <a:spcPts val="750"/>
              </a:lnSpc>
            </a:pPr>
            <a:r>
              <a:rPr lang="en-US" sz="999" b="1" kern="0" dirty="0">
                <a:solidFill>
                  <a:prstClr val="white"/>
                </a:solidFill>
              </a:rPr>
              <a:t>Chef</a:t>
            </a:r>
          </a:p>
        </p:txBody>
      </p:sp>
      <p:sp>
        <p:nvSpPr>
          <p:cNvPr id="25" name="Rectangle 24"/>
          <p:cNvSpPr/>
          <p:nvPr/>
        </p:nvSpPr>
        <p:spPr>
          <a:xfrm>
            <a:off x="10345774" y="3438767"/>
            <a:ext cx="246890" cy="299672"/>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99" dirty="0">
              <a:solidFill>
                <a:prstClr val="black"/>
              </a:solidFill>
            </a:endParaRPr>
          </a:p>
        </p:txBody>
      </p:sp>
      <p:cxnSp>
        <p:nvCxnSpPr>
          <p:cNvPr id="26" name="Straight Arrow Connector 25"/>
          <p:cNvCxnSpPr/>
          <p:nvPr/>
        </p:nvCxnSpPr>
        <p:spPr>
          <a:xfrm>
            <a:off x="9148049" y="4296458"/>
            <a:ext cx="1754" cy="388042"/>
          </a:xfrm>
          <a:prstGeom prst="straightConnector1">
            <a:avLst/>
          </a:pr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9" name="Rectangle 38"/>
          <p:cNvSpPr/>
          <p:nvPr/>
        </p:nvSpPr>
        <p:spPr>
          <a:xfrm>
            <a:off x="6049071" y="2818578"/>
            <a:ext cx="141465" cy="119002"/>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99" dirty="0">
              <a:solidFill>
                <a:prstClr val="black"/>
              </a:solidFill>
            </a:endParaRPr>
          </a:p>
        </p:txBody>
      </p:sp>
      <p:sp>
        <p:nvSpPr>
          <p:cNvPr id="40" name="Rectangle 39"/>
          <p:cNvSpPr/>
          <p:nvPr/>
        </p:nvSpPr>
        <p:spPr>
          <a:xfrm>
            <a:off x="6677069" y="2818578"/>
            <a:ext cx="141465" cy="119002"/>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99" dirty="0">
              <a:solidFill>
                <a:prstClr val="black"/>
              </a:solidFill>
            </a:endParaRPr>
          </a:p>
        </p:txBody>
      </p:sp>
      <p:sp>
        <p:nvSpPr>
          <p:cNvPr id="42" name="Rectangle 41"/>
          <p:cNvSpPr/>
          <p:nvPr/>
        </p:nvSpPr>
        <p:spPr>
          <a:xfrm>
            <a:off x="10131457" y="4198303"/>
            <a:ext cx="141465" cy="119002"/>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99" dirty="0">
              <a:solidFill>
                <a:prstClr val="black"/>
              </a:solidFill>
            </a:endParaRPr>
          </a:p>
        </p:txBody>
      </p:sp>
      <p:cxnSp>
        <p:nvCxnSpPr>
          <p:cNvPr id="43" name="Straight Arrow Connector 42"/>
          <p:cNvCxnSpPr/>
          <p:nvPr/>
        </p:nvCxnSpPr>
        <p:spPr>
          <a:xfrm>
            <a:off x="7319879" y="3625811"/>
            <a:ext cx="301096" cy="4118"/>
          </a:xfrm>
          <a:prstGeom prst="straightConnector1">
            <a:avLst/>
          </a:prstGeom>
          <a:ln w="19050">
            <a:solidFill>
              <a:schemeClr val="tx1"/>
            </a:solidFill>
            <a:prstDash val="solid"/>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21" idx="0"/>
          </p:cNvCxnSpPr>
          <p:nvPr/>
        </p:nvCxnSpPr>
        <p:spPr>
          <a:xfrm flipV="1">
            <a:off x="9121037" y="2599653"/>
            <a:ext cx="8739" cy="735741"/>
          </a:xfrm>
          <a:prstGeom prst="straightConnector1">
            <a:avLst/>
          </a:prstGeom>
          <a:noFill/>
          <a:ln w="28575" cap="flat" cmpd="sng" algn="ctr">
            <a:solidFill>
              <a:schemeClr val="tx1"/>
            </a:solidFill>
            <a:prstDash val="solid"/>
            <a:headEnd type="triangle" w="med" len="med"/>
            <a:tailEnd type="triangle" w="med" len="med"/>
          </a:ln>
          <a:effectLst/>
        </p:spPr>
      </p:cxnSp>
      <p:cxnSp>
        <p:nvCxnSpPr>
          <p:cNvPr id="46" name="Straight Arrow Connector 45"/>
          <p:cNvCxnSpPr/>
          <p:nvPr/>
        </p:nvCxnSpPr>
        <p:spPr>
          <a:xfrm flipH="1" flipV="1">
            <a:off x="7209674" y="2612217"/>
            <a:ext cx="1740" cy="443519"/>
          </a:xfrm>
          <a:prstGeom prst="straightConnector1">
            <a:avLst/>
          </a:prstGeom>
          <a:noFill/>
          <a:ln w="28575" cap="flat" cmpd="sng" algn="ctr">
            <a:solidFill>
              <a:schemeClr val="tx1"/>
            </a:solidFill>
            <a:prstDash val="solid"/>
            <a:headEnd type="triangle" w="med" len="med"/>
            <a:tailEnd type="triangle" w="med" len="med"/>
          </a:ln>
          <a:effectLst/>
        </p:spPr>
      </p:cxnSp>
      <p:sp>
        <p:nvSpPr>
          <p:cNvPr id="51" name="Rounded Rectangle 65"/>
          <p:cNvSpPr/>
          <p:nvPr/>
        </p:nvSpPr>
        <p:spPr>
          <a:xfrm>
            <a:off x="10919711" y="3544344"/>
            <a:ext cx="1105475" cy="746413"/>
          </a:xfrm>
          <a:prstGeom prst="roundRect">
            <a:avLst/>
          </a:prstGeom>
          <a:solidFill>
            <a:schemeClr val="bg1"/>
          </a:soli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0" tIns="0" rIns="0" bIns="0" rtlCol="0" anchor="ctr" anchorCtr="0"/>
          <a:lstStyle/>
          <a:p>
            <a:pPr algn="ctr"/>
            <a:r>
              <a:rPr lang="en-US" sz="1000" kern="0" dirty="0">
                <a:solidFill>
                  <a:prstClr val="black"/>
                </a:solidFill>
              </a:rPr>
              <a:t>Assigned Resources Inventory: </a:t>
            </a:r>
          </a:p>
          <a:p>
            <a:pPr algn="ctr"/>
            <a:r>
              <a:rPr lang="en-US" sz="1000" kern="0" dirty="0">
                <a:solidFill>
                  <a:prstClr val="black"/>
                </a:solidFill>
              </a:rPr>
              <a:t>Service*  Topology &amp; VNF/PNF State</a:t>
            </a:r>
          </a:p>
        </p:txBody>
      </p:sp>
      <p:sp>
        <p:nvSpPr>
          <p:cNvPr id="59" name="Rectangle 58"/>
          <p:cNvSpPr/>
          <p:nvPr/>
        </p:nvSpPr>
        <p:spPr>
          <a:xfrm>
            <a:off x="7126993" y="5021477"/>
            <a:ext cx="732651" cy="365379"/>
          </a:xfrm>
          <a:prstGeom prst="rect">
            <a:avLst/>
          </a:prstGeom>
          <a:ln/>
        </p:spPr>
        <p:style>
          <a:lnRef idx="0">
            <a:schemeClr val="dk1"/>
          </a:lnRef>
          <a:fillRef idx="3">
            <a:schemeClr val="dk1"/>
          </a:fillRef>
          <a:effectRef idx="3">
            <a:schemeClr val="dk1"/>
          </a:effectRef>
          <a:fontRef idx="minor">
            <a:schemeClr val="lt1"/>
          </a:fontRef>
        </p:style>
        <p:txBody>
          <a:bodyPr wrap="square" rtlCol="0" anchor="ctr"/>
          <a:lstStyle/>
          <a:p>
            <a:pPr algn="ctr" defTabSz="913486">
              <a:lnSpc>
                <a:spcPts val="750"/>
              </a:lnSpc>
              <a:defRPr/>
            </a:pPr>
            <a:r>
              <a:rPr lang="en-US" sz="999" b="1" kern="0" dirty="0" err="1">
                <a:solidFill>
                  <a:prstClr val="white"/>
                </a:solidFill>
              </a:rPr>
              <a:t>Netconf</a:t>
            </a:r>
            <a:endParaRPr lang="en-US" sz="999" b="1" kern="0" dirty="0">
              <a:solidFill>
                <a:prstClr val="white"/>
              </a:solidFill>
            </a:endParaRPr>
          </a:p>
        </p:txBody>
      </p:sp>
      <p:sp>
        <p:nvSpPr>
          <p:cNvPr id="66" name="Rounded Rectangle 45"/>
          <p:cNvSpPr/>
          <p:nvPr/>
        </p:nvSpPr>
        <p:spPr>
          <a:xfrm>
            <a:off x="7023624" y="2347569"/>
            <a:ext cx="3383067" cy="252084"/>
          </a:xfrm>
          <a:prstGeom prst="roundRect">
            <a:avLst/>
          </a:prstGeom>
          <a:solidFill>
            <a:schemeClr val="bg1"/>
          </a:soli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0" tIns="0" rIns="0" bIns="0" rtlCol="0" anchor="ctr" anchorCtr="0"/>
          <a:lstStyle/>
          <a:p>
            <a:pPr algn="ctr" defTabSz="913220">
              <a:defRPr/>
            </a:pPr>
            <a:r>
              <a:rPr lang="en-US" sz="1199" b="1" kern="0" dirty="0">
                <a:solidFill>
                  <a:prstClr val="black"/>
                </a:solidFill>
              </a:rPr>
              <a:t>API Handler </a:t>
            </a:r>
          </a:p>
        </p:txBody>
      </p:sp>
      <p:sp>
        <p:nvSpPr>
          <p:cNvPr id="67" name="Rectangle 66"/>
          <p:cNvSpPr/>
          <p:nvPr/>
        </p:nvSpPr>
        <p:spPr>
          <a:xfrm>
            <a:off x="10351884" y="1549065"/>
            <a:ext cx="1093250" cy="315279"/>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algn="ctr" defTabSz="913364">
              <a:defRPr/>
            </a:pPr>
            <a:r>
              <a:rPr lang="en-US" sz="1050" kern="0" dirty="0">
                <a:solidFill>
                  <a:srgbClr val="70AD47">
                    <a:lumMod val="20000"/>
                    <a:lumOff val="80000"/>
                  </a:srgbClr>
                </a:solidFill>
              </a:rPr>
              <a:t>Active &amp; Available Inventory </a:t>
            </a:r>
          </a:p>
        </p:txBody>
      </p:sp>
      <p:sp>
        <p:nvSpPr>
          <p:cNvPr id="68" name="Rectangle 67"/>
          <p:cNvSpPr/>
          <p:nvPr/>
        </p:nvSpPr>
        <p:spPr>
          <a:xfrm>
            <a:off x="6549015" y="1522775"/>
            <a:ext cx="760880" cy="329036"/>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algn="ctr" defTabSz="913364">
              <a:defRPr/>
            </a:pPr>
            <a:r>
              <a:rPr lang="en-US" sz="1000" kern="0">
                <a:solidFill>
                  <a:srgbClr val="70AD47">
                    <a:lumMod val="20000"/>
                    <a:lumOff val="80000"/>
                  </a:srgbClr>
                </a:solidFill>
              </a:rPr>
              <a:t>Service Design &amp; Creation</a:t>
            </a:r>
            <a:endParaRPr lang="en-US" sz="1000" kern="0" dirty="0">
              <a:solidFill>
                <a:srgbClr val="70AD47">
                  <a:lumMod val="20000"/>
                  <a:lumOff val="80000"/>
                </a:srgbClr>
              </a:solidFill>
            </a:endParaRPr>
          </a:p>
        </p:txBody>
      </p:sp>
      <p:sp>
        <p:nvSpPr>
          <p:cNvPr id="69" name="Rectangle 68"/>
          <p:cNvSpPr/>
          <p:nvPr/>
        </p:nvSpPr>
        <p:spPr>
          <a:xfrm>
            <a:off x="8676373" y="5021477"/>
            <a:ext cx="665603" cy="365379"/>
          </a:xfrm>
          <a:prstGeom prst="rect">
            <a:avLst/>
          </a:prstGeom>
          <a:ln/>
        </p:spPr>
        <p:style>
          <a:lnRef idx="0">
            <a:schemeClr val="dk1"/>
          </a:lnRef>
          <a:fillRef idx="3">
            <a:schemeClr val="dk1"/>
          </a:fillRef>
          <a:effectRef idx="3">
            <a:schemeClr val="dk1"/>
          </a:effectRef>
          <a:fontRef idx="minor">
            <a:schemeClr val="lt1"/>
          </a:fontRef>
        </p:style>
        <p:txBody>
          <a:bodyPr wrap="square" rtlCol="0" anchor="ctr"/>
          <a:lstStyle/>
          <a:p>
            <a:pPr algn="ctr" defTabSz="913486">
              <a:lnSpc>
                <a:spcPts val="750"/>
              </a:lnSpc>
            </a:pPr>
            <a:r>
              <a:rPr lang="en-US" sz="999" b="1" kern="0" dirty="0">
                <a:solidFill>
                  <a:prstClr val="white"/>
                </a:solidFill>
              </a:rPr>
              <a:t>Ansible</a:t>
            </a:r>
          </a:p>
        </p:txBody>
      </p:sp>
      <p:sp>
        <p:nvSpPr>
          <p:cNvPr id="70" name="Rectangle 69"/>
          <p:cNvSpPr/>
          <p:nvPr/>
        </p:nvSpPr>
        <p:spPr>
          <a:xfrm>
            <a:off x="9568003" y="5021402"/>
            <a:ext cx="665603" cy="365454"/>
          </a:xfrm>
          <a:prstGeom prst="rect">
            <a:avLst/>
          </a:prstGeom>
          <a:ln/>
        </p:spPr>
        <p:style>
          <a:lnRef idx="0">
            <a:schemeClr val="dk1"/>
          </a:lnRef>
          <a:fillRef idx="3">
            <a:schemeClr val="dk1"/>
          </a:fillRef>
          <a:effectRef idx="3">
            <a:schemeClr val="dk1"/>
          </a:effectRef>
          <a:fontRef idx="minor">
            <a:schemeClr val="lt1"/>
          </a:fontRef>
        </p:style>
        <p:txBody>
          <a:bodyPr wrap="square" rtlCol="0" anchor="ctr"/>
          <a:lstStyle/>
          <a:p>
            <a:pPr algn="ctr" defTabSz="913486">
              <a:lnSpc>
                <a:spcPts val="750"/>
              </a:lnSpc>
            </a:pPr>
            <a:r>
              <a:rPr lang="en-US" sz="999" b="1" kern="0" dirty="0">
                <a:solidFill>
                  <a:prstClr val="white"/>
                </a:solidFill>
              </a:rPr>
              <a:t>Others</a:t>
            </a:r>
          </a:p>
        </p:txBody>
      </p:sp>
      <p:sp>
        <p:nvSpPr>
          <p:cNvPr id="100" name="TextBox 99"/>
          <p:cNvSpPr txBox="1"/>
          <p:nvPr/>
        </p:nvSpPr>
        <p:spPr>
          <a:xfrm>
            <a:off x="9274207" y="4936603"/>
            <a:ext cx="343364" cy="369332"/>
          </a:xfrm>
          <a:prstGeom prst="rect">
            <a:avLst/>
          </a:prstGeom>
          <a:noFill/>
        </p:spPr>
        <p:txBody>
          <a:bodyPr wrap="none" rtlCol="0">
            <a:spAutoFit/>
          </a:bodyPr>
          <a:lstStyle/>
          <a:p>
            <a:r>
              <a:rPr lang="en-US" dirty="0">
                <a:solidFill>
                  <a:prstClr val="black"/>
                </a:solidFill>
              </a:rPr>
              <a:t>…</a:t>
            </a:r>
          </a:p>
        </p:txBody>
      </p:sp>
      <p:sp>
        <p:nvSpPr>
          <p:cNvPr id="101" name="Rectangle 100"/>
          <p:cNvSpPr/>
          <p:nvPr/>
        </p:nvSpPr>
        <p:spPr>
          <a:xfrm>
            <a:off x="7492739" y="1526006"/>
            <a:ext cx="881696" cy="331960"/>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algn="ctr" defTabSz="913364">
              <a:defRPr/>
            </a:pPr>
            <a:r>
              <a:rPr lang="en-US" sz="1100" kern="0">
                <a:solidFill>
                  <a:srgbClr val="70AD47">
                    <a:lumMod val="20000"/>
                    <a:lumOff val="80000"/>
                  </a:srgbClr>
                </a:solidFill>
              </a:rPr>
              <a:t>Orchestration</a:t>
            </a:r>
            <a:endParaRPr lang="en-US" sz="1100" kern="0" dirty="0">
              <a:solidFill>
                <a:srgbClr val="70AD47">
                  <a:lumMod val="20000"/>
                  <a:lumOff val="80000"/>
                </a:srgbClr>
              </a:solidFill>
            </a:endParaRPr>
          </a:p>
        </p:txBody>
      </p:sp>
      <p:sp>
        <p:nvSpPr>
          <p:cNvPr id="104" name="Rectangle 103"/>
          <p:cNvSpPr/>
          <p:nvPr/>
        </p:nvSpPr>
        <p:spPr>
          <a:xfrm>
            <a:off x="9028571" y="1524178"/>
            <a:ext cx="1172818" cy="338707"/>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algn="ctr" defTabSz="913364">
              <a:defRPr/>
            </a:pPr>
            <a:r>
              <a:rPr lang="en-US" sz="1050" kern="0" dirty="0">
                <a:solidFill>
                  <a:srgbClr val="70AD47">
                    <a:lumMod val="20000"/>
                    <a:lumOff val="80000"/>
                  </a:srgbClr>
                </a:solidFill>
              </a:rPr>
              <a:t>Data Collection, Analytics &amp; Events</a:t>
            </a:r>
          </a:p>
        </p:txBody>
      </p:sp>
      <p:sp>
        <p:nvSpPr>
          <p:cNvPr id="108" name="TextBox 107"/>
          <p:cNvSpPr txBox="1"/>
          <p:nvPr/>
        </p:nvSpPr>
        <p:spPr>
          <a:xfrm>
            <a:off x="9295656" y="1175835"/>
            <a:ext cx="934006" cy="368952"/>
          </a:xfrm>
          <a:prstGeom prst="rect">
            <a:avLst/>
          </a:prstGeom>
          <a:noFill/>
        </p:spPr>
        <p:txBody>
          <a:bodyPr wrap="square" lIns="0" tIns="45659" rIns="0" bIns="45659" rtlCol="0" anchor="ctr" anchorCtr="0">
            <a:spAutoFit/>
          </a:bodyPr>
          <a:lstStyle/>
          <a:p>
            <a:pPr algn="ctr" defTabSz="913220">
              <a:defRPr/>
            </a:pPr>
            <a:r>
              <a:rPr lang="en-US" sz="899" b="1" i="1" kern="0">
                <a:solidFill>
                  <a:prstClr val="black"/>
                </a:solidFill>
              </a:rPr>
              <a:t>Closed Loop Actions</a:t>
            </a:r>
            <a:endParaRPr lang="en-US" sz="899" b="1" i="1" kern="0" dirty="0">
              <a:solidFill>
                <a:prstClr val="black"/>
              </a:solidFill>
            </a:endParaRPr>
          </a:p>
        </p:txBody>
      </p:sp>
      <p:sp>
        <p:nvSpPr>
          <p:cNvPr id="109" name="TextBox 108"/>
          <p:cNvSpPr txBox="1"/>
          <p:nvPr/>
        </p:nvSpPr>
        <p:spPr>
          <a:xfrm>
            <a:off x="10448491" y="1179350"/>
            <a:ext cx="934006" cy="368952"/>
          </a:xfrm>
          <a:prstGeom prst="rect">
            <a:avLst/>
          </a:prstGeom>
          <a:noFill/>
        </p:spPr>
        <p:txBody>
          <a:bodyPr wrap="square" lIns="0" tIns="45659" rIns="0" bIns="45659" rtlCol="0" anchor="ctr" anchorCtr="0">
            <a:spAutoFit/>
          </a:bodyPr>
          <a:lstStyle/>
          <a:p>
            <a:pPr algn="ctr" defTabSz="913220">
              <a:defRPr/>
            </a:pPr>
            <a:r>
              <a:rPr lang="en-US" sz="899" b="1" i="1" kern="0">
                <a:solidFill>
                  <a:prstClr val="black"/>
                </a:solidFill>
              </a:rPr>
              <a:t>Inventory </a:t>
            </a:r>
          </a:p>
          <a:p>
            <a:pPr algn="ctr" defTabSz="913220">
              <a:defRPr/>
            </a:pPr>
            <a:r>
              <a:rPr lang="en-US" sz="899" b="1" i="1" kern="0" dirty="0">
                <a:solidFill>
                  <a:prstClr val="black"/>
                </a:solidFill>
              </a:rPr>
              <a:t>Updates</a:t>
            </a:r>
          </a:p>
        </p:txBody>
      </p:sp>
      <p:sp>
        <p:nvSpPr>
          <p:cNvPr id="110" name="TextBox 109"/>
          <p:cNvSpPr txBox="1"/>
          <p:nvPr/>
        </p:nvSpPr>
        <p:spPr>
          <a:xfrm>
            <a:off x="7538766" y="1254467"/>
            <a:ext cx="934006" cy="230581"/>
          </a:xfrm>
          <a:prstGeom prst="rect">
            <a:avLst/>
          </a:prstGeom>
          <a:noFill/>
        </p:spPr>
        <p:txBody>
          <a:bodyPr wrap="square" lIns="0" tIns="45659" rIns="0" bIns="45659" rtlCol="0" anchor="ctr" anchorCtr="0">
            <a:spAutoFit/>
          </a:bodyPr>
          <a:lstStyle/>
          <a:p>
            <a:pPr algn="ctr" defTabSz="913220">
              <a:defRPr/>
            </a:pPr>
            <a:r>
              <a:rPr lang="en-US" sz="899" b="1" i="1" kern="0" dirty="0">
                <a:solidFill>
                  <a:prstClr val="black"/>
                </a:solidFill>
              </a:rPr>
              <a:t>Orchestration</a:t>
            </a:r>
          </a:p>
        </p:txBody>
      </p:sp>
      <p:grpSp>
        <p:nvGrpSpPr>
          <p:cNvPr id="144" name="Group 143"/>
          <p:cNvGrpSpPr/>
          <p:nvPr/>
        </p:nvGrpSpPr>
        <p:grpSpPr>
          <a:xfrm>
            <a:off x="7904588" y="3518803"/>
            <a:ext cx="2542944" cy="682661"/>
            <a:chOff x="7895204" y="3256537"/>
            <a:chExt cx="2542944" cy="682661"/>
          </a:xfrm>
        </p:grpSpPr>
        <p:sp>
          <p:nvSpPr>
            <p:cNvPr id="41" name="Rectangle 40"/>
            <p:cNvSpPr/>
            <p:nvPr/>
          </p:nvSpPr>
          <p:spPr>
            <a:xfrm>
              <a:off x="7903059" y="3820196"/>
              <a:ext cx="141465" cy="119002"/>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99" dirty="0">
                <a:solidFill>
                  <a:prstClr val="black"/>
                </a:solidFill>
              </a:endParaRPr>
            </a:p>
          </p:txBody>
        </p:sp>
        <p:grpSp>
          <p:nvGrpSpPr>
            <p:cNvPr id="53" name="Group 52"/>
            <p:cNvGrpSpPr/>
            <p:nvPr/>
          </p:nvGrpSpPr>
          <p:grpSpPr>
            <a:xfrm>
              <a:off x="7943393" y="3625122"/>
              <a:ext cx="589925" cy="281695"/>
              <a:chOff x="11464311" y="3343275"/>
              <a:chExt cx="708648" cy="338386"/>
            </a:xfrm>
            <a:solidFill>
              <a:schemeClr val="accent6">
                <a:lumMod val="75000"/>
              </a:schemeClr>
            </a:solidFill>
            <a:effectLst>
              <a:outerShdw blurRad="50800" dist="38100" dir="2700000" algn="tl" rotWithShape="0">
                <a:prstClr val="black">
                  <a:alpha val="40000"/>
                </a:prstClr>
              </a:outerShdw>
            </a:effectLst>
          </p:grpSpPr>
          <p:sp>
            <p:nvSpPr>
              <p:cNvPr id="89" name="Rounded Rectangle 118"/>
              <p:cNvSpPr/>
              <p:nvPr/>
            </p:nvSpPr>
            <p:spPr>
              <a:xfrm>
                <a:off x="11477246" y="3343275"/>
                <a:ext cx="695713" cy="338386"/>
              </a:xfrm>
              <a:prstGeom prst="roundRect">
                <a:avLst/>
              </a:prstGeom>
              <a:solidFill>
                <a:schemeClr val="accent6"/>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90" name="Oval 89"/>
              <p:cNvSpPr/>
              <p:nvPr/>
            </p:nvSpPr>
            <p:spPr>
              <a:xfrm>
                <a:off x="12004951" y="336681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91" name="Oval 90"/>
              <p:cNvSpPr/>
              <p:nvPr/>
            </p:nvSpPr>
            <p:spPr>
              <a:xfrm>
                <a:off x="11901213" y="348382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92" name="Oval 91"/>
              <p:cNvSpPr/>
              <p:nvPr/>
            </p:nvSpPr>
            <p:spPr>
              <a:xfrm>
                <a:off x="12035921" y="3569063"/>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93" name="Oval 92"/>
              <p:cNvSpPr/>
              <p:nvPr/>
            </p:nvSpPr>
            <p:spPr>
              <a:xfrm>
                <a:off x="11808456" y="3595258"/>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cxnSp>
            <p:nvCxnSpPr>
              <p:cNvPr id="94" name="Straight Connector 93"/>
              <p:cNvCxnSpPr>
                <a:stCxn id="90" idx="3"/>
                <a:endCxn id="91" idx="7"/>
              </p:cNvCxnSpPr>
              <p:nvPr/>
            </p:nvCxnSpPr>
            <p:spPr>
              <a:xfrm flipH="1">
                <a:off x="11967065" y="3425874"/>
                <a:ext cx="49185" cy="68083"/>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a:stCxn id="91" idx="5"/>
                <a:endCxn id="92" idx="1"/>
              </p:cNvCxnSpPr>
              <p:nvPr/>
            </p:nvCxnSpPr>
            <p:spPr>
              <a:xfrm>
                <a:off x="11967065" y="3542884"/>
                <a:ext cx="80155" cy="36312"/>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a:stCxn id="91" idx="3"/>
                <a:endCxn id="93" idx="7"/>
              </p:cNvCxnSpPr>
              <p:nvPr/>
            </p:nvCxnSpPr>
            <p:spPr>
              <a:xfrm flipH="1">
                <a:off x="11874308" y="3542884"/>
                <a:ext cx="38204" cy="62507"/>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97" name="TextBox 96"/>
              <p:cNvSpPr txBox="1"/>
              <p:nvPr/>
            </p:nvSpPr>
            <p:spPr>
              <a:xfrm>
                <a:off x="11464311" y="3358476"/>
                <a:ext cx="491056" cy="246170"/>
              </a:xfrm>
              <a:prstGeom prst="rect">
                <a:avLst/>
              </a:prstGeom>
              <a:noFill/>
            </p:spPr>
            <p:txBody>
              <a:bodyPr wrap="square" lIns="0" tIns="0" rIns="0" bIns="0" rtlCol="0" anchor="ctr" anchorCtr="1">
                <a:spAutoFit/>
              </a:bodyPr>
              <a:lstStyle/>
              <a:p>
                <a:pPr algn="ctr"/>
                <a:r>
                  <a:rPr lang="en-US" sz="666" i="1" dirty="0">
                    <a:solidFill>
                      <a:prstClr val="black"/>
                    </a:solidFill>
                  </a:rPr>
                  <a:t>Service Logic</a:t>
                </a:r>
              </a:p>
            </p:txBody>
          </p:sp>
        </p:grpSp>
        <p:grpSp>
          <p:nvGrpSpPr>
            <p:cNvPr id="54" name="Group 53"/>
            <p:cNvGrpSpPr/>
            <p:nvPr/>
          </p:nvGrpSpPr>
          <p:grpSpPr>
            <a:xfrm>
              <a:off x="8721887" y="3619933"/>
              <a:ext cx="589932" cy="281695"/>
              <a:chOff x="11464303" y="3343275"/>
              <a:chExt cx="708656" cy="338386"/>
            </a:xfrm>
            <a:solidFill>
              <a:schemeClr val="accent6">
                <a:lumMod val="75000"/>
              </a:schemeClr>
            </a:solidFill>
            <a:effectLst>
              <a:outerShdw blurRad="50800" dist="38100" dir="2700000" algn="tl" rotWithShape="0">
                <a:prstClr val="black">
                  <a:alpha val="40000"/>
                </a:prstClr>
              </a:outerShdw>
            </a:effectLst>
          </p:grpSpPr>
          <p:sp>
            <p:nvSpPr>
              <p:cNvPr id="80" name="Rounded Rectangle 136"/>
              <p:cNvSpPr/>
              <p:nvPr/>
            </p:nvSpPr>
            <p:spPr>
              <a:xfrm>
                <a:off x="11477246" y="3343275"/>
                <a:ext cx="695713" cy="338386"/>
              </a:xfrm>
              <a:prstGeom prst="roundRect">
                <a:avLst/>
              </a:prstGeom>
              <a:solidFill>
                <a:schemeClr val="accent6"/>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81" name="Oval 80"/>
              <p:cNvSpPr/>
              <p:nvPr/>
            </p:nvSpPr>
            <p:spPr>
              <a:xfrm>
                <a:off x="12004951" y="336681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82" name="Oval 81"/>
              <p:cNvSpPr/>
              <p:nvPr/>
            </p:nvSpPr>
            <p:spPr>
              <a:xfrm>
                <a:off x="11901213" y="348382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83" name="Oval 82"/>
              <p:cNvSpPr/>
              <p:nvPr/>
            </p:nvSpPr>
            <p:spPr>
              <a:xfrm>
                <a:off x="12035921" y="3569063"/>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84" name="Oval 83"/>
              <p:cNvSpPr/>
              <p:nvPr/>
            </p:nvSpPr>
            <p:spPr>
              <a:xfrm>
                <a:off x="11808456" y="3595258"/>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cxnSp>
            <p:nvCxnSpPr>
              <p:cNvPr id="85" name="Straight Connector 84"/>
              <p:cNvCxnSpPr>
                <a:stCxn id="81" idx="3"/>
                <a:endCxn id="82" idx="7"/>
              </p:cNvCxnSpPr>
              <p:nvPr/>
            </p:nvCxnSpPr>
            <p:spPr>
              <a:xfrm flipH="1">
                <a:off x="11967065" y="3425874"/>
                <a:ext cx="49185" cy="68083"/>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a:stCxn id="82" idx="5"/>
                <a:endCxn id="83" idx="1"/>
              </p:cNvCxnSpPr>
              <p:nvPr/>
            </p:nvCxnSpPr>
            <p:spPr>
              <a:xfrm>
                <a:off x="11967065" y="3542884"/>
                <a:ext cx="80155" cy="36312"/>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a:stCxn id="82" idx="3"/>
                <a:endCxn id="84" idx="7"/>
              </p:cNvCxnSpPr>
              <p:nvPr/>
            </p:nvCxnSpPr>
            <p:spPr>
              <a:xfrm flipH="1">
                <a:off x="11874308" y="3542884"/>
                <a:ext cx="38204" cy="62507"/>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88" name="TextBox 87"/>
              <p:cNvSpPr txBox="1"/>
              <p:nvPr/>
            </p:nvSpPr>
            <p:spPr>
              <a:xfrm>
                <a:off x="11464303" y="3358476"/>
                <a:ext cx="491056" cy="246170"/>
              </a:xfrm>
              <a:prstGeom prst="rect">
                <a:avLst/>
              </a:prstGeom>
              <a:noFill/>
            </p:spPr>
            <p:txBody>
              <a:bodyPr wrap="square" lIns="0" tIns="0" rIns="0" bIns="0" rtlCol="0" anchor="ctr" anchorCtr="1">
                <a:spAutoFit/>
              </a:bodyPr>
              <a:lstStyle/>
              <a:p>
                <a:pPr algn="ctr"/>
                <a:r>
                  <a:rPr lang="en-US" sz="666" i="1" dirty="0">
                    <a:solidFill>
                      <a:prstClr val="black"/>
                    </a:solidFill>
                  </a:rPr>
                  <a:t>Service Logic</a:t>
                </a:r>
              </a:p>
            </p:txBody>
          </p:sp>
        </p:grpSp>
        <p:grpSp>
          <p:nvGrpSpPr>
            <p:cNvPr id="55" name="Group 54"/>
            <p:cNvGrpSpPr/>
            <p:nvPr/>
          </p:nvGrpSpPr>
          <p:grpSpPr>
            <a:xfrm>
              <a:off x="9557364" y="3621643"/>
              <a:ext cx="589932" cy="281695"/>
              <a:chOff x="11464303" y="3343275"/>
              <a:chExt cx="708656" cy="338386"/>
            </a:xfrm>
            <a:solidFill>
              <a:schemeClr val="accent6">
                <a:lumMod val="75000"/>
              </a:schemeClr>
            </a:solidFill>
            <a:effectLst>
              <a:outerShdw blurRad="50800" dist="38100" dir="2700000" algn="tl" rotWithShape="0">
                <a:prstClr val="black">
                  <a:alpha val="40000"/>
                </a:prstClr>
              </a:outerShdw>
            </a:effectLst>
          </p:grpSpPr>
          <p:sp>
            <p:nvSpPr>
              <p:cNvPr id="71" name="Rounded Rectangle 150"/>
              <p:cNvSpPr/>
              <p:nvPr/>
            </p:nvSpPr>
            <p:spPr>
              <a:xfrm>
                <a:off x="11477246" y="3343275"/>
                <a:ext cx="695713" cy="338386"/>
              </a:xfrm>
              <a:prstGeom prst="roundRect">
                <a:avLst/>
              </a:prstGeom>
              <a:solidFill>
                <a:schemeClr val="accent6"/>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72" name="Oval 71"/>
              <p:cNvSpPr/>
              <p:nvPr/>
            </p:nvSpPr>
            <p:spPr>
              <a:xfrm>
                <a:off x="12004951" y="336681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73" name="Oval 72"/>
              <p:cNvSpPr/>
              <p:nvPr/>
            </p:nvSpPr>
            <p:spPr>
              <a:xfrm>
                <a:off x="11901213" y="348382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74" name="Oval 73"/>
              <p:cNvSpPr/>
              <p:nvPr/>
            </p:nvSpPr>
            <p:spPr>
              <a:xfrm>
                <a:off x="12035921" y="3569063"/>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75" name="Oval 74"/>
              <p:cNvSpPr/>
              <p:nvPr/>
            </p:nvSpPr>
            <p:spPr>
              <a:xfrm>
                <a:off x="11808456" y="3595258"/>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cxnSp>
            <p:nvCxnSpPr>
              <p:cNvPr id="76" name="Straight Connector 75"/>
              <p:cNvCxnSpPr>
                <a:stCxn id="72" idx="3"/>
                <a:endCxn id="73" idx="7"/>
              </p:cNvCxnSpPr>
              <p:nvPr/>
            </p:nvCxnSpPr>
            <p:spPr>
              <a:xfrm flipH="1">
                <a:off x="11967065" y="3425874"/>
                <a:ext cx="49185" cy="68083"/>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a:stCxn id="73" idx="5"/>
                <a:endCxn id="74" idx="1"/>
              </p:cNvCxnSpPr>
              <p:nvPr/>
            </p:nvCxnSpPr>
            <p:spPr>
              <a:xfrm>
                <a:off x="11967065" y="3542884"/>
                <a:ext cx="80155" cy="36312"/>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a:stCxn id="73" idx="3"/>
                <a:endCxn id="75" idx="7"/>
              </p:cNvCxnSpPr>
              <p:nvPr/>
            </p:nvCxnSpPr>
            <p:spPr>
              <a:xfrm flipH="1">
                <a:off x="11874308" y="3542884"/>
                <a:ext cx="38204" cy="62507"/>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79" name="TextBox 78"/>
              <p:cNvSpPr txBox="1"/>
              <p:nvPr/>
            </p:nvSpPr>
            <p:spPr>
              <a:xfrm>
                <a:off x="11464303" y="3358476"/>
                <a:ext cx="491056" cy="246170"/>
              </a:xfrm>
              <a:prstGeom prst="rect">
                <a:avLst/>
              </a:prstGeom>
              <a:noFill/>
            </p:spPr>
            <p:txBody>
              <a:bodyPr wrap="square" lIns="0" tIns="0" rIns="0" bIns="0" rtlCol="0" anchor="ctr" anchorCtr="1">
                <a:spAutoFit/>
              </a:bodyPr>
              <a:lstStyle/>
              <a:p>
                <a:pPr algn="ctr"/>
                <a:r>
                  <a:rPr lang="en-US" sz="666" i="1" dirty="0">
                    <a:solidFill>
                      <a:prstClr val="black"/>
                    </a:solidFill>
                  </a:rPr>
                  <a:t>Service Logic</a:t>
                </a:r>
              </a:p>
            </p:txBody>
          </p:sp>
        </p:grpSp>
        <p:sp>
          <p:nvSpPr>
            <p:cNvPr id="56" name="TextBox 55"/>
            <p:cNvSpPr txBox="1"/>
            <p:nvPr/>
          </p:nvSpPr>
          <p:spPr>
            <a:xfrm>
              <a:off x="7936882" y="3434855"/>
              <a:ext cx="607859" cy="215444"/>
            </a:xfrm>
            <a:prstGeom prst="rect">
              <a:avLst/>
            </a:prstGeom>
            <a:noFill/>
          </p:spPr>
          <p:txBody>
            <a:bodyPr wrap="none" rtlCol="0">
              <a:spAutoFit/>
            </a:bodyPr>
            <a:lstStyle/>
            <a:p>
              <a:pPr algn="ctr"/>
              <a:r>
                <a:rPr lang="en-US" sz="800" b="1" dirty="0" err="1">
                  <a:solidFill>
                    <a:srgbClr val="E7E6E6">
                      <a:lumMod val="25000"/>
                    </a:srgbClr>
                  </a:solidFill>
                </a:rPr>
                <a:t>Config</a:t>
              </a:r>
              <a:r>
                <a:rPr lang="en-US" sz="800" b="1" dirty="0">
                  <a:solidFill>
                    <a:srgbClr val="E7E6E6">
                      <a:lumMod val="25000"/>
                    </a:srgbClr>
                  </a:solidFill>
                </a:rPr>
                <a:t> </a:t>
              </a:r>
              <a:r>
                <a:rPr lang="en-US" sz="800" b="1" dirty="0" err="1">
                  <a:solidFill>
                    <a:srgbClr val="E7E6E6">
                      <a:lumMod val="25000"/>
                    </a:srgbClr>
                  </a:solidFill>
                </a:rPr>
                <a:t>mS</a:t>
              </a:r>
              <a:endParaRPr lang="en-US" sz="800" b="1" dirty="0">
                <a:solidFill>
                  <a:srgbClr val="E7E6E6">
                    <a:lumMod val="25000"/>
                  </a:srgbClr>
                </a:solidFill>
              </a:endParaRPr>
            </a:p>
          </p:txBody>
        </p:sp>
        <p:sp>
          <p:nvSpPr>
            <p:cNvPr id="57" name="TextBox 56"/>
            <p:cNvSpPr txBox="1"/>
            <p:nvPr/>
          </p:nvSpPr>
          <p:spPr>
            <a:xfrm>
              <a:off x="9323172" y="3434855"/>
              <a:ext cx="1114976" cy="215444"/>
            </a:xfrm>
            <a:prstGeom prst="rect">
              <a:avLst/>
            </a:prstGeom>
            <a:noFill/>
          </p:spPr>
          <p:txBody>
            <a:bodyPr wrap="square" rtlCol="0">
              <a:spAutoFit/>
            </a:bodyPr>
            <a:lstStyle/>
            <a:p>
              <a:pPr algn="ctr"/>
              <a:r>
                <a:rPr lang="en-US" sz="800" b="1" dirty="0">
                  <a:solidFill>
                    <a:srgbClr val="E7E6E6">
                      <a:lumMod val="25000"/>
                    </a:srgbClr>
                  </a:solidFill>
                </a:rPr>
                <a:t>SW Upgrade </a:t>
              </a:r>
              <a:r>
                <a:rPr lang="en-US" sz="800" b="1" dirty="0" err="1">
                  <a:solidFill>
                    <a:srgbClr val="E7E6E6">
                      <a:lumMod val="25000"/>
                    </a:srgbClr>
                  </a:solidFill>
                </a:rPr>
                <a:t>mS</a:t>
              </a:r>
              <a:endParaRPr lang="en-US" sz="800" b="1" dirty="0">
                <a:solidFill>
                  <a:srgbClr val="E7E6E6">
                    <a:lumMod val="25000"/>
                  </a:srgbClr>
                </a:solidFill>
              </a:endParaRPr>
            </a:p>
          </p:txBody>
        </p:sp>
        <p:sp>
          <p:nvSpPr>
            <p:cNvPr id="58" name="TextBox 57"/>
            <p:cNvSpPr txBox="1"/>
            <p:nvPr/>
          </p:nvSpPr>
          <p:spPr>
            <a:xfrm>
              <a:off x="8738503" y="3434855"/>
              <a:ext cx="570990" cy="215444"/>
            </a:xfrm>
            <a:prstGeom prst="rect">
              <a:avLst/>
            </a:prstGeom>
            <a:noFill/>
          </p:spPr>
          <p:txBody>
            <a:bodyPr wrap="none" rtlCol="0">
              <a:spAutoFit/>
            </a:bodyPr>
            <a:lstStyle/>
            <a:p>
              <a:pPr algn="ctr"/>
              <a:r>
                <a:rPr lang="en-US" sz="800" b="1" dirty="0">
                  <a:solidFill>
                    <a:srgbClr val="E7E6E6">
                      <a:lumMod val="25000"/>
                    </a:srgbClr>
                  </a:solidFill>
                </a:rPr>
                <a:t>Audit </a:t>
              </a:r>
              <a:r>
                <a:rPr lang="en-US" sz="800" b="1" dirty="0" err="1">
                  <a:solidFill>
                    <a:srgbClr val="E7E6E6">
                      <a:lumMod val="25000"/>
                    </a:srgbClr>
                  </a:solidFill>
                </a:rPr>
                <a:t>mS</a:t>
              </a:r>
              <a:endParaRPr lang="en-US" sz="800" b="1" dirty="0">
                <a:solidFill>
                  <a:srgbClr val="E7E6E6">
                    <a:lumMod val="25000"/>
                  </a:srgbClr>
                </a:solidFill>
              </a:endParaRPr>
            </a:p>
          </p:txBody>
        </p:sp>
        <p:sp>
          <p:nvSpPr>
            <p:cNvPr id="64" name="TextBox 63"/>
            <p:cNvSpPr txBox="1"/>
            <p:nvPr/>
          </p:nvSpPr>
          <p:spPr>
            <a:xfrm>
              <a:off x="10085193" y="3485924"/>
              <a:ext cx="343364" cy="369332"/>
            </a:xfrm>
            <a:prstGeom prst="rect">
              <a:avLst/>
            </a:prstGeom>
            <a:noFill/>
          </p:spPr>
          <p:txBody>
            <a:bodyPr wrap="none" rtlCol="0">
              <a:spAutoFit/>
            </a:bodyPr>
            <a:lstStyle/>
            <a:p>
              <a:r>
                <a:rPr lang="en-US" dirty="0">
                  <a:solidFill>
                    <a:prstClr val="black"/>
                  </a:solidFill>
                </a:rPr>
                <a:t>…</a:t>
              </a:r>
            </a:p>
          </p:txBody>
        </p:sp>
        <p:sp>
          <p:nvSpPr>
            <p:cNvPr id="98" name="TextBox 97"/>
            <p:cNvSpPr txBox="1"/>
            <p:nvPr/>
          </p:nvSpPr>
          <p:spPr>
            <a:xfrm>
              <a:off x="7915541" y="3256537"/>
              <a:ext cx="2475357" cy="230832"/>
            </a:xfrm>
            <a:prstGeom prst="rect">
              <a:avLst/>
            </a:prstGeom>
            <a:noFill/>
          </p:spPr>
          <p:txBody>
            <a:bodyPr wrap="square" rtlCol="0">
              <a:spAutoFit/>
            </a:bodyPr>
            <a:lstStyle/>
            <a:p>
              <a:pPr algn="ctr"/>
              <a:r>
                <a:rPr lang="en-US" sz="900" b="1" dirty="0">
                  <a:solidFill>
                    <a:prstClr val="black"/>
                  </a:solidFill>
                </a:rPr>
                <a:t>Lifecycle Mgmt. Functions/</a:t>
              </a:r>
              <a:r>
                <a:rPr lang="en-US" sz="900" b="1" dirty="0" err="1">
                  <a:solidFill>
                    <a:prstClr val="black"/>
                  </a:solidFill>
                </a:rPr>
                <a:t>MicroServices</a:t>
              </a:r>
              <a:r>
                <a:rPr lang="en-US" sz="900" b="1" dirty="0">
                  <a:solidFill>
                    <a:prstClr val="black"/>
                  </a:solidFill>
                </a:rPr>
                <a:t> (</a:t>
              </a:r>
              <a:r>
                <a:rPr lang="en-US" sz="900" b="1" dirty="0" err="1">
                  <a:solidFill>
                    <a:prstClr val="black"/>
                  </a:solidFill>
                </a:rPr>
                <a:t>mS</a:t>
              </a:r>
              <a:r>
                <a:rPr lang="en-US" sz="900" b="1" dirty="0">
                  <a:solidFill>
                    <a:prstClr val="black"/>
                  </a:solidFill>
                </a:rPr>
                <a:t>)</a:t>
              </a:r>
            </a:p>
          </p:txBody>
        </p:sp>
        <p:sp>
          <p:nvSpPr>
            <p:cNvPr id="99" name="Rectangle 98"/>
            <p:cNvSpPr/>
            <p:nvPr/>
          </p:nvSpPr>
          <p:spPr>
            <a:xfrm>
              <a:off x="7895204" y="3320660"/>
              <a:ext cx="2495694" cy="618538"/>
            </a:xfrm>
            <a:prstGeom prst="rect">
              <a:avLst/>
            </a:prstGeom>
            <a:noFill/>
            <a:ln>
              <a:solidFill>
                <a:schemeClr val="bg1">
                  <a:lumMod val="50000"/>
                </a:schemeClr>
              </a:solidFill>
            </a:ln>
          </p:spPr>
          <p:style>
            <a:lnRef idx="1">
              <a:schemeClr val="accent1"/>
            </a:lnRef>
            <a:fillRef idx="2">
              <a:schemeClr val="accent1"/>
            </a:fillRef>
            <a:effectRef idx="1">
              <a:schemeClr val="accent1"/>
            </a:effectRef>
            <a:fontRef idx="minor">
              <a:schemeClr val="dk1"/>
            </a:fontRef>
          </p:style>
          <p:txBody>
            <a:bodyPr wrap="square" rtlCol="0" anchor="ctr"/>
            <a:lstStyle/>
            <a:p>
              <a:pPr defTabSz="913486">
                <a:lnSpc>
                  <a:spcPts val="899"/>
                </a:lnSpc>
                <a:defRPr/>
              </a:pPr>
              <a:endParaRPr lang="en-US" sz="1049" b="1" kern="0" dirty="0">
                <a:solidFill>
                  <a:prstClr val="black"/>
                </a:solidFill>
              </a:endParaRPr>
            </a:p>
          </p:txBody>
        </p:sp>
        <p:sp>
          <p:nvSpPr>
            <p:cNvPr id="135" name="TextBox 134"/>
            <p:cNvSpPr txBox="1"/>
            <p:nvPr/>
          </p:nvSpPr>
          <p:spPr>
            <a:xfrm>
              <a:off x="9271235" y="3493145"/>
              <a:ext cx="343364" cy="369332"/>
            </a:xfrm>
            <a:prstGeom prst="rect">
              <a:avLst/>
            </a:prstGeom>
            <a:noFill/>
          </p:spPr>
          <p:txBody>
            <a:bodyPr wrap="none" rtlCol="0">
              <a:spAutoFit/>
            </a:bodyPr>
            <a:lstStyle/>
            <a:p>
              <a:r>
                <a:rPr lang="en-US" dirty="0">
                  <a:solidFill>
                    <a:prstClr val="black"/>
                  </a:solidFill>
                </a:rPr>
                <a:t>…</a:t>
              </a:r>
            </a:p>
          </p:txBody>
        </p:sp>
        <p:sp>
          <p:nvSpPr>
            <p:cNvPr id="136" name="TextBox 135"/>
            <p:cNvSpPr txBox="1"/>
            <p:nvPr/>
          </p:nvSpPr>
          <p:spPr>
            <a:xfrm>
              <a:off x="8463811" y="3492251"/>
              <a:ext cx="343364" cy="369332"/>
            </a:xfrm>
            <a:prstGeom prst="rect">
              <a:avLst/>
            </a:prstGeom>
            <a:noFill/>
          </p:spPr>
          <p:txBody>
            <a:bodyPr wrap="none" rtlCol="0">
              <a:spAutoFit/>
            </a:bodyPr>
            <a:lstStyle/>
            <a:p>
              <a:r>
                <a:rPr lang="en-US" dirty="0">
                  <a:solidFill>
                    <a:prstClr val="black"/>
                  </a:solidFill>
                </a:rPr>
                <a:t>…</a:t>
              </a:r>
            </a:p>
          </p:txBody>
        </p:sp>
      </p:grpSp>
      <p:sp>
        <p:nvSpPr>
          <p:cNvPr id="137" name="TextBox 136"/>
          <p:cNvSpPr txBox="1"/>
          <p:nvPr/>
        </p:nvSpPr>
        <p:spPr>
          <a:xfrm>
            <a:off x="6462452" y="1181183"/>
            <a:ext cx="934006" cy="368952"/>
          </a:xfrm>
          <a:prstGeom prst="rect">
            <a:avLst/>
          </a:prstGeom>
          <a:noFill/>
        </p:spPr>
        <p:txBody>
          <a:bodyPr wrap="square" lIns="0" tIns="45659" rIns="0" bIns="45659" rtlCol="0" anchor="ctr" anchorCtr="0">
            <a:spAutoFit/>
          </a:bodyPr>
          <a:lstStyle/>
          <a:p>
            <a:pPr algn="ctr" defTabSz="913220">
              <a:defRPr/>
            </a:pPr>
            <a:r>
              <a:rPr lang="en-US" sz="899" b="1" i="1" kern="0" dirty="0">
                <a:solidFill>
                  <a:prstClr val="black"/>
                </a:solidFill>
              </a:rPr>
              <a:t>Artifact Distribution</a:t>
            </a:r>
          </a:p>
        </p:txBody>
      </p:sp>
      <p:sp>
        <p:nvSpPr>
          <p:cNvPr id="138" name="TextBox 137"/>
          <p:cNvSpPr txBox="1"/>
          <p:nvPr/>
        </p:nvSpPr>
        <p:spPr>
          <a:xfrm>
            <a:off x="5603137" y="4332095"/>
            <a:ext cx="2526874" cy="368952"/>
          </a:xfrm>
          <a:prstGeom prst="rect">
            <a:avLst/>
          </a:prstGeom>
          <a:noFill/>
        </p:spPr>
        <p:txBody>
          <a:bodyPr wrap="square" lIns="0" tIns="45659" rIns="0" bIns="45659" rtlCol="0" anchor="ctr" anchorCtr="0">
            <a:spAutoFit/>
          </a:bodyPr>
          <a:lstStyle/>
          <a:p>
            <a:pPr algn="ctr" defTabSz="913220">
              <a:defRPr/>
            </a:pPr>
            <a:r>
              <a:rPr lang="en-US" sz="899" i="1" kern="0" dirty="0">
                <a:solidFill>
                  <a:prstClr val="black"/>
                </a:solidFill>
              </a:rPr>
              <a:t>*Not E2E service view.  The “Service” view in the Generic </a:t>
            </a:r>
            <a:r>
              <a:rPr lang="en-US" sz="899" i="1" kern="0" dirty="0" smtClean="0">
                <a:solidFill>
                  <a:prstClr val="black"/>
                </a:solidFill>
              </a:rPr>
              <a:t>NF Controller </a:t>
            </a:r>
            <a:r>
              <a:rPr lang="en-US" sz="899" i="1" kern="0" dirty="0">
                <a:solidFill>
                  <a:prstClr val="black"/>
                </a:solidFill>
              </a:rPr>
              <a:t>is limited its scope of control</a:t>
            </a:r>
          </a:p>
        </p:txBody>
      </p:sp>
      <p:sp>
        <p:nvSpPr>
          <p:cNvPr id="173" name="Down Arrow 172"/>
          <p:cNvSpPr/>
          <p:nvPr/>
        </p:nvSpPr>
        <p:spPr>
          <a:xfrm>
            <a:off x="8507337" y="5747710"/>
            <a:ext cx="279621" cy="269191"/>
          </a:xfrm>
          <a:prstGeom prst="downArrow">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74" name="TextBox 173"/>
          <p:cNvSpPr txBox="1"/>
          <p:nvPr/>
        </p:nvSpPr>
        <p:spPr>
          <a:xfrm>
            <a:off x="8180144" y="5918801"/>
            <a:ext cx="934006" cy="507323"/>
          </a:xfrm>
          <a:prstGeom prst="rect">
            <a:avLst/>
          </a:prstGeom>
          <a:noFill/>
        </p:spPr>
        <p:txBody>
          <a:bodyPr wrap="square" lIns="0" tIns="45659" rIns="0" bIns="45659" rtlCol="0" anchor="ctr" anchorCtr="0">
            <a:spAutoFit/>
          </a:bodyPr>
          <a:lstStyle/>
          <a:p>
            <a:pPr algn="ctr" defTabSz="913220">
              <a:defRPr/>
            </a:pPr>
            <a:r>
              <a:rPr lang="en-US" sz="899" b="1" i="1" kern="0" dirty="0">
                <a:solidFill>
                  <a:prstClr val="black"/>
                </a:solidFill>
              </a:rPr>
              <a:t>Applications</a:t>
            </a:r>
          </a:p>
          <a:p>
            <a:pPr algn="ctr" defTabSz="913220">
              <a:defRPr/>
            </a:pPr>
            <a:r>
              <a:rPr lang="en-US" sz="899" b="1" i="1" kern="0" dirty="0">
                <a:solidFill>
                  <a:prstClr val="black"/>
                </a:solidFill>
              </a:rPr>
              <a:t>VNFs</a:t>
            </a:r>
          </a:p>
          <a:p>
            <a:pPr algn="ctr" defTabSz="913220">
              <a:defRPr/>
            </a:pPr>
            <a:r>
              <a:rPr lang="en-US" sz="899" b="1" i="1" kern="0" dirty="0">
                <a:solidFill>
                  <a:prstClr val="black"/>
                </a:solidFill>
              </a:rPr>
              <a:t>PNFs</a:t>
            </a:r>
          </a:p>
        </p:txBody>
      </p:sp>
      <p:sp>
        <p:nvSpPr>
          <p:cNvPr id="175" name="Left Brace 174"/>
          <p:cNvSpPr/>
          <p:nvPr/>
        </p:nvSpPr>
        <p:spPr>
          <a:xfrm rot="16200000">
            <a:off x="8492579" y="3948215"/>
            <a:ext cx="268127" cy="3206038"/>
          </a:xfrm>
          <a:prstGeom prst="leftBrace">
            <a:avLst>
              <a:gd name="adj1" fmla="val 49923"/>
              <a:gd name="adj2" fmla="val 50000"/>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102" name="Rectangle 101"/>
          <p:cNvSpPr/>
          <p:nvPr/>
        </p:nvSpPr>
        <p:spPr>
          <a:xfrm>
            <a:off x="5826828" y="5037629"/>
            <a:ext cx="783204" cy="365379"/>
          </a:xfrm>
          <a:prstGeom prst="rect">
            <a:avLst/>
          </a:prstGeom>
          <a:ln/>
        </p:spPr>
        <p:style>
          <a:lnRef idx="0">
            <a:schemeClr val="dk1"/>
          </a:lnRef>
          <a:fillRef idx="3">
            <a:schemeClr val="dk1"/>
          </a:fillRef>
          <a:effectRef idx="3">
            <a:schemeClr val="dk1"/>
          </a:effectRef>
          <a:fontRef idx="minor">
            <a:schemeClr val="lt1"/>
          </a:fontRef>
        </p:style>
        <p:txBody>
          <a:bodyPr wrap="square" lIns="91362" tIns="45679" rIns="91362" bIns="45679" rtlCol="0" anchor="ctr"/>
          <a:lstStyle/>
          <a:p>
            <a:pPr algn="ctr" defTabSz="912717">
              <a:lnSpc>
                <a:spcPts val="750"/>
              </a:lnSpc>
            </a:pPr>
            <a:r>
              <a:rPr lang="en-US" sz="1000" b="1" kern="0" dirty="0">
                <a:solidFill>
                  <a:prstClr val="white"/>
                </a:solidFill>
              </a:rPr>
              <a:t>Multi-Cloud Adapter</a:t>
            </a:r>
          </a:p>
        </p:txBody>
      </p:sp>
      <p:sp>
        <p:nvSpPr>
          <p:cNvPr id="168" name="Rectangle 167"/>
          <p:cNvSpPr/>
          <p:nvPr/>
        </p:nvSpPr>
        <p:spPr>
          <a:xfrm>
            <a:off x="5675093" y="6107832"/>
            <a:ext cx="1078254" cy="193897"/>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algn="ctr" defTabSz="913364">
              <a:defRPr/>
            </a:pPr>
            <a:r>
              <a:rPr lang="en-US" sz="1100" kern="0" dirty="0">
                <a:solidFill>
                  <a:srgbClr val="70AD47">
                    <a:lumMod val="20000"/>
                    <a:lumOff val="80000"/>
                  </a:srgbClr>
                </a:solidFill>
              </a:rPr>
              <a:t>Multi-VIM/Cloud</a:t>
            </a:r>
          </a:p>
        </p:txBody>
      </p:sp>
      <p:grpSp>
        <p:nvGrpSpPr>
          <p:cNvPr id="113" name="Group 112"/>
          <p:cNvGrpSpPr/>
          <p:nvPr/>
        </p:nvGrpSpPr>
        <p:grpSpPr>
          <a:xfrm>
            <a:off x="5352282" y="1965375"/>
            <a:ext cx="6468879" cy="4006222"/>
            <a:chOff x="5961882" y="1965375"/>
            <a:chExt cx="6468879" cy="4006222"/>
          </a:xfrm>
        </p:grpSpPr>
        <p:sp>
          <p:nvSpPr>
            <p:cNvPr id="114" name="Rectangle 113"/>
            <p:cNvSpPr/>
            <p:nvPr/>
          </p:nvSpPr>
          <p:spPr>
            <a:xfrm>
              <a:off x="5961888" y="5786953"/>
              <a:ext cx="1793273" cy="173693"/>
            </a:xfrm>
            <a:prstGeom prst="rect">
              <a:avLst/>
            </a:prstGeom>
            <a:solidFill>
              <a:schemeClr val="accent6">
                <a:lumMod val="40000"/>
                <a:lumOff val="60000"/>
              </a:schemeClr>
            </a:solidFill>
            <a:ln>
              <a:solidFill>
                <a:schemeClr val="tx1"/>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050">
                  <a:solidFill>
                    <a:prstClr val="black"/>
                  </a:solidFill>
                </a:rPr>
                <a:t>MSB/Data Movement</a:t>
              </a:r>
              <a:endParaRPr lang="en-US" sz="1050" dirty="0">
                <a:solidFill>
                  <a:prstClr val="black"/>
                </a:solidFill>
              </a:endParaRPr>
            </a:p>
          </p:txBody>
        </p:sp>
        <p:sp>
          <p:nvSpPr>
            <p:cNvPr id="115" name="Rectangle 114"/>
            <p:cNvSpPr/>
            <p:nvPr/>
          </p:nvSpPr>
          <p:spPr>
            <a:xfrm>
              <a:off x="5961888" y="1965375"/>
              <a:ext cx="6468873" cy="180670"/>
            </a:xfrm>
            <a:prstGeom prst="rect">
              <a:avLst/>
            </a:prstGeom>
            <a:solidFill>
              <a:schemeClr val="accent6">
                <a:lumMod val="40000"/>
                <a:lumOff val="60000"/>
              </a:schemeClr>
            </a:solidFill>
            <a:ln>
              <a:solidFill>
                <a:schemeClr val="tx1"/>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050" dirty="0">
                  <a:solidFill>
                    <a:prstClr val="black"/>
                  </a:solidFill>
                </a:rPr>
                <a:t>MSB/Data Movement</a:t>
              </a:r>
            </a:p>
          </p:txBody>
        </p:sp>
        <p:sp>
          <p:nvSpPr>
            <p:cNvPr id="116" name="Rectangle 115"/>
            <p:cNvSpPr/>
            <p:nvPr/>
          </p:nvSpPr>
          <p:spPr>
            <a:xfrm rot="16200000">
              <a:off x="4050802" y="3876455"/>
              <a:ext cx="4006222" cy="184062"/>
            </a:xfrm>
            <a:prstGeom prst="rect">
              <a:avLst/>
            </a:prstGeom>
            <a:solidFill>
              <a:schemeClr val="accent6">
                <a:lumMod val="40000"/>
                <a:lumOff val="60000"/>
              </a:schemeClr>
            </a:solidFill>
            <a:ln>
              <a:solidFill>
                <a:schemeClr val="tx1"/>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050">
                  <a:solidFill>
                    <a:prstClr val="black"/>
                  </a:solidFill>
                </a:rPr>
                <a:t>MSB/Data Movement</a:t>
              </a:r>
              <a:endParaRPr lang="en-US" sz="1050" dirty="0">
                <a:solidFill>
                  <a:prstClr val="black"/>
                </a:solidFill>
              </a:endParaRPr>
            </a:p>
          </p:txBody>
        </p:sp>
        <p:sp>
          <p:nvSpPr>
            <p:cNvPr id="117" name="Rectangle 116"/>
            <p:cNvSpPr/>
            <p:nvPr/>
          </p:nvSpPr>
          <p:spPr>
            <a:xfrm>
              <a:off x="6097746" y="2002862"/>
              <a:ext cx="99089" cy="119505"/>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8" name="Rectangle 117"/>
            <p:cNvSpPr/>
            <p:nvPr/>
          </p:nvSpPr>
          <p:spPr>
            <a:xfrm>
              <a:off x="6112733" y="5795735"/>
              <a:ext cx="86805" cy="164911"/>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cxnSp>
        <p:nvCxnSpPr>
          <p:cNvPr id="103" name="Straight Arrow Connector 102"/>
          <p:cNvCxnSpPr>
            <a:stCxn id="101" idx="2"/>
          </p:cNvCxnSpPr>
          <p:nvPr/>
        </p:nvCxnSpPr>
        <p:spPr>
          <a:xfrm flipH="1">
            <a:off x="7925671" y="1857966"/>
            <a:ext cx="7916" cy="512857"/>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6" name="Straight Arrow Connector 105"/>
          <p:cNvCxnSpPr/>
          <p:nvPr/>
        </p:nvCxnSpPr>
        <p:spPr>
          <a:xfrm flipH="1">
            <a:off x="9611912" y="1851811"/>
            <a:ext cx="5461" cy="521231"/>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a:stCxn id="68" idx="2"/>
          </p:cNvCxnSpPr>
          <p:nvPr/>
        </p:nvCxnSpPr>
        <p:spPr>
          <a:xfrm>
            <a:off x="6929455" y="1851811"/>
            <a:ext cx="6547" cy="1219516"/>
          </a:xfrm>
          <a:prstGeom prst="straightConnector1">
            <a:avLst/>
          </a:prstGeom>
          <a:noFill/>
          <a:ln w="19050" cap="flat" cmpd="sng" algn="ctr">
            <a:solidFill>
              <a:sysClr val="windowText" lastClr="000000"/>
            </a:solidFill>
            <a:prstDash val="solid"/>
            <a:headEnd type="none" w="med" len="med"/>
            <a:tailEnd type="triangle" w="med" len="med"/>
          </a:ln>
          <a:effectLst/>
        </p:spPr>
      </p:cxnSp>
      <p:cxnSp>
        <p:nvCxnSpPr>
          <p:cNvPr id="169" name="Straight Arrow Connector 168"/>
          <p:cNvCxnSpPr>
            <a:stCxn id="102" idx="2"/>
            <a:endCxn id="168" idx="0"/>
          </p:cNvCxnSpPr>
          <p:nvPr/>
        </p:nvCxnSpPr>
        <p:spPr>
          <a:xfrm flipH="1">
            <a:off x="6214220" y="5403008"/>
            <a:ext cx="4210" cy="704824"/>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1" name="TextBox 110">
            <a:extLst>
              <a:ext uri="{FF2B5EF4-FFF2-40B4-BE49-F238E27FC236}">
                <a16:creationId xmlns="" xmlns:a16="http://schemas.microsoft.com/office/drawing/2014/main" id="{0D5F24D4-65A7-4DBE-A719-65FAFB595C13}"/>
              </a:ext>
            </a:extLst>
          </p:cNvPr>
          <p:cNvSpPr txBox="1"/>
          <p:nvPr/>
        </p:nvSpPr>
        <p:spPr>
          <a:xfrm>
            <a:off x="6676045" y="2109816"/>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CE-1</a:t>
            </a:r>
          </a:p>
        </p:txBody>
      </p:sp>
      <p:sp>
        <p:nvSpPr>
          <p:cNvPr id="119" name="TextBox 118">
            <a:extLst>
              <a:ext uri="{FF2B5EF4-FFF2-40B4-BE49-F238E27FC236}">
                <a16:creationId xmlns="" xmlns:a16="http://schemas.microsoft.com/office/drawing/2014/main" id="{0D5F24D4-65A7-4DBE-A719-65FAFB595C13}"/>
              </a:ext>
            </a:extLst>
          </p:cNvPr>
          <p:cNvSpPr txBox="1"/>
          <p:nvPr/>
        </p:nvSpPr>
        <p:spPr>
          <a:xfrm>
            <a:off x="7620990" y="2110186"/>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CE-2</a:t>
            </a:r>
          </a:p>
        </p:txBody>
      </p:sp>
      <p:sp>
        <p:nvSpPr>
          <p:cNvPr id="120" name="TextBox 119">
            <a:extLst>
              <a:ext uri="{FF2B5EF4-FFF2-40B4-BE49-F238E27FC236}">
                <a16:creationId xmlns="" xmlns:a16="http://schemas.microsoft.com/office/drawing/2014/main" id="{0D5F24D4-65A7-4DBE-A719-65FAFB595C13}"/>
              </a:ext>
            </a:extLst>
          </p:cNvPr>
          <p:cNvSpPr txBox="1"/>
          <p:nvPr/>
        </p:nvSpPr>
        <p:spPr>
          <a:xfrm>
            <a:off x="9316773" y="2109316"/>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CE-3</a:t>
            </a:r>
          </a:p>
        </p:txBody>
      </p:sp>
      <p:sp>
        <p:nvSpPr>
          <p:cNvPr id="122" name="TextBox 121">
            <a:extLst>
              <a:ext uri="{FF2B5EF4-FFF2-40B4-BE49-F238E27FC236}">
                <a16:creationId xmlns="" xmlns:a16="http://schemas.microsoft.com/office/drawing/2014/main" id="{0D5F24D4-65A7-4DBE-A719-65FAFB595C13}"/>
              </a:ext>
            </a:extLst>
          </p:cNvPr>
          <p:cNvSpPr txBox="1"/>
          <p:nvPr/>
        </p:nvSpPr>
        <p:spPr>
          <a:xfrm>
            <a:off x="5964964" y="5557009"/>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CE-5</a:t>
            </a:r>
          </a:p>
        </p:txBody>
      </p:sp>
      <p:sp>
        <p:nvSpPr>
          <p:cNvPr id="23" name="Rectangle 22"/>
          <p:cNvSpPr/>
          <p:nvPr/>
        </p:nvSpPr>
        <p:spPr>
          <a:xfrm>
            <a:off x="10829107" y="5033125"/>
            <a:ext cx="893056" cy="365379"/>
          </a:xfrm>
          <a:prstGeom prst="rect">
            <a:avLst/>
          </a:prstGeom>
          <a:solidFill>
            <a:srgbClr val="006F8D"/>
          </a:solidFill>
          <a:ln/>
        </p:spPr>
        <p:style>
          <a:lnRef idx="0">
            <a:schemeClr val="dk1"/>
          </a:lnRef>
          <a:fillRef idx="3">
            <a:schemeClr val="dk1"/>
          </a:fillRef>
          <a:effectRef idx="3">
            <a:schemeClr val="dk1"/>
          </a:effectRef>
          <a:fontRef idx="minor">
            <a:schemeClr val="lt1"/>
          </a:fontRef>
        </p:style>
        <p:txBody>
          <a:bodyPr wrap="square" rtlCol="0" anchor="ctr"/>
          <a:lstStyle/>
          <a:p>
            <a:pPr algn="ctr" defTabSz="913486">
              <a:lnSpc>
                <a:spcPts val="750"/>
              </a:lnSpc>
              <a:defRPr/>
            </a:pPr>
            <a:r>
              <a:rPr lang="en-US" sz="999" b="1" kern="0" dirty="0">
                <a:solidFill>
                  <a:prstClr val="white"/>
                </a:solidFill>
              </a:rPr>
              <a:t>External System Adapter (s)</a:t>
            </a:r>
          </a:p>
        </p:txBody>
      </p:sp>
      <p:sp>
        <p:nvSpPr>
          <p:cNvPr id="179" name="TextBox 178"/>
          <p:cNvSpPr txBox="1"/>
          <p:nvPr/>
        </p:nvSpPr>
        <p:spPr>
          <a:xfrm>
            <a:off x="10676237" y="5852563"/>
            <a:ext cx="1193385" cy="645695"/>
          </a:xfrm>
          <a:prstGeom prst="rect">
            <a:avLst/>
          </a:prstGeom>
          <a:noFill/>
        </p:spPr>
        <p:txBody>
          <a:bodyPr wrap="square" lIns="0" tIns="45659" rIns="0" bIns="45659" rtlCol="0" anchor="ctr" anchorCtr="0">
            <a:spAutoFit/>
          </a:bodyPr>
          <a:lstStyle/>
          <a:p>
            <a:pPr algn="ctr" defTabSz="913220">
              <a:defRPr/>
            </a:pPr>
            <a:r>
              <a:rPr lang="en-US" sz="899" b="1" i="1" kern="0" dirty="0">
                <a:solidFill>
                  <a:prstClr val="black"/>
                </a:solidFill>
              </a:rPr>
              <a:t>External </a:t>
            </a:r>
          </a:p>
          <a:p>
            <a:pPr algn="ctr" defTabSz="913220">
              <a:defRPr/>
            </a:pPr>
            <a:r>
              <a:rPr lang="en-US" sz="899" b="1" i="1" kern="0" dirty="0">
                <a:solidFill>
                  <a:prstClr val="black"/>
                </a:solidFill>
              </a:rPr>
              <a:t>3</a:t>
            </a:r>
            <a:r>
              <a:rPr lang="en-US" sz="899" b="1" i="1" kern="0" baseline="30000" dirty="0">
                <a:solidFill>
                  <a:prstClr val="black"/>
                </a:solidFill>
              </a:rPr>
              <a:t>rd</a:t>
            </a:r>
            <a:r>
              <a:rPr lang="en-US" sz="899" b="1" i="1" kern="0" dirty="0">
                <a:solidFill>
                  <a:prstClr val="black"/>
                </a:solidFill>
              </a:rPr>
              <a:t> Party Controllers</a:t>
            </a:r>
          </a:p>
          <a:p>
            <a:pPr algn="ctr" defTabSz="913220">
              <a:defRPr/>
            </a:pPr>
            <a:r>
              <a:rPr lang="en-US" sz="899" b="1" i="1" kern="0" dirty="0">
                <a:solidFill>
                  <a:prstClr val="black"/>
                </a:solidFill>
              </a:rPr>
              <a:t>Specific VNF Managers</a:t>
            </a:r>
          </a:p>
          <a:p>
            <a:pPr algn="ctr" defTabSz="913220">
              <a:defRPr/>
            </a:pPr>
            <a:r>
              <a:rPr lang="en-US" sz="899" b="1" i="1" kern="0" dirty="0">
                <a:solidFill>
                  <a:prstClr val="black"/>
                </a:solidFill>
              </a:rPr>
              <a:t>Element Mgt. Systems</a:t>
            </a:r>
          </a:p>
        </p:txBody>
      </p:sp>
      <p:sp>
        <p:nvSpPr>
          <p:cNvPr id="125" name="TextBox 124">
            <a:extLst>
              <a:ext uri="{FF2B5EF4-FFF2-40B4-BE49-F238E27FC236}">
                <a16:creationId xmlns="" xmlns:a16="http://schemas.microsoft.com/office/drawing/2014/main" id="{0D5F24D4-65A7-4DBE-A719-65FAFB595C13}"/>
              </a:ext>
            </a:extLst>
          </p:cNvPr>
          <p:cNvSpPr txBox="1"/>
          <p:nvPr/>
        </p:nvSpPr>
        <p:spPr>
          <a:xfrm>
            <a:off x="8845673" y="2743145"/>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CI-2</a:t>
            </a:r>
          </a:p>
        </p:txBody>
      </p:sp>
      <p:sp>
        <p:nvSpPr>
          <p:cNvPr id="127" name="TextBox 126">
            <a:extLst>
              <a:ext uri="{FF2B5EF4-FFF2-40B4-BE49-F238E27FC236}">
                <a16:creationId xmlns="" xmlns:a16="http://schemas.microsoft.com/office/drawing/2014/main" id="{0D5F24D4-65A7-4DBE-A719-65FAFB595C13}"/>
              </a:ext>
            </a:extLst>
          </p:cNvPr>
          <p:cNvSpPr txBox="1"/>
          <p:nvPr/>
        </p:nvSpPr>
        <p:spPr>
          <a:xfrm>
            <a:off x="6961310" y="2741878"/>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CI-1</a:t>
            </a:r>
          </a:p>
        </p:txBody>
      </p:sp>
      <p:sp>
        <p:nvSpPr>
          <p:cNvPr id="130" name="TextBox 129">
            <a:extLst>
              <a:ext uri="{FF2B5EF4-FFF2-40B4-BE49-F238E27FC236}">
                <a16:creationId xmlns="" xmlns:a16="http://schemas.microsoft.com/office/drawing/2014/main" id="{0D5F24D4-65A7-4DBE-A719-65FAFB595C13}"/>
              </a:ext>
            </a:extLst>
          </p:cNvPr>
          <p:cNvSpPr txBox="1"/>
          <p:nvPr/>
        </p:nvSpPr>
        <p:spPr>
          <a:xfrm>
            <a:off x="7218117" y="3438767"/>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CI-4</a:t>
            </a:r>
          </a:p>
        </p:txBody>
      </p:sp>
      <p:grpSp>
        <p:nvGrpSpPr>
          <p:cNvPr id="6" name="Group 5"/>
          <p:cNvGrpSpPr/>
          <p:nvPr/>
        </p:nvGrpSpPr>
        <p:grpSpPr>
          <a:xfrm>
            <a:off x="6041959" y="3026756"/>
            <a:ext cx="1124446" cy="1203600"/>
            <a:chOff x="6006876" y="3231187"/>
            <a:chExt cx="1124446" cy="1203600"/>
          </a:xfrm>
        </p:grpSpPr>
        <p:sp>
          <p:nvSpPr>
            <p:cNvPr id="44" name="Can 111"/>
            <p:cNvSpPr/>
            <p:nvPr/>
          </p:nvSpPr>
          <p:spPr bwMode="auto">
            <a:xfrm>
              <a:off x="6006876" y="3298923"/>
              <a:ext cx="1124446" cy="1135864"/>
            </a:xfrm>
            <a:prstGeom prst="can">
              <a:avLst>
                <a:gd name="adj" fmla="val 15290"/>
              </a:avLst>
            </a:prstGeom>
            <a:solidFill>
              <a:schemeClr val="accent6">
                <a:lumMod val="75000"/>
              </a:schemeClr>
            </a:solidFill>
            <a:ln w="12700" cap="flat" cmpd="sng" algn="ctr">
              <a:solidFill>
                <a:srgbClr val="002060"/>
              </a:solidFill>
              <a:prstDash val="solid"/>
              <a:round/>
              <a:headEnd type="none" w="med" len="med"/>
              <a:tailEnd type="none" w="med" len="med"/>
            </a:ln>
            <a:effectLst/>
          </p:spPr>
          <p:txBody>
            <a:bodyPr vert="horz" wrap="square" lIns="0" tIns="0" rIns="0" bIns="91345" numCol="1" rtlCol="0" anchor="t" anchorCtr="0" compatLnSpc="1">
              <a:prstTxWarp prst="textNoShape">
                <a:avLst/>
              </a:prstTxWarp>
              <a:noAutofit/>
            </a:bodyPr>
            <a:lstStyle/>
            <a:p>
              <a:pPr algn="ctr" defTabSz="913486">
                <a:defRPr/>
              </a:pPr>
              <a:endParaRPr lang="en-US" sz="1200" b="1" kern="0" dirty="0">
                <a:solidFill>
                  <a:prstClr val="black"/>
                </a:solidFill>
              </a:endParaRPr>
            </a:p>
          </p:txBody>
        </p:sp>
        <p:sp>
          <p:nvSpPr>
            <p:cNvPr id="48" name="Rectangle 47"/>
            <p:cNvSpPr/>
            <p:nvPr/>
          </p:nvSpPr>
          <p:spPr>
            <a:xfrm>
              <a:off x="6049071" y="3716430"/>
              <a:ext cx="1043090" cy="156306"/>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0" tIns="34290" rIns="0" rtlCol="0" anchor="t" anchorCtr="0"/>
            <a:lstStyle/>
            <a:p>
              <a:pPr algn="ctr" defTabSz="913486">
                <a:lnSpc>
                  <a:spcPts val="750"/>
                </a:lnSpc>
              </a:pPr>
              <a:r>
                <a:rPr lang="en-US" sz="900" kern="0" dirty="0">
                  <a:solidFill>
                    <a:prstClr val="black"/>
                  </a:solidFill>
                  <a:ea typeface="ＭＳ Ｐゴシック" charset="0"/>
                  <a:cs typeface="ＭＳ Ｐゴシック" charset="0"/>
                </a:rPr>
                <a:t>VNF Descriptors</a:t>
              </a:r>
            </a:p>
          </p:txBody>
        </p:sp>
        <p:sp>
          <p:nvSpPr>
            <p:cNvPr id="162" name="Rectangle 161"/>
            <p:cNvSpPr/>
            <p:nvPr/>
          </p:nvSpPr>
          <p:spPr>
            <a:xfrm>
              <a:off x="6137694" y="3231187"/>
              <a:ext cx="877163" cy="276999"/>
            </a:xfrm>
            <a:prstGeom prst="rect">
              <a:avLst/>
            </a:prstGeom>
          </p:spPr>
          <p:txBody>
            <a:bodyPr wrap="none">
              <a:spAutoFit/>
            </a:bodyPr>
            <a:lstStyle/>
            <a:p>
              <a:pPr algn="ctr" defTabSz="913486">
                <a:defRPr/>
              </a:pPr>
              <a:r>
                <a:rPr lang="en-US" sz="1200" b="1" kern="0">
                  <a:solidFill>
                    <a:prstClr val="black"/>
                  </a:solidFill>
                </a:rPr>
                <a:t>Repository</a:t>
              </a:r>
              <a:endParaRPr lang="en-US" sz="1200" b="1" kern="0" dirty="0">
                <a:solidFill>
                  <a:prstClr val="black"/>
                </a:solidFill>
              </a:endParaRPr>
            </a:p>
          </p:txBody>
        </p:sp>
        <p:sp>
          <p:nvSpPr>
            <p:cNvPr id="164" name="Rectangle 163"/>
            <p:cNvSpPr/>
            <p:nvPr/>
          </p:nvSpPr>
          <p:spPr>
            <a:xfrm>
              <a:off x="6045581" y="3891414"/>
              <a:ext cx="1043090" cy="156306"/>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0" tIns="34290" rIns="0" rtlCol="0" anchor="t" anchorCtr="0"/>
            <a:lstStyle/>
            <a:p>
              <a:pPr algn="ctr" defTabSz="913486">
                <a:lnSpc>
                  <a:spcPts val="750"/>
                </a:lnSpc>
              </a:pPr>
              <a:r>
                <a:rPr lang="en-US" sz="900" kern="0" dirty="0" err="1">
                  <a:solidFill>
                    <a:prstClr val="black"/>
                  </a:solidFill>
                  <a:ea typeface="ＭＳ Ｐゴシック" charset="0"/>
                  <a:cs typeface="ＭＳ Ｐゴシック" charset="0"/>
                </a:rPr>
                <a:t>Config</a:t>
              </a:r>
              <a:r>
                <a:rPr lang="en-US" sz="900" kern="0" dirty="0">
                  <a:solidFill>
                    <a:prstClr val="black"/>
                  </a:solidFill>
                  <a:ea typeface="ＭＳ Ｐゴシック" charset="0"/>
                  <a:cs typeface="ＭＳ Ｐゴシック" charset="0"/>
                </a:rPr>
                <a:t> Templates</a:t>
              </a:r>
            </a:p>
          </p:txBody>
        </p:sp>
        <p:sp>
          <p:nvSpPr>
            <p:cNvPr id="165" name="Rectangle 164"/>
            <p:cNvSpPr/>
            <p:nvPr/>
          </p:nvSpPr>
          <p:spPr>
            <a:xfrm>
              <a:off x="6045581" y="4068187"/>
              <a:ext cx="1043090" cy="156306"/>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0" tIns="34290" rIns="0" rtlCol="0" anchor="t" anchorCtr="0"/>
            <a:lstStyle/>
            <a:p>
              <a:pPr algn="ctr" defTabSz="913486">
                <a:lnSpc>
                  <a:spcPts val="750"/>
                </a:lnSpc>
              </a:pPr>
              <a:r>
                <a:rPr lang="en-US" sz="900" kern="0" dirty="0">
                  <a:solidFill>
                    <a:prstClr val="black"/>
                  </a:solidFill>
                  <a:ea typeface="ＭＳ Ｐゴシック" charset="0"/>
                  <a:cs typeface="ＭＳ Ｐゴシック" charset="0"/>
                </a:rPr>
                <a:t>Engineering Rules</a:t>
              </a:r>
            </a:p>
          </p:txBody>
        </p:sp>
        <p:sp>
          <p:nvSpPr>
            <p:cNvPr id="166" name="Rectangle 165"/>
            <p:cNvSpPr/>
            <p:nvPr/>
          </p:nvSpPr>
          <p:spPr>
            <a:xfrm>
              <a:off x="6045581" y="3538154"/>
              <a:ext cx="1043090" cy="156306"/>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0" tIns="34290" rIns="0" rtlCol="0" anchor="t" anchorCtr="0"/>
            <a:lstStyle/>
            <a:p>
              <a:pPr algn="ctr" defTabSz="913486">
                <a:lnSpc>
                  <a:spcPts val="750"/>
                </a:lnSpc>
              </a:pPr>
              <a:r>
                <a:rPr lang="en-US" sz="900" kern="0" dirty="0">
                  <a:solidFill>
                    <a:prstClr val="black"/>
                  </a:solidFill>
                  <a:ea typeface="ＭＳ Ｐゴシック" charset="0"/>
                  <a:cs typeface="ＭＳ Ｐゴシック" charset="0"/>
                </a:rPr>
                <a:t>Service Logic</a:t>
              </a:r>
            </a:p>
          </p:txBody>
        </p:sp>
        <p:sp>
          <p:nvSpPr>
            <p:cNvPr id="131" name="Rectangle 130"/>
            <p:cNvSpPr/>
            <p:nvPr/>
          </p:nvSpPr>
          <p:spPr>
            <a:xfrm>
              <a:off x="6045910" y="4243669"/>
              <a:ext cx="1043090" cy="156306"/>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0" tIns="34290" rIns="0" rtlCol="0" anchor="t" anchorCtr="0"/>
            <a:lstStyle/>
            <a:p>
              <a:pPr algn="ctr" defTabSz="913486">
                <a:lnSpc>
                  <a:spcPts val="750"/>
                </a:lnSpc>
              </a:pPr>
              <a:r>
                <a:rPr lang="en-US" sz="700" kern="0">
                  <a:solidFill>
                    <a:prstClr val="black"/>
                  </a:solidFill>
                  <a:ea typeface="ＭＳ Ｐゴシック" charset="0"/>
                  <a:cs typeface="ＭＳ Ｐゴシック" charset="0"/>
                </a:rPr>
                <a:t>Policy Cache/Event </a:t>
              </a:r>
              <a:r>
                <a:rPr lang="en-US" sz="700" kern="0" dirty="0">
                  <a:solidFill>
                    <a:prstClr val="black"/>
                  </a:solidFill>
                  <a:ea typeface="ＭＳ Ｐゴシック" charset="0"/>
                  <a:cs typeface="ＭＳ Ｐゴシック" charset="0"/>
                </a:rPr>
                <a:t>Match</a:t>
              </a:r>
            </a:p>
          </p:txBody>
        </p:sp>
      </p:grpSp>
      <p:sp>
        <p:nvSpPr>
          <p:cNvPr id="134" name="Rounded Rectangle 166"/>
          <p:cNvSpPr/>
          <p:nvPr/>
        </p:nvSpPr>
        <p:spPr>
          <a:xfrm>
            <a:off x="9898704" y="2898707"/>
            <a:ext cx="1496142" cy="273704"/>
          </a:xfrm>
          <a:prstGeom prst="roundRect">
            <a:avLst/>
          </a:prstGeom>
          <a:solidFill>
            <a:schemeClr val="bg1"/>
          </a:soli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0" tIns="0" rIns="0" bIns="0" rtlCol="0" anchor="ctr" anchorCtr="0"/>
          <a:lstStyle/>
          <a:p>
            <a:pPr algn="ctr"/>
            <a:r>
              <a:rPr lang="en-US" sz="900" kern="0" dirty="0">
                <a:solidFill>
                  <a:prstClr val="black"/>
                </a:solidFill>
              </a:rPr>
              <a:t>Operational Tree/</a:t>
            </a:r>
            <a:r>
              <a:rPr lang="en-US" sz="900" kern="0" dirty="0" err="1">
                <a:solidFill>
                  <a:prstClr val="black"/>
                </a:solidFill>
              </a:rPr>
              <a:t>Config</a:t>
            </a:r>
            <a:r>
              <a:rPr lang="en-US" sz="900" kern="0" dirty="0">
                <a:solidFill>
                  <a:prstClr val="black"/>
                </a:solidFill>
              </a:rPr>
              <a:t> Tree</a:t>
            </a:r>
          </a:p>
          <a:p>
            <a:pPr algn="ctr"/>
            <a:r>
              <a:rPr lang="en-US" sz="900" kern="0" dirty="0">
                <a:solidFill>
                  <a:prstClr val="black"/>
                </a:solidFill>
              </a:rPr>
              <a:t>(Service Model)</a:t>
            </a:r>
          </a:p>
        </p:txBody>
      </p:sp>
      <p:cxnSp>
        <p:nvCxnSpPr>
          <p:cNvPr id="37" name="Elbow Connector 36"/>
          <p:cNvCxnSpPr>
            <a:stCxn id="67" idx="2"/>
            <a:endCxn id="51" idx="0"/>
          </p:cNvCxnSpPr>
          <p:nvPr/>
        </p:nvCxnSpPr>
        <p:spPr>
          <a:xfrm rot="16200000" flipH="1">
            <a:off x="10345479" y="2417374"/>
            <a:ext cx="1680000" cy="573940"/>
          </a:xfrm>
          <a:prstGeom prst="bentConnector3">
            <a:avLst>
              <a:gd name="adj1" fmla="val 50000"/>
            </a:avLst>
          </a:prstGeom>
          <a:noFill/>
          <a:ln w="19050" cap="flat" cmpd="sng" algn="ctr">
            <a:solidFill>
              <a:sysClr val="windowText" lastClr="000000"/>
            </a:solidFill>
            <a:prstDash val="solid"/>
            <a:headEnd type="triangle" w="med" len="med"/>
            <a:tailEnd type="triangle" w="med" len="med"/>
          </a:ln>
          <a:effectLst/>
        </p:spPr>
      </p:cxnSp>
      <p:sp>
        <p:nvSpPr>
          <p:cNvPr id="121" name="TextBox 120">
            <a:extLst>
              <a:ext uri="{FF2B5EF4-FFF2-40B4-BE49-F238E27FC236}">
                <a16:creationId xmlns="" xmlns:a16="http://schemas.microsoft.com/office/drawing/2014/main" id="{0D5F24D4-65A7-4DBE-A719-65FAFB595C13}"/>
              </a:ext>
            </a:extLst>
          </p:cNvPr>
          <p:cNvSpPr txBox="1"/>
          <p:nvPr/>
        </p:nvSpPr>
        <p:spPr>
          <a:xfrm>
            <a:off x="10613311" y="2110758"/>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CE-4</a:t>
            </a:r>
          </a:p>
        </p:txBody>
      </p:sp>
      <p:cxnSp>
        <p:nvCxnSpPr>
          <p:cNvPr id="152" name="Straight Arrow Connector 151"/>
          <p:cNvCxnSpPr/>
          <p:nvPr/>
        </p:nvCxnSpPr>
        <p:spPr>
          <a:xfrm flipV="1">
            <a:off x="10608826" y="3998574"/>
            <a:ext cx="302002" cy="1133"/>
          </a:xfrm>
          <a:prstGeom prst="straightConnector1">
            <a:avLst/>
          </a:prstGeom>
          <a:ln w="19050">
            <a:solidFill>
              <a:schemeClr val="tx1"/>
            </a:solidFill>
            <a:prstDash val="solid"/>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8" name="TextBox 127">
            <a:extLst>
              <a:ext uri="{FF2B5EF4-FFF2-40B4-BE49-F238E27FC236}">
                <a16:creationId xmlns="" xmlns:a16="http://schemas.microsoft.com/office/drawing/2014/main" id="{0D5F24D4-65A7-4DBE-A719-65FAFB595C13}"/>
              </a:ext>
            </a:extLst>
          </p:cNvPr>
          <p:cNvSpPr txBox="1"/>
          <p:nvPr/>
        </p:nvSpPr>
        <p:spPr>
          <a:xfrm>
            <a:off x="10592663" y="4028600"/>
            <a:ext cx="337850" cy="156654"/>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CI-7</a:t>
            </a:r>
          </a:p>
        </p:txBody>
      </p:sp>
      <p:sp>
        <p:nvSpPr>
          <p:cNvPr id="157" name="TextBox 156">
            <a:extLst>
              <a:ext uri="{FF2B5EF4-FFF2-40B4-BE49-F238E27FC236}">
                <a16:creationId xmlns="" xmlns:a16="http://schemas.microsoft.com/office/drawing/2014/main" id="{0D5F24D4-65A7-4DBE-A719-65FAFB595C13}"/>
              </a:ext>
            </a:extLst>
          </p:cNvPr>
          <p:cNvSpPr txBox="1"/>
          <p:nvPr/>
        </p:nvSpPr>
        <p:spPr>
          <a:xfrm>
            <a:off x="8917874" y="4403973"/>
            <a:ext cx="446221" cy="157659"/>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CI-6</a:t>
            </a:r>
          </a:p>
        </p:txBody>
      </p:sp>
      <p:grpSp>
        <p:nvGrpSpPr>
          <p:cNvPr id="5" name="Group 4"/>
          <p:cNvGrpSpPr/>
          <p:nvPr/>
        </p:nvGrpSpPr>
        <p:grpSpPr>
          <a:xfrm>
            <a:off x="10194456" y="45332"/>
            <a:ext cx="1800225" cy="940456"/>
            <a:chOff x="10194456" y="45332"/>
            <a:chExt cx="1800225" cy="940456"/>
          </a:xfrm>
        </p:grpSpPr>
        <p:sp>
          <p:nvSpPr>
            <p:cNvPr id="160" name="Rectangle 159">
              <a:extLst>
                <a:ext uri="{FF2B5EF4-FFF2-40B4-BE49-F238E27FC236}">
                  <a16:creationId xmlns="" xmlns:a16="http://schemas.microsoft.com/office/drawing/2014/main" id="{3261A921-D5CE-49C2-9B24-6EB17C1C8DA8}"/>
                </a:ext>
              </a:extLst>
            </p:cNvPr>
            <p:cNvSpPr/>
            <p:nvPr/>
          </p:nvSpPr>
          <p:spPr>
            <a:xfrm>
              <a:off x="10194456" y="273769"/>
              <a:ext cx="1773968" cy="712019"/>
            </a:xfrm>
            <a:prstGeom prst="rect">
              <a:avLst/>
            </a:prstGeom>
            <a:solidFill>
              <a:schemeClr val="bg1"/>
            </a:solidFill>
            <a:ln w="76200" cap="flat">
              <a:solidFill>
                <a:schemeClr val="tx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ctr" anchorCtr="0" forceAA="0" compatLnSpc="1">
              <a:prstTxWarp prst="textNoShape">
                <a:avLst/>
              </a:prstTxWarp>
              <a:noAutofit/>
            </a:bodyPr>
            <a:lstStyle/>
            <a:p>
              <a:pPr defTabSz="457200" hangingPunct="0"/>
              <a:endParaRPr lang="en-US">
                <a:solidFill>
                  <a:srgbClr val="000000"/>
                </a:solidFill>
                <a:sym typeface="Calibri"/>
              </a:endParaRPr>
            </a:p>
          </p:txBody>
        </p:sp>
        <p:sp>
          <p:nvSpPr>
            <p:cNvPr id="161" name="TextBox 160">
              <a:extLst>
                <a:ext uri="{FF2B5EF4-FFF2-40B4-BE49-F238E27FC236}">
                  <a16:creationId xmlns="" xmlns:a16="http://schemas.microsoft.com/office/drawing/2014/main" id="{61E46455-4F0F-463D-AB65-404AE4F7355E}"/>
                </a:ext>
              </a:extLst>
            </p:cNvPr>
            <p:cNvSpPr txBox="1"/>
            <p:nvPr/>
          </p:nvSpPr>
          <p:spPr>
            <a:xfrm>
              <a:off x="10901158" y="45332"/>
              <a:ext cx="432168" cy="369330"/>
            </a:xfrm>
            <a:prstGeom prst="rect">
              <a:avLst/>
            </a:prstGeom>
            <a:solidFill>
              <a:schemeClr val="tx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defTabSz="457200" hangingPunct="0"/>
              <a:r>
                <a:rPr lang="en-US" dirty="0">
                  <a:solidFill>
                    <a:prstClr val="white"/>
                  </a:solidFill>
                  <a:sym typeface="Calibri"/>
                </a:rPr>
                <a:t>Key</a:t>
              </a:r>
            </a:p>
          </p:txBody>
        </p:sp>
        <p:grpSp>
          <p:nvGrpSpPr>
            <p:cNvPr id="163" name="Group 162">
              <a:extLst>
                <a:ext uri="{FF2B5EF4-FFF2-40B4-BE49-F238E27FC236}">
                  <a16:creationId xmlns="" xmlns:a16="http://schemas.microsoft.com/office/drawing/2014/main" id="{E4A90269-B139-4BEE-B670-97E5AACE2CF7}"/>
                </a:ext>
              </a:extLst>
            </p:cNvPr>
            <p:cNvGrpSpPr/>
            <p:nvPr/>
          </p:nvGrpSpPr>
          <p:grpSpPr>
            <a:xfrm>
              <a:off x="10280393" y="447126"/>
              <a:ext cx="1714288" cy="436790"/>
              <a:chOff x="5236557" y="1068009"/>
              <a:chExt cx="1714288" cy="436790"/>
            </a:xfrm>
          </p:grpSpPr>
          <p:sp>
            <p:nvSpPr>
              <p:cNvPr id="167" name="TextBox 166">
                <a:extLst>
                  <a:ext uri="{FF2B5EF4-FFF2-40B4-BE49-F238E27FC236}">
                    <a16:creationId xmlns="" xmlns:a16="http://schemas.microsoft.com/office/drawing/2014/main" id="{1F6DC9E0-BB51-4BE7-B541-C52F0FBAB1C7}"/>
                  </a:ext>
                </a:extLst>
              </p:cNvPr>
              <p:cNvSpPr txBox="1"/>
              <p:nvPr/>
            </p:nvSpPr>
            <p:spPr>
              <a:xfrm>
                <a:off x="5236557" y="1068009"/>
                <a:ext cx="481258" cy="215331"/>
              </a:xfrm>
              <a:prstGeom prst="rect">
                <a:avLst/>
              </a:prstGeom>
              <a:solidFill>
                <a:srgbClr val="BFBFBF">
                  <a:alpha val="74902"/>
                </a:srgbClr>
              </a:solid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r>
                  <a:rPr lang="en-US" dirty="0"/>
                  <a:t>CE-x</a:t>
                </a:r>
              </a:p>
            </p:txBody>
          </p:sp>
          <p:sp>
            <p:nvSpPr>
              <p:cNvPr id="170" name="TextBox 169">
                <a:extLst>
                  <a:ext uri="{FF2B5EF4-FFF2-40B4-BE49-F238E27FC236}">
                    <a16:creationId xmlns="" xmlns:a16="http://schemas.microsoft.com/office/drawing/2014/main" id="{5C9EC464-C30F-4A12-8EA7-61B0C36B359A}"/>
                  </a:ext>
                </a:extLst>
              </p:cNvPr>
              <p:cNvSpPr txBox="1"/>
              <p:nvPr/>
            </p:nvSpPr>
            <p:spPr>
              <a:xfrm>
                <a:off x="5236557" y="1289468"/>
                <a:ext cx="481258" cy="215331"/>
              </a:xfrm>
              <a:prstGeom prst="rect">
                <a:avLst/>
              </a:prstGeom>
              <a:solidFill>
                <a:srgbClr val="BFBFBF">
                  <a:alpha val="74902"/>
                </a:srgbClr>
              </a:solid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r>
                  <a:rPr lang="en-US" dirty="0"/>
                  <a:t>CI-x</a:t>
                </a:r>
              </a:p>
            </p:txBody>
          </p:sp>
          <p:sp>
            <p:nvSpPr>
              <p:cNvPr id="171" name="TextBox 170">
                <a:extLst>
                  <a:ext uri="{FF2B5EF4-FFF2-40B4-BE49-F238E27FC236}">
                    <a16:creationId xmlns="" xmlns:a16="http://schemas.microsoft.com/office/drawing/2014/main" id="{839B1F57-7E45-4803-A778-6DA687031A58}"/>
                  </a:ext>
                </a:extLst>
              </p:cNvPr>
              <p:cNvSpPr txBox="1"/>
              <p:nvPr/>
            </p:nvSpPr>
            <p:spPr>
              <a:xfrm>
                <a:off x="5717815" y="1071230"/>
                <a:ext cx="1233030" cy="215444"/>
              </a:xfrm>
              <a:prstGeom prst="rect">
                <a:avLst/>
              </a:prstGeom>
              <a:no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r>
                  <a:rPr lang="en-US" dirty="0"/>
                  <a:t>Controller External API</a:t>
                </a:r>
              </a:p>
            </p:txBody>
          </p:sp>
          <p:sp>
            <p:nvSpPr>
              <p:cNvPr id="172" name="TextBox 171">
                <a:extLst>
                  <a:ext uri="{FF2B5EF4-FFF2-40B4-BE49-F238E27FC236}">
                    <a16:creationId xmlns="" xmlns:a16="http://schemas.microsoft.com/office/drawing/2014/main" id="{21FE55A6-061E-4CCE-AC67-4B2536577CE3}"/>
                  </a:ext>
                </a:extLst>
              </p:cNvPr>
              <p:cNvSpPr txBox="1"/>
              <p:nvPr/>
            </p:nvSpPr>
            <p:spPr>
              <a:xfrm>
                <a:off x="5725221" y="1283340"/>
                <a:ext cx="1199367" cy="215444"/>
              </a:xfrm>
              <a:prstGeom prst="rect">
                <a:avLst/>
              </a:prstGeom>
              <a:no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r>
                  <a:rPr lang="en-US" dirty="0"/>
                  <a:t>Controller Internal API</a:t>
                </a:r>
              </a:p>
            </p:txBody>
          </p:sp>
        </p:grpSp>
      </p:grpSp>
      <p:cxnSp>
        <p:nvCxnSpPr>
          <p:cNvPr id="176" name="Straight Arrow Connector 175"/>
          <p:cNvCxnSpPr/>
          <p:nvPr/>
        </p:nvCxnSpPr>
        <p:spPr>
          <a:xfrm flipV="1">
            <a:off x="10081045" y="2595675"/>
            <a:ext cx="0" cy="322334"/>
          </a:xfrm>
          <a:prstGeom prst="straightConnector1">
            <a:avLst/>
          </a:prstGeom>
          <a:noFill/>
          <a:ln w="28575" cap="flat" cmpd="sng" algn="ctr">
            <a:solidFill>
              <a:schemeClr val="tx1"/>
            </a:solidFill>
            <a:prstDash val="solid"/>
            <a:headEnd type="triangle" w="med" len="med"/>
            <a:tailEnd type="triangle" w="med" len="med"/>
          </a:ln>
          <a:effectLst/>
        </p:spPr>
      </p:cxnSp>
      <p:sp>
        <p:nvSpPr>
          <p:cNvPr id="180" name="TextBox 179">
            <a:extLst>
              <a:ext uri="{FF2B5EF4-FFF2-40B4-BE49-F238E27FC236}">
                <a16:creationId xmlns="" xmlns:a16="http://schemas.microsoft.com/office/drawing/2014/main" id="{0D5F24D4-65A7-4DBE-A719-65FAFB595C13}"/>
              </a:ext>
            </a:extLst>
          </p:cNvPr>
          <p:cNvSpPr txBox="1"/>
          <p:nvPr/>
        </p:nvSpPr>
        <p:spPr>
          <a:xfrm>
            <a:off x="9807783" y="2738262"/>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CI-3</a:t>
            </a:r>
          </a:p>
        </p:txBody>
      </p:sp>
      <p:cxnSp>
        <p:nvCxnSpPr>
          <p:cNvPr id="181" name="Elbow Connector 180"/>
          <p:cNvCxnSpPr/>
          <p:nvPr/>
        </p:nvCxnSpPr>
        <p:spPr>
          <a:xfrm rot="5400000">
            <a:off x="10594655" y="3228164"/>
            <a:ext cx="315770" cy="245114"/>
          </a:xfrm>
          <a:prstGeom prst="bentConnector2">
            <a:avLst/>
          </a:prstGeom>
          <a:noFill/>
          <a:ln w="19050" cap="flat" cmpd="sng" algn="ctr">
            <a:solidFill>
              <a:sysClr val="windowText" lastClr="000000"/>
            </a:solidFill>
            <a:prstDash val="solid"/>
            <a:headEnd type="triangle" w="med" len="med"/>
            <a:tailEnd type="triangle" w="med" len="med"/>
          </a:ln>
          <a:effectLst/>
        </p:spPr>
      </p:cxnSp>
      <p:cxnSp>
        <p:nvCxnSpPr>
          <p:cNvPr id="196" name="Straight Arrow Connector 195"/>
          <p:cNvCxnSpPr>
            <a:stCxn id="23" idx="2"/>
            <a:endCxn id="179" idx="0"/>
          </p:cNvCxnSpPr>
          <p:nvPr/>
        </p:nvCxnSpPr>
        <p:spPr>
          <a:xfrm flipH="1">
            <a:off x="11272930" y="5398504"/>
            <a:ext cx="2705" cy="454059"/>
          </a:xfrm>
          <a:prstGeom prst="straightConnector1">
            <a:avLst/>
          </a:pr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3" name="TextBox 122">
            <a:extLst>
              <a:ext uri="{FF2B5EF4-FFF2-40B4-BE49-F238E27FC236}">
                <a16:creationId xmlns="" xmlns:a16="http://schemas.microsoft.com/office/drawing/2014/main" id="{0D5F24D4-65A7-4DBE-A719-65FAFB595C13}"/>
              </a:ext>
            </a:extLst>
          </p:cNvPr>
          <p:cNvSpPr txBox="1"/>
          <p:nvPr/>
        </p:nvSpPr>
        <p:spPr>
          <a:xfrm>
            <a:off x="11035006" y="5554349"/>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CE-6</a:t>
            </a:r>
          </a:p>
        </p:txBody>
      </p:sp>
      <p:sp>
        <p:nvSpPr>
          <p:cNvPr id="129" name="TextBox 128">
            <a:extLst>
              <a:ext uri="{FF2B5EF4-FFF2-40B4-BE49-F238E27FC236}">
                <a16:creationId xmlns="" xmlns:a16="http://schemas.microsoft.com/office/drawing/2014/main" id="{0D5F24D4-65A7-4DBE-A719-65FAFB595C13}"/>
              </a:ext>
            </a:extLst>
          </p:cNvPr>
          <p:cNvSpPr txBox="1"/>
          <p:nvPr/>
        </p:nvSpPr>
        <p:spPr>
          <a:xfrm>
            <a:off x="10684317" y="3273626"/>
            <a:ext cx="337850" cy="156654"/>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CI-5</a:t>
            </a:r>
          </a:p>
        </p:txBody>
      </p:sp>
    </p:spTree>
    <p:extLst>
      <p:ext uri="{BB962C8B-B14F-4D97-AF65-F5344CB8AC3E}">
        <p14:creationId xmlns:p14="http://schemas.microsoft.com/office/powerpoint/2010/main" val="488889913"/>
      </p:ext>
    </p:extLst>
  </p:cSld>
  <p:clrMapOvr>
    <a:masterClrMapping/>
  </p:clrMapOvr>
  <p:transition>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solidFill>
                  <a:prstClr val="black">
                    <a:alpha val="50000"/>
                  </a:prstClr>
                </a:solidFill>
              </a:rPr>
              <a:pPr/>
              <a:t>25</a:t>
            </a:fld>
            <a:endParaRPr lang="en-US" dirty="0">
              <a:solidFill>
                <a:prstClr val="black">
                  <a:alpha val="50000"/>
                </a:prstClr>
              </a:solidFill>
            </a:endParaRPr>
          </a:p>
        </p:txBody>
      </p:sp>
      <p:sp>
        <p:nvSpPr>
          <p:cNvPr id="3" name="Title 2"/>
          <p:cNvSpPr>
            <a:spLocks noGrp="1"/>
          </p:cNvSpPr>
          <p:nvPr>
            <p:ph type="title"/>
          </p:nvPr>
        </p:nvSpPr>
        <p:spPr>
          <a:xfrm>
            <a:off x="115163" y="172021"/>
            <a:ext cx="11506200" cy="538770"/>
          </a:xfrm>
        </p:spPr>
        <p:txBody>
          <a:bodyPr>
            <a:normAutofit fontScale="90000"/>
          </a:bodyPr>
          <a:lstStyle/>
          <a:p>
            <a:r>
              <a:rPr lang="en-US" dirty="0"/>
              <a:t>SDN-Controller Architecture</a:t>
            </a:r>
          </a:p>
        </p:txBody>
      </p:sp>
      <p:sp>
        <p:nvSpPr>
          <p:cNvPr id="4" name="Text Placeholder 3"/>
          <p:cNvSpPr>
            <a:spLocks noGrp="1"/>
          </p:cNvSpPr>
          <p:nvPr>
            <p:ph type="body" sz="quarter" idx="10"/>
          </p:nvPr>
        </p:nvSpPr>
        <p:spPr>
          <a:xfrm>
            <a:off x="115163" y="1128408"/>
            <a:ext cx="5926573" cy="5106517"/>
          </a:xfrm>
        </p:spPr>
        <p:txBody>
          <a:bodyPr>
            <a:normAutofit/>
          </a:bodyPr>
          <a:lstStyle/>
          <a:p>
            <a:pPr marL="168782" indent="-168782">
              <a:spcBef>
                <a:spcPts val="600"/>
              </a:spcBef>
              <a:spcAft>
                <a:spcPts val="300"/>
              </a:spcAft>
              <a:buFont typeface="Arial" panose="020B0604020202020204" pitchFamily="34" charset="0"/>
              <a:buChar char="•"/>
            </a:pPr>
            <a:r>
              <a:rPr lang="en-US" sz="1400" b="1" dirty="0">
                <a:solidFill>
                  <a:srgbClr val="045C87"/>
                </a:solidFill>
              </a:rPr>
              <a:t>SDN Controller configures and maintains the health of L1-3 VNFs/PNFs and network services throughout their lifecycle</a:t>
            </a:r>
          </a:p>
          <a:p>
            <a:pPr marL="168782" indent="-168782">
              <a:spcBef>
                <a:spcPts val="600"/>
              </a:spcBef>
              <a:spcAft>
                <a:spcPts val="300"/>
              </a:spcAft>
              <a:buFont typeface="Arial" panose="020B0604020202020204" pitchFamily="34" charset="0"/>
              <a:buChar char="•"/>
            </a:pPr>
            <a:r>
              <a:rPr lang="en-US" sz="1400" b="1" dirty="0">
                <a:solidFill>
                  <a:srgbClr val="045C87"/>
                </a:solidFill>
              </a:rPr>
              <a:t>Programmable network application management platform</a:t>
            </a:r>
            <a:endParaRPr lang="en-US" sz="1400" b="1" dirty="0">
              <a:solidFill>
                <a:srgbClr val="067AB4">
                  <a:lumMod val="75000"/>
                </a:srgbClr>
              </a:solidFill>
            </a:endParaRPr>
          </a:p>
          <a:p>
            <a:pPr marL="347041" lvl="1" indent="-170367">
              <a:buFont typeface="Calibri" panose="020F0502020204030204" pitchFamily="34" charset="0"/>
              <a:buChar char="‒"/>
            </a:pPr>
            <a:r>
              <a:rPr lang="en-US" sz="1200" b="1" dirty="0">
                <a:solidFill>
                  <a:srgbClr val="000000"/>
                </a:solidFill>
              </a:rPr>
              <a:t>Behavior patterns programmed via models and policies</a:t>
            </a:r>
          </a:p>
          <a:p>
            <a:pPr marL="347041" lvl="1" indent="-170367">
              <a:buFont typeface="Calibri" panose="020F0502020204030204" pitchFamily="34" charset="0"/>
              <a:buChar char="‒"/>
            </a:pPr>
            <a:r>
              <a:rPr lang="en-US" sz="1200" b="1" dirty="0">
                <a:solidFill>
                  <a:srgbClr val="000000"/>
                </a:solidFill>
              </a:rPr>
              <a:t>Standards based models &amp; protocols for multi-vendor implementation</a:t>
            </a:r>
          </a:p>
          <a:p>
            <a:pPr marL="347041" lvl="1" indent="-170367">
              <a:buFont typeface="Calibri" panose="020F0502020204030204" pitchFamily="34" charset="0"/>
              <a:buChar char="‒"/>
            </a:pPr>
            <a:r>
              <a:rPr lang="en-US" sz="1200" b="1" dirty="0">
                <a:solidFill>
                  <a:srgbClr val="000000"/>
                </a:solidFill>
              </a:rPr>
              <a:t>Extensible SB adapter set supporting various network </a:t>
            </a:r>
            <a:r>
              <a:rPr lang="en-US" sz="1200" b="1" dirty="0" err="1">
                <a:solidFill>
                  <a:srgbClr val="000000"/>
                </a:solidFill>
              </a:rPr>
              <a:t>config</a:t>
            </a:r>
            <a:r>
              <a:rPr lang="en-US" sz="1200" b="1" dirty="0">
                <a:solidFill>
                  <a:srgbClr val="000000"/>
                </a:solidFill>
              </a:rPr>
              <a:t> protocols, including 3</a:t>
            </a:r>
            <a:r>
              <a:rPr lang="en-US" sz="1200" b="1" baseline="30000" dirty="0">
                <a:solidFill>
                  <a:srgbClr val="000000"/>
                </a:solidFill>
              </a:rPr>
              <a:t>rd</a:t>
            </a:r>
            <a:r>
              <a:rPr lang="en-US" sz="1200" b="1" dirty="0">
                <a:solidFill>
                  <a:srgbClr val="000000"/>
                </a:solidFill>
              </a:rPr>
              <a:t> party controllers</a:t>
            </a:r>
          </a:p>
          <a:p>
            <a:pPr marL="347041" lvl="1" indent="-170367">
              <a:buFont typeface="Calibri" panose="020F0502020204030204" pitchFamily="34" charset="0"/>
              <a:buChar char="‒"/>
            </a:pPr>
            <a:r>
              <a:rPr lang="en-US" sz="1200" b="1" dirty="0">
                <a:solidFill>
                  <a:srgbClr val="000000"/>
                </a:solidFill>
              </a:rPr>
              <a:t>Operational control, coordinated state changes across devices, source of telemetry/events, etc.</a:t>
            </a:r>
          </a:p>
          <a:p>
            <a:pPr marL="168782" indent="-168782">
              <a:spcBef>
                <a:spcPts val="600"/>
              </a:spcBef>
              <a:spcAft>
                <a:spcPts val="300"/>
              </a:spcAft>
              <a:buFont typeface="Arial" panose="020B0604020202020204" pitchFamily="34" charset="0"/>
              <a:buChar char="•"/>
            </a:pPr>
            <a:r>
              <a:rPr lang="en-US" sz="1400" b="1" dirty="0">
                <a:solidFill>
                  <a:srgbClr val="067AB4">
                    <a:lumMod val="75000"/>
                  </a:srgbClr>
                </a:solidFill>
              </a:rPr>
              <a:t>Manages the health of network services &amp; VNFs/PNFs in its scope</a:t>
            </a:r>
          </a:p>
          <a:p>
            <a:pPr marL="347041" lvl="1" indent="-170367">
              <a:buFont typeface="Calibri" panose="020F0502020204030204" pitchFamily="34" charset="0"/>
              <a:buChar char="‒"/>
            </a:pPr>
            <a:r>
              <a:rPr lang="en-US" sz="1200" b="1" dirty="0">
                <a:solidFill>
                  <a:srgbClr val="000000"/>
                </a:solidFill>
              </a:rPr>
              <a:t>Policy-based optimization to meet SLAs</a:t>
            </a:r>
          </a:p>
          <a:p>
            <a:pPr marL="347041" lvl="1" indent="-170367">
              <a:buFont typeface="Calibri" panose="020F0502020204030204" pitchFamily="34" charset="0"/>
              <a:buChar char="‒"/>
            </a:pPr>
            <a:r>
              <a:rPr lang="en-US" sz="1200" b="1" dirty="0">
                <a:solidFill>
                  <a:srgbClr val="000000"/>
                </a:solidFill>
              </a:rPr>
              <a:t>Event-based control loop automation to solve local issues near real-time</a:t>
            </a:r>
          </a:p>
          <a:p>
            <a:pPr marL="347041" lvl="1" indent="-170367">
              <a:buFont typeface="Calibri" panose="020F0502020204030204" pitchFamily="34" charset="0"/>
              <a:buChar char="‒"/>
            </a:pPr>
            <a:r>
              <a:rPr lang="en-US" sz="1200" b="1" dirty="0">
                <a:solidFill>
                  <a:srgbClr val="000000"/>
                </a:solidFill>
              </a:rPr>
              <a:t>Action executor for outer control loop automation</a:t>
            </a:r>
          </a:p>
          <a:p>
            <a:pPr marL="168782" indent="-168782">
              <a:spcBef>
                <a:spcPts val="600"/>
              </a:spcBef>
              <a:spcAft>
                <a:spcPts val="300"/>
              </a:spcAft>
              <a:buFont typeface="Arial" panose="020B0604020202020204" pitchFamily="34" charset="0"/>
              <a:buChar char="•"/>
            </a:pPr>
            <a:r>
              <a:rPr lang="en-US" sz="1400" b="1" dirty="0">
                <a:solidFill>
                  <a:srgbClr val="067AB4">
                    <a:lumMod val="75000"/>
                  </a:srgbClr>
                </a:solidFill>
              </a:rPr>
              <a:t>Local source of truth</a:t>
            </a:r>
          </a:p>
          <a:p>
            <a:pPr marL="347041" lvl="1" indent="-170367">
              <a:buFont typeface="Calibri" panose="020F0502020204030204" pitchFamily="34" charset="0"/>
              <a:buChar char="‒"/>
            </a:pPr>
            <a:r>
              <a:rPr lang="en-US" sz="1200" b="1" dirty="0">
                <a:solidFill>
                  <a:srgbClr val="000000"/>
                </a:solidFill>
              </a:rPr>
              <a:t>Manages inventory within its scope</a:t>
            </a:r>
          </a:p>
          <a:p>
            <a:pPr marL="347041" lvl="1" indent="-170367">
              <a:buFont typeface="Calibri" panose="020F0502020204030204" pitchFamily="34" charset="0"/>
              <a:buChar char="‒"/>
            </a:pPr>
            <a:r>
              <a:rPr lang="en-US" sz="1200" b="1" dirty="0">
                <a:solidFill>
                  <a:srgbClr val="000000"/>
                </a:solidFill>
              </a:rPr>
              <a:t>All stages/states of lifecycle</a:t>
            </a:r>
          </a:p>
          <a:p>
            <a:pPr marL="347041" lvl="1" indent="-170367">
              <a:buFont typeface="Calibri" panose="020F0502020204030204" pitchFamily="34" charset="0"/>
              <a:buChar char="‒"/>
            </a:pPr>
            <a:r>
              <a:rPr lang="en-US" sz="1200" b="1" dirty="0">
                <a:solidFill>
                  <a:srgbClr val="000000"/>
                </a:solidFill>
              </a:rPr>
              <a:t>Configuration audits</a:t>
            </a:r>
          </a:p>
          <a:p>
            <a:pPr marL="168782" indent="-168782">
              <a:lnSpc>
                <a:spcPct val="100000"/>
              </a:lnSpc>
              <a:spcBef>
                <a:spcPts val="600"/>
              </a:spcBef>
              <a:spcAft>
                <a:spcPts val="300"/>
              </a:spcAft>
              <a:buFont typeface="Arial" panose="020B0604020202020204" pitchFamily="34" charset="0"/>
              <a:buChar char="•"/>
            </a:pPr>
            <a:r>
              <a:rPr lang="en-US" sz="1400" b="1" dirty="0">
                <a:solidFill>
                  <a:srgbClr val="067AB4">
                    <a:lumMod val="75000"/>
                  </a:srgbClr>
                </a:solidFill>
              </a:rPr>
              <a:t>Key Attributes of Controllers</a:t>
            </a:r>
          </a:p>
          <a:p>
            <a:pPr marL="287338" lvl="1" indent="-171450">
              <a:buFont typeface="Calibri" panose="020F0502020204030204" pitchFamily="34" charset="0"/>
              <a:buChar char="−"/>
            </a:pPr>
            <a:r>
              <a:rPr lang="en-US" sz="1200" i="1" dirty="0">
                <a:solidFill>
                  <a:prstClr val="black"/>
                </a:solidFill>
              </a:rPr>
              <a:t>Intimate with network protocols</a:t>
            </a:r>
          </a:p>
          <a:p>
            <a:pPr marL="287338" lvl="1" indent="-171450">
              <a:buFont typeface="Calibri" panose="020F0502020204030204" pitchFamily="34" charset="0"/>
              <a:buChar char="−"/>
            </a:pPr>
            <a:r>
              <a:rPr lang="en-US" sz="1200" i="1" dirty="0">
                <a:solidFill>
                  <a:prstClr val="black"/>
                </a:solidFill>
              </a:rPr>
              <a:t>Manages the state of services</a:t>
            </a:r>
          </a:p>
          <a:p>
            <a:pPr marL="287338" lvl="1" indent="-171450">
              <a:buFont typeface="Calibri" panose="020F0502020204030204" pitchFamily="34" charset="0"/>
              <a:buChar char="−"/>
            </a:pPr>
            <a:r>
              <a:rPr lang="en-US" sz="1200" i="1" dirty="0">
                <a:solidFill>
                  <a:prstClr val="black"/>
                </a:solidFill>
              </a:rPr>
              <a:t>Single service/network domain scope per instance</a:t>
            </a:r>
          </a:p>
        </p:txBody>
      </p:sp>
      <p:sp>
        <p:nvSpPr>
          <p:cNvPr id="22" name="Rounded Rectangle 132"/>
          <p:cNvSpPr/>
          <p:nvPr/>
        </p:nvSpPr>
        <p:spPr>
          <a:xfrm>
            <a:off x="6213007" y="2094846"/>
            <a:ext cx="5795910" cy="3631471"/>
          </a:xfrm>
          <a:prstGeom prst="roundRect">
            <a:avLst>
              <a:gd name="adj" fmla="val 0"/>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1362" tIns="45679" rIns="91362" bIns="45679" rtlCol="0" anchor="t" anchorCtr="0"/>
          <a:lstStyle/>
          <a:p>
            <a:pPr algn="ctr" defTabSz="1216859">
              <a:lnSpc>
                <a:spcPts val="1400"/>
              </a:lnSpc>
            </a:pPr>
            <a:endParaRPr lang="en-US" sz="1600" dirty="0">
              <a:solidFill>
                <a:prstClr val="black"/>
              </a:solidFill>
            </a:endParaRPr>
          </a:p>
        </p:txBody>
      </p:sp>
      <p:sp>
        <p:nvSpPr>
          <p:cNvPr id="23" name="Rounded Rectangle 21"/>
          <p:cNvSpPr/>
          <p:nvPr/>
        </p:nvSpPr>
        <p:spPr>
          <a:xfrm>
            <a:off x="8175688" y="2706650"/>
            <a:ext cx="1750338" cy="1672513"/>
          </a:xfrm>
          <a:prstGeom prst="round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1362" tIns="45679" rIns="91362" bIns="45679" rtlCol="0" anchor="t" anchorCtr="0"/>
          <a:lstStyle/>
          <a:p>
            <a:pPr algn="ctr" defTabSz="1216859">
              <a:lnSpc>
                <a:spcPts val="1400"/>
              </a:lnSpc>
            </a:pPr>
            <a:r>
              <a:rPr lang="en-US" sz="1600" dirty="0">
                <a:solidFill>
                  <a:prstClr val="black"/>
                </a:solidFill>
              </a:rPr>
              <a:t>Service Control </a:t>
            </a:r>
          </a:p>
          <a:p>
            <a:pPr algn="ctr" defTabSz="1216859">
              <a:lnSpc>
                <a:spcPts val="1400"/>
              </a:lnSpc>
            </a:pPr>
            <a:r>
              <a:rPr lang="en-US" sz="1600" dirty="0">
                <a:solidFill>
                  <a:prstClr val="black"/>
                </a:solidFill>
              </a:rPr>
              <a:t>Processing</a:t>
            </a:r>
          </a:p>
        </p:txBody>
      </p:sp>
      <p:sp>
        <p:nvSpPr>
          <p:cNvPr id="24" name="TextBox 23"/>
          <p:cNvSpPr txBox="1"/>
          <p:nvPr/>
        </p:nvSpPr>
        <p:spPr>
          <a:xfrm>
            <a:off x="6176065" y="2024174"/>
            <a:ext cx="1254738" cy="707803"/>
          </a:xfrm>
          <a:prstGeom prst="rect">
            <a:avLst/>
          </a:prstGeom>
          <a:noFill/>
        </p:spPr>
        <p:txBody>
          <a:bodyPr wrap="none" lIns="91362" tIns="45679" rIns="91362" bIns="45679" rtlCol="0">
            <a:spAutoFit/>
          </a:bodyPr>
          <a:lstStyle/>
          <a:p>
            <a:pPr defTabSz="1216859"/>
            <a:r>
              <a:rPr lang="en-US" sz="2000" b="1">
                <a:solidFill>
                  <a:prstClr val="black"/>
                </a:solidFill>
              </a:rPr>
              <a:t>SDN </a:t>
            </a:r>
          </a:p>
          <a:p>
            <a:pPr defTabSz="1216859"/>
            <a:r>
              <a:rPr lang="en-US" sz="2000" b="1" dirty="0">
                <a:solidFill>
                  <a:prstClr val="black"/>
                </a:solidFill>
              </a:rPr>
              <a:t>Controller</a:t>
            </a:r>
          </a:p>
        </p:txBody>
      </p:sp>
      <p:sp>
        <p:nvSpPr>
          <p:cNvPr id="31" name="Can 93"/>
          <p:cNvSpPr/>
          <p:nvPr/>
        </p:nvSpPr>
        <p:spPr bwMode="auto">
          <a:xfrm>
            <a:off x="6338243" y="2706650"/>
            <a:ext cx="1547611" cy="1696602"/>
          </a:xfrm>
          <a:prstGeom prst="can">
            <a:avLst>
              <a:gd name="adj" fmla="val 16600"/>
            </a:avLst>
          </a:prstGeom>
          <a:solidFill>
            <a:schemeClr val="bg1"/>
          </a:solidFill>
          <a:ln w="12700" cap="flat" cmpd="sng" algn="ctr">
            <a:solidFill>
              <a:schemeClr val="accent3">
                <a:lumMod val="50000"/>
              </a:schemeClr>
            </a:solidFill>
            <a:prstDash val="solid"/>
            <a:round/>
            <a:headEnd type="none" w="med" len="med"/>
            <a:tailEnd type="none" w="med" len="med"/>
          </a:ln>
          <a:effectLst/>
        </p:spPr>
        <p:txBody>
          <a:bodyPr vert="horz" wrap="square" lIns="0" tIns="0" rIns="0" bIns="91266" numCol="1" rtlCol="0" anchor="t" anchorCtr="0" compatLnSpc="1">
            <a:prstTxWarp prst="textNoShape">
              <a:avLst/>
            </a:prstTxWarp>
            <a:noAutofit/>
          </a:bodyPr>
          <a:lstStyle/>
          <a:p>
            <a:pPr algn="ctr" defTabSz="912717">
              <a:defRPr/>
            </a:pPr>
            <a:endParaRPr lang="en-US" sz="1200" b="1" kern="0" dirty="0">
              <a:solidFill>
                <a:prstClr val="black"/>
              </a:solidFill>
            </a:endParaRPr>
          </a:p>
          <a:p>
            <a:pPr algn="ctr" defTabSz="912717">
              <a:defRPr/>
            </a:pPr>
            <a:endParaRPr lang="en-US" sz="1100" b="1" kern="0" dirty="0">
              <a:solidFill>
                <a:prstClr val="black"/>
              </a:solidFill>
            </a:endParaRPr>
          </a:p>
          <a:p>
            <a:pPr algn="ctr" defTabSz="912717">
              <a:defRPr/>
            </a:pPr>
            <a:endParaRPr lang="en-US" sz="1100" b="1" kern="0" dirty="0">
              <a:solidFill>
                <a:prstClr val="black"/>
              </a:solidFill>
            </a:endParaRPr>
          </a:p>
          <a:p>
            <a:pPr algn="ctr" defTabSz="912717">
              <a:defRPr/>
            </a:pPr>
            <a:endParaRPr lang="en-US" sz="1200" b="1" kern="0" dirty="0">
              <a:solidFill>
                <a:prstClr val="black"/>
              </a:solidFill>
            </a:endParaRPr>
          </a:p>
          <a:p>
            <a:pPr algn="ctr" defTabSz="912717">
              <a:defRPr/>
            </a:pPr>
            <a:endParaRPr lang="en-US" sz="1200" b="1" kern="0" dirty="0">
              <a:solidFill>
                <a:prstClr val="black"/>
              </a:solidFill>
            </a:endParaRPr>
          </a:p>
        </p:txBody>
      </p:sp>
      <p:sp>
        <p:nvSpPr>
          <p:cNvPr id="32" name="Rectangle 31"/>
          <p:cNvSpPr/>
          <p:nvPr/>
        </p:nvSpPr>
        <p:spPr>
          <a:xfrm>
            <a:off x="6379170" y="3180260"/>
            <a:ext cx="1445387" cy="117687"/>
          </a:xfrm>
          <a:prstGeom prst="rect">
            <a:avLst/>
          </a:prstGeom>
        </p:spPr>
        <p:style>
          <a:lnRef idx="1">
            <a:schemeClr val="accent2"/>
          </a:lnRef>
          <a:fillRef idx="2">
            <a:schemeClr val="accent2"/>
          </a:fillRef>
          <a:effectRef idx="1">
            <a:schemeClr val="accent2"/>
          </a:effectRef>
          <a:fontRef idx="minor">
            <a:schemeClr val="dk1"/>
          </a:fontRef>
        </p:style>
        <p:txBody>
          <a:bodyPr lIns="9144" tIns="45679" rIns="9144" bIns="45679" rtlCol="0" anchor="ctr"/>
          <a:lstStyle/>
          <a:p>
            <a:pPr algn="ctr" defTabSz="1216859"/>
            <a:r>
              <a:rPr lang="en-US" sz="800" b="1">
                <a:solidFill>
                  <a:prstClr val="black"/>
                </a:solidFill>
              </a:rPr>
              <a:t>NB Service/Network </a:t>
            </a:r>
            <a:r>
              <a:rPr lang="en-US" sz="800" b="1" dirty="0">
                <a:solidFill>
                  <a:prstClr val="black"/>
                </a:solidFill>
              </a:rPr>
              <a:t>Yang Models </a:t>
            </a:r>
          </a:p>
        </p:txBody>
      </p:sp>
      <p:sp>
        <p:nvSpPr>
          <p:cNvPr id="35" name="Rectangle 34"/>
          <p:cNvSpPr/>
          <p:nvPr/>
        </p:nvSpPr>
        <p:spPr>
          <a:xfrm>
            <a:off x="6380259" y="4054931"/>
            <a:ext cx="1444296" cy="121306"/>
          </a:xfrm>
          <a:prstGeom prst="rect">
            <a:avLst/>
          </a:prstGeom>
        </p:spPr>
        <p:style>
          <a:lnRef idx="1">
            <a:schemeClr val="accent2"/>
          </a:lnRef>
          <a:fillRef idx="2">
            <a:schemeClr val="accent2"/>
          </a:fillRef>
          <a:effectRef idx="1">
            <a:schemeClr val="accent2"/>
          </a:effectRef>
          <a:fontRef idx="minor">
            <a:schemeClr val="dk1"/>
          </a:fontRef>
        </p:style>
        <p:txBody>
          <a:bodyPr lIns="91362" tIns="45679" rIns="91362" bIns="45679" rtlCol="0" anchor="ctr"/>
          <a:lstStyle/>
          <a:p>
            <a:pPr algn="ctr" defTabSz="1216859"/>
            <a:r>
              <a:rPr lang="en-US" sz="800" b="1" dirty="0">
                <a:solidFill>
                  <a:prstClr val="black"/>
                </a:solidFill>
              </a:rPr>
              <a:t>SB Device Yang Models</a:t>
            </a:r>
          </a:p>
        </p:txBody>
      </p:sp>
      <p:sp>
        <p:nvSpPr>
          <p:cNvPr id="36" name="Rounded Rectangle 120"/>
          <p:cNvSpPr/>
          <p:nvPr/>
        </p:nvSpPr>
        <p:spPr>
          <a:xfrm>
            <a:off x="7649846" y="2214854"/>
            <a:ext cx="3107752" cy="285464"/>
          </a:xfrm>
          <a:prstGeom prst="roundRect">
            <a:avLst/>
          </a:prstGeom>
          <a:solidFill>
            <a:schemeClr val="bg1"/>
          </a:solidFill>
          <a:ln w="9525" cap="flat" cmpd="sng" algn="ctr">
            <a:solidFill>
              <a:schemeClr val="accent3">
                <a:lumMod val="50000"/>
              </a:schemeClr>
            </a:solidFill>
            <a:prstDash val="solid"/>
          </a:ln>
          <a:effectLst>
            <a:outerShdw blurRad="40000" dist="20000" dir="5400000" rotWithShape="0">
              <a:srgbClr val="000000">
                <a:alpha val="38000"/>
              </a:srgbClr>
            </a:outerShdw>
          </a:effectLst>
        </p:spPr>
        <p:txBody>
          <a:bodyPr lIns="91240" tIns="0" rIns="91240" bIns="45614" rtlCol="0" anchor="ctr" anchorCtr="1"/>
          <a:lstStyle/>
          <a:p>
            <a:pPr algn="ctr" defTabSz="912450">
              <a:defRPr/>
            </a:pPr>
            <a:r>
              <a:rPr lang="en-US" sz="1200" b="1" kern="0" dirty="0">
                <a:solidFill>
                  <a:prstClr val="black"/>
                </a:solidFill>
              </a:rPr>
              <a:t>API Handler </a:t>
            </a:r>
          </a:p>
        </p:txBody>
      </p:sp>
      <p:cxnSp>
        <p:nvCxnSpPr>
          <p:cNvPr id="37" name="Straight Arrow Connector 36"/>
          <p:cNvCxnSpPr/>
          <p:nvPr/>
        </p:nvCxnSpPr>
        <p:spPr>
          <a:xfrm>
            <a:off x="9119086" y="2508365"/>
            <a:ext cx="0" cy="230420"/>
          </a:xfrm>
          <a:prstGeom prst="straightConnector1">
            <a:avLst/>
          </a:prstGeom>
          <a:noFill/>
          <a:ln w="28575" cap="flat" cmpd="sng" algn="ctr">
            <a:solidFill>
              <a:schemeClr val="tx1"/>
            </a:solidFill>
            <a:prstDash val="solid"/>
            <a:headEnd type="triangle" w="med" len="med"/>
            <a:tailEnd type="triangle" w="med" len="med"/>
          </a:ln>
          <a:effectLst/>
        </p:spPr>
      </p:cxnSp>
      <p:cxnSp>
        <p:nvCxnSpPr>
          <p:cNvPr id="38" name="Straight Arrow Connector 37"/>
          <p:cNvCxnSpPr/>
          <p:nvPr/>
        </p:nvCxnSpPr>
        <p:spPr>
          <a:xfrm>
            <a:off x="10630738" y="2505572"/>
            <a:ext cx="0" cy="217311"/>
          </a:xfrm>
          <a:prstGeom prst="straightConnector1">
            <a:avLst/>
          </a:prstGeom>
          <a:noFill/>
          <a:ln w="28575" cap="flat" cmpd="sng" algn="ctr">
            <a:solidFill>
              <a:schemeClr val="tx1"/>
            </a:solidFill>
            <a:prstDash val="solid"/>
            <a:headEnd type="triangle" w="med" len="med"/>
            <a:tailEnd type="triangle" w="med" len="med"/>
          </a:ln>
          <a:effectLst/>
        </p:spPr>
      </p:cxnSp>
      <p:sp>
        <p:nvSpPr>
          <p:cNvPr id="39" name="Rounded Rectangle 125"/>
          <p:cNvSpPr/>
          <p:nvPr/>
        </p:nvSpPr>
        <p:spPr>
          <a:xfrm>
            <a:off x="6343980" y="4820638"/>
            <a:ext cx="5522126" cy="777412"/>
          </a:xfrm>
          <a:prstGeom prst="roundRect">
            <a:avLst/>
          </a:prstGeom>
          <a:solidFill>
            <a:schemeClr val="bg1"/>
          </a:solidFill>
          <a:ln w="9525" cap="flat" cmpd="sng" algn="ctr">
            <a:solidFill>
              <a:schemeClr val="accent3">
                <a:lumMod val="50000"/>
              </a:schemeClr>
            </a:solidFill>
            <a:prstDash val="solid"/>
          </a:ln>
          <a:effectLst>
            <a:outerShdw blurRad="40000" dist="20000" dir="5400000" rotWithShape="0">
              <a:srgbClr val="000000">
                <a:alpha val="38000"/>
              </a:srgbClr>
            </a:outerShdw>
          </a:effectLst>
        </p:spPr>
        <p:txBody>
          <a:bodyPr lIns="91240" tIns="0" rIns="91240" bIns="45614" rtlCol="0" anchor="t" anchorCtr="0"/>
          <a:lstStyle/>
          <a:p>
            <a:pPr algn="ctr" defTabSz="912450">
              <a:lnSpc>
                <a:spcPts val="1199"/>
              </a:lnSpc>
              <a:defRPr/>
            </a:pPr>
            <a:r>
              <a:rPr lang="en-US" sz="1200" b="1" kern="0" dirty="0">
                <a:solidFill>
                  <a:prstClr val="black"/>
                </a:solidFill>
              </a:rPr>
              <a:t>Adapters </a:t>
            </a:r>
          </a:p>
        </p:txBody>
      </p:sp>
      <p:sp>
        <p:nvSpPr>
          <p:cNvPr id="40" name="Rectangle 39"/>
          <p:cNvSpPr/>
          <p:nvPr/>
        </p:nvSpPr>
        <p:spPr>
          <a:xfrm>
            <a:off x="6458278" y="5044936"/>
            <a:ext cx="5317101" cy="495742"/>
          </a:xfrm>
          <a:prstGeom prst="rect">
            <a:avLst/>
          </a:prstGeom>
          <a:solidFill>
            <a:schemeClr val="bg1"/>
          </a:solidFill>
          <a:ln>
            <a:solidFill>
              <a:schemeClr val="accent3">
                <a:lumMod val="50000"/>
              </a:schemeClr>
            </a:solidFill>
          </a:ln>
        </p:spPr>
        <p:style>
          <a:lnRef idx="1">
            <a:schemeClr val="accent1"/>
          </a:lnRef>
          <a:fillRef idx="2">
            <a:schemeClr val="accent1"/>
          </a:fillRef>
          <a:effectRef idx="1">
            <a:schemeClr val="accent1"/>
          </a:effectRef>
          <a:fontRef idx="minor">
            <a:schemeClr val="dk1"/>
          </a:fontRef>
        </p:style>
        <p:txBody>
          <a:bodyPr wrap="square" lIns="91362" tIns="45679" rIns="91362" bIns="45679" rtlCol="0" anchor="ctr"/>
          <a:lstStyle/>
          <a:p>
            <a:pPr defTabSz="912717">
              <a:lnSpc>
                <a:spcPts val="899"/>
              </a:lnSpc>
              <a:defRPr/>
            </a:pPr>
            <a:endParaRPr lang="en-US" sz="1100" b="1" kern="0" dirty="0">
              <a:solidFill>
                <a:prstClr val="black"/>
              </a:solidFill>
            </a:endParaRPr>
          </a:p>
        </p:txBody>
      </p:sp>
      <p:sp>
        <p:nvSpPr>
          <p:cNvPr id="41" name="Rectangle 40"/>
          <p:cNvSpPr/>
          <p:nvPr/>
        </p:nvSpPr>
        <p:spPr>
          <a:xfrm>
            <a:off x="7911882" y="5135450"/>
            <a:ext cx="587730" cy="365379"/>
          </a:xfrm>
          <a:prstGeom prst="rect">
            <a:avLst/>
          </a:prstGeom>
          <a:ln/>
        </p:spPr>
        <p:style>
          <a:lnRef idx="0">
            <a:schemeClr val="dk1"/>
          </a:lnRef>
          <a:fillRef idx="3">
            <a:schemeClr val="dk1"/>
          </a:fillRef>
          <a:effectRef idx="3">
            <a:schemeClr val="dk1"/>
          </a:effectRef>
          <a:fontRef idx="minor">
            <a:schemeClr val="lt1"/>
          </a:fontRef>
        </p:style>
        <p:txBody>
          <a:bodyPr wrap="square" lIns="0" tIns="45679" rIns="0" bIns="45679" rtlCol="0" anchor="ctr"/>
          <a:lstStyle/>
          <a:p>
            <a:pPr algn="ctr" defTabSz="912717">
              <a:defRPr/>
            </a:pPr>
            <a:r>
              <a:rPr lang="en-US" sz="1000" b="1" kern="0" dirty="0" err="1">
                <a:solidFill>
                  <a:prstClr val="white"/>
                </a:solidFill>
              </a:rPr>
              <a:t>NetConf</a:t>
            </a:r>
            <a:r>
              <a:rPr lang="en-US" sz="1000" b="1" kern="0" dirty="0">
                <a:solidFill>
                  <a:prstClr val="white"/>
                </a:solidFill>
              </a:rPr>
              <a:t>/ YANG</a:t>
            </a:r>
          </a:p>
        </p:txBody>
      </p:sp>
      <p:sp>
        <p:nvSpPr>
          <p:cNvPr id="42" name="Rectangle 41"/>
          <p:cNvSpPr/>
          <p:nvPr/>
        </p:nvSpPr>
        <p:spPr>
          <a:xfrm>
            <a:off x="6617372" y="5135450"/>
            <a:ext cx="923896" cy="365379"/>
          </a:xfrm>
          <a:prstGeom prst="rect">
            <a:avLst/>
          </a:prstGeom>
          <a:ln/>
        </p:spPr>
        <p:style>
          <a:lnRef idx="0">
            <a:schemeClr val="dk1"/>
          </a:lnRef>
          <a:fillRef idx="3">
            <a:schemeClr val="dk1"/>
          </a:fillRef>
          <a:effectRef idx="3">
            <a:schemeClr val="dk1"/>
          </a:effectRef>
          <a:fontRef idx="minor">
            <a:schemeClr val="lt1"/>
          </a:fontRef>
        </p:style>
        <p:txBody>
          <a:bodyPr wrap="square" lIns="91362" tIns="45679" rIns="91362" bIns="45679" rtlCol="0" anchor="ctr"/>
          <a:lstStyle/>
          <a:p>
            <a:pPr algn="ctr" defTabSz="912717">
              <a:lnSpc>
                <a:spcPts val="750"/>
              </a:lnSpc>
            </a:pPr>
            <a:r>
              <a:rPr lang="en-US" sz="1000" b="1" kern="0" dirty="0">
                <a:solidFill>
                  <a:prstClr val="white"/>
                </a:solidFill>
              </a:rPr>
              <a:t>Multi-Cloud Network Adapter</a:t>
            </a:r>
          </a:p>
        </p:txBody>
      </p:sp>
      <p:sp>
        <p:nvSpPr>
          <p:cNvPr id="45" name="Rectangle 44"/>
          <p:cNvSpPr/>
          <p:nvPr/>
        </p:nvSpPr>
        <p:spPr>
          <a:xfrm>
            <a:off x="9155705" y="5135450"/>
            <a:ext cx="587730" cy="365379"/>
          </a:xfrm>
          <a:prstGeom prst="rect">
            <a:avLst/>
          </a:prstGeom>
          <a:ln/>
        </p:spPr>
        <p:style>
          <a:lnRef idx="0">
            <a:schemeClr val="dk1"/>
          </a:lnRef>
          <a:fillRef idx="3">
            <a:schemeClr val="dk1"/>
          </a:fillRef>
          <a:effectRef idx="3">
            <a:schemeClr val="dk1"/>
          </a:effectRef>
          <a:fontRef idx="minor">
            <a:schemeClr val="lt1"/>
          </a:fontRef>
        </p:style>
        <p:txBody>
          <a:bodyPr wrap="square" lIns="0" tIns="45679" rIns="0" bIns="45679" rtlCol="0" anchor="ctr"/>
          <a:lstStyle/>
          <a:p>
            <a:pPr algn="ctr" defTabSz="912717">
              <a:lnSpc>
                <a:spcPts val="750"/>
              </a:lnSpc>
              <a:defRPr/>
            </a:pPr>
            <a:r>
              <a:rPr lang="en-US" sz="1000" b="1" kern="0" dirty="0">
                <a:solidFill>
                  <a:prstClr val="white"/>
                </a:solidFill>
              </a:rPr>
              <a:t>BGP LS/ </a:t>
            </a:r>
          </a:p>
          <a:p>
            <a:pPr algn="ctr" defTabSz="912717">
              <a:lnSpc>
                <a:spcPts val="750"/>
              </a:lnSpc>
              <a:defRPr/>
            </a:pPr>
            <a:r>
              <a:rPr lang="en-US" sz="1000" b="1" kern="0" dirty="0">
                <a:solidFill>
                  <a:prstClr val="white"/>
                </a:solidFill>
              </a:rPr>
              <a:t>PCEP</a:t>
            </a:r>
          </a:p>
        </p:txBody>
      </p:sp>
      <p:cxnSp>
        <p:nvCxnSpPr>
          <p:cNvPr id="48" name="Straight Arrow Connector 47"/>
          <p:cNvCxnSpPr/>
          <p:nvPr/>
        </p:nvCxnSpPr>
        <p:spPr>
          <a:xfrm>
            <a:off x="7344144" y="1728564"/>
            <a:ext cx="0" cy="1010221"/>
          </a:xfrm>
          <a:prstGeom prst="straightConnector1">
            <a:avLst/>
          </a:prstGeom>
          <a:noFill/>
          <a:ln w="19050" cap="flat" cmpd="sng" algn="ctr">
            <a:solidFill>
              <a:sysClr val="windowText" lastClr="000000"/>
            </a:solidFill>
            <a:prstDash val="solid"/>
            <a:headEnd type="none" w="med" len="med"/>
            <a:tailEnd type="triangle" w="med" len="med"/>
          </a:ln>
          <a:effectLst/>
        </p:spPr>
      </p:cxnSp>
      <p:cxnSp>
        <p:nvCxnSpPr>
          <p:cNvPr id="50" name="Straight Arrow Connector 49"/>
          <p:cNvCxnSpPr/>
          <p:nvPr/>
        </p:nvCxnSpPr>
        <p:spPr>
          <a:xfrm flipV="1">
            <a:off x="11277139" y="1760505"/>
            <a:ext cx="1" cy="2023556"/>
          </a:xfrm>
          <a:prstGeom prst="straightConnector1">
            <a:avLst/>
          </a:prstGeom>
          <a:noFill/>
          <a:ln w="19050" cap="flat" cmpd="sng" algn="ctr">
            <a:solidFill>
              <a:sysClr val="windowText" lastClr="000000"/>
            </a:solidFill>
            <a:prstDash val="solid"/>
            <a:headEnd type="triangle" w="med" len="med"/>
            <a:tailEnd type="triangle" w="med" len="med"/>
          </a:ln>
          <a:effectLst/>
        </p:spPr>
      </p:cxnSp>
      <p:sp>
        <p:nvSpPr>
          <p:cNvPr id="53" name="Rectangle 52"/>
          <p:cNvSpPr/>
          <p:nvPr/>
        </p:nvSpPr>
        <p:spPr>
          <a:xfrm>
            <a:off x="9930396" y="5135450"/>
            <a:ext cx="563077" cy="365379"/>
          </a:xfrm>
          <a:prstGeom prst="rect">
            <a:avLst/>
          </a:prstGeom>
          <a:ln/>
        </p:spPr>
        <p:style>
          <a:lnRef idx="0">
            <a:schemeClr val="dk1"/>
          </a:lnRef>
          <a:fillRef idx="3">
            <a:schemeClr val="dk1"/>
          </a:fillRef>
          <a:effectRef idx="3">
            <a:schemeClr val="dk1"/>
          </a:effectRef>
          <a:fontRef idx="minor">
            <a:schemeClr val="lt1"/>
          </a:fontRef>
        </p:style>
        <p:txBody>
          <a:bodyPr wrap="square" rtlCol="0" anchor="ctr"/>
          <a:lstStyle/>
          <a:p>
            <a:pPr algn="ctr" defTabSz="913486">
              <a:lnSpc>
                <a:spcPts val="750"/>
              </a:lnSpc>
            </a:pPr>
            <a:r>
              <a:rPr lang="en-US" sz="999" b="1" kern="0" dirty="0">
                <a:solidFill>
                  <a:prstClr val="white"/>
                </a:solidFill>
              </a:rPr>
              <a:t>Others</a:t>
            </a:r>
          </a:p>
        </p:txBody>
      </p:sp>
      <p:sp>
        <p:nvSpPr>
          <p:cNvPr id="54" name="TextBox 53"/>
          <p:cNvSpPr txBox="1"/>
          <p:nvPr/>
        </p:nvSpPr>
        <p:spPr>
          <a:xfrm>
            <a:off x="9662901" y="5074961"/>
            <a:ext cx="343364" cy="369332"/>
          </a:xfrm>
          <a:prstGeom prst="rect">
            <a:avLst/>
          </a:prstGeom>
          <a:noFill/>
        </p:spPr>
        <p:txBody>
          <a:bodyPr wrap="none" rtlCol="0">
            <a:spAutoFit/>
          </a:bodyPr>
          <a:lstStyle/>
          <a:p>
            <a:r>
              <a:rPr lang="en-US" dirty="0">
                <a:solidFill>
                  <a:prstClr val="black"/>
                </a:solidFill>
              </a:rPr>
              <a:t>…</a:t>
            </a:r>
          </a:p>
        </p:txBody>
      </p:sp>
      <p:cxnSp>
        <p:nvCxnSpPr>
          <p:cNvPr id="64" name="Straight Arrow Connector 63"/>
          <p:cNvCxnSpPr>
            <a:stCxn id="42" idx="2"/>
            <a:endCxn id="65" idx="0"/>
          </p:cNvCxnSpPr>
          <p:nvPr/>
        </p:nvCxnSpPr>
        <p:spPr>
          <a:xfrm flipH="1">
            <a:off x="7075862" y="5500829"/>
            <a:ext cx="3458" cy="655792"/>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5" name="Rectangle 64"/>
          <p:cNvSpPr/>
          <p:nvPr/>
        </p:nvSpPr>
        <p:spPr>
          <a:xfrm>
            <a:off x="6536735" y="6156621"/>
            <a:ext cx="1078254" cy="193897"/>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algn="ctr" defTabSz="913364">
              <a:defRPr/>
            </a:pPr>
            <a:r>
              <a:rPr lang="en-US" sz="1100" kern="0" dirty="0">
                <a:solidFill>
                  <a:srgbClr val="70AD47">
                    <a:lumMod val="20000"/>
                    <a:lumOff val="80000"/>
                  </a:srgbClr>
                </a:solidFill>
              </a:rPr>
              <a:t>Multi-VIM/Cloud</a:t>
            </a:r>
          </a:p>
        </p:txBody>
      </p:sp>
      <p:sp>
        <p:nvSpPr>
          <p:cNvPr id="47" name="Rectangle 46"/>
          <p:cNvSpPr/>
          <p:nvPr/>
        </p:nvSpPr>
        <p:spPr>
          <a:xfrm>
            <a:off x="10752375" y="1401159"/>
            <a:ext cx="1093250" cy="315279"/>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algn="ctr" defTabSz="913364">
              <a:defRPr/>
            </a:pPr>
            <a:r>
              <a:rPr lang="en-US" sz="1050" kern="0" dirty="0">
                <a:solidFill>
                  <a:srgbClr val="70AD47">
                    <a:lumMod val="20000"/>
                    <a:lumOff val="80000"/>
                  </a:srgbClr>
                </a:solidFill>
              </a:rPr>
              <a:t>Active &amp; Available Inventory </a:t>
            </a:r>
          </a:p>
        </p:txBody>
      </p:sp>
      <p:sp>
        <p:nvSpPr>
          <p:cNvPr id="49" name="Rectangle 48"/>
          <p:cNvSpPr/>
          <p:nvPr/>
        </p:nvSpPr>
        <p:spPr>
          <a:xfrm>
            <a:off x="6953261" y="1374869"/>
            <a:ext cx="760880" cy="329036"/>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algn="ctr" defTabSz="913364">
              <a:defRPr/>
            </a:pPr>
            <a:r>
              <a:rPr lang="en-US" sz="1000" kern="0">
                <a:solidFill>
                  <a:srgbClr val="70AD47">
                    <a:lumMod val="20000"/>
                    <a:lumOff val="80000"/>
                  </a:srgbClr>
                </a:solidFill>
              </a:rPr>
              <a:t>Service Design &amp; Creation</a:t>
            </a:r>
            <a:endParaRPr lang="en-US" sz="1000" kern="0" dirty="0">
              <a:solidFill>
                <a:srgbClr val="70AD47">
                  <a:lumMod val="20000"/>
                  <a:lumOff val="80000"/>
                </a:srgbClr>
              </a:solidFill>
            </a:endParaRPr>
          </a:p>
        </p:txBody>
      </p:sp>
      <p:sp>
        <p:nvSpPr>
          <p:cNvPr id="67" name="Rectangle 66"/>
          <p:cNvSpPr/>
          <p:nvPr/>
        </p:nvSpPr>
        <p:spPr>
          <a:xfrm>
            <a:off x="8364925" y="1378545"/>
            <a:ext cx="881696" cy="322164"/>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algn="ctr" defTabSz="913364">
              <a:defRPr/>
            </a:pPr>
            <a:r>
              <a:rPr lang="en-US" sz="1100" kern="0">
                <a:solidFill>
                  <a:srgbClr val="70AD47">
                    <a:lumMod val="20000"/>
                    <a:lumOff val="80000"/>
                  </a:srgbClr>
                </a:solidFill>
              </a:rPr>
              <a:t>Orchestration</a:t>
            </a:r>
            <a:endParaRPr lang="en-US" sz="1100" kern="0" dirty="0">
              <a:solidFill>
                <a:srgbClr val="70AD47">
                  <a:lumMod val="20000"/>
                  <a:lumOff val="80000"/>
                </a:srgbClr>
              </a:solidFill>
            </a:endParaRPr>
          </a:p>
        </p:txBody>
      </p:sp>
      <p:sp>
        <p:nvSpPr>
          <p:cNvPr id="68" name="Rectangle 67"/>
          <p:cNvSpPr/>
          <p:nvPr/>
        </p:nvSpPr>
        <p:spPr>
          <a:xfrm>
            <a:off x="9531521" y="1376272"/>
            <a:ext cx="1172818" cy="338707"/>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algn="ctr" defTabSz="913364">
              <a:defRPr/>
            </a:pPr>
            <a:r>
              <a:rPr lang="en-US" sz="1050" kern="0" dirty="0">
                <a:solidFill>
                  <a:srgbClr val="70AD47">
                    <a:lumMod val="20000"/>
                    <a:lumOff val="80000"/>
                  </a:srgbClr>
                </a:solidFill>
              </a:rPr>
              <a:t>Data Collection, Analytics &amp; Events</a:t>
            </a:r>
          </a:p>
        </p:txBody>
      </p:sp>
      <p:sp>
        <p:nvSpPr>
          <p:cNvPr id="69" name="TextBox 68"/>
          <p:cNvSpPr txBox="1"/>
          <p:nvPr/>
        </p:nvSpPr>
        <p:spPr>
          <a:xfrm>
            <a:off x="9647531" y="1027929"/>
            <a:ext cx="934006" cy="368952"/>
          </a:xfrm>
          <a:prstGeom prst="rect">
            <a:avLst/>
          </a:prstGeom>
          <a:noFill/>
        </p:spPr>
        <p:txBody>
          <a:bodyPr wrap="square" lIns="0" tIns="45659" rIns="0" bIns="45659" rtlCol="0" anchor="ctr" anchorCtr="0">
            <a:spAutoFit/>
          </a:bodyPr>
          <a:lstStyle/>
          <a:p>
            <a:pPr algn="ctr" defTabSz="913220">
              <a:defRPr/>
            </a:pPr>
            <a:r>
              <a:rPr lang="en-US" sz="899" b="1" i="1" kern="0">
                <a:solidFill>
                  <a:prstClr val="black"/>
                </a:solidFill>
              </a:rPr>
              <a:t>Closed Loop Actions</a:t>
            </a:r>
            <a:endParaRPr lang="en-US" sz="899" b="1" i="1" kern="0" dirty="0">
              <a:solidFill>
                <a:prstClr val="black"/>
              </a:solidFill>
            </a:endParaRPr>
          </a:p>
        </p:txBody>
      </p:sp>
      <p:sp>
        <p:nvSpPr>
          <p:cNvPr id="70" name="TextBox 69"/>
          <p:cNvSpPr txBox="1"/>
          <p:nvPr/>
        </p:nvSpPr>
        <p:spPr>
          <a:xfrm>
            <a:off x="10841374" y="1031444"/>
            <a:ext cx="934006" cy="368952"/>
          </a:xfrm>
          <a:prstGeom prst="rect">
            <a:avLst/>
          </a:prstGeom>
          <a:noFill/>
        </p:spPr>
        <p:txBody>
          <a:bodyPr wrap="square" lIns="0" tIns="45659" rIns="0" bIns="45659" rtlCol="0" anchor="ctr" anchorCtr="0">
            <a:spAutoFit/>
          </a:bodyPr>
          <a:lstStyle/>
          <a:p>
            <a:pPr algn="ctr" defTabSz="913220">
              <a:defRPr/>
            </a:pPr>
            <a:r>
              <a:rPr lang="en-US" sz="899" b="1" i="1" kern="0">
                <a:solidFill>
                  <a:prstClr val="black"/>
                </a:solidFill>
              </a:rPr>
              <a:t>Inventory </a:t>
            </a:r>
          </a:p>
          <a:p>
            <a:pPr algn="ctr" defTabSz="913220">
              <a:defRPr/>
            </a:pPr>
            <a:r>
              <a:rPr lang="en-US" sz="899" b="1" i="1" kern="0" dirty="0">
                <a:solidFill>
                  <a:prstClr val="black"/>
                </a:solidFill>
              </a:rPr>
              <a:t>Updates</a:t>
            </a:r>
          </a:p>
        </p:txBody>
      </p:sp>
      <p:sp>
        <p:nvSpPr>
          <p:cNvPr id="71" name="TextBox 70"/>
          <p:cNvSpPr txBox="1"/>
          <p:nvPr/>
        </p:nvSpPr>
        <p:spPr>
          <a:xfrm>
            <a:off x="8335848" y="1106561"/>
            <a:ext cx="934006" cy="230581"/>
          </a:xfrm>
          <a:prstGeom prst="rect">
            <a:avLst/>
          </a:prstGeom>
          <a:noFill/>
        </p:spPr>
        <p:txBody>
          <a:bodyPr wrap="square" lIns="0" tIns="45659" rIns="0" bIns="45659" rtlCol="0" anchor="ctr" anchorCtr="0">
            <a:spAutoFit/>
          </a:bodyPr>
          <a:lstStyle/>
          <a:p>
            <a:pPr algn="ctr" defTabSz="913220">
              <a:defRPr/>
            </a:pPr>
            <a:r>
              <a:rPr lang="en-US" sz="899" b="1" i="1" kern="0" dirty="0">
                <a:solidFill>
                  <a:prstClr val="black"/>
                </a:solidFill>
              </a:rPr>
              <a:t>Orchestration</a:t>
            </a:r>
          </a:p>
        </p:txBody>
      </p:sp>
      <p:sp>
        <p:nvSpPr>
          <p:cNvPr id="72" name="TextBox 71"/>
          <p:cNvSpPr txBox="1"/>
          <p:nvPr/>
        </p:nvSpPr>
        <p:spPr>
          <a:xfrm>
            <a:off x="6866698" y="1033277"/>
            <a:ext cx="934006" cy="368952"/>
          </a:xfrm>
          <a:prstGeom prst="rect">
            <a:avLst/>
          </a:prstGeom>
          <a:noFill/>
        </p:spPr>
        <p:txBody>
          <a:bodyPr wrap="square" lIns="0" tIns="45659" rIns="0" bIns="45659" rtlCol="0" anchor="ctr" anchorCtr="0">
            <a:spAutoFit/>
          </a:bodyPr>
          <a:lstStyle/>
          <a:p>
            <a:pPr algn="ctr" defTabSz="913220">
              <a:defRPr/>
            </a:pPr>
            <a:r>
              <a:rPr lang="en-US" sz="899" b="1" i="1" kern="0" dirty="0">
                <a:solidFill>
                  <a:prstClr val="black"/>
                </a:solidFill>
              </a:rPr>
              <a:t>Artifact Distribution</a:t>
            </a:r>
          </a:p>
        </p:txBody>
      </p:sp>
      <p:cxnSp>
        <p:nvCxnSpPr>
          <p:cNvPr id="62" name="Straight Arrow Connector 61"/>
          <p:cNvCxnSpPr/>
          <p:nvPr/>
        </p:nvCxnSpPr>
        <p:spPr>
          <a:xfrm>
            <a:off x="9033389" y="1705506"/>
            <a:ext cx="102" cy="509348"/>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44" name="Group 43"/>
          <p:cNvGrpSpPr/>
          <p:nvPr/>
        </p:nvGrpSpPr>
        <p:grpSpPr>
          <a:xfrm>
            <a:off x="10653402" y="5137883"/>
            <a:ext cx="1193385" cy="1332547"/>
            <a:chOff x="9260011" y="5135450"/>
            <a:chExt cx="1193385" cy="1332547"/>
          </a:xfrm>
        </p:grpSpPr>
        <p:sp>
          <p:nvSpPr>
            <p:cNvPr id="73" name="Rectangle 72"/>
            <p:cNvSpPr/>
            <p:nvPr/>
          </p:nvSpPr>
          <p:spPr>
            <a:xfrm>
              <a:off x="9412739" y="5135450"/>
              <a:ext cx="893056" cy="365379"/>
            </a:xfrm>
            <a:prstGeom prst="rect">
              <a:avLst/>
            </a:prstGeom>
            <a:solidFill>
              <a:srgbClr val="006F8D"/>
            </a:solidFill>
            <a:ln/>
          </p:spPr>
          <p:style>
            <a:lnRef idx="0">
              <a:schemeClr val="dk1"/>
            </a:lnRef>
            <a:fillRef idx="3">
              <a:schemeClr val="dk1"/>
            </a:fillRef>
            <a:effectRef idx="3">
              <a:schemeClr val="dk1"/>
            </a:effectRef>
            <a:fontRef idx="minor">
              <a:schemeClr val="lt1"/>
            </a:fontRef>
          </p:style>
          <p:txBody>
            <a:bodyPr wrap="square" rtlCol="0" anchor="ctr"/>
            <a:lstStyle/>
            <a:p>
              <a:pPr algn="ctr" defTabSz="913486">
                <a:lnSpc>
                  <a:spcPts val="750"/>
                </a:lnSpc>
                <a:defRPr/>
              </a:pPr>
              <a:r>
                <a:rPr lang="en-US" sz="999" b="1" kern="0" dirty="0">
                  <a:solidFill>
                    <a:prstClr val="white"/>
                  </a:solidFill>
                </a:rPr>
                <a:t>External System Adapter (s)</a:t>
              </a:r>
            </a:p>
          </p:txBody>
        </p:sp>
        <p:sp>
          <p:nvSpPr>
            <p:cNvPr id="76" name="TextBox 75"/>
            <p:cNvSpPr txBox="1"/>
            <p:nvPr/>
          </p:nvSpPr>
          <p:spPr>
            <a:xfrm>
              <a:off x="9260011" y="5960674"/>
              <a:ext cx="1193385" cy="507323"/>
            </a:xfrm>
            <a:prstGeom prst="rect">
              <a:avLst/>
            </a:prstGeom>
            <a:noFill/>
          </p:spPr>
          <p:txBody>
            <a:bodyPr wrap="square" lIns="0" tIns="45659" rIns="0" bIns="45659" rtlCol="0" anchor="ctr" anchorCtr="0">
              <a:spAutoFit/>
            </a:bodyPr>
            <a:lstStyle/>
            <a:p>
              <a:pPr algn="ctr" defTabSz="913220">
                <a:defRPr/>
              </a:pPr>
              <a:r>
                <a:rPr lang="en-US" sz="899" b="1" i="1" kern="0" dirty="0">
                  <a:solidFill>
                    <a:prstClr val="black"/>
                  </a:solidFill>
                </a:rPr>
                <a:t>External </a:t>
              </a:r>
            </a:p>
            <a:p>
              <a:pPr algn="ctr" defTabSz="913220">
                <a:defRPr/>
              </a:pPr>
              <a:r>
                <a:rPr lang="en-US" sz="899" b="1" i="1" kern="0" dirty="0">
                  <a:solidFill>
                    <a:prstClr val="black"/>
                  </a:solidFill>
                </a:rPr>
                <a:t>3</a:t>
              </a:r>
              <a:r>
                <a:rPr lang="en-US" sz="899" b="1" i="1" kern="0" baseline="30000" dirty="0">
                  <a:solidFill>
                    <a:prstClr val="black"/>
                  </a:solidFill>
                </a:rPr>
                <a:t>rd</a:t>
              </a:r>
              <a:r>
                <a:rPr lang="en-US" sz="899" b="1" i="1" kern="0" dirty="0">
                  <a:solidFill>
                    <a:prstClr val="black"/>
                  </a:solidFill>
                </a:rPr>
                <a:t> Party Controllers</a:t>
              </a:r>
            </a:p>
            <a:p>
              <a:pPr algn="ctr" defTabSz="913220">
                <a:defRPr/>
              </a:pPr>
              <a:r>
                <a:rPr lang="en-US" sz="899" b="1" i="1" kern="0" dirty="0">
                  <a:solidFill>
                    <a:prstClr val="black"/>
                  </a:solidFill>
                </a:rPr>
                <a:t>Element Mgt. Systems</a:t>
              </a:r>
            </a:p>
          </p:txBody>
        </p:sp>
      </p:grpSp>
      <p:cxnSp>
        <p:nvCxnSpPr>
          <p:cNvPr id="51" name="Straight Arrow Connector 50"/>
          <p:cNvCxnSpPr/>
          <p:nvPr/>
        </p:nvCxnSpPr>
        <p:spPr>
          <a:xfrm>
            <a:off x="10161149" y="1723794"/>
            <a:ext cx="102" cy="509348"/>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8" name="Group 7"/>
          <p:cNvGrpSpPr/>
          <p:nvPr/>
        </p:nvGrpSpPr>
        <p:grpSpPr>
          <a:xfrm>
            <a:off x="5961888" y="1865074"/>
            <a:ext cx="5603335" cy="4108789"/>
            <a:chOff x="5961888" y="1865074"/>
            <a:chExt cx="5603335" cy="4108789"/>
          </a:xfrm>
        </p:grpSpPr>
        <p:sp>
          <p:nvSpPr>
            <p:cNvPr id="66" name="Rectangle 65"/>
            <p:cNvSpPr/>
            <p:nvPr/>
          </p:nvSpPr>
          <p:spPr>
            <a:xfrm>
              <a:off x="5961888" y="5786953"/>
              <a:ext cx="1793273" cy="186910"/>
            </a:xfrm>
            <a:prstGeom prst="rect">
              <a:avLst/>
            </a:prstGeom>
            <a:solidFill>
              <a:schemeClr val="accent6">
                <a:lumMod val="40000"/>
                <a:lumOff val="60000"/>
              </a:schemeClr>
            </a:solidFill>
            <a:ln>
              <a:solidFill>
                <a:schemeClr val="tx1"/>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050">
                  <a:solidFill>
                    <a:prstClr val="black"/>
                  </a:solidFill>
                </a:rPr>
                <a:t>MSB/Data Movement</a:t>
              </a:r>
              <a:endParaRPr lang="en-US" sz="1050" dirty="0">
                <a:solidFill>
                  <a:prstClr val="black"/>
                </a:solidFill>
              </a:endParaRPr>
            </a:p>
          </p:txBody>
        </p:sp>
        <p:sp>
          <p:nvSpPr>
            <p:cNvPr id="43" name="Rectangle 42"/>
            <p:cNvSpPr/>
            <p:nvPr/>
          </p:nvSpPr>
          <p:spPr>
            <a:xfrm>
              <a:off x="5961888" y="1865074"/>
              <a:ext cx="5603335" cy="179901"/>
            </a:xfrm>
            <a:prstGeom prst="rect">
              <a:avLst/>
            </a:prstGeom>
            <a:solidFill>
              <a:schemeClr val="accent6">
                <a:lumMod val="40000"/>
                <a:lumOff val="60000"/>
              </a:schemeClr>
            </a:solidFill>
            <a:ln>
              <a:solidFill>
                <a:schemeClr val="tx1"/>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050" dirty="0">
                  <a:solidFill>
                    <a:prstClr val="black"/>
                  </a:solidFill>
                </a:rPr>
                <a:t>MSB/Data Movement</a:t>
              </a:r>
            </a:p>
          </p:txBody>
        </p:sp>
        <p:sp>
          <p:nvSpPr>
            <p:cNvPr id="55" name="Rectangle 54"/>
            <p:cNvSpPr/>
            <p:nvPr/>
          </p:nvSpPr>
          <p:spPr>
            <a:xfrm rot="16200000">
              <a:off x="4002553" y="3828207"/>
              <a:ext cx="4106522" cy="180257"/>
            </a:xfrm>
            <a:prstGeom prst="rect">
              <a:avLst/>
            </a:prstGeom>
            <a:solidFill>
              <a:schemeClr val="accent6">
                <a:lumMod val="40000"/>
                <a:lumOff val="60000"/>
              </a:schemeClr>
            </a:solidFill>
            <a:ln>
              <a:solidFill>
                <a:schemeClr val="tx1"/>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050">
                  <a:solidFill>
                    <a:prstClr val="black"/>
                  </a:solidFill>
                </a:rPr>
                <a:t>MSB/Data Movement</a:t>
              </a:r>
              <a:endParaRPr lang="en-US" sz="1050" dirty="0">
                <a:solidFill>
                  <a:prstClr val="black"/>
                </a:solidFill>
              </a:endParaRPr>
            </a:p>
          </p:txBody>
        </p:sp>
        <p:sp>
          <p:nvSpPr>
            <p:cNvPr id="7" name="Rectangle 6"/>
            <p:cNvSpPr/>
            <p:nvPr/>
          </p:nvSpPr>
          <p:spPr>
            <a:xfrm>
              <a:off x="6113648" y="1880064"/>
              <a:ext cx="86805" cy="164911"/>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6" name="Rectangle 55"/>
            <p:cNvSpPr/>
            <p:nvPr/>
          </p:nvSpPr>
          <p:spPr>
            <a:xfrm>
              <a:off x="6112733" y="5795735"/>
              <a:ext cx="86805" cy="164911"/>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cxnSp>
        <p:nvCxnSpPr>
          <p:cNvPr id="58" name="Straight Arrow Connector 57"/>
          <p:cNvCxnSpPr/>
          <p:nvPr/>
        </p:nvCxnSpPr>
        <p:spPr>
          <a:xfrm>
            <a:off x="8867275" y="4379162"/>
            <a:ext cx="1" cy="441476"/>
          </a:xfrm>
          <a:prstGeom prst="straightConnector1">
            <a:avLst/>
          </a:prstGeom>
          <a:noFill/>
          <a:ln w="28575" cap="flat" cmpd="sng" algn="ctr">
            <a:solidFill>
              <a:schemeClr val="tx1"/>
            </a:solidFill>
            <a:prstDash val="solid"/>
            <a:headEnd type="triangle" w="med" len="med"/>
            <a:tailEnd type="triangle" w="med" len="med"/>
          </a:ln>
          <a:effectLst/>
        </p:spPr>
      </p:cxnSp>
      <p:sp>
        <p:nvSpPr>
          <p:cNvPr id="77" name="TextBox 76">
            <a:extLst>
              <a:ext uri="{FF2B5EF4-FFF2-40B4-BE49-F238E27FC236}">
                <a16:creationId xmlns="" xmlns:a16="http://schemas.microsoft.com/office/drawing/2014/main" id="{0D5F24D4-65A7-4DBE-A719-65FAFB595C13}"/>
              </a:ext>
            </a:extLst>
          </p:cNvPr>
          <p:cNvSpPr txBox="1"/>
          <p:nvPr/>
        </p:nvSpPr>
        <p:spPr>
          <a:xfrm>
            <a:off x="8785813" y="1988540"/>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CE-2</a:t>
            </a:r>
          </a:p>
        </p:txBody>
      </p:sp>
      <p:sp>
        <p:nvSpPr>
          <p:cNvPr id="78" name="TextBox 77">
            <a:extLst>
              <a:ext uri="{FF2B5EF4-FFF2-40B4-BE49-F238E27FC236}">
                <a16:creationId xmlns="" xmlns:a16="http://schemas.microsoft.com/office/drawing/2014/main" id="{0D5F24D4-65A7-4DBE-A719-65FAFB595C13}"/>
              </a:ext>
            </a:extLst>
          </p:cNvPr>
          <p:cNvSpPr txBox="1"/>
          <p:nvPr/>
        </p:nvSpPr>
        <p:spPr>
          <a:xfrm>
            <a:off x="9871481" y="1964075"/>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CE-3</a:t>
            </a:r>
          </a:p>
        </p:txBody>
      </p:sp>
      <p:sp>
        <p:nvSpPr>
          <p:cNvPr id="80" name="TextBox 79">
            <a:extLst>
              <a:ext uri="{FF2B5EF4-FFF2-40B4-BE49-F238E27FC236}">
                <a16:creationId xmlns="" xmlns:a16="http://schemas.microsoft.com/office/drawing/2014/main" id="{0D5F24D4-65A7-4DBE-A719-65FAFB595C13}"/>
              </a:ext>
            </a:extLst>
          </p:cNvPr>
          <p:cNvSpPr txBox="1"/>
          <p:nvPr/>
        </p:nvSpPr>
        <p:spPr>
          <a:xfrm>
            <a:off x="10999139" y="1976597"/>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CE-4</a:t>
            </a:r>
          </a:p>
        </p:txBody>
      </p:sp>
      <p:sp>
        <p:nvSpPr>
          <p:cNvPr id="81" name="TextBox 80">
            <a:extLst>
              <a:ext uri="{FF2B5EF4-FFF2-40B4-BE49-F238E27FC236}">
                <a16:creationId xmlns="" xmlns:a16="http://schemas.microsoft.com/office/drawing/2014/main" id="{0D5F24D4-65A7-4DBE-A719-65FAFB595C13}"/>
              </a:ext>
            </a:extLst>
          </p:cNvPr>
          <p:cNvSpPr txBox="1"/>
          <p:nvPr/>
        </p:nvSpPr>
        <p:spPr>
          <a:xfrm>
            <a:off x="6815675" y="5593986"/>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CE-5</a:t>
            </a:r>
          </a:p>
        </p:txBody>
      </p:sp>
      <p:sp>
        <p:nvSpPr>
          <p:cNvPr id="82" name="TextBox 81">
            <a:extLst>
              <a:ext uri="{FF2B5EF4-FFF2-40B4-BE49-F238E27FC236}">
                <a16:creationId xmlns="" xmlns:a16="http://schemas.microsoft.com/office/drawing/2014/main" id="{0D5F24D4-65A7-4DBE-A719-65FAFB595C13}"/>
              </a:ext>
            </a:extLst>
          </p:cNvPr>
          <p:cNvSpPr txBox="1"/>
          <p:nvPr/>
        </p:nvSpPr>
        <p:spPr>
          <a:xfrm>
            <a:off x="7038443" y="1989328"/>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CE-1</a:t>
            </a:r>
          </a:p>
        </p:txBody>
      </p:sp>
      <p:grpSp>
        <p:nvGrpSpPr>
          <p:cNvPr id="5" name="Group 4"/>
          <p:cNvGrpSpPr/>
          <p:nvPr/>
        </p:nvGrpSpPr>
        <p:grpSpPr>
          <a:xfrm>
            <a:off x="10194455" y="45332"/>
            <a:ext cx="1814461" cy="940456"/>
            <a:chOff x="10194455" y="45332"/>
            <a:chExt cx="1814461" cy="940456"/>
          </a:xfrm>
        </p:grpSpPr>
        <p:sp>
          <p:nvSpPr>
            <p:cNvPr id="84" name="Rectangle 83">
              <a:extLst>
                <a:ext uri="{FF2B5EF4-FFF2-40B4-BE49-F238E27FC236}">
                  <a16:creationId xmlns="" xmlns:a16="http://schemas.microsoft.com/office/drawing/2014/main" id="{3261A921-D5CE-49C2-9B24-6EB17C1C8DA8}"/>
                </a:ext>
              </a:extLst>
            </p:cNvPr>
            <p:cNvSpPr/>
            <p:nvPr/>
          </p:nvSpPr>
          <p:spPr>
            <a:xfrm>
              <a:off x="10194455" y="273769"/>
              <a:ext cx="1814461" cy="712019"/>
            </a:xfrm>
            <a:prstGeom prst="rect">
              <a:avLst/>
            </a:prstGeom>
            <a:solidFill>
              <a:schemeClr val="bg1"/>
            </a:solidFill>
            <a:ln w="76200" cap="flat">
              <a:solidFill>
                <a:schemeClr val="tx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ctr" anchorCtr="0" forceAA="0" compatLnSpc="1">
              <a:prstTxWarp prst="textNoShape">
                <a:avLst/>
              </a:prstTxWarp>
              <a:noAutofit/>
            </a:bodyPr>
            <a:lstStyle/>
            <a:p>
              <a:pPr defTabSz="457200" hangingPunct="0"/>
              <a:endParaRPr lang="en-US">
                <a:solidFill>
                  <a:srgbClr val="000000"/>
                </a:solidFill>
                <a:sym typeface="Calibri"/>
              </a:endParaRPr>
            </a:p>
          </p:txBody>
        </p:sp>
        <p:sp>
          <p:nvSpPr>
            <p:cNvPr id="85" name="TextBox 84">
              <a:extLst>
                <a:ext uri="{FF2B5EF4-FFF2-40B4-BE49-F238E27FC236}">
                  <a16:creationId xmlns="" xmlns:a16="http://schemas.microsoft.com/office/drawing/2014/main" id="{61E46455-4F0F-463D-AB65-404AE4F7355E}"/>
                </a:ext>
              </a:extLst>
            </p:cNvPr>
            <p:cNvSpPr txBox="1"/>
            <p:nvPr/>
          </p:nvSpPr>
          <p:spPr>
            <a:xfrm>
              <a:off x="10901158" y="45332"/>
              <a:ext cx="432168" cy="369330"/>
            </a:xfrm>
            <a:prstGeom prst="rect">
              <a:avLst/>
            </a:prstGeom>
            <a:solidFill>
              <a:schemeClr val="tx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defTabSz="457200" hangingPunct="0"/>
              <a:r>
                <a:rPr lang="en-US" dirty="0">
                  <a:solidFill>
                    <a:prstClr val="white"/>
                  </a:solidFill>
                  <a:sym typeface="Calibri"/>
                </a:rPr>
                <a:t>Key</a:t>
              </a:r>
            </a:p>
          </p:txBody>
        </p:sp>
        <p:grpSp>
          <p:nvGrpSpPr>
            <p:cNvPr id="86" name="Group 85">
              <a:extLst>
                <a:ext uri="{FF2B5EF4-FFF2-40B4-BE49-F238E27FC236}">
                  <a16:creationId xmlns="" xmlns:a16="http://schemas.microsoft.com/office/drawing/2014/main" id="{E4A90269-B139-4BEE-B670-97E5AACE2CF7}"/>
                </a:ext>
              </a:extLst>
            </p:cNvPr>
            <p:cNvGrpSpPr/>
            <p:nvPr/>
          </p:nvGrpSpPr>
          <p:grpSpPr>
            <a:xfrm>
              <a:off x="10280393" y="447126"/>
              <a:ext cx="1714288" cy="436790"/>
              <a:chOff x="5236557" y="1068009"/>
              <a:chExt cx="1714288" cy="436790"/>
            </a:xfrm>
          </p:grpSpPr>
          <p:sp>
            <p:nvSpPr>
              <p:cNvPr id="87" name="TextBox 86">
                <a:extLst>
                  <a:ext uri="{FF2B5EF4-FFF2-40B4-BE49-F238E27FC236}">
                    <a16:creationId xmlns="" xmlns:a16="http://schemas.microsoft.com/office/drawing/2014/main" id="{1F6DC9E0-BB51-4BE7-B541-C52F0FBAB1C7}"/>
                  </a:ext>
                </a:extLst>
              </p:cNvPr>
              <p:cNvSpPr txBox="1"/>
              <p:nvPr/>
            </p:nvSpPr>
            <p:spPr>
              <a:xfrm>
                <a:off x="5236557" y="1068009"/>
                <a:ext cx="481258" cy="215331"/>
              </a:xfrm>
              <a:prstGeom prst="rect">
                <a:avLst/>
              </a:prstGeom>
              <a:solidFill>
                <a:srgbClr val="BFBFBF">
                  <a:alpha val="74902"/>
                </a:srgbClr>
              </a:solid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r>
                  <a:rPr lang="en-US" dirty="0"/>
                  <a:t>CE-x</a:t>
                </a:r>
              </a:p>
            </p:txBody>
          </p:sp>
          <p:sp>
            <p:nvSpPr>
              <p:cNvPr id="88" name="TextBox 87">
                <a:extLst>
                  <a:ext uri="{FF2B5EF4-FFF2-40B4-BE49-F238E27FC236}">
                    <a16:creationId xmlns="" xmlns:a16="http://schemas.microsoft.com/office/drawing/2014/main" id="{5C9EC464-C30F-4A12-8EA7-61B0C36B359A}"/>
                  </a:ext>
                </a:extLst>
              </p:cNvPr>
              <p:cNvSpPr txBox="1"/>
              <p:nvPr/>
            </p:nvSpPr>
            <p:spPr>
              <a:xfrm>
                <a:off x="5236557" y="1289468"/>
                <a:ext cx="481258" cy="215331"/>
              </a:xfrm>
              <a:prstGeom prst="rect">
                <a:avLst/>
              </a:prstGeom>
              <a:solidFill>
                <a:srgbClr val="BFBFBF">
                  <a:alpha val="74902"/>
                </a:srgbClr>
              </a:solid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r>
                  <a:rPr lang="en-US" dirty="0"/>
                  <a:t>CI-x</a:t>
                </a:r>
              </a:p>
            </p:txBody>
          </p:sp>
          <p:sp>
            <p:nvSpPr>
              <p:cNvPr id="89" name="TextBox 88">
                <a:extLst>
                  <a:ext uri="{FF2B5EF4-FFF2-40B4-BE49-F238E27FC236}">
                    <a16:creationId xmlns="" xmlns:a16="http://schemas.microsoft.com/office/drawing/2014/main" id="{839B1F57-7E45-4803-A778-6DA687031A58}"/>
                  </a:ext>
                </a:extLst>
              </p:cNvPr>
              <p:cNvSpPr txBox="1"/>
              <p:nvPr/>
            </p:nvSpPr>
            <p:spPr>
              <a:xfrm>
                <a:off x="5717815" y="1071230"/>
                <a:ext cx="1233030" cy="215444"/>
              </a:xfrm>
              <a:prstGeom prst="rect">
                <a:avLst/>
              </a:prstGeom>
              <a:no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r>
                  <a:rPr lang="en-US" dirty="0"/>
                  <a:t>Controller External API</a:t>
                </a:r>
              </a:p>
            </p:txBody>
          </p:sp>
          <p:sp>
            <p:nvSpPr>
              <p:cNvPr id="90" name="TextBox 89">
                <a:extLst>
                  <a:ext uri="{FF2B5EF4-FFF2-40B4-BE49-F238E27FC236}">
                    <a16:creationId xmlns="" xmlns:a16="http://schemas.microsoft.com/office/drawing/2014/main" id="{21FE55A6-061E-4CCE-AC67-4B2536577CE3}"/>
                  </a:ext>
                </a:extLst>
              </p:cNvPr>
              <p:cNvSpPr txBox="1"/>
              <p:nvPr/>
            </p:nvSpPr>
            <p:spPr>
              <a:xfrm>
                <a:off x="5725221" y="1283340"/>
                <a:ext cx="1199367" cy="215444"/>
              </a:xfrm>
              <a:prstGeom prst="rect">
                <a:avLst/>
              </a:prstGeom>
              <a:no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r>
                  <a:rPr lang="en-US" dirty="0"/>
                  <a:t>Controller Internal API</a:t>
                </a:r>
              </a:p>
            </p:txBody>
          </p:sp>
        </p:grpSp>
      </p:grpSp>
      <p:sp>
        <p:nvSpPr>
          <p:cNvPr id="91" name="Rectangle 90"/>
          <p:cNvSpPr/>
          <p:nvPr/>
        </p:nvSpPr>
        <p:spPr>
          <a:xfrm>
            <a:off x="6379170" y="3327822"/>
            <a:ext cx="1445387" cy="121063"/>
          </a:xfrm>
          <a:prstGeom prst="rect">
            <a:avLst/>
          </a:prstGeom>
        </p:spPr>
        <p:style>
          <a:lnRef idx="1">
            <a:schemeClr val="accent2"/>
          </a:lnRef>
          <a:fillRef idx="2">
            <a:schemeClr val="accent2"/>
          </a:fillRef>
          <a:effectRef idx="1">
            <a:schemeClr val="accent2"/>
          </a:effectRef>
          <a:fontRef idx="minor">
            <a:schemeClr val="dk1"/>
          </a:fontRef>
        </p:style>
        <p:txBody>
          <a:bodyPr lIns="91362" tIns="45679" rIns="91362" bIns="45679" rtlCol="0" anchor="ctr"/>
          <a:lstStyle/>
          <a:p>
            <a:pPr algn="ctr" defTabSz="1216859"/>
            <a:r>
              <a:rPr lang="en-US" sz="800" b="1" dirty="0">
                <a:solidFill>
                  <a:prstClr val="black"/>
                </a:solidFill>
              </a:rPr>
              <a:t>Service Logic</a:t>
            </a:r>
          </a:p>
        </p:txBody>
      </p:sp>
      <p:sp>
        <p:nvSpPr>
          <p:cNvPr id="17" name="Rectangle 16"/>
          <p:cNvSpPr/>
          <p:nvPr/>
        </p:nvSpPr>
        <p:spPr>
          <a:xfrm>
            <a:off x="6309718" y="2666801"/>
            <a:ext cx="1652857" cy="276999"/>
          </a:xfrm>
          <a:prstGeom prst="rect">
            <a:avLst/>
          </a:prstGeom>
        </p:spPr>
        <p:txBody>
          <a:bodyPr wrap="square">
            <a:spAutoFit/>
          </a:bodyPr>
          <a:lstStyle/>
          <a:p>
            <a:pPr algn="ctr" defTabSz="912717">
              <a:defRPr/>
            </a:pPr>
            <a:r>
              <a:rPr lang="en-US" sz="1200" b="1" kern="0" dirty="0">
                <a:solidFill>
                  <a:prstClr val="black"/>
                </a:solidFill>
              </a:rPr>
              <a:t>Repository</a:t>
            </a:r>
          </a:p>
        </p:txBody>
      </p:sp>
      <p:grpSp>
        <p:nvGrpSpPr>
          <p:cNvPr id="94" name="Group 93"/>
          <p:cNvGrpSpPr/>
          <p:nvPr/>
        </p:nvGrpSpPr>
        <p:grpSpPr>
          <a:xfrm>
            <a:off x="8195871" y="3426893"/>
            <a:ext cx="589925" cy="281695"/>
            <a:chOff x="11464311" y="3343275"/>
            <a:chExt cx="708648" cy="338386"/>
          </a:xfrm>
          <a:solidFill>
            <a:schemeClr val="accent6">
              <a:lumMod val="75000"/>
            </a:schemeClr>
          </a:solidFill>
          <a:effectLst>
            <a:outerShdw blurRad="50800" dist="38100" dir="2700000" algn="tl" rotWithShape="0">
              <a:prstClr val="black">
                <a:alpha val="40000"/>
              </a:prstClr>
            </a:outerShdw>
          </a:effectLst>
        </p:grpSpPr>
        <p:sp>
          <p:nvSpPr>
            <p:cNvPr id="95" name="Rounded Rectangle 118"/>
            <p:cNvSpPr/>
            <p:nvPr/>
          </p:nvSpPr>
          <p:spPr>
            <a:xfrm>
              <a:off x="11477246" y="3343275"/>
              <a:ext cx="695713" cy="338386"/>
            </a:xfrm>
            <a:prstGeom prst="roundRect">
              <a:avLst/>
            </a:prstGeom>
            <a:solidFill>
              <a:schemeClr val="accent6"/>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96" name="Oval 95"/>
            <p:cNvSpPr/>
            <p:nvPr/>
          </p:nvSpPr>
          <p:spPr>
            <a:xfrm>
              <a:off x="12004951" y="336681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97" name="Oval 96"/>
            <p:cNvSpPr/>
            <p:nvPr/>
          </p:nvSpPr>
          <p:spPr>
            <a:xfrm>
              <a:off x="11901213" y="348382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98" name="Oval 97"/>
            <p:cNvSpPr/>
            <p:nvPr/>
          </p:nvSpPr>
          <p:spPr>
            <a:xfrm>
              <a:off x="12035921" y="3569063"/>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99" name="Oval 98"/>
            <p:cNvSpPr/>
            <p:nvPr/>
          </p:nvSpPr>
          <p:spPr>
            <a:xfrm>
              <a:off x="11808456" y="3595258"/>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cxnSp>
          <p:nvCxnSpPr>
            <p:cNvPr id="100" name="Straight Connector 99"/>
            <p:cNvCxnSpPr/>
            <p:nvPr/>
          </p:nvCxnSpPr>
          <p:spPr>
            <a:xfrm flipH="1">
              <a:off x="11967065" y="3425874"/>
              <a:ext cx="49185" cy="68083"/>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a:off x="11967065" y="3542884"/>
              <a:ext cx="80155" cy="36312"/>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flipH="1">
              <a:off x="11874308" y="3542884"/>
              <a:ext cx="38204" cy="62507"/>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03" name="TextBox 102"/>
            <p:cNvSpPr txBox="1"/>
            <p:nvPr/>
          </p:nvSpPr>
          <p:spPr>
            <a:xfrm>
              <a:off x="11464311" y="3358476"/>
              <a:ext cx="491056" cy="246170"/>
            </a:xfrm>
            <a:prstGeom prst="rect">
              <a:avLst/>
            </a:prstGeom>
            <a:noFill/>
          </p:spPr>
          <p:txBody>
            <a:bodyPr wrap="square" lIns="0" tIns="0" rIns="0" bIns="0" rtlCol="0" anchor="ctr" anchorCtr="1">
              <a:spAutoFit/>
            </a:bodyPr>
            <a:lstStyle/>
            <a:p>
              <a:pPr algn="ctr"/>
              <a:r>
                <a:rPr lang="en-US" sz="666" i="1" dirty="0">
                  <a:solidFill>
                    <a:prstClr val="black"/>
                  </a:solidFill>
                </a:rPr>
                <a:t>Service Logic</a:t>
              </a:r>
            </a:p>
          </p:txBody>
        </p:sp>
      </p:grpSp>
      <p:grpSp>
        <p:nvGrpSpPr>
          <p:cNvPr id="105" name="Group 104"/>
          <p:cNvGrpSpPr/>
          <p:nvPr/>
        </p:nvGrpSpPr>
        <p:grpSpPr>
          <a:xfrm>
            <a:off x="8201964" y="3643214"/>
            <a:ext cx="610098" cy="281695"/>
            <a:chOff x="11464311" y="3343275"/>
            <a:chExt cx="732880" cy="338386"/>
          </a:xfrm>
          <a:solidFill>
            <a:schemeClr val="accent6">
              <a:lumMod val="75000"/>
            </a:schemeClr>
          </a:solidFill>
          <a:effectLst>
            <a:outerShdw blurRad="50800" dist="38100" dir="2700000" algn="tl" rotWithShape="0">
              <a:prstClr val="black">
                <a:alpha val="40000"/>
              </a:prstClr>
            </a:outerShdw>
          </a:effectLst>
        </p:grpSpPr>
        <p:sp>
          <p:nvSpPr>
            <p:cNvPr id="106" name="Rounded Rectangle 118"/>
            <p:cNvSpPr/>
            <p:nvPr/>
          </p:nvSpPr>
          <p:spPr>
            <a:xfrm>
              <a:off x="11501478" y="3343275"/>
              <a:ext cx="695713" cy="338386"/>
            </a:xfrm>
            <a:prstGeom prst="roundRect">
              <a:avLst/>
            </a:prstGeom>
            <a:solidFill>
              <a:schemeClr val="accent6"/>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107" name="Oval 106"/>
            <p:cNvSpPr/>
            <p:nvPr/>
          </p:nvSpPr>
          <p:spPr>
            <a:xfrm>
              <a:off x="12004951" y="336681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108" name="Oval 107"/>
            <p:cNvSpPr/>
            <p:nvPr/>
          </p:nvSpPr>
          <p:spPr>
            <a:xfrm>
              <a:off x="11901213" y="348382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109" name="Oval 108"/>
            <p:cNvSpPr/>
            <p:nvPr/>
          </p:nvSpPr>
          <p:spPr>
            <a:xfrm>
              <a:off x="12035921" y="3569063"/>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110" name="Oval 109"/>
            <p:cNvSpPr/>
            <p:nvPr/>
          </p:nvSpPr>
          <p:spPr>
            <a:xfrm>
              <a:off x="11808456" y="3595258"/>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cxnSp>
          <p:nvCxnSpPr>
            <p:cNvPr id="111" name="Straight Connector 110"/>
            <p:cNvCxnSpPr/>
            <p:nvPr/>
          </p:nvCxnSpPr>
          <p:spPr>
            <a:xfrm flipH="1">
              <a:off x="11967065" y="3425874"/>
              <a:ext cx="49185" cy="68083"/>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a:off x="11967065" y="3542884"/>
              <a:ext cx="80155" cy="36312"/>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flipH="1">
              <a:off x="11874308" y="3542884"/>
              <a:ext cx="38204" cy="62507"/>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14" name="TextBox 113"/>
            <p:cNvSpPr txBox="1"/>
            <p:nvPr/>
          </p:nvSpPr>
          <p:spPr>
            <a:xfrm>
              <a:off x="11464311" y="3358476"/>
              <a:ext cx="491056" cy="246170"/>
            </a:xfrm>
            <a:prstGeom prst="rect">
              <a:avLst/>
            </a:prstGeom>
            <a:noFill/>
          </p:spPr>
          <p:txBody>
            <a:bodyPr wrap="square" lIns="0" tIns="0" rIns="0" bIns="0" rtlCol="0" anchor="ctr" anchorCtr="1">
              <a:spAutoFit/>
            </a:bodyPr>
            <a:lstStyle/>
            <a:p>
              <a:pPr algn="ctr"/>
              <a:r>
                <a:rPr lang="en-US" sz="666" i="1" dirty="0">
                  <a:solidFill>
                    <a:prstClr val="black"/>
                  </a:solidFill>
                </a:rPr>
                <a:t>Service Logic</a:t>
              </a:r>
            </a:p>
          </p:txBody>
        </p:sp>
      </p:grpSp>
      <p:grpSp>
        <p:nvGrpSpPr>
          <p:cNvPr id="116" name="Group 115"/>
          <p:cNvGrpSpPr/>
          <p:nvPr/>
        </p:nvGrpSpPr>
        <p:grpSpPr>
          <a:xfrm>
            <a:off x="8300208" y="4044983"/>
            <a:ext cx="589925" cy="281695"/>
            <a:chOff x="11464311" y="3343275"/>
            <a:chExt cx="708648" cy="338386"/>
          </a:xfrm>
          <a:solidFill>
            <a:schemeClr val="accent6">
              <a:lumMod val="75000"/>
            </a:schemeClr>
          </a:solidFill>
          <a:effectLst>
            <a:outerShdw blurRad="50800" dist="38100" dir="2700000" algn="tl" rotWithShape="0">
              <a:prstClr val="black">
                <a:alpha val="40000"/>
              </a:prstClr>
            </a:outerShdw>
          </a:effectLst>
        </p:grpSpPr>
        <p:sp>
          <p:nvSpPr>
            <p:cNvPr id="117" name="Rounded Rectangle 118"/>
            <p:cNvSpPr/>
            <p:nvPr/>
          </p:nvSpPr>
          <p:spPr>
            <a:xfrm>
              <a:off x="11477246" y="3343275"/>
              <a:ext cx="695713" cy="338386"/>
            </a:xfrm>
            <a:prstGeom prst="roundRect">
              <a:avLst/>
            </a:prstGeom>
            <a:solidFill>
              <a:schemeClr val="accent6"/>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118" name="Oval 117"/>
            <p:cNvSpPr/>
            <p:nvPr/>
          </p:nvSpPr>
          <p:spPr>
            <a:xfrm>
              <a:off x="12004951" y="336681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119" name="Oval 118"/>
            <p:cNvSpPr/>
            <p:nvPr/>
          </p:nvSpPr>
          <p:spPr>
            <a:xfrm>
              <a:off x="11901213" y="348382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120" name="Oval 119"/>
            <p:cNvSpPr/>
            <p:nvPr/>
          </p:nvSpPr>
          <p:spPr>
            <a:xfrm>
              <a:off x="12035921" y="3569063"/>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121" name="Oval 120"/>
            <p:cNvSpPr/>
            <p:nvPr/>
          </p:nvSpPr>
          <p:spPr>
            <a:xfrm>
              <a:off x="11808456" y="3595258"/>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cxnSp>
          <p:nvCxnSpPr>
            <p:cNvPr id="122" name="Straight Connector 121"/>
            <p:cNvCxnSpPr/>
            <p:nvPr/>
          </p:nvCxnSpPr>
          <p:spPr>
            <a:xfrm flipH="1">
              <a:off x="11967065" y="3425874"/>
              <a:ext cx="49185" cy="68083"/>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a:xfrm>
              <a:off x="11967065" y="3542884"/>
              <a:ext cx="80155" cy="36312"/>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a:xfrm flipH="1">
              <a:off x="11874308" y="3542884"/>
              <a:ext cx="38204" cy="62507"/>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25" name="TextBox 124"/>
            <p:cNvSpPr txBox="1"/>
            <p:nvPr/>
          </p:nvSpPr>
          <p:spPr>
            <a:xfrm>
              <a:off x="11464311" y="3358476"/>
              <a:ext cx="491056" cy="246170"/>
            </a:xfrm>
            <a:prstGeom prst="rect">
              <a:avLst/>
            </a:prstGeom>
            <a:noFill/>
          </p:spPr>
          <p:txBody>
            <a:bodyPr wrap="square" lIns="0" tIns="0" rIns="0" bIns="0" rtlCol="0" anchor="ctr" anchorCtr="1">
              <a:spAutoFit/>
            </a:bodyPr>
            <a:lstStyle/>
            <a:p>
              <a:pPr algn="ctr"/>
              <a:r>
                <a:rPr lang="en-US" sz="666" i="1" dirty="0">
                  <a:solidFill>
                    <a:prstClr val="black"/>
                  </a:solidFill>
                </a:rPr>
                <a:t>Service Logic</a:t>
              </a:r>
            </a:p>
          </p:txBody>
        </p:sp>
      </p:grpSp>
      <p:sp>
        <p:nvSpPr>
          <p:cNvPr id="126" name="TextBox 125"/>
          <p:cNvSpPr txBox="1"/>
          <p:nvPr/>
        </p:nvSpPr>
        <p:spPr>
          <a:xfrm>
            <a:off x="8875970" y="3347842"/>
            <a:ext cx="1104351" cy="1077218"/>
          </a:xfrm>
          <a:prstGeom prst="rect">
            <a:avLst/>
          </a:prstGeom>
          <a:noFill/>
        </p:spPr>
        <p:txBody>
          <a:bodyPr wrap="square" rtlCol="0">
            <a:spAutoFit/>
          </a:bodyPr>
          <a:lstStyle/>
          <a:p>
            <a:r>
              <a:rPr lang="en-US" sz="800" b="1" dirty="0">
                <a:solidFill>
                  <a:srgbClr val="E7E6E6">
                    <a:lumMod val="25000"/>
                  </a:srgbClr>
                </a:solidFill>
              </a:rPr>
              <a:t>IP/VRF Assign</a:t>
            </a:r>
          </a:p>
          <a:p>
            <a:r>
              <a:rPr lang="en-US" sz="800" b="1" dirty="0">
                <a:solidFill>
                  <a:srgbClr val="E7E6E6">
                    <a:lumMod val="25000"/>
                  </a:srgbClr>
                </a:solidFill>
              </a:rPr>
              <a:t>L2 Service Create</a:t>
            </a:r>
          </a:p>
          <a:p>
            <a:r>
              <a:rPr lang="en-US" sz="800" b="1" dirty="0">
                <a:solidFill>
                  <a:srgbClr val="E7E6E6">
                    <a:lumMod val="25000"/>
                  </a:srgbClr>
                </a:solidFill>
              </a:rPr>
              <a:t>L3 VPN Service Create</a:t>
            </a:r>
          </a:p>
          <a:p>
            <a:r>
              <a:rPr lang="en-US" sz="800" b="1" dirty="0">
                <a:solidFill>
                  <a:srgbClr val="E7E6E6">
                    <a:lumMod val="25000"/>
                  </a:srgbClr>
                </a:solidFill>
              </a:rPr>
              <a:t>SD-WAN Create</a:t>
            </a:r>
          </a:p>
          <a:p>
            <a:r>
              <a:rPr lang="en-US" sz="800" b="1" dirty="0">
                <a:solidFill>
                  <a:srgbClr val="E7E6E6">
                    <a:lumMod val="25000"/>
                  </a:srgbClr>
                </a:solidFill>
              </a:rPr>
              <a:t>TE Tunneling</a:t>
            </a:r>
          </a:p>
          <a:p>
            <a:r>
              <a:rPr lang="en-US" sz="800" b="1" dirty="0">
                <a:solidFill>
                  <a:srgbClr val="E7E6E6">
                    <a:lumMod val="25000"/>
                  </a:srgbClr>
                </a:solidFill>
              </a:rPr>
              <a:t>BGP </a:t>
            </a:r>
            <a:r>
              <a:rPr lang="en-US" sz="800" b="1" dirty="0" err="1">
                <a:solidFill>
                  <a:srgbClr val="E7E6E6">
                    <a:lumMod val="25000"/>
                  </a:srgbClr>
                </a:solidFill>
              </a:rPr>
              <a:t>Config</a:t>
            </a:r>
            <a:endParaRPr lang="en-US" sz="800" b="1" dirty="0">
              <a:solidFill>
                <a:srgbClr val="E7E6E6">
                  <a:lumMod val="25000"/>
                </a:srgbClr>
              </a:solidFill>
            </a:endParaRPr>
          </a:p>
          <a:p>
            <a:r>
              <a:rPr lang="en-US" sz="800" b="1" dirty="0">
                <a:solidFill>
                  <a:srgbClr val="E7E6E6">
                    <a:lumMod val="25000"/>
                  </a:srgbClr>
                </a:solidFill>
              </a:rPr>
              <a:t>SW Upgrade </a:t>
            </a:r>
          </a:p>
          <a:p>
            <a:r>
              <a:rPr lang="mr-IN" sz="800" b="1" dirty="0">
                <a:solidFill>
                  <a:srgbClr val="E7E6E6">
                    <a:lumMod val="25000"/>
                  </a:srgbClr>
                </a:solidFill>
              </a:rPr>
              <a:t>…</a:t>
            </a:r>
            <a:endParaRPr lang="en-US" sz="800" b="1" dirty="0">
              <a:solidFill>
                <a:srgbClr val="E7E6E6">
                  <a:lumMod val="25000"/>
                </a:srgbClr>
              </a:solidFill>
            </a:endParaRPr>
          </a:p>
        </p:txBody>
      </p:sp>
      <p:sp>
        <p:nvSpPr>
          <p:cNvPr id="127" name="TextBox 126"/>
          <p:cNvSpPr txBox="1"/>
          <p:nvPr/>
        </p:nvSpPr>
        <p:spPr>
          <a:xfrm>
            <a:off x="8382747" y="3767730"/>
            <a:ext cx="343364" cy="369332"/>
          </a:xfrm>
          <a:prstGeom prst="rect">
            <a:avLst/>
          </a:prstGeom>
          <a:noFill/>
        </p:spPr>
        <p:txBody>
          <a:bodyPr wrap="none" rtlCol="0">
            <a:spAutoFit/>
          </a:bodyPr>
          <a:lstStyle/>
          <a:p>
            <a:r>
              <a:rPr lang="en-US" dirty="0">
                <a:solidFill>
                  <a:prstClr val="black"/>
                </a:solidFill>
              </a:rPr>
              <a:t>…</a:t>
            </a:r>
          </a:p>
        </p:txBody>
      </p:sp>
      <p:sp>
        <p:nvSpPr>
          <p:cNvPr id="129" name="Rectangle 128"/>
          <p:cNvSpPr/>
          <p:nvPr/>
        </p:nvSpPr>
        <p:spPr>
          <a:xfrm>
            <a:off x="6380259" y="3480899"/>
            <a:ext cx="1444298" cy="125833"/>
          </a:xfrm>
          <a:prstGeom prst="rect">
            <a:avLst/>
          </a:prstGeom>
        </p:spPr>
        <p:style>
          <a:lnRef idx="1">
            <a:schemeClr val="accent2"/>
          </a:lnRef>
          <a:fillRef idx="2">
            <a:schemeClr val="accent2"/>
          </a:fillRef>
          <a:effectRef idx="1">
            <a:schemeClr val="accent2"/>
          </a:effectRef>
          <a:fontRef idx="minor">
            <a:schemeClr val="dk1"/>
          </a:fontRef>
        </p:style>
        <p:txBody>
          <a:bodyPr lIns="91362" tIns="45679" rIns="91362" bIns="45679" rtlCol="0" anchor="ctr"/>
          <a:lstStyle/>
          <a:p>
            <a:pPr algn="ctr" defTabSz="1216859"/>
            <a:r>
              <a:rPr lang="en-US" sz="800" b="1" dirty="0">
                <a:solidFill>
                  <a:prstClr val="black"/>
                </a:solidFill>
              </a:rPr>
              <a:t>Configuration Templates</a:t>
            </a:r>
          </a:p>
        </p:txBody>
      </p:sp>
      <p:sp>
        <p:nvSpPr>
          <p:cNvPr id="130" name="Rectangle 129"/>
          <p:cNvSpPr/>
          <p:nvPr/>
        </p:nvSpPr>
        <p:spPr>
          <a:xfrm>
            <a:off x="6379169" y="3640315"/>
            <a:ext cx="1445387" cy="240231"/>
          </a:xfrm>
          <a:prstGeom prst="rect">
            <a:avLst/>
          </a:prstGeom>
        </p:spPr>
        <p:style>
          <a:lnRef idx="1">
            <a:schemeClr val="accent2"/>
          </a:lnRef>
          <a:fillRef idx="2">
            <a:schemeClr val="accent2"/>
          </a:fillRef>
          <a:effectRef idx="1">
            <a:schemeClr val="accent2"/>
          </a:effectRef>
          <a:fontRef idx="minor">
            <a:schemeClr val="dk1"/>
          </a:fontRef>
        </p:style>
        <p:txBody>
          <a:bodyPr lIns="91362" tIns="45679" rIns="91362" bIns="45679" rtlCol="0" anchor="ctr"/>
          <a:lstStyle/>
          <a:p>
            <a:pPr algn="ctr" defTabSz="1216859"/>
            <a:r>
              <a:rPr lang="en-US" sz="800" b="1" dirty="0">
                <a:solidFill>
                  <a:prstClr val="black"/>
                </a:solidFill>
              </a:rPr>
              <a:t>Service/Network Design &amp; </a:t>
            </a:r>
            <a:r>
              <a:rPr lang="en-US" sz="800" b="1">
                <a:solidFill>
                  <a:prstClr val="black"/>
                </a:solidFill>
              </a:rPr>
              <a:t>Engineering Rules</a:t>
            </a:r>
            <a:endParaRPr lang="en-US" sz="800" b="1" dirty="0">
              <a:solidFill>
                <a:prstClr val="black"/>
              </a:solidFill>
            </a:endParaRPr>
          </a:p>
        </p:txBody>
      </p:sp>
      <p:sp>
        <p:nvSpPr>
          <p:cNvPr id="131" name="Rectangle 130"/>
          <p:cNvSpPr/>
          <p:nvPr/>
        </p:nvSpPr>
        <p:spPr>
          <a:xfrm>
            <a:off x="6379168" y="3914434"/>
            <a:ext cx="1445387" cy="108806"/>
          </a:xfrm>
          <a:prstGeom prst="rect">
            <a:avLst/>
          </a:prstGeom>
        </p:spPr>
        <p:style>
          <a:lnRef idx="1">
            <a:schemeClr val="accent2"/>
          </a:lnRef>
          <a:fillRef idx="2">
            <a:schemeClr val="accent2"/>
          </a:fillRef>
          <a:effectRef idx="1">
            <a:schemeClr val="accent2"/>
          </a:effectRef>
          <a:fontRef idx="minor">
            <a:schemeClr val="dk1"/>
          </a:fontRef>
        </p:style>
        <p:txBody>
          <a:bodyPr lIns="91362" tIns="45679" rIns="91362" bIns="45679" rtlCol="0" anchor="ctr"/>
          <a:lstStyle/>
          <a:p>
            <a:pPr algn="ctr" defTabSz="1216859"/>
            <a:r>
              <a:rPr lang="en-US" sz="800" b="1">
                <a:solidFill>
                  <a:prstClr val="black"/>
                </a:solidFill>
              </a:rPr>
              <a:t>Policies</a:t>
            </a:r>
            <a:endParaRPr lang="en-US" sz="800" b="1" dirty="0">
              <a:solidFill>
                <a:prstClr val="black"/>
              </a:solidFill>
            </a:endParaRPr>
          </a:p>
        </p:txBody>
      </p:sp>
      <p:sp>
        <p:nvSpPr>
          <p:cNvPr id="132" name="Down Arrow 131"/>
          <p:cNvSpPr/>
          <p:nvPr/>
        </p:nvSpPr>
        <p:spPr>
          <a:xfrm>
            <a:off x="9110962" y="5870441"/>
            <a:ext cx="201349" cy="269191"/>
          </a:xfrm>
          <a:prstGeom prst="downArrow">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33" name="TextBox 132"/>
          <p:cNvSpPr txBox="1"/>
          <p:nvPr/>
        </p:nvSpPr>
        <p:spPr>
          <a:xfrm>
            <a:off x="8891467" y="6110717"/>
            <a:ext cx="672558" cy="368952"/>
          </a:xfrm>
          <a:prstGeom prst="rect">
            <a:avLst/>
          </a:prstGeom>
          <a:noFill/>
        </p:spPr>
        <p:txBody>
          <a:bodyPr wrap="square" lIns="0" tIns="45659" rIns="0" bIns="45659" rtlCol="0" anchor="ctr" anchorCtr="0">
            <a:spAutoFit/>
          </a:bodyPr>
          <a:lstStyle/>
          <a:p>
            <a:pPr algn="ctr" defTabSz="913220">
              <a:defRPr/>
            </a:pPr>
            <a:r>
              <a:rPr lang="en-US" sz="899" b="1" i="1" kern="0" dirty="0">
                <a:solidFill>
                  <a:prstClr val="black"/>
                </a:solidFill>
              </a:rPr>
              <a:t>VNFs</a:t>
            </a:r>
          </a:p>
          <a:p>
            <a:pPr algn="ctr" defTabSz="913220">
              <a:defRPr/>
            </a:pPr>
            <a:r>
              <a:rPr lang="en-US" sz="899" b="1" i="1" kern="0" dirty="0">
                <a:solidFill>
                  <a:prstClr val="black"/>
                </a:solidFill>
              </a:rPr>
              <a:t>PNFs</a:t>
            </a:r>
          </a:p>
        </p:txBody>
      </p:sp>
      <p:sp>
        <p:nvSpPr>
          <p:cNvPr id="134" name="Left Brace 133"/>
          <p:cNvSpPr/>
          <p:nvPr/>
        </p:nvSpPr>
        <p:spPr>
          <a:xfrm rot="16200000">
            <a:off x="9068614" y="4383166"/>
            <a:ext cx="268127" cy="2581591"/>
          </a:xfrm>
          <a:prstGeom prst="leftBrace">
            <a:avLst>
              <a:gd name="adj1" fmla="val 49923"/>
              <a:gd name="adj2" fmla="val 50000"/>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135" name="Rectangle 134"/>
          <p:cNvSpPr/>
          <p:nvPr/>
        </p:nvSpPr>
        <p:spPr>
          <a:xfrm>
            <a:off x="8533540" y="5143706"/>
            <a:ext cx="587730" cy="353611"/>
          </a:xfrm>
          <a:prstGeom prst="rect">
            <a:avLst/>
          </a:prstGeom>
          <a:ln/>
        </p:spPr>
        <p:style>
          <a:lnRef idx="0">
            <a:schemeClr val="dk1"/>
          </a:lnRef>
          <a:fillRef idx="3">
            <a:schemeClr val="dk1"/>
          </a:fillRef>
          <a:effectRef idx="3">
            <a:schemeClr val="dk1"/>
          </a:effectRef>
          <a:fontRef idx="minor">
            <a:schemeClr val="lt1"/>
          </a:fontRef>
        </p:style>
        <p:txBody>
          <a:bodyPr wrap="square" lIns="0" tIns="45679" rIns="0" bIns="45679" rtlCol="0" anchor="ctr"/>
          <a:lstStyle/>
          <a:p>
            <a:pPr algn="ctr" defTabSz="912717">
              <a:defRPr/>
            </a:pPr>
            <a:r>
              <a:rPr lang="en-US" sz="1000" b="1" kern="0" dirty="0" err="1">
                <a:solidFill>
                  <a:prstClr val="white"/>
                </a:solidFill>
              </a:rPr>
              <a:t>OpenFlow</a:t>
            </a:r>
            <a:endParaRPr lang="en-US" sz="1000" b="1" kern="0" dirty="0">
              <a:solidFill>
                <a:prstClr val="white"/>
              </a:solidFill>
            </a:endParaRPr>
          </a:p>
        </p:txBody>
      </p:sp>
      <p:sp>
        <p:nvSpPr>
          <p:cNvPr id="136" name="Rounded Rectangle 65"/>
          <p:cNvSpPr/>
          <p:nvPr/>
        </p:nvSpPr>
        <p:spPr>
          <a:xfrm>
            <a:off x="10168496" y="3797598"/>
            <a:ext cx="1697610" cy="552318"/>
          </a:xfrm>
          <a:prstGeom prst="roundRect">
            <a:avLst/>
          </a:prstGeom>
          <a:solidFill>
            <a:schemeClr val="bg1"/>
          </a:soli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0" tIns="0" rIns="0" bIns="0" rtlCol="0" anchor="ctr" anchorCtr="0"/>
          <a:lstStyle/>
          <a:p>
            <a:pPr algn="ctr"/>
            <a:r>
              <a:rPr lang="en-US" sz="1000" kern="0" dirty="0">
                <a:solidFill>
                  <a:prstClr val="black"/>
                </a:solidFill>
              </a:rPr>
              <a:t>Assigned Resources Inventory: Service*  Topology &amp; </a:t>
            </a:r>
            <a:endParaRPr lang="en-US" sz="1000" kern="0" dirty="0" smtClean="0">
              <a:solidFill>
                <a:prstClr val="black"/>
              </a:solidFill>
            </a:endParaRPr>
          </a:p>
          <a:p>
            <a:pPr algn="ctr"/>
            <a:r>
              <a:rPr lang="en-US" sz="1000" kern="0" dirty="0" smtClean="0">
                <a:solidFill>
                  <a:prstClr val="black"/>
                </a:solidFill>
              </a:rPr>
              <a:t>VNF/PNF </a:t>
            </a:r>
            <a:r>
              <a:rPr lang="en-US" sz="1000" kern="0" dirty="0">
                <a:solidFill>
                  <a:prstClr val="black"/>
                </a:solidFill>
              </a:rPr>
              <a:t>State</a:t>
            </a:r>
          </a:p>
        </p:txBody>
      </p:sp>
      <p:sp>
        <p:nvSpPr>
          <p:cNvPr id="137" name="Rounded Rectangle 166"/>
          <p:cNvSpPr/>
          <p:nvPr/>
        </p:nvSpPr>
        <p:spPr>
          <a:xfrm>
            <a:off x="10168496" y="2722198"/>
            <a:ext cx="1019969" cy="451250"/>
          </a:xfrm>
          <a:prstGeom prst="roundRect">
            <a:avLst/>
          </a:prstGeom>
          <a:solidFill>
            <a:schemeClr val="bg1"/>
          </a:soli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0" tIns="0" rIns="0" bIns="0" rtlCol="0" anchor="ctr" anchorCtr="0"/>
          <a:lstStyle/>
          <a:p>
            <a:pPr algn="ctr"/>
            <a:r>
              <a:rPr lang="en-US" sz="900" kern="0" dirty="0">
                <a:solidFill>
                  <a:prstClr val="black"/>
                </a:solidFill>
              </a:rPr>
              <a:t>Operational Tree/</a:t>
            </a:r>
          </a:p>
          <a:p>
            <a:pPr algn="ctr"/>
            <a:r>
              <a:rPr lang="en-US" sz="900" kern="0" dirty="0" err="1">
                <a:solidFill>
                  <a:prstClr val="black"/>
                </a:solidFill>
              </a:rPr>
              <a:t>Config</a:t>
            </a:r>
            <a:r>
              <a:rPr lang="en-US" sz="900" kern="0" dirty="0">
                <a:solidFill>
                  <a:prstClr val="black"/>
                </a:solidFill>
              </a:rPr>
              <a:t> Tree</a:t>
            </a:r>
          </a:p>
          <a:p>
            <a:pPr algn="ctr"/>
            <a:r>
              <a:rPr lang="en-US" sz="900" kern="0" dirty="0">
                <a:solidFill>
                  <a:prstClr val="black"/>
                </a:solidFill>
              </a:rPr>
              <a:t>(Service Model)</a:t>
            </a:r>
          </a:p>
        </p:txBody>
      </p:sp>
      <p:cxnSp>
        <p:nvCxnSpPr>
          <p:cNvPr id="139" name="Straight Arrow Connector 138"/>
          <p:cNvCxnSpPr>
            <a:stCxn id="73" idx="2"/>
            <a:endCxn id="76" idx="0"/>
          </p:cNvCxnSpPr>
          <p:nvPr/>
        </p:nvCxnSpPr>
        <p:spPr>
          <a:xfrm flipH="1">
            <a:off x="11250095" y="5503262"/>
            <a:ext cx="2563" cy="459845"/>
          </a:xfrm>
          <a:prstGeom prst="straightConnector1">
            <a:avLst/>
          </a:pr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40" name="Straight Arrow Connector 139"/>
          <p:cNvCxnSpPr/>
          <p:nvPr/>
        </p:nvCxnSpPr>
        <p:spPr>
          <a:xfrm>
            <a:off x="9926977" y="2995223"/>
            <a:ext cx="241519" cy="5999"/>
          </a:xfrm>
          <a:prstGeom prst="straightConnector1">
            <a:avLst/>
          </a:prstGeom>
          <a:noFill/>
          <a:ln w="28575" cap="flat" cmpd="sng" algn="ctr">
            <a:solidFill>
              <a:schemeClr val="tx1"/>
            </a:solidFill>
            <a:prstDash val="solid"/>
            <a:headEnd type="triangle" w="med" len="med"/>
            <a:tailEnd type="triangle" w="med" len="med"/>
          </a:ln>
          <a:effectLst/>
        </p:spPr>
      </p:cxnSp>
      <p:cxnSp>
        <p:nvCxnSpPr>
          <p:cNvPr id="143" name="Straight Arrow Connector 142"/>
          <p:cNvCxnSpPr/>
          <p:nvPr/>
        </p:nvCxnSpPr>
        <p:spPr>
          <a:xfrm>
            <a:off x="9945186" y="3946397"/>
            <a:ext cx="241519" cy="5999"/>
          </a:xfrm>
          <a:prstGeom prst="straightConnector1">
            <a:avLst/>
          </a:prstGeom>
          <a:noFill/>
          <a:ln w="28575" cap="flat" cmpd="sng" algn="ctr">
            <a:solidFill>
              <a:schemeClr val="tx1"/>
            </a:solidFill>
            <a:prstDash val="solid"/>
            <a:headEnd type="triangle" w="med" len="med"/>
            <a:tailEnd type="triangle" w="med" len="med"/>
          </a:ln>
          <a:effectLst/>
        </p:spPr>
      </p:cxnSp>
      <p:sp>
        <p:nvSpPr>
          <p:cNvPr id="144" name="TextBox 143">
            <a:extLst>
              <a:ext uri="{FF2B5EF4-FFF2-40B4-BE49-F238E27FC236}">
                <a16:creationId xmlns="" xmlns:a16="http://schemas.microsoft.com/office/drawing/2014/main" id="{0D5F24D4-65A7-4DBE-A719-65FAFB595C13}"/>
              </a:ext>
            </a:extLst>
          </p:cNvPr>
          <p:cNvSpPr txBox="1"/>
          <p:nvPr/>
        </p:nvSpPr>
        <p:spPr>
          <a:xfrm>
            <a:off x="8801041" y="2508746"/>
            <a:ext cx="273779" cy="135489"/>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CI-2</a:t>
            </a:r>
          </a:p>
        </p:txBody>
      </p:sp>
      <p:sp>
        <p:nvSpPr>
          <p:cNvPr id="146" name="TextBox 145">
            <a:extLst>
              <a:ext uri="{FF2B5EF4-FFF2-40B4-BE49-F238E27FC236}">
                <a16:creationId xmlns="" xmlns:a16="http://schemas.microsoft.com/office/drawing/2014/main" id="{0D5F24D4-65A7-4DBE-A719-65FAFB595C13}"/>
              </a:ext>
            </a:extLst>
          </p:cNvPr>
          <p:cNvSpPr txBox="1"/>
          <p:nvPr/>
        </p:nvSpPr>
        <p:spPr>
          <a:xfrm>
            <a:off x="7885854" y="3202397"/>
            <a:ext cx="288883" cy="136981"/>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CI-4</a:t>
            </a:r>
          </a:p>
        </p:txBody>
      </p:sp>
      <p:sp>
        <p:nvSpPr>
          <p:cNvPr id="147" name="TextBox 146">
            <a:extLst>
              <a:ext uri="{FF2B5EF4-FFF2-40B4-BE49-F238E27FC236}">
                <a16:creationId xmlns="" xmlns:a16="http://schemas.microsoft.com/office/drawing/2014/main" id="{0D5F24D4-65A7-4DBE-A719-65FAFB595C13}"/>
              </a:ext>
            </a:extLst>
          </p:cNvPr>
          <p:cNvSpPr txBox="1"/>
          <p:nvPr/>
        </p:nvSpPr>
        <p:spPr>
          <a:xfrm>
            <a:off x="9926026" y="3027317"/>
            <a:ext cx="278000" cy="159668"/>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CI-5</a:t>
            </a:r>
          </a:p>
        </p:txBody>
      </p:sp>
      <p:sp>
        <p:nvSpPr>
          <p:cNvPr id="148" name="TextBox 147">
            <a:extLst>
              <a:ext uri="{FF2B5EF4-FFF2-40B4-BE49-F238E27FC236}">
                <a16:creationId xmlns="" xmlns:a16="http://schemas.microsoft.com/office/drawing/2014/main" id="{0D5F24D4-65A7-4DBE-A719-65FAFB595C13}"/>
              </a:ext>
            </a:extLst>
          </p:cNvPr>
          <p:cNvSpPr txBox="1"/>
          <p:nvPr/>
        </p:nvSpPr>
        <p:spPr>
          <a:xfrm>
            <a:off x="10352320" y="2494899"/>
            <a:ext cx="258754" cy="152828"/>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CI-3</a:t>
            </a:r>
          </a:p>
        </p:txBody>
      </p:sp>
      <p:cxnSp>
        <p:nvCxnSpPr>
          <p:cNvPr id="150" name="Straight Arrow Connector 149"/>
          <p:cNvCxnSpPr/>
          <p:nvPr/>
        </p:nvCxnSpPr>
        <p:spPr>
          <a:xfrm flipH="1">
            <a:off x="7761913" y="2510486"/>
            <a:ext cx="2718" cy="282927"/>
          </a:xfrm>
          <a:prstGeom prst="straightConnector1">
            <a:avLst/>
          </a:prstGeom>
          <a:noFill/>
          <a:ln w="28575" cap="flat" cmpd="sng" algn="ctr">
            <a:solidFill>
              <a:schemeClr val="tx1"/>
            </a:solidFill>
            <a:prstDash val="solid"/>
            <a:headEnd type="triangle" w="med" len="med"/>
            <a:tailEnd type="triangle" w="med" len="med"/>
          </a:ln>
          <a:effectLst/>
        </p:spPr>
      </p:cxnSp>
      <p:sp>
        <p:nvSpPr>
          <p:cNvPr id="145" name="TextBox 144">
            <a:extLst>
              <a:ext uri="{FF2B5EF4-FFF2-40B4-BE49-F238E27FC236}">
                <a16:creationId xmlns="" xmlns:a16="http://schemas.microsoft.com/office/drawing/2014/main" id="{0D5F24D4-65A7-4DBE-A719-65FAFB595C13}"/>
              </a:ext>
            </a:extLst>
          </p:cNvPr>
          <p:cNvSpPr txBox="1"/>
          <p:nvPr/>
        </p:nvSpPr>
        <p:spPr>
          <a:xfrm>
            <a:off x="7808335" y="2497435"/>
            <a:ext cx="287336" cy="146576"/>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CI-1</a:t>
            </a:r>
          </a:p>
        </p:txBody>
      </p:sp>
      <p:cxnSp>
        <p:nvCxnSpPr>
          <p:cNvPr id="153" name="Straight Arrow Connector 152"/>
          <p:cNvCxnSpPr/>
          <p:nvPr/>
        </p:nvCxnSpPr>
        <p:spPr>
          <a:xfrm>
            <a:off x="7885854" y="3150132"/>
            <a:ext cx="310953" cy="0"/>
          </a:xfrm>
          <a:prstGeom prst="straightConnector1">
            <a:avLst/>
          </a:prstGeom>
          <a:noFill/>
          <a:ln w="28575" cap="flat" cmpd="sng" algn="ctr">
            <a:solidFill>
              <a:schemeClr val="tx1"/>
            </a:solidFill>
            <a:prstDash val="solid"/>
            <a:headEnd type="triangle" w="med" len="med"/>
            <a:tailEnd type="triangle" w="med" len="med"/>
          </a:ln>
          <a:effectLst/>
        </p:spPr>
      </p:cxnSp>
      <p:sp>
        <p:nvSpPr>
          <p:cNvPr id="155" name="TextBox 154">
            <a:extLst>
              <a:ext uri="{FF2B5EF4-FFF2-40B4-BE49-F238E27FC236}">
                <a16:creationId xmlns="" xmlns:a16="http://schemas.microsoft.com/office/drawing/2014/main" id="{0D5F24D4-65A7-4DBE-A719-65FAFB595C13}"/>
              </a:ext>
            </a:extLst>
          </p:cNvPr>
          <p:cNvSpPr txBox="1"/>
          <p:nvPr/>
        </p:nvSpPr>
        <p:spPr>
          <a:xfrm>
            <a:off x="8720490" y="4437443"/>
            <a:ext cx="278000" cy="159668"/>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CI-6</a:t>
            </a:r>
          </a:p>
        </p:txBody>
      </p:sp>
      <p:sp>
        <p:nvSpPr>
          <p:cNvPr id="156" name="TextBox 155">
            <a:extLst>
              <a:ext uri="{FF2B5EF4-FFF2-40B4-BE49-F238E27FC236}">
                <a16:creationId xmlns="" xmlns:a16="http://schemas.microsoft.com/office/drawing/2014/main" id="{0D5F24D4-65A7-4DBE-A719-65FAFB595C13}"/>
              </a:ext>
            </a:extLst>
          </p:cNvPr>
          <p:cNvSpPr txBox="1"/>
          <p:nvPr/>
        </p:nvSpPr>
        <p:spPr>
          <a:xfrm>
            <a:off x="9921734" y="4013465"/>
            <a:ext cx="278000" cy="159668"/>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CI-7</a:t>
            </a:r>
          </a:p>
        </p:txBody>
      </p:sp>
      <p:sp>
        <p:nvSpPr>
          <p:cNvPr id="158" name="TextBox 157"/>
          <p:cNvSpPr txBox="1"/>
          <p:nvPr/>
        </p:nvSpPr>
        <p:spPr>
          <a:xfrm>
            <a:off x="6156135" y="4448436"/>
            <a:ext cx="2408896" cy="368952"/>
          </a:xfrm>
          <a:prstGeom prst="rect">
            <a:avLst/>
          </a:prstGeom>
          <a:noFill/>
        </p:spPr>
        <p:txBody>
          <a:bodyPr wrap="square" lIns="0" tIns="45659" rIns="0" bIns="45659" rtlCol="0" anchor="ctr" anchorCtr="0">
            <a:spAutoFit/>
          </a:bodyPr>
          <a:lstStyle/>
          <a:p>
            <a:pPr algn="ctr" defTabSz="913220">
              <a:defRPr/>
            </a:pPr>
            <a:r>
              <a:rPr lang="en-US" sz="899" i="1" kern="0" dirty="0">
                <a:solidFill>
                  <a:prstClr val="black"/>
                </a:solidFill>
              </a:rPr>
              <a:t>*Not E2E service view.  The “Service” view in the SDN Controller is limited its scope of control</a:t>
            </a:r>
          </a:p>
        </p:txBody>
      </p:sp>
      <p:sp>
        <p:nvSpPr>
          <p:cNvPr id="138" name="TextBox 137">
            <a:extLst>
              <a:ext uri="{FF2B5EF4-FFF2-40B4-BE49-F238E27FC236}">
                <a16:creationId xmlns="" xmlns:a16="http://schemas.microsoft.com/office/drawing/2014/main" id="{0D5F24D4-65A7-4DBE-A719-65FAFB595C13}"/>
              </a:ext>
            </a:extLst>
          </p:cNvPr>
          <p:cNvSpPr txBox="1"/>
          <p:nvPr/>
        </p:nvSpPr>
        <p:spPr>
          <a:xfrm>
            <a:off x="10999139" y="5598815"/>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CE-6</a:t>
            </a:r>
          </a:p>
        </p:txBody>
      </p:sp>
    </p:spTree>
    <p:extLst>
      <p:ext uri="{BB962C8B-B14F-4D97-AF65-F5344CB8AC3E}">
        <p14:creationId xmlns:p14="http://schemas.microsoft.com/office/powerpoint/2010/main" val="1597049670"/>
      </p:ext>
    </p:extLst>
  </p:cSld>
  <p:clrMapOvr>
    <a:masterClrMapping/>
  </p:clrMapOvr>
  <p:transition>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26</a:t>
            </a:fld>
            <a:endParaRPr lang="en-US" dirty="0"/>
          </a:p>
        </p:txBody>
      </p:sp>
      <p:sp>
        <p:nvSpPr>
          <p:cNvPr id="3" name="Title 2"/>
          <p:cNvSpPr>
            <a:spLocks noGrp="1"/>
          </p:cNvSpPr>
          <p:nvPr>
            <p:ph type="title"/>
          </p:nvPr>
        </p:nvSpPr>
        <p:spPr/>
        <p:txBody>
          <a:bodyPr>
            <a:normAutofit fontScale="90000"/>
          </a:bodyPr>
          <a:lstStyle/>
          <a:p>
            <a:r>
              <a:rPr lang="en-US" dirty="0"/>
              <a:t>Data Collection, Analytics and Events (DCAE) Architecture</a:t>
            </a:r>
          </a:p>
        </p:txBody>
      </p:sp>
      <p:sp>
        <p:nvSpPr>
          <p:cNvPr id="25" name="Text Placeholder 24"/>
          <p:cNvSpPr>
            <a:spLocks noGrp="1"/>
          </p:cNvSpPr>
          <p:nvPr>
            <p:ph type="body" sz="quarter" idx="10"/>
          </p:nvPr>
        </p:nvSpPr>
        <p:spPr>
          <a:xfrm>
            <a:off x="571501" y="3898540"/>
            <a:ext cx="10201528" cy="2564635"/>
          </a:xfrm>
        </p:spPr>
        <p:txBody>
          <a:bodyPr>
            <a:noAutofit/>
          </a:bodyPr>
          <a:lstStyle/>
          <a:p>
            <a:pPr marL="174625" indent="-174625">
              <a:spcBef>
                <a:spcPts val="0"/>
              </a:spcBef>
            </a:pPr>
            <a:r>
              <a:rPr lang="en-US" sz="1300" dirty="0">
                <a:solidFill>
                  <a:srgbClr val="067AB4">
                    <a:lumMod val="75000"/>
                  </a:srgbClr>
                </a:solidFill>
              </a:rPr>
              <a:t>DCAE enables real-time fault, performance and other data/event collection from service, network and infrastructure</a:t>
            </a:r>
          </a:p>
          <a:p>
            <a:pPr marL="347041" lvl="1" indent="-170367">
              <a:buFont typeface="Calibri" panose="020F0502020204030204" pitchFamily="34" charset="0"/>
              <a:buChar char="‒"/>
            </a:pPr>
            <a:r>
              <a:rPr lang="en-US" sz="1100" dirty="0">
                <a:solidFill>
                  <a:srgbClr val="000000"/>
                </a:solidFill>
              </a:rPr>
              <a:t>Collect Data &amp; Events once and make available to multiple applications</a:t>
            </a:r>
          </a:p>
          <a:p>
            <a:pPr marL="347041" lvl="1" indent="-170367">
              <a:buFont typeface="Calibri" panose="020F0502020204030204" pitchFamily="34" charset="0"/>
              <a:buChar char="‒"/>
            </a:pPr>
            <a:r>
              <a:rPr lang="en-US" sz="1100" dirty="0">
                <a:solidFill>
                  <a:srgbClr val="000000"/>
                </a:solidFill>
              </a:rPr>
              <a:t>Telemetry records from VNFs and PNFs (fault, performance, usage, etc.)</a:t>
            </a:r>
          </a:p>
          <a:p>
            <a:pPr marL="168782" indent="-168782">
              <a:spcBef>
                <a:spcPts val="0"/>
              </a:spcBef>
              <a:buFont typeface="Arial" panose="020B0604020202020204" pitchFamily="34" charset="0"/>
              <a:buChar char="•"/>
            </a:pPr>
            <a:r>
              <a:rPr lang="en-US" sz="1300" dirty="0">
                <a:solidFill>
                  <a:srgbClr val="067AB4">
                    <a:lumMod val="75000"/>
                  </a:srgbClr>
                </a:solidFill>
              </a:rPr>
              <a:t>Makes collected data available to real-time analytic µ-services to:</a:t>
            </a:r>
          </a:p>
          <a:p>
            <a:pPr marL="347041" lvl="1" indent="-170367">
              <a:buFont typeface="Calibri" panose="020F0502020204030204" pitchFamily="34" charset="0"/>
              <a:buChar char="‒"/>
            </a:pPr>
            <a:r>
              <a:rPr lang="en-US" sz="1100" dirty="0">
                <a:solidFill>
                  <a:srgbClr val="000000"/>
                </a:solidFill>
              </a:rPr>
              <a:t>Identify anomalies and other events for closed loop remediation</a:t>
            </a:r>
          </a:p>
          <a:p>
            <a:pPr marL="347041" lvl="1" indent="-170367">
              <a:buFont typeface="Calibri" panose="020F0502020204030204" pitchFamily="34" charset="0"/>
              <a:buChar char="‒"/>
            </a:pPr>
            <a:r>
              <a:rPr lang="en-US" sz="1100" dirty="0">
                <a:solidFill>
                  <a:srgbClr val="000000"/>
                </a:solidFill>
              </a:rPr>
              <a:t>Enable closed-loop automation to remedy fault/performance conditions</a:t>
            </a:r>
          </a:p>
          <a:p>
            <a:pPr marL="347041" lvl="1" indent="-170367">
              <a:buFont typeface="Calibri" panose="020F0502020204030204" pitchFamily="34" charset="0"/>
              <a:buChar char="‒"/>
            </a:pPr>
            <a:r>
              <a:rPr lang="en-US" sz="1100" dirty="0">
                <a:solidFill>
                  <a:srgbClr val="000000"/>
                </a:solidFill>
              </a:rPr>
              <a:t>Enable closed-loop automation to scale resources up/down</a:t>
            </a:r>
          </a:p>
          <a:p>
            <a:pPr marL="347041" lvl="1" indent="-170367">
              <a:buFont typeface="Calibri" panose="020F0502020204030204" pitchFamily="34" charset="0"/>
              <a:buChar char="‒"/>
            </a:pPr>
            <a:r>
              <a:rPr lang="en-US" sz="1100" dirty="0">
                <a:solidFill>
                  <a:srgbClr val="000000"/>
                </a:solidFill>
              </a:rPr>
              <a:t>Enable analysis at edge and central locations</a:t>
            </a:r>
          </a:p>
          <a:p>
            <a:pPr marL="347041" lvl="1" indent="-170367">
              <a:buFont typeface="Calibri" panose="020F0502020204030204" pitchFamily="34" charset="0"/>
              <a:buChar char="‒"/>
            </a:pPr>
            <a:r>
              <a:rPr lang="en-US" sz="1100" dirty="0">
                <a:solidFill>
                  <a:srgbClr val="000000"/>
                </a:solidFill>
              </a:rPr>
              <a:t>Extensible framework to integrate applications from various sources</a:t>
            </a:r>
          </a:p>
          <a:p>
            <a:pPr marL="168782" indent="-168782">
              <a:spcBef>
                <a:spcPts val="0"/>
              </a:spcBef>
              <a:buFont typeface="Arial" panose="020B0604020202020204" pitchFamily="34" charset="0"/>
              <a:buChar char="•"/>
            </a:pPr>
            <a:r>
              <a:rPr lang="en-US" sz="1300" dirty="0">
                <a:solidFill>
                  <a:srgbClr val="067AB4">
                    <a:lumMod val="75000"/>
                  </a:srgbClr>
                </a:solidFill>
              </a:rPr>
              <a:t>Provides Correlation &amp; Analysis to manage service at various layers</a:t>
            </a:r>
          </a:p>
          <a:p>
            <a:pPr marL="347041" lvl="1" indent="-170367">
              <a:buFont typeface="Calibri" panose="020F0502020204030204" pitchFamily="34" charset="0"/>
              <a:buChar char="‒"/>
            </a:pPr>
            <a:r>
              <a:rPr lang="en-US" sz="1100" dirty="0">
                <a:solidFill>
                  <a:srgbClr val="000000"/>
                </a:solidFill>
              </a:rPr>
              <a:t>Multi-Cloud Infrastructure layer, network element layer, Network &amp; Complex Services layer, Operational Management layer</a:t>
            </a:r>
          </a:p>
          <a:p>
            <a:pPr marL="347041" lvl="1" indent="-170367">
              <a:buFont typeface="Calibri" panose="020F0502020204030204" pitchFamily="34" charset="0"/>
              <a:buChar char="‒"/>
            </a:pPr>
            <a:r>
              <a:rPr lang="en-US" sz="1100" dirty="0">
                <a:solidFill>
                  <a:srgbClr val="000000"/>
                </a:solidFill>
              </a:rPr>
              <a:t>Cross-layer, Intra-domain and cross-domain correlation</a:t>
            </a:r>
          </a:p>
          <a:p>
            <a:endParaRPr lang="en-US" dirty="0"/>
          </a:p>
        </p:txBody>
      </p:sp>
      <p:sp>
        <p:nvSpPr>
          <p:cNvPr id="54" name="Rounded Rectangle 290"/>
          <p:cNvSpPr/>
          <p:nvPr/>
        </p:nvSpPr>
        <p:spPr>
          <a:xfrm>
            <a:off x="957304" y="1081980"/>
            <a:ext cx="7018649" cy="2648860"/>
          </a:xfrm>
          <a:prstGeom prst="roundRect">
            <a:avLst>
              <a:gd name="adj" fmla="val 4052"/>
            </a:avLst>
          </a:prstGeom>
          <a:solidFill>
            <a:srgbClr val="FF7200"/>
          </a:solidFill>
          <a:ln w="25400" cap="flat" cmpd="sng" algn="ctr">
            <a:noFill/>
            <a:prstDash val="solid"/>
          </a:ln>
          <a:effectLst>
            <a:outerShdw blurRad="50800" dist="38100" dir="2700000" algn="tl" rotWithShape="0">
              <a:prstClr val="black">
                <a:alpha val="40000"/>
              </a:prstClr>
            </a:outerShdw>
          </a:effectLst>
        </p:spPr>
        <p:txBody>
          <a:bodyPr wrap="none" lIns="91440" rIns="0" rtlCol="0" anchor="t" anchorCtr="0"/>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1" i="0" u="none" strike="noStrike" kern="0" cap="none" spc="0" normalizeH="0" baseline="0" noProof="0" dirty="0">
              <a:ln>
                <a:noFill/>
              </a:ln>
              <a:solidFill>
                <a:srgbClr val="FFFF00"/>
              </a:solidFill>
              <a:effectLst/>
              <a:uLnTx/>
              <a:uFillTx/>
              <a:latin typeface="Calibri"/>
              <a:ea typeface="Verdana" pitchFamily="34" charset="0"/>
              <a:cs typeface="Verdana" pitchFamily="34" charset="0"/>
            </a:endParaRPr>
          </a:p>
        </p:txBody>
      </p:sp>
      <p:sp>
        <p:nvSpPr>
          <p:cNvPr id="55" name="Rectangle 54"/>
          <p:cNvSpPr/>
          <p:nvPr/>
        </p:nvSpPr>
        <p:spPr>
          <a:xfrm>
            <a:off x="1854878" y="2066996"/>
            <a:ext cx="6040167" cy="1612829"/>
          </a:xfrm>
          <a:prstGeom prst="rect">
            <a:avLst/>
          </a:prstGeom>
          <a:solidFill>
            <a:srgbClr val="FFBC85"/>
          </a:solidFill>
          <a:ln w="6350" cap="flat" cmpd="sng" algn="ctr">
            <a:noFill/>
            <a:prstDash val="solid"/>
          </a:ln>
          <a:effectLst/>
        </p:spPr>
        <p:txBody>
          <a:bodyPr rtlCol="0" anchor="ctr"/>
          <a:lstStyle/>
          <a:p>
            <a:pPr marL="0" marR="0" lvl="0" indent="0" algn="ctr" defTabSz="1217367"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a:ln>
                <a:noFill/>
              </a:ln>
              <a:solidFill>
                <a:prstClr val="white"/>
              </a:solidFill>
              <a:effectLst/>
              <a:uLnTx/>
              <a:uFillTx/>
              <a:latin typeface="Calibri"/>
              <a:ea typeface="+mn-ea"/>
              <a:cs typeface="+mn-cs"/>
            </a:endParaRPr>
          </a:p>
        </p:txBody>
      </p:sp>
      <p:sp>
        <p:nvSpPr>
          <p:cNvPr id="56" name="Rounded Rectangle 186"/>
          <p:cNvSpPr/>
          <p:nvPr/>
        </p:nvSpPr>
        <p:spPr>
          <a:xfrm>
            <a:off x="1981633" y="1158891"/>
            <a:ext cx="5913412" cy="588495"/>
          </a:xfrm>
          <a:prstGeom prst="roundRect">
            <a:avLst>
              <a:gd name="adj" fmla="val 4052"/>
            </a:avLst>
          </a:prstGeom>
          <a:solidFill>
            <a:srgbClr val="FFDFC5"/>
          </a:solidFill>
          <a:ln w="25400" cap="flat" cmpd="sng" algn="ctr">
            <a:noFill/>
            <a:prstDash val="solid"/>
          </a:ln>
          <a:effectLst>
            <a:outerShdw blurRad="50800" dist="38100" dir="2700000" algn="tl" rotWithShape="0">
              <a:prstClr val="black">
                <a:alpha val="40000"/>
              </a:prstClr>
            </a:outerShdw>
          </a:effectLst>
        </p:spPr>
        <p:txBody>
          <a:bodyPr wrap="none" lIns="91440" rIns="0" rtlCol="0" anchor="t" anchorCtr="0"/>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1" i="0" u="none" strike="noStrike" kern="0" cap="none" spc="0" normalizeH="0" baseline="0" noProof="0" dirty="0">
              <a:ln>
                <a:noFill/>
              </a:ln>
              <a:solidFill>
                <a:prstClr val="black"/>
              </a:solidFill>
              <a:effectLst/>
              <a:uLnTx/>
              <a:uFillTx/>
              <a:latin typeface="Calibri"/>
              <a:ea typeface="Verdana" pitchFamily="34" charset="0"/>
              <a:cs typeface="Verdana" pitchFamily="34" charset="0"/>
            </a:endParaRPr>
          </a:p>
        </p:txBody>
      </p:sp>
      <p:sp>
        <p:nvSpPr>
          <p:cNvPr id="57" name="TextBox 56"/>
          <p:cNvSpPr txBox="1"/>
          <p:nvPr/>
        </p:nvSpPr>
        <p:spPr>
          <a:xfrm>
            <a:off x="8115795" y="1986475"/>
            <a:ext cx="548227" cy="246221"/>
          </a:xfrm>
          <a:prstGeom prst="rect">
            <a:avLst/>
          </a:prstGeom>
          <a:noFill/>
          <a:ln>
            <a:noFill/>
          </a:ln>
        </p:spPr>
        <p:txBody>
          <a:bodyPr wrap="none" lIns="0" tIns="0" rIns="0" bIns="0" rtlCol="0">
            <a:spAutoFit/>
          </a:bodyPr>
          <a:lstStyle/>
          <a:p>
            <a:pPr marL="0" marR="0" lvl="0" indent="0" algn="ctr" defTabSz="1217367" eaLnBrk="1" fontAlgn="base" latinLnBrk="0" hangingPunct="1">
              <a:lnSpc>
                <a:spcPct val="80000"/>
              </a:lnSpc>
              <a:spcBef>
                <a:spcPct val="0"/>
              </a:spcBef>
              <a:spcAft>
                <a:spcPct val="0"/>
              </a:spcAft>
              <a:buClrTx/>
              <a:buSzTx/>
              <a:buFontTx/>
              <a:buNone/>
              <a:tabLst/>
              <a:defRPr/>
            </a:pPr>
            <a:r>
              <a:rPr kumimoji="0" lang="en-US" sz="1000" b="1" i="1" u="none" strike="noStrike" kern="0" cap="none" spc="0" normalizeH="0" baseline="0" noProof="0" dirty="0">
                <a:ln>
                  <a:noFill/>
                </a:ln>
                <a:solidFill>
                  <a:prstClr val="black">
                    <a:lumMod val="95000"/>
                    <a:lumOff val="5000"/>
                  </a:prstClr>
                </a:solidFill>
                <a:effectLst/>
                <a:uLnTx/>
                <a:uFillTx/>
                <a:cs typeface="Arial" charset="0"/>
              </a:rPr>
              <a:t>Streaming</a:t>
            </a:r>
          </a:p>
          <a:p>
            <a:pPr marL="0" marR="0" lvl="0" indent="0" algn="ctr" defTabSz="1217367" eaLnBrk="1" fontAlgn="base" latinLnBrk="0" hangingPunct="1">
              <a:lnSpc>
                <a:spcPct val="80000"/>
              </a:lnSpc>
              <a:spcBef>
                <a:spcPct val="0"/>
              </a:spcBef>
              <a:spcAft>
                <a:spcPct val="0"/>
              </a:spcAft>
              <a:buClrTx/>
              <a:buSzTx/>
              <a:buFontTx/>
              <a:buNone/>
              <a:tabLst/>
              <a:defRPr/>
            </a:pPr>
            <a:r>
              <a:rPr kumimoji="0" lang="en-US" sz="1000" b="1" i="1" u="none" strike="noStrike" kern="0" cap="none" spc="0" normalizeH="0" baseline="0" noProof="0" dirty="0">
                <a:ln>
                  <a:noFill/>
                </a:ln>
                <a:solidFill>
                  <a:prstClr val="black">
                    <a:lumMod val="95000"/>
                    <a:lumOff val="5000"/>
                  </a:prstClr>
                </a:solidFill>
                <a:effectLst/>
                <a:uLnTx/>
                <a:uFillTx/>
                <a:cs typeface="Arial" charset="0"/>
              </a:rPr>
              <a:t>Data</a:t>
            </a:r>
          </a:p>
        </p:txBody>
      </p:sp>
      <p:cxnSp>
        <p:nvCxnSpPr>
          <p:cNvPr id="58" name="Straight Arrow Connector 57"/>
          <p:cNvCxnSpPr/>
          <p:nvPr/>
        </p:nvCxnSpPr>
        <p:spPr>
          <a:xfrm rot="10800000">
            <a:off x="7975953" y="2300824"/>
            <a:ext cx="822960" cy="0"/>
          </a:xfrm>
          <a:prstGeom prst="straightConnector1">
            <a:avLst/>
          </a:prstGeom>
          <a:noFill/>
          <a:ln w="28575" cap="flat" cmpd="sng" algn="ctr">
            <a:solidFill>
              <a:sysClr val="windowText" lastClr="000000">
                <a:lumMod val="85000"/>
                <a:lumOff val="15000"/>
              </a:sysClr>
            </a:solidFill>
            <a:prstDash val="solid"/>
            <a:headEnd type="none" w="med" len="med"/>
            <a:tailEnd type="triangle" w="med" len="med"/>
          </a:ln>
          <a:effectLst/>
        </p:spPr>
      </p:cxnSp>
      <p:sp>
        <p:nvSpPr>
          <p:cNvPr id="59" name="TextBox 58"/>
          <p:cNvSpPr txBox="1"/>
          <p:nvPr/>
        </p:nvSpPr>
        <p:spPr>
          <a:xfrm>
            <a:off x="8225691" y="2342023"/>
            <a:ext cx="304571" cy="246221"/>
          </a:xfrm>
          <a:prstGeom prst="rect">
            <a:avLst/>
          </a:prstGeom>
          <a:noFill/>
          <a:ln>
            <a:noFill/>
          </a:ln>
        </p:spPr>
        <p:txBody>
          <a:bodyPr wrap="none" lIns="0" tIns="0" rIns="0" bIns="0" rtlCol="0">
            <a:spAutoFit/>
          </a:bodyPr>
          <a:lstStyle/>
          <a:p>
            <a:pPr marL="0" marR="0" lvl="0" indent="0" algn="ctr" defTabSz="1217367" eaLnBrk="1" fontAlgn="base" latinLnBrk="0" hangingPunct="1">
              <a:lnSpc>
                <a:spcPct val="80000"/>
              </a:lnSpc>
              <a:spcBef>
                <a:spcPct val="0"/>
              </a:spcBef>
              <a:spcAft>
                <a:spcPct val="0"/>
              </a:spcAft>
              <a:buClrTx/>
              <a:buSzTx/>
              <a:buFontTx/>
              <a:buNone/>
              <a:tabLst/>
              <a:defRPr/>
            </a:pPr>
            <a:r>
              <a:rPr kumimoji="0" lang="en-US" sz="1000" b="1" i="1" u="none" strike="noStrike" kern="0" cap="none" spc="0" normalizeH="0" baseline="0" noProof="0" dirty="0">
                <a:ln>
                  <a:noFill/>
                </a:ln>
                <a:solidFill>
                  <a:prstClr val="black">
                    <a:lumMod val="95000"/>
                    <a:lumOff val="5000"/>
                  </a:prstClr>
                </a:solidFill>
                <a:effectLst/>
                <a:uLnTx/>
                <a:uFillTx/>
                <a:cs typeface="Arial" charset="0"/>
              </a:rPr>
              <a:t>Batch</a:t>
            </a:r>
          </a:p>
          <a:p>
            <a:pPr marL="0" marR="0" lvl="0" indent="0" algn="ctr" defTabSz="1217367" eaLnBrk="1" fontAlgn="base" latinLnBrk="0" hangingPunct="1">
              <a:lnSpc>
                <a:spcPct val="80000"/>
              </a:lnSpc>
              <a:spcBef>
                <a:spcPct val="0"/>
              </a:spcBef>
              <a:spcAft>
                <a:spcPct val="0"/>
              </a:spcAft>
              <a:buClrTx/>
              <a:buSzTx/>
              <a:buFontTx/>
              <a:buNone/>
              <a:tabLst/>
              <a:defRPr/>
            </a:pPr>
            <a:r>
              <a:rPr kumimoji="0" lang="en-US" sz="1000" b="1" i="1" u="none" strike="noStrike" kern="0" cap="none" spc="0" normalizeH="0" baseline="0" noProof="0" dirty="0">
                <a:ln>
                  <a:noFill/>
                </a:ln>
                <a:solidFill>
                  <a:prstClr val="black">
                    <a:lumMod val="95000"/>
                    <a:lumOff val="5000"/>
                  </a:prstClr>
                </a:solidFill>
                <a:effectLst/>
                <a:uLnTx/>
                <a:uFillTx/>
                <a:cs typeface="Arial" charset="0"/>
              </a:rPr>
              <a:t>Data</a:t>
            </a:r>
          </a:p>
        </p:txBody>
      </p:sp>
      <p:sp>
        <p:nvSpPr>
          <p:cNvPr id="60" name="TextBox 59"/>
          <p:cNvSpPr txBox="1"/>
          <p:nvPr/>
        </p:nvSpPr>
        <p:spPr>
          <a:xfrm>
            <a:off x="8205446" y="2778381"/>
            <a:ext cx="325409" cy="123111"/>
          </a:xfrm>
          <a:prstGeom prst="rect">
            <a:avLst/>
          </a:prstGeom>
          <a:noFill/>
          <a:ln>
            <a:noFill/>
          </a:ln>
        </p:spPr>
        <p:txBody>
          <a:bodyPr wrap="none" lIns="0" tIns="0" rIns="0" bIns="0" rtlCol="0">
            <a:spAutoFit/>
          </a:bodyPr>
          <a:lstStyle/>
          <a:p>
            <a:pPr marL="0" marR="0" lvl="0" indent="0" algn="ctr" defTabSz="1217367" eaLnBrk="1" fontAlgn="base" latinLnBrk="0" hangingPunct="1">
              <a:lnSpc>
                <a:spcPct val="80000"/>
              </a:lnSpc>
              <a:spcBef>
                <a:spcPct val="0"/>
              </a:spcBef>
              <a:spcAft>
                <a:spcPct val="0"/>
              </a:spcAft>
              <a:buClrTx/>
              <a:buSzTx/>
              <a:buFontTx/>
              <a:buNone/>
              <a:tabLst/>
              <a:defRPr/>
            </a:pPr>
            <a:r>
              <a:rPr kumimoji="0" lang="en-US" sz="1000" b="1" i="1" u="none" strike="noStrike" kern="0" cap="none" spc="0" normalizeH="0" baseline="0" noProof="0" dirty="0">
                <a:ln>
                  <a:noFill/>
                </a:ln>
                <a:solidFill>
                  <a:prstClr val="black">
                    <a:lumMod val="95000"/>
                    <a:lumOff val="5000"/>
                  </a:prstClr>
                </a:solidFill>
                <a:effectLst/>
                <a:uLnTx/>
                <a:uFillTx/>
                <a:cs typeface="Arial" charset="0"/>
              </a:rPr>
              <a:t>SNMP</a:t>
            </a:r>
          </a:p>
        </p:txBody>
      </p:sp>
      <p:cxnSp>
        <p:nvCxnSpPr>
          <p:cNvPr id="61" name="Straight Arrow Connector 60"/>
          <p:cNvCxnSpPr/>
          <p:nvPr/>
        </p:nvCxnSpPr>
        <p:spPr>
          <a:xfrm rot="10800000">
            <a:off x="7966127" y="3124074"/>
            <a:ext cx="822960" cy="0"/>
          </a:xfrm>
          <a:prstGeom prst="straightConnector1">
            <a:avLst/>
          </a:prstGeom>
          <a:noFill/>
          <a:ln w="28575" cap="flat" cmpd="sng" algn="ctr">
            <a:solidFill>
              <a:sysClr val="windowText" lastClr="000000">
                <a:lumMod val="85000"/>
                <a:lumOff val="15000"/>
              </a:sysClr>
            </a:solidFill>
            <a:prstDash val="solid"/>
            <a:headEnd type="none" w="med" len="med"/>
            <a:tailEnd type="triangle" w="med" len="med"/>
          </a:ln>
          <a:effectLst/>
        </p:spPr>
      </p:cxnSp>
      <p:sp>
        <p:nvSpPr>
          <p:cNvPr id="62" name="TextBox 61"/>
          <p:cNvSpPr txBox="1"/>
          <p:nvPr/>
        </p:nvSpPr>
        <p:spPr>
          <a:xfrm>
            <a:off x="8199033" y="3144432"/>
            <a:ext cx="338234" cy="123111"/>
          </a:xfrm>
          <a:prstGeom prst="rect">
            <a:avLst/>
          </a:prstGeom>
          <a:noFill/>
          <a:ln>
            <a:noFill/>
          </a:ln>
        </p:spPr>
        <p:txBody>
          <a:bodyPr wrap="none" lIns="0" tIns="0" rIns="0" bIns="0" rtlCol="0">
            <a:spAutoFit/>
          </a:bodyPr>
          <a:lstStyle/>
          <a:p>
            <a:pPr marL="0" marR="0" lvl="0" indent="0" algn="ctr" defTabSz="1217367" eaLnBrk="1" fontAlgn="base" latinLnBrk="0" hangingPunct="1">
              <a:lnSpc>
                <a:spcPct val="80000"/>
              </a:lnSpc>
              <a:spcBef>
                <a:spcPct val="0"/>
              </a:spcBef>
              <a:spcAft>
                <a:spcPct val="0"/>
              </a:spcAft>
              <a:buClrTx/>
              <a:buSzTx/>
              <a:buFontTx/>
              <a:buNone/>
              <a:tabLst/>
              <a:defRPr/>
            </a:pPr>
            <a:r>
              <a:rPr kumimoji="0" lang="en-US" sz="1000" b="1" i="1" u="none" strike="noStrike" kern="0" cap="none" spc="0" normalizeH="0" baseline="0" noProof="0" dirty="0">
                <a:ln>
                  <a:noFill/>
                </a:ln>
                <a:solidFill>
                  <a:prstClr val="black">
                    <a:lumMod val="95000"/>
                    <a:lumOff val="5000"/>
                  </a:prstClr>
                </a:solidFill>
                <a:effectLst/>
                <a:uLnTx/>
                <a:uFillTx/>
                <a:cs typeface="Arial" charset="0"/>
              </a:rPr>
              <a:t>Syslog</a:t>
            </a:r>
          </a:p>
        </p:txBody>
      </p:sp>
      <p:cxnSp>
        <p:nvCxnSpPr>
          <p:cNvPr id="63" name="Straight Arrow Connector 62"/>
          <p:cNvCxnSpPr/>
          <p:nvPr/>
        </p:nvCxnSpPr>
        <p:spPr>
          <a:xfrm flipH="1">
            <a:off x="7966127" y="3500324"/>
            <a:ext cx="822960" cy="0"/>
          </a:xfrm>
          <a:prstGeom prst="straightConnector1">
            <a:avLst/>
          </a:prstGeom>
          <a:noFill/>
          <a:ln w="28575" cap="flat" cmpd="sng" algn="ctr">
            <a:solidFill>
              <a:sysClr val="windowText" lastClr="000000">
                <a:lumMod val="85000"/>
                <a:lumOff val="15000"/>
              </a:sysClr>
            </a:solidFill>
            <a:prstDash val="solid"/>
            <a:headEnd type="none" w="med" len="med"/>
            <a:tailEnd type="triangle" w="med" len="med"/>
          </a:ln>
          <a:effectLst/>
        </p:spPr>
      </p:cxnSp>
      <p:cxnSp>
        <p:nvCxnSpPr>
          <p:cNvPr id="64" name="Straight Arrow Connector 63"/>
          <p:cNvCxnSpPr/>
          <p:nvPr/>
        </p:nvCxnSpPr>
        <p:spPr>
          <a:xfrm rot="10800000">
            <a:off x="7966127" y="2747824"/>
            <a:ext cx="822960" cy="0"/>
          </a:xfrm>
          <a:prstGeom prst="straightConnector1">
            <a:avLst/>
          </a:prstGeom>
          <a:noFill/>
          <a:ln w="28575" cap="flat" cmpd="sng" algn="ctr">
            <a:solidFill>
              <a:sysClr val="windowText" lastClr="000000">
                <a:lumMod val="85000"/>
                <a:lumOff val="15000"/>
              </a:sysClr>
            </a:solidFill>
            <a:prstDash val="solid"/>
            <a:headEnd type="none" w="med" len="med"/>
            <a:tailEnd type="triangle" w="med" len="med"/>
          </a:ln>
          <a:effectLst/>
        </p:spPr>
      </p:cxnSp>
      <p:sp>
        <p:nvSpPr>
          <p:cNvPr id="65" name="TextBox 64"/>
          <p:cNvSpPr txBox="1"/>
          <p:nvPr/>
        </p:nvSpPr>
        <p:spPr>
          <a:xfrm>
            <a:off x="8215864" y="3528778"/>
            <a:ext cx="304571" cy="123111"/>
          </a:xfrm>
          <a:prstGeom prst="rect">
            <a:avLst/>
          </a:prstGeom>
          <a:noFill/>
          <a:ln>
            <a:noFill/>
          </a:ln>
        </p:spPr>
        <p:txBody>
          <a:bodyPr wrap="none" lIns="0" tIns="0" rIns="0" bIns="0" rtlCol="0">
            <a:spAutoFit/>
          </a:bodyPr>
          <a:lstStyle/>
          <a:p>
            <a:pPr marL="0" marR="0" lvl="0" indent="0" algn="ctr" defTabSz="1217367" eaLnBrk="1" fontAlgn="base" latinLnBrk="0" hangingPunct="1">
              <a:lnSpc>
                <a:spcPct val="80000"/>
              </a:lnSpc>
              <a:spcBef>
                <a:spcPct val="0"/>
              </a:spcBef>
              <a:spcAft>
                <a:spcPct val="0"/>
              </a:spcAft>
              <a:buClrTx/>
              <a:buSzTx/>
              <a:buFontTx/>
              <a:buNone/>
              <a:tabLst/>
              <a:defRPr/>
            </a:pPr>
            <a:r>
              <a:rPr kumimoji="0" lang="en-US" sz="1000" b="1" i="1" u="none" strike="noStrike" kern="0" cap="none" spc="0" normalizeH="0" baseline="0" noProof="0" dirty="0">
                <a:ln>
                  <a:noFill/>
                </a:ln>
                <a:solidFill>
                  <a:prstClr val="black">
                    <a:lumMod val="95000"/>
                    <a:lumOff val="5000"/>
                  </a:prstClr>
                </a:solidFill>
                <a:effectLst/>
                <a:uLnTx/>
                <a:uFillTx/>
                <a:cs typeface="Arial" charset="0"/>
              </a:rPr>
              <a:t>Other</a:t>
            </a:r>
          </a:p>
        </p:txBody>
      </p:sp>
      <p:sp>
        <p:nvSpPr>
          <p:cNvPr id="66" name="Rectangle 65"/>
          <p:cNvSpPr/>
          <p:nvPr/>
        </p:nvSpPr>
        <p:spPr bwMode="auto">
          <a:xfrm>
            <a:off x="1896682" y="2928943"/>
            <a:ext cx="2828861" cy="731520"/>
          </a:xfrm>
          <a:prstGeom prst="rect">
            <a:avLst/>
          </a:prstGeom>
          <a:solidFill>
            <a:srgbClr val="FFECDD"/>
          </a:solidFill>
          <a:ln w="9525" cap="flat" cmpd="sng" algn="ctr">
            <a:solidFill>
              <a:srgbClr val="00B0F0"/>
            </a:solidFill>
            <a:prstDash val="solid"/>
            <a:round/>
            <a:headEnd type="none" w="med" len="med"/>
            <a:tailEnd type="none" w="med" len="med"/>
          </a:ln>
          <a:effectLst/>
        </p:spPr>
        <p:txBody>
          <a:bodyPr lIns="45720" tIns="45720" rIns="45720" bIns="0" anchor="t" anchorCtr="0"/>
          <a:lstStyle/>
          <a:p>
            <a:pPr marL="0" marR="0" lvl="0" indent="0" algn="ctr" defTabSz="914400" eaLnBrk="1" fontAlgn="base" latinLnBrk="0" hangingPunct="1">
              <a:lnSpc>
                <a:spcPct val="100000"/>
              </a:lnSpc>
              <a:spcBef>
                <a:spcPct val="50000"/>
              </a:spcBef>
              <a:spcAft>
                <a:spcPct val="0"/>
              </a:spcAft>
              <a:buClrTx/>
              <a:buSzTx/>
              <a:buFontTx/>
              <a:buNone/>
              <a:tabLst/>
              <a:defRPr/>
            </a:pPr>
            <a:r>
              <a:rPr kumimoji="0" lang="en-GB" sz="1400" b="1" i="0" u="none" strike="noStrike" kern="0" cap="none" spc="0" normalizeH="0" baseline="0" noProof="0" dirty="0">
                <a:ln>
                  <a:noFill/>
                </a:ln>
                <a:solidFill>
                  <a:srgbClr val="000000"/>
                </a:solidFill>
                <a:effectLst/>
                <a:uLnTx/>
                <a:uFillTx/>
                <a:ea typeface="ＭＳ Ｐゴシック" charset="0"/>
                <a:cs typeface="Arial" charset="0"/>
              </a:rPr>
              <a:t>Unstructured &amp; Structured Data Persistence</a:t>
            </a:r>
            <a:endParaRPr kumimoji="0" lang="en-US" sz="1400" b="1" i="0" u="none" strike="noStrike" kern="0" cap="none" spc="0" normalizeH="0" baseline="0" noProof="0" dirty="0">
              <a:ln>
                <a:noFill/>
              </a:ln>
              <a:solidFill>
                <a:srgbClr val="000000"/>
              </a:solidFill>
              <a:effectLst/>
              <a:uLnTx/>
              <a:uFillTx/>
              <a:ea typeface="ＭＳ Ｐゴシック" charset="0"/>
              <a:cs typeface="Arial" charset="0"/>
            </a:endParaRPr>
          </a:p>
        </p:txBody>
      </p:sp>
      <p:sp>
        <p:nvSpPr>
          <p:cNvPr id="67" name="Rectangle 66"/>
          <p:cNvSpPr/>
          <p:nvPr/>
        </p:nvSpPr>
        <p:spPr>
          <a:xfrm>
            <a:off x="1896683" y="2365018"/>
            <a:ext cx="2832946" cy="502568"/>
          </a:xfrm>
          <a:prstGeom prst="rect">
            <a:avLst/>
          </a:prstGeom>
          <a:solidFill>
            <a:srgbClr val="FFECDD"/>
          </a:solidFill>
          <a:ln w="9525" cap="flat" cmpd="sng" algn="ctr">
            <a:solidFill>
              <a:srgbClr val="00B0F0"/>
            </a:solidFill>
            <a:prstDash val="solid"/>
            <a:round/>
            <a:headEnd type="none" w="med" len="med"/>
            <a:tailEnd type="none" w="med" len="med"/>
          </a:ln>
          <a:effectLst/>
        </p:spPr>
        <p:txBody>
          <a:bodyPr lIns="45720" rIns="45720" anchor="ctr" anchorCtr="0"/>
          <a:lstStyle/>
          <a:p>
            <a:pPr marL="0" marR="0" lvl="0" indent="0" algn="ctr" defTabSz="914400" eaLnBrk="1" fontAlgn="base" latinLnBrk="0" hangingPunct="1">
              <a:lnSpc>
                <a:spcPct val="100000"/>
              </a:lnSpc>
              <a:spcBef>
                <a:spcPts val="0"/>
              </a:spcBef>
              <a:spcAft>
                <a:spcPct val="0"/>
              </a:spcAft>
              <a:buClrTx/>
              <a:buSzTx/>
              <a:buFontTx/>
              <a:buNone/>
              <a:tabLst/>
              <a:defRPr/>
            </a:pPr>
            <a:r>
              <a:rPr kumimoji="0" lang="en-US" sz="1400" b="1" i="0" u="none" strike="noStrike" kern="0" cap="none" spc="0" normalizeH="0" baseline="0" noProof="0" dirty="0">
                <a:ln>
                  <a:noFill/>
                </a:ln>
                <a:solidFill>
                  <a:srgbClr val="000000"/>
                </a:solidFill>
                <a:effectLst/>
                <a:uLnTx/>
                <a:uFillTx/>
                <a:ea typeface="ＭＳ Ｐゴシック" charset="0"/>
                <a:cs typeface="Arial" charset="0"/>
              </a:rPr>
              <a:t>Analytic Frameworks:</a:t>
            </a:r>
          </a:p>
          <a:p>
            <a:pPr marL="0" marR="0" lvl="0" indent="0" algn="ctr" defTabSz="914400" eaLnBrk="1" fontAlgn="base" latinLnBrk="0" hangingPunct="1">
              <a:lnSpc>
                <a:spcPct val="100000"/>
              </a:lnSpc>
              <a:spcBef>
                <a:spcPts val="0"/>
              </a:spcBef>
              <a:spcAft>
                <a:spcPct val="0"/>
              </a:spcAft>
              <a:buClrTx/>
              <a:buSzTx/>
              <a:buFontTx/>
              <a:buNone/>
              <a:tabLst/>
              <a:defRPr/>
            </a:pPr>
            <a:r>
              <a:rPr kumimoji="0" lang="en-US" sz="1400" b="1" i="0" u="none" strike="noStrike" kern="0" cap="none" spc="0" normalizeH="0" baseline="0" noProof="0" dirty="0">
                <a:ln>
                  <a:noFill/>
                </a:ln>
                <a:solidFill>
                  <a:srgbClr val="000000"/>
                </a:solidFill>
                <a:effectLst/>
                <a:uLnTx/>
                <a:uFillTx/>
                <a:ea typeface="ＭＳ Ｐゴシック" charset="0"/>
                <a:cs typeface="Arial" charset="0"/>
              </a:rPr>
              <a:t>Holmes,</a:t>
            </a:r>
            <a:r>
              <a:rPr kumimoji="0" lang="en-US" sz="1400" b="1" i="0" u="none" strike="noStrike" kern="0" cap="none" spc="0" normalizeH="0" noProof="0" dirty="0">
                <a:ln>
                  <a:noFill/>
                </a:ln>
                <a:solidFill>
                  <a:srgbClr val="000000"/>
                </a:solidFill>
                <a:effectLst/>
                <a:uLnTx/>
                <a:uFillTx/>
                <a:ea typeface="ＭＳ Ｐゴシック" charset="0"/>
                <a:cs typeface="Arial" charset="0"/>
              </a:rPr>
              <a:t> </a:t>
            </a:r>
            <a:r>
              <a:rPr kumimoji="0" lang="en-US" sz="1400" b="1" i="0" u="none" strike="noStrike" kern="0" cap="none" spc="0" normalizeH="0" baseline="0" noProof="0" dirty="0">
                <a:ln>
                  <a:noFill/>
                </a:ln>
                <a:solidFill>
                  <a:srgbClr val="000000"/>
                </a:solidFill>
                <a:effectLst/>
                <a:uLnTx/>
                <a:uFillTx/>
                <a:ea typeface="ＭＳ Ｐゴシック" charset="0"/>
                <a:cs typeface="Arial" charset="0"/>
              </a:rPr>
              <a:t>CDAP, </a:t>
            </a:r>
            <a:r>
              <a:rPr lang="en-US" sz="1400" b="1" kern="0" dirty="0">
                <a:solidFill>
                  <a:srgbClr val="000000"/>
                </a:solidFill>
                <a:ea typeface="ＭＳ Ｐゴシック" charset="0"/>
                <a:cs typeface="Arial" charset="0"/>
              </a:rPr>
              <a:t>Other</a:t>
            </a:r>
            <a:endParaRPr kumimoji="0" lang="en-US" sz="1400" b="1" i="0" u="none" strike="noStrike" kern="0" cap="none" spc="0" normalizeH="0" baseline="0" noProof="0" dirty="0">
              <a:ln>
                <a:noFill/>
              </a:ln>
              <a:solidFill>
                <a:srgbClr val="000000"/>
              </a:solidFill>
              <a:effectLst/>
              <a:uLnTx/>
              <a:uFillTx/>
              <a:ea typeface="ＭＳ Ｐゴシック" charset="0"/>
              <a:cs typeface="Arial" charset="0"/>
            </a:endParaRPr>
          </a:p>
        </p:txBody>
      </p:sp>
      <p:sp>
        <p:nvSpPr>
          <p:cNvPr id="68" name="Rectangle 67"/>
          <p:cNvSpPr/>
          <p:nvPr/>
        </p:nvSpPr>
        <p:spPr bwMode="auto">
          <a:xfrm>
            <a:off x="5038604" y="2389863"/>
            <a:ext cx="2788416" cy="621271"/>
          </a:xfrm>
          <a:prstGeom prst="rect">
            <a:avLst/>
          </a:prstGeom>
          <a:solidFill>
            <a:srgbClr val="FFECDD"/>
          </a:solidFill>
          <a:ln w="9525" cap="flat" cmpd="sng" algn="ctr">
            <a:solidFill>
              <a:srgbClr val="00B0F0"/>
            </a:solidFill>
            <a:prstDash val="solid"/>
            <a:round/>
            <a:headEnd type="none" w="med" len="med"/>
            <a:tailEnd type="none" w="med" len="med"/>
          </a:ln>
          <a:effectLst/>
        </p:spPr>
        <p:txBody>
          <a:bodyPr lIns="45720" tIns="45720" rIns="45720" bIns="0" anchor="t" anchorCtr="0"/>
          <a:lstStyle/>
          <a:p>
            <a:pPr marL="0" marR="0" lvl="0" indent="0" algn="ctr" defTabSz="914400" eaLnBrk="1" fontAlgn="base" latinLnBrk="0" hangingPunct="1">
              <a:lnSpc>
                <a:spcPct val="100000"/>
              </a:lnSpc>
              <a:spcBef>
                <a:spcPct val="50000"/>
              </a:spcBef>
              <a:spcAft>
                <a:spcPct val="0"/>
              </a:spcAft>
              <a:buClrTx/>
              <a:buSzTx/>
              <a:buFontTx/>
              <a:buNone/>
              <a:tabLst/>
              <a:defRPr/>
            </a:pPr>
            <a:r>
              <a:rPr kumimoji="0" lang="en-GB" sz="1400" b="1" i="0" u="none" strike="noStrike" kern="0" cap="none" spc="0" normalizeH="0" baseline="0" noProof="0" dirty="0">
                <a:ln>
                  <a:noFill/>
                </a:ln>
                <a:solidFill>
                  <a:srgbClr val="000000"/>
                </a:solidFill>
                <a:effectLst/>
                <a:uLnTx/>
                <a:uFillTx/>
                <a:ea typeface="ＭＳ Ｐゴシック" charset="0"/>
                <a:cs typeface="Arial" charset="0"/>
              </a:rPr>
              <a:t>Stream Data Collection</a:t>
            </a:r>
            <a:endParaRPr kumimoji="0" lang="en-US" sz="1400" b="1" i="0" u="none" strike="noStrike" kern="0" cap="none" spc="0" normalizeH="0" baseline="0" noProof="0" dirty="0">
              <a:ln>
                <a:noFill/>
              </a:ln>
              <a:solidFill>
                <a:srgbClr val="000000"/>
              </a:solidFill>
              <a:effectLst/>
              <a:uLnTx/>
              <a:uFillTx/>
              <a:ea typeface="ＭＳ Ｐゴシック" charset="0"/>
              <a:cs typeface="Arial" charset="0"/>
            </a:endParaRPr>
          </a:p>
        </p:txBody>
      </p:sp>
      <p:sp>
        <p:nvSpPr>
          <p:cNvPr id="69" name="Rectangle 68"/>
          <p:cNvSpPr/>
          <p:nvPr/>
        </p:nvSpPr>
        <p:spPr>
          <a:xfrm>
            <a:off x="5131530" y="2688339"/>
            <a:ext cx="731520" cy="274320"/>
          </a:xfrm>
          <a:prstGeom prst="rect">
            <a:avLst/>
          </a:prstGeom>
          <a:solidFill>
            <a:sysClr val="window" lastClr="FFFFFF"/>
          </a:solidFill>
          <a:ln w="9525" cap="flat" cmpd="sng" algn="ctr">
            <a:solidFill>
              <a:srgbClr val="00B0F0"/>
            </a:solidFill>
            <a:prstDash val="solid"/>
          </a:ln>
          <a:effectLst/>
        </p:spPr>
        <p:txBody>
          <a:bodyPr rtlCol="0" anchor="ctr"/>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Events</a:t>
            </a:r>
          </a:p>
        </p:txBody>
      </p:sp>
      <p:sp>
        <p:nvSpPr>
          <p:cNvPr id="70" name="Rectangle 69"/>
          <p:cNvSpPr/>
          <p:nvPr/>
        </p:nvSpPr>
        <p:spPr>
          <a:xfrm>
            <a:off x="6072496" y="2688339"/>
            <a:ext cx="731520" cy="274320"/>
          </a:xfrm>
          <a:prstGeom prst="rect">
            <a:avLst/>
          </a:prstGeom>
          <a:solidFill>
            <a:sysClr val="window" lastClr="FFFFFF"/>
          </a:solidFill>
          <a:ln w="9525" cap="flat" cmpd="sng" algn="ctr">
            <a:solidFill>
              <a:srgbClr val="00B0F0"/>
            </a:solidFill>
            <a:prstDash val="solid"/>
          </a:ln>
          <a:effectLst/>
        </p:spPr>
        <p:txBody>
          <a:bodyPr rtlCol="0" anchor="ctr"/>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Flows</a:t>
            </a:r>
          </a:p>
        </p:txBody>
      </p:sp>
      <p:sp>
        <p:nvSpPr>
          <p:cNvPr id="71" name="Rectangle 70"/>
          <p:cNvSpPr/>
          <p:nvPr/>
        </p:nvSpPr>
        <p:spPr>
          <a:xfrm>
            <a:off x="7013461" y="2688339"/>
            <a:ext cx="731520" cy="274320"/>
          </a:xfrm>
          <a:prstGeom prst="rect">
            <a:avLst/>
          </a:prstGeom>
          <a:solidFill>
            <a:sysClr val="window" lastClr="FFFFFF"/>
          </a:solidFill>
          <a:ln w="9525" cap="flat" cmpd="sng" algn="ctr">
            <a:solidFill>
              <a:srgbClr val="00B0F0"/>
            </a:solidFill>
            <a:prstDash val="solid"/>
          </a:ln>
          <a:effectLst/>
        </p:spPr>
        <p:txBody>
          <a:bodyPr rtlCol="0" anchor="ctr"/>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Other</a:t>
            </a:r>
          </a:p>
        </p:txBody>
      </p:sp>
      <p:sp>
        <p:nvSpPr>
          <p:cNvPr id="72" name="Rectangle 71"/>
          <p:cNvSpPr/>
          <p:nvPr/>
        </p:nvSpPr>
        <p:spPr bwMode="auto">
          <a:xfrm rot="16200000">
            <a:off x="4134755" y="2817481"/>
            <a:ext cx="1509261" cy="170760"/>
          </a:xfrm>
          <a:prstGeom prst="rect">
            <a:avLst/>
          </a:prstGeom>
          <a:solidFill>
            <a:srgbClr val="FFECDD"/>
          </a:solidFill>
          <a:ln w="9525" cap="flat" cmpd="sng" algn="ctr">
            <a:solidFill>
              <a:srgbClr val="00B0F0"/>
            </a:solidFill>
            <a:prstDash val="solid"/>
            <a:round/>
            <a:headEnd type="none" w="med" len="med"/>
            <a:tailEnd type="none" w="med" len="med"/>
          </a:ln>
          <a:effectLst/>
        </p:spPr>
        <p:txBody>
          <a:bodyPr lIns="45720" rIns="45720" anchor="ctr" anchorCtr="0"/>
          <a:lstStyle/>
          <a:p>
            <a:pPr marL="0" marR="0" lvl="0" indent="0" algn="ctr" defTabSz="914400" eaLnBrk="1" fontAlgn="base" latinLnBrk="0" hangingPunct="1">
              <a:lnSpc>
                <a:spcPct val="100000"/>
              </a:lnSpc>
              <a:spcBef>
                <a:spcPct val="50000"/>
              </a:spcBef>
              <a:spcAft>
                <a:spcPct val="0"/>
              </a:spcAft>
              <a:buClrTx/>
              <a:buSzTx/>
              <a:buFontTx/>
              <a:buNone/>
              <a:tabLst/>
              <a:defRPr/>
            </a:pPr>
            <a:r>
              <a:rPr lang="en-GB" sz="1400" b="1" kern="0" dirty="0">
                <a:solidFill>
                  <a:srgbClr val="000000"/>
                </a:solidFill>
                <a:ea typeface="ＭＳ Ｐゴシック" charset="0"/>
                <a:cs typeface="Arial" charset="0"/>
              </a:rPr>
              <a:t> </a:t>
            </a:r>
            <a:endParaRPr kumimoji="0" lang="en-US" sz="1400" b="1" i="0" u="none" strike="noStrike" kern="0" cap="none" spc="0" normalizeH="0" baseline="0" noProof="0" dirty="0">
              <a:ln>
                <a:noFill/>
              </a:ln>
              <a:solidFill>
                <a:srgbClr val="000000"/>
              </a:solidFill>
              <a:effectLst/>
              <a:uLnTx/>
              <a:uFillTx/>
              <a:ea typeface="ＭＳ Ｐゴシック" charset="0"/>
              <a:cs typeface="Arial" charset="0"/>
            </a:endParaRPr>
          </a:p>
        </p:txBody>
      </p:sp>
      <p:sp>
        <p:nvSpPr>
          <p:cNvPr id="73" name="Rectangle 72"/>
          <p:cNvSpPr/>
          <p:nvPr/>
        </p:nvSpPr>
        <p:spPr bwMode="auto">
          <a:xfrm>
            <a:off x="5038398" y="3038216"/>
            <a:ext cx="2785338" cy="628671"/>
          </a:xfrm>
          <a:prstGeom prst="rect">
            <a:avLst/>
          </a:prstGeom>
          <a:solidFill>
            <a:srgbClr val="FFECDD"/>
          </a:solidFill>
          <a:ln w="9525" cap="flat" cmpd="sng" algn="ctr">
            <a:solidFill>
              <a:srgbClr val="00B0F0"/>
            </a:solidFill>
            <a:prstDash val="solid"/>
            <a:round/>
            <a:headEnd type="none" w="med" len="med"/>
            <a:tailEnd type="none" w="med" len="med"/>
          </a:ln>
          <a:effectLst/>
        </p:spPr>
        <p:txBody>
          <a:bodyPr lIns="45720" tIns="45720" rIns="45720" bIns="0" anchor="t" anchorCtr="0"/>
          <a:lstStyle/>
          <a:p>
            <a:pPr marL="0" marR="0" lvl="0" indent="0" algn="ctr" defTabSz="914400" eaLnBrk="1" fontAlgn="base" latinLnBrk="0" hangingPunct="1">
              <a:lnSpc>
                <a:spcPct val="100000"/>
              </a:lnSpc>
              <a:spcBef>
                <a:spcPct val="50000"/>
              </a:spcBef>
              <a:spcAft>
                <a:spcPct val="0"/>
              </a:spcAft>
              <a:buClrTx/>
              <a:buSzTx/>
              <a:buFontTx/>
              <a:buNone/>
              <a:tabLst/>
              <a:defRPr/>
            </a:pPr>
            <a:r>
              <a:rPr kumimoji="0" lang="en-GB" sz="1400" b="1" i="0" u="none" strike="noStrike" kern="0" cap="none" spc="0" normalizeH="0" baseline="0" noProof="0" dirty="0">
                <a:ln>
                  <a:noFill/>
                </a:ln>
                <a:solidFill>
                  <a:srgbClr val="000000"/>
                </a:solidFill>
                <a:effectLst/>
                <a:uLnTx/>
                <a:uFillTx/>
                <a:ea typeface="ＭＳ Ｐゴシック" charset="0"/>
                <a:cs typeface="Arial" charset="0"/>
              </a:rPr>
              <a:t>Batch Data Collection</a:t>
            </a:r>
            <a:endParaRPr kumimoji="0" lang="en-US" sz="1400" b="1" i="0" u="none" strike="noStrike" kern="0" cap="none" spc="0" normalizeH="0" baseline="0" noProof="0" dirty="0">
              <a:ln>
                <a:noFill/>
              </a:ln>
              <a:solidFill>
                <a:srgbClr val="000000"/>
              </a:solidFill>
              <a:effectLst/>
              <a:uLnTx/>
              <a:uFillTx/>
              <a:ea typeface="ＭＳ Ｐゴシック" charset="0"/>
              <a:cs typeface="Arial" charset="0"/>
            </a:endParaRPr>
          </a:p>
        </p:txBody>
      </p:sp>
      <p:cxnSp>
        <p:nvCxnSpPr>
          <p:cNvPr id="75" name="Straight Arrow Connector 74"/>
          <p:cNvCxnSpPr/>
          <p:nvPr/>
        </p:nvCxnSpPr>
        <p:spPr>
          <a:xfrm flipV="1">
            <a:off x="4913923" y="1751195"/>
            <a:ext cx="0" cy="397036"/>
          </a:xfrm>
          <a:prstGeom prst="straightConnector1">
            <a:avLst/>
          </a:prstGeom>
          <a:noFill/>
          <a:ln w="38100" cap="flat" cmpd="sng" algn="ctr">
            <a:solidFill>
              <a:srgbClr val="FF7200">
                <a:lumMod val="75000"/>
              </a:srgbClr>
            </a:solidFill>
            <a:prstDash val="solid"/>
            <a:headEnd type="triangle" w="med" len="med"/>
            <a:tailEnd type="triangle" w="med" len="med"/>
          </a:ln>
          <a:effectLst/>
        </p:spPr>
      </p:cxnSp>
      <p:sp>
        <p:nvSpPr>
          <p:cNvPr id="76" name="TextBox 75"/>
          <p:cNvSpPr txBox="1"/>
          <p:nvPr/>
        </p:nvSpPr>
        <p:spPr>
          <a:xfrm>
            <a:off x="3245028" y="1081980"/>
            <a:ext cx="1930050" cy="338554"/>
          </a:xfrm>
          <a:prstGeom prst="rect">
            <a:avLst/>
          </a:prstGeom>
          <a:noFill/>
        </p:spPr>
        <p:txBody>
          <a:bodyPr wrap="square" rtlCol="0">
            <a:spAutoFit/>
          </a:bodyPr>
          <a:lstStyle/>
          <a:p>
            <a:pPr marL="0" marR="0" lvl="0" indent="0" algn="r" defTabSz="1217177"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6EBB1F">
                    <a:lumMod val="50000"/>
                  </a:srgbClr>
                </a:solidFill>
                <a:effectLst/>
                <a:uLnTx/>
                <a:uFillTx/>
                <a:cs typeface="Arial" charset="0"/>
              </a:rPr>
              <a:t>Analytic </a:t>
            </a:r>
            <a:r>
              <a:rPr kumimoji="0" lang="en-US" sz="1600" b="1" i="0" u="none" strike="noStrike" kern="0" cap="none" spc="0" normalizeH="0" baseline="0" noProof="0" dirty="0">
                <a:ln>
                  <a:noFill/>
                </a:ln>
                <a:solidFill>
                  <a:srgbClr val="6EBB1F">
                    <a:lumMod val="50000"/>
                  </a:srgbClr>
                </a:solidFill>
                <a:effectLst/>
                <a:uLnTx/>
                <a:uFillTx/>
                <a:cs typeface="Arial" charset="0"/>
              </a:rPr>
              <a:t>µ</a:t>
            </a:r>
            <a:r>
              <a:rPr kumimoji="0" lang="en-US" sz="1400" b="1" i="0" u="none" strike="noStrike" kern="0" cap="none" spc="0" normalizeH="0" baseline="0" noProof="0" dirty="0">
                <a:ln>
                  <a:noFill/>
                </a:ln>
                <a:solidFill>
                  <a:srgbClr val="6EBB1F">
                    <a:lumMod val="50000"/>
                  </a:srgbClr>
                </a:solidFill>
                <a:effectLst/>
                <a:uLnTx/>
                <a:uFillTx/>
                <a:cs typeface="Arial" charset="0"/>
              </a:rPr>
              <a:t>Services</a:t>
            </a:r>
          </a:p>
        </p:txBody>
      </p:sp>
      <p:sp>
        <p:nvSpPr>
          <p:cNvPr id="77" name="Rectangle 76"/>
          <p:cNvSpPr/>
          <p:nvPr/>
        </p:nvSpPr>
        <p:spPr>
          <a:xfrm>
            <a:off x="4417811" y="1421339"/>
            <a:ext cx="1097280" cy="300022"/>
          </a:xfrm>
          <a:prstGeom prst="rect">
            <a:avLst/>
          </a:prstGeom>
          <a:solidFill>
            <a:sysClr val="window" lastClr="FFFFFF"/>
          </a:solidFill>
          <a:ln w="6350" cap="flat" cmpd="sng" algn="ctr">
            <a:solidFill>
              <a:srgbClr val="00B0F0"/>
            </a:solidFill>
            <a:prstDash val="solid"/>
          </a:ln>
          <a:effectLst/>
        </p:spPr>
        <p:txBody>
          <a:bodyPr rtlCol="0" anchor="ctr"/>
          <a:lstStyle/>
          <a:p>
            <a:pPr marL="0" marR="0" lvl="0" indent="0" algn="ctr" defTabSz="1217177" eaLnBrk="1" fontAlgn="auto" latinLnBrk="0" hangingPunct="1">
              <a:lnSpc>
                <a:spcPts val="11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Capacity Management</a:t>
            </a:r>
          </a:p>
        </p:txBody>
      </p:sp>
      <p:sp>
        <p:nvSpPr>
          <p:cNvPr id="79" name="Flowchart: Magnetic Disk 78"/>
          <p:cNvSpPr/>
          <p:nvPr/>
        </p:nvSpPr>
        <p:spPr>
          <a:xfrm>
            <a:off x="4073254" y="3454331"/>
            <a:ext cx="617891" cy="147388"/>
          </a:xfrm>
          <a:prstGeom prst="flowChartMagneticDisk">
            <a:avLst/>
          </a:prstGeom>
          <a:gradFill rotWithShape="1">
            <a:gsLst>
              <a:gs pos="0">
                <a:srgbClr val="067AB4">
                  <a:tint val="50000"/>
                  <a:satMod val="300000"/>
                </a:srgbClr>
              </a:gs>
              <a:gs pos="35000">
                <a:srgbClr val="067AB4">
                  <a:tint val="37000"/>
                  <a:satMod val="300000"/>
                </a:srgbClr>
              </a:gs>
              <a:gs pos="100000">
                <a:srgbClr val="067AB4">
                  <a:tint val="15000"/>
                  <a:satMod val="350000"/>
                </a:srgbClr>
              </a:gs>
            </a:gsLst>
            <a:lin ang="16200000" scaled="1"/>
          </a:gradFill>
          <a:ln w="9525" cap="flat" cmpd="sng" algn="ctr">
            <a:solidFill>
              <a:srgbClr val="067AB4">
                <a:shade val="95000"/>
                <a:satMod val="105000"/>
              </a:srgbClr>
            </a:solidFill>
            <a:prstDash val="solid"/>
          </a:ln>
          <a:effectLst>
            <a:outerShdw blurRad="40000" dist="20000" dir="5400000" rotWithShape="0">
              <a:srgbClr val="000000">
                <a:alpha val="38000"/>
              </a:srgbClr>
            </a:outerShdw>
          </a:effectLst>
        </p:spPr>
        <p:txBody>
          <a:bodyPr wrap="square" lIns="0" tIns="45679" rIns="0" bIns="0" rtlCol="0" anchor="ctr"/>
          <a:lstStyle/>
          <a:p>
            <a:pPr marL="0" marR="0" lvl="0" indent="0" algn="ctr" defTabSz="1216586" eaLnBrk="1" fontAlgn="auto" latinLnBrk="0" hangingPunct="1">
              <a:lnSpc>
                <a:spcPts val="800"/>
              </a:lnSpc>
              <a:spcBef>
                <a:spcPts val="0"/>
              </a:spcBef>
              <a:spcAft>
                <a:spcPts val="0"/>
              </a:spcAft>
              <a:buClrTx/>
              <a:buSzTx/>
              <a:buFontTx/>
              <a:buNone/>
              <a:tabLst/>
              <a:defRPr/>
            </a:pPr>
            <a:endParaRPr kumimoji="0" lang="en-US" sz="1000" b="1" i="1" u="none" strike="noStrike" kern="0" cap="none" spc="0" normalizeH="0" baseline="0" noProof="0">
              <a:ln>
                <a:noFill/>
              </a:ln>
              <a:solidFill>
                <a:prstClr val="black"/>
              </a:solidFill>
              <a:effectLst/>
              <a:uLnTx/>
              <a:uFillTx/>
              <a:cs typeface="Arial" charset="0"/>
            </a:endParaRPr>
          </a:p>
        </p:txBody>
      </p:sp>
      <p:sp>
        <p:nvSpPr>
          <p:cNvPr id="81" name="Rectangle 80"/>
          <p:cNvSpPr/>
          <p:nvPr/>
        </p:nvSpPr>
        <p:spPr>
          <a:xfrm>
            <a:off x="6794346" y="1651361"/>
            <a:ext cx="994183" cy="523220"/>
          </a:xfrm>
          <a:prstGeom prst="rect">
            <a:avLst/>
          </a:prstGeom>
        </p:spPr>
        <p:txBody>
          <a:bodyPr wrap="none">
            <a:spAutoFit/>
          </a:bodyPr>
          <a:lstStyle/>
          <a:p>
            <a:pPr marL="0" marR="0" lvl="0" indent="0" defTabSz="1217367" eaLnBrk="1" fontAlgn="base" latinLnBrk="0" hangingPunct="1">
              <a:lnSpc>
                <a:spcPct val="100000"/>
              </a:lnSpc>
              <a:spcBef>
                <a:spcPct val="0"/>
              </a:spcBef>
              <a:spcAft>
                <a:spcPct val="0"/>
              </a:spcAft>
              <a:buClrTx/>
              <a:buSzTx/>
              <a:buFontTx/>
              <a:buNone/>
              <a:tabLst/>
              <a:defRPr/>
            </a:pPr>
            <a:r>
              <a:rPr kumimoji="0" lang="en-US" sz="2800" b="1" i="0" u="none" strike="noStrike" kern="0" cap="none" spc="0" normalizeH="0" baseline="0" noProof="0" dirty="0">
                <a:ln>
                  <a:noFill/>
                </a:ln>
                <a:solidFill>
                  <a:srgbClr val="FFFF00"/>
                </a:solidFill>
                <a:effectLst/>
                <a:uLnTx/>
                <a:uFillTx/>
                <a:cs typeface="Arial" charset="0"/>
              </a:rPr>
              <a:t>DCAE</a:t>
            </a:r>
            <a:endParaRPr kumimoji="0" lang="en-US" sz="2800" b="0" i="0" u="none" strike="noStrike" kern="0" cap="none" spc="0" normalizeH="0" baseline="0" noProof="0" dirty="0">
              <a:ln>
                <a:noFill/>
              </a:ln>
              <a:solidFill>
                <a:srgbClr val="FFFF00"/>
              </a:solidFill>
              <a:effectLst/>
              <a:uLnTx/>
              <a:uFillTx/>
              <a:cs typeface="Arial" charset="0"/>
            </a:endParaRPr>
          </a:p>
        </p:txBody>
      </p:sp>
      <p:sp>
        <p:nvSpPr>
          <p:cNvPr id="82" name="Rectangle 81"/>
          <p:cNvSpPr/>
          <p:nvPr/>
        </p:nvSpPr>
        <p:spPr>
          <a:xfrm>
            <a:off x="3237347" y="1409764"/>
            <a:ext cx="1097280" cy="300022"/>
          </a:xfrm>
          <a:prstGeom prst="rect">
            <a:avLst/>
          </a:prstGeom>
          <a:solidFill>
            <a:sysClr val="window" lastClr="FFFFFF"/>
          </a:solidFill>
          <a:ln w="6350" cap="flat" cmpd="sng" algn="ctr">
            <a:solidFill>
              <a:srgbClr val="00B0F0"/>
            </a:solidFill>
            <a:prstDash val="solid"/>
          </a:ln>
          <a:effectLst/>
        </p:spPr>
        <p:txBody>
          <a:bodyPr lIns="0" rIns="0" rtlCol="0" anchor="ctr"/>
          <a:lstStyle/>
          <a:p>
            <a:pPr marL="0" marR="0" lvl="0" indent="0" algn="ctr" defTabSz="1217177" eaLnBrk="1" fontAlgn="auto" latinLnBrk="0" hangingPunct="1">
              <a:lnSpc>
                <a:spcPts val="11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Congestion Detection</a:t>
            </a:r>
          </a:p>
        </p:txBody>
      </p:sp>
      <p:sp>
        <p:nvSpPr>
          <p:cNvPr id="84" name="Rectangle 83"/>
          <p:cNvSpPr/>
          <p:nvPr/>
        </p:nvSpPr>
        <p:spPr>
          <a:xfrm>
            <a:off x="2053850" y="1420534"/>
            <a:ext cx="1097280" cy="278538"/>
          </a:xfrm>
          <a:prstGeom prst="rect">
            <a:avLst/>
          </a:prstGeom>
          <a:solidFill>
            <a:sysClr val="window" lastClr="FFFFFF"/>
          </a:solidFill>
          <a:ln w="6350" cap="flat" cmpd="sng" algn="ctr">
            <a:solidFill>
              <a:srgbClr val="00B0F0"/>
            </a:solidFill>
            <a:prstDash val="solid"/>
          </a:ln>
          <a:effectLst/>
        </p:spPr>
        <p:txBody>
          <a:bodyPr rtlCol="0" anchor="ctr"/>
          <a:lstStyle/>
          <a:p>
            <a:pPr marL="0" marR="0" lvl="0" indent="0" algn="ctr" defTabSz="1217177" eaLnBrk="1" fontAlgn="auto" latinLnBrk="0" hangingPunct="1">
              <a:lnSpc>
                <a:spcPts val="11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Fault Correlation</a:t>
            </a:r>
          </a:p>
        </p:txBody>
      </p:sp>
      <p:cxnSp>
        <p:nvCxnSpPr>
          <p:cNvPr id="87" name="Straight Arrow Connector 86"/>
          <p:cNvCxnSpPr/>
          <p:nvPr/>
        </p:nvCxnSpPr>
        <p:spPr>
          <a:xfrm rot="10800000">
            <a:off x="7987885" y="1959314"/>
            <a:ext cx="822960" cy="0"/>
          </a:xfrm>
          <a:prstGeom prst="straightConnector1">
            <a:avLst/>
          </a:prstGeom>
          <a:noFill/>
          <a:ln w="28575" cap="flat" cmpd="sng" algn="ctr">
            <a:solidFill>
              <a:sysClr val="windowText" lastClr="000000">
                <a:lumMod val="85000"/>
                <a:lumOff val="15000"/>
              </a:sysClr>
            </a:solidFill>
            <a:prstDash val="solid"/>
            <a:headEnd type="none" w="med" len="med"/>
            <a:tailEnd type="triangle" w="med" len="med"/>
          </a:ln>
          <a:effectLst/>
        </p:spPr>
      </p:cxnSp>
      <p:sp>
        <p:nvSpPr>
          <p:cNvPr id="88" name="Rectangle 87"/>
          <p:cNvSpPr/>
          <p:nvPr/>
        </p:nvSpPr>
        <p:spPr>
          <a:xfrm>
            <a:off x="5583687" y="1420534"/>
            <a:ext cx="914400" cy="285994"/>
          </a:xfrm>
          <a:prstGeom prst="rect">
            <a:avLst/>
          </a:prstGeom>
          <a:solidFill>
            <a:sysClr val="window" lastClr="FFFFFF"/>
          </a:solidFill>
          <a:ln w="6350" cap="flat" cmpd="sng" algn="ctr">
            <a:solidFill>
              <a:srgbClr val="00B0F0"/>
            </a:solidFill>
            <a:prstDash val="solid"/>
          </a:ln>
          <a:effectLst/>
        </p:spPr>
        <p:txBody>
          <a:bodyPr rtlCol="0" anchor="ctr"/>
          <a:lstStyle/>
          <a:p>
            <a:pPr marL="0" marR="0" lvl="0" indent="0" algn="ctr" defTabSz="1217177" eaLnBrk="1" fontAlgn="auto" latinLnBrk="0" hangingPunct="1">
              <a:lnSpc>
                <a:spcPts val="1100"/>
              </a:lnSpc>
              <a:spcBef>
                <a:spcPts val="0"/>
              </a:spcBef>
              <a:spcAft>
                <a:spcPts val="0"/>
              </a:spcAft>
              <a:buClrTx/>
              <a:buSzTx/>
              <a:buFontTx/>
              <a:buNone/>
              <a:tabLst/>
              <a:defRPr/>
            </a:pPr>
            <a:r>
              <a:rPr kumimoji="0" lang="en-US" sz="1200" b="1" i="0" u="none" strike="noStrike" kern="0" cap="none" spc="0" normalizeH="0" baseline="0" noProof="0" dirty="0" err="1">
                <a:ln>
                  <a:noFill/>
                </a:ln>
                <a:solidFill>
                  <a:prstClr val="black"/>
                </a:solidFill>
                <a:effectLst/>
                <a:uLnTx/>
                <a:uFillTx/>
                <a:latin typeface="Calibri"/>
                <a:ea typeface="+mn-ea"/>
                <a:cs typeface="+mn-cs"/>
              </a:rPr>
              <a:t>QoS</a:t>
            </a:r>
            <a:r>
              <a:rPr kumimoji="0" lang="en-US" sz="1200" b="1" i="0" u="none" strike="noStrike" kern="0" cap="none" spc="0" normalizeH="0" baseline="0" noProof="0" dirty="0">
                <a:ln>
                  <a:noFill/>
                </a:ln>
                <a:solidFill>
                  <a:prstClr val="black"/>
                </a:solidFill>
                <a:effectLst/>
                <a:uLnTx/>
                <a:uFillTx/>
                <a:latin typeface="Calibri"/>
                <a:ea typeface="+mn-ea"/>
                <a:cs typeface="+mn-cs"/>
              </a:rPr>
              <a:t> Monitoring</a:t>
            </a:r>
          </a:p>
        </p:txBody>
      </p:sp>
      <p:sp>
        <p:nvSpPr>
          <p:cNvPr id="89" name="Rectangle 88"/>
          <p:cNvSpPr/>
          <p:nvPr/>
        </p:nvSpPr>
        <p:spPr>
          <a:xfrm>
            <a:off x="6560875" y="1420534"/>
            <a:ext cx="914400" cy="296095"/>
          </a:xfrm>
          <a:prstGeom prst="rect">
            <a:avLst/>
          </a:prstGeom>
          <a:solidFill>
            <a:sysClr val="window" lastClr="FFFFFF"/>
          </a:solidFill>
          <a:ln w="6350" cap="flat" cmpd="sng" algn="ctr">
            <a:solidFill>
              <a:srgbClr val="00B0F0"/>
            </a:solidFill>
            <a:prstDash val="solid"/>
          </a:ln>
          <a:effectLst/>
        </p:spPr>
        <p:txBody>
          <a:bodyPr rtlCol="0" anchor="ctr"/>
          <a:lstStyle/>
          <a:p>
            <a:pPr marL="0" marR="0" lvl="0" indent="0" algn="ctr" defTabSz="1217177" eaLnBrk="1" fontAlgn="auto" latinLnBrk="0" hangingPunct="1">
              <a:lnSpc>
                <a:spcPts val="11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Security Analysis</a:t>
            </a:r>
          </a:p>
        </p:txBody>
      </p:sp>
      <p:sp>
        <p:nvSpPr>
          <p:cNvPr id="90" name="Rectangle 89"/>
          <p:cNvSpPr/>
          <p:nvPr/>
        </p:nvSpPr>
        <p:spPr>
          <a:xfrm>
            <a:off x="8719309" y="1137048"/>
            <a:ext cx="2053719" cy="2610081"/>
          </a:xfrm>
          <a:prstGeom prst="rect">
            <a:avLst/>
          </a:prstGeom>
          <a:solidFill>
            <a:srgbClr val="6E6F71">
              <a:lumMod val="20000"/>
              <a:lumOff val="80000"/>
            </a:srgbClr>
          </a:solidFill>
          <a:ln w="12700" cap="flat" cmpd="sng" algn="ctr">
            <a:solidFill>
              <a:srgbClr val="00B0F0"/>
            </a:solidFill>
            <a:prstDash val="solid"/>
          </a:ln>
          <a:effectLst/>
        </p:spPr>
        <p:txBody>
          <a:bodyPr rtlCol="0" anchor="t"/>
          <a:lstStyle/>
          <a:p>
            <a:pPr marL="0" marR="0" lvl="0" indent="0" algn="ctr" defTabSz="1217038" eaLnBrk="1" fontAlgn="auto" latinLnBrk="0" hangingPunct="1">
              <a:lnSpc>
                <a:spcPct val="100000"/>
              </a:lnSpc>
              <a:spcBef>
                <a:spcPts val="0"/>
              </a:spcBef>
              <a:spcAft>
                <a:spcPts val="0"/>
              </a:spcAft>
              <a:buClrTx/>
              <a:buSzTx/>
              <a:buFontTx/>
              <a:buNone/>
              <a:tabLst/>
              <a:defRPr/>
            </a:pPr>
            <a:r>
              <a:rPr kumimoji="0" lang="en-US" sz="1400" b="1" i="1" u="none" strike="noStrike" kern="0" cap="none" spc="0" normalizeH="0" baseline="0" noProof="0" dirty="0">
                <a:ln>
                  <a:noFill/>
                </a:ln>
                <a:solidFill>
                  <a:prstClr val="black"/>
                </a:solidFill>
                <a:effectLst>
                  <a:outerShdw blurRad="38100" dist="38100" dir="2700000" algn="tl">
                    <a:srgbClr val="000000">
                      <a:alpha val="43137"/>
                    </a:srgbClr>
                  </a:outerShdw>
                </a:effectLst>
                <a:uLnTx/>
                <a:uFillTx/>
                <a:latin typeface="Arial" charset="0"/>
                <a:cs typeface="Arial" charset="0"/>
              </a:rPr>
              <a:t>Managed Environment</a:t>
            </a:r>
          </a:p>
        </p:txBody>
      </p:sp>
      <p:sp>
        <p:nvSpPr>
          <p:cNvPr id="91" name="Cloud 90"/>
          <p:cNvSpPr/>
          <p:nvPr/>
        </p:nvSpPr>
        <p:spPr>
          <a:xfrm>
            <a:off x="9276131" y="3173486"/>
            <a:ext cx="1265852" cy="471454"/>
          </a:xfrm>
          <a:prstGeom prst="cloud">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solidFill>
              <a:sysClr val="windowText" lastClr="000000">
                <a:shade val="95000"/>
                <a:satMod val="105000"/>
              </a:sysClr>
            </a:solidFill>
            <a:prstDash val="solid"/>
          </a:ln>
          <a:effectLst>
            <a:outerShdw blurRad="40000" dist="20000" dir="5400000" rotWithShape="0">
              <a:srgbClr val="000000">
                <a:alpha val="38000"/>
              </a:srgbClr>
            </a:outerShdw>
          </a:effectLst>
        </p:spPr>
        <p:txBody>
          <a:bodyPr lIns="91393" tIns="45699" rIns="91393" bIns="45699" rtlCol="0" anchor="ctr"/>
          <a:lstStyle/>
          <a:p>
            <a:pPr marL="0" marR="0" lvl="0" indent="0" algn="ctr" defTabSz="1217038" eaLnBrk="1" fontAlgn="auto" latinLnBrk="0" hangingPunct="1">
              <a:lnSpc>
                <a:spcPct val="100000"/>
              </a:lnSpc>
              <a:spcBef>
                <a:spcPts val="0"/>
              </a:spcBef>
              <a:spcAft>
                <a:spcPts val="0"/>
              </a:spcAft>
              <a:buClrTx/>
              <a:buSzTx/>
              <a:buFontTx/>
              <a:buNone/>
              <a:tabLst/>
              <a:defRPr/>
            </a:pPr>
            <a:r>
              <a:rPr kumimoji="0" lang="en-US" sz="1100" b="0" i="1" u="none" strike="noStrike" kern="0" cap="none" spc="0" normalizeH="0" baseline="0" noProof="0" dirty="0">
                <a:ln>
                  <a:noFill/>
                </a:ln>
                <a:solidFill>
                  <a:prstClr val="black"/>
                </a:solidFill>
                <a:effectLst/>
                <a:uLnTx/>
                <a:uFillTx/>
                <a:cs typeface="Arial" charset="0"/>
              </a:rPr>
              <a:t>Storage</a:t>
            </a:r>
          </a:p>
        </p:txBody>
      </p:sp>
      <p:sp>
        <p:nvSpPr>
          <p:cNvPr id="92" name="Cloud 91"/>
          <p:cNvSpPr/>
          <p:nvPr/>
        </p:nvSpPr>
        <p:spPr>
          <a:xfrm>
            <a:off x="9240680" y="2652620"/>
            <a:ext cx="1265852" cy="471454"/>
          </a:xfrm>
          <a:prstGeom prst="cloud">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solidFill>
              <a:sysClr val="windowText" lastClr="000000">
                <a:shade val="95000"/>
                <a:satMod val="105000"/>
              </a:sysClr>
            </a:solidFill>
            <a:prstDash val="solid"/>
          </a:ln>
          <a:effectLst>
            <a:outerShdw blurRad="40000" dist="20000" dir="5400000" rotWithShape="0">
              <a:srgbClr val="000000">
                <a:alpha val="38000"/>
              </a:srgbClr>
            </a:outerShdw>
          </a:effectLst>
        </p:spPr>
        <p:txBody>
          <a:bodyPr lIns="91393" tIns="45699" rIns="91393" bIns="45699" rtlCol="0" anchor="ctr"/>
          <a:lstStyle/>
          <a:p>
            <a:pPr marL="0" marR="0" lvl="0" indent="0" algn="ctr" defTabSz="1217038" eaLnBrk="1" fontAlgn="auto" latinLnBrk="0" hangingPunct="1">
              <a:lnSpc>
                <a:spcPct val="100000"/>
              </a:lnSpc>
              <a:spcBef>
                <a:spcPts val="0"/>
              </a:spcBef>
              <a:spcAft>
                <a:spcPts val="0"/>
              </a:spcAft>
              <a:buClrTx/>
              <a:buSzTx/>
              <a:buFontTx/>
              <a:buNone/>
              <a:tabLst/>
              <a:defRPr/>
            </a:pPr>
            <a:r>
              <a:rPr kumimoji="0" lang="en-US" sz="1100" b="0" i="1" u="none" strike="noStrike" kern="0" cap="none" spc="0" normalizeH="0" baseline="0" noProof="0" dirty="0">
                <a:ln>
                  <a:noFill/>
                </a:ln>
                <a:solidFill>
                  <a:prstClr val="black"/>
                </a:solidFill>
                <a:effectLst/>
                <a:uLnTx/>
                <a:uFillTx/>
                <a:cs typeface="Arial" charset="0"/>
              </a:rPr>
              <a:t>Compute</a:t>
            </a:r>
          </a:p>
        </p:txBody>
      </p:sp>
      <p:sp>
        <p:nvSpPr>
          <p:cNvPr id="93" name="Cloud 92"/>
          <p:cNvSpPr/>
          <p:nvPr/>
        </p:nvSpPr>
        <p:spPr>
          <a:xfrm>
            <a:off x="9258171" y="1581194"/>
            <a:ext cx="1514857" cy="485802"/>
          </a:xfrm>
          <a:prstGeom prst="cloud">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solidFill>
              <a:sysClr val="windowText" lastClr="000000">
                <a:shade val="95000"/>
                <a:satMod val="105000"/>
              </a:sysClr>
            </a:solidFill>
            <a:prstDash val="solid"/>
          </a:ln>
          <a:effectLst>
            <a:outerShdw blurRad="40000" dist="20000" dir="5400000" rotWithShape="0">
              <a:srgbClr val="000000">
                <a:alpha val="38000"/>
              </a:srgbClr>
            </a:outerShdw>
          </a:effectLst>
        </p:spPr>
        <p:txBody>
          <a:bodyPr lIns="0" tIns="45699" rIns="0" bIns="45699" rtlCol="0" anchor="ctr"/>
          <a:lstStyle/>
          <a:p>
            <a:pPr marL="0" marR="0" lvl="0" indent="0" algn="ctr" defTabSz="1217038" eaLnBrk="1" fontAlgn="auto" latinLnBrk="0" hangingPunct="1">
              <a:lnSpc>
                <a:spcPct val="80000"/>
              </a:lnSpc>
              <a:spcBef>
                <a:spcPts val="0"/>
              </a:spcBef>
              <a:spcAft>
                <a:spcPts val="0"/>
              </a:spcAft>
              <a:buClrTx/>
              <a:buSzTx/>
              <a:buFontTx/>
              <a:buNone/>
              <a:tabLst/>
              <a:defRPr/>
            </a:pPr>
            <a:r>
              <a:rPr kumimoji="0" lang="en-US" sz="1100" b="0" i="1" u="none" strike="noStrike" kern="0" cap="none" spc="0" normalizeH="0" baseline="0" noProof="0" dirty="0">
                <a:ln>
                  <a:noFill/>
                </a:ln>
                <a:solidFill>
                  <a:prstClr val="black"/>
                </a:solidFill>
                <a:effectLst/>
                <a:uLnTx/>
                <a:uFillTx/>
                <a:cs typeface="Arial" charset="0"/>
              </a:rPr>
              <a:t>       VNFs /</a:t>
            </a:r>
            <a:r>
              <a:rPr kumimoji="0" lang="en-US" sz="1100" b="0" i="1" u="none" strike="noStrike" kern="0" cap="none" spc="0" normalizeH="0" noProof="0" dirty="0">
                <a:ln>
                  <a:noFill/>
                </a:ln>
                <a:solidFill>
                  <a:prstClr val="black"/>
                </a:solidFill>
                <a:effectLst/>
                <a:uLnTx/>
                <a:uFillTx/>
                <a:cs typeface="Arial" charset="0"/>
              </a:rPr>
              <a:t> </a:t>
            </a:r>
            <a:r>
              <a:rPr kumimoji="0" lang="en-US" sz="1100" b="0" i="1" u="none" strike="noStrike" kern="0" cap="none" spc="0" normalizeH="0" baseline="0" noProof="0" dirty="0">
                <a:ln>
                  <a:noFill/>
                </a:ln>
                <a:solidFill>
                  <a:prstClr val="black"/>
                </a:solidFill>
                <a:effectLst/>
                <a:uLnTx/>
                <a:uFillTx/>
                <a:cs typeface="Arial" charset="0"/>
              </a:rPr>
              <a:t>PNFs</a:t>
            </a:r>
          </a:p>
          <a:p>
            <a:pPr marL="0" marR="0" lvl="0" indent="0" algn="ctr" defTabSz="1217038" eaLnBrk="1" fontAlgn="auto" latinLnBrk="0" hangingPunct="1">
              <a:lnSpc>
                <a:spcPct val="80000"/>
              </a:lnSpc>
              <a:spcBef>
                <a:spcPts val="0"/>
              </a:spcBef>
              <a:spcAft>
                <a:spcPts val="0"/>
              </a:spcAft>
              <a:buClrTx/>
              <a:buSzTx/>
              <a:buFontTx/>
              <a:buNone/>
              <a:tabLst/>
              <a:defRPr/>
            </a:pPr>
            <a:r>
              <a:rPr kumimoji="0" lang="en-US" sz="1100" b="0" i="1" u="none" strike="noStrike" kern="0" cap="none" spc="0" normalizeH="0" baseline="0" noProof="0" dirty="0">
                <a:ln>
                  <a:noFill/>
                </a:ln>
                <a:solidFill>
                  <a:prstClr val="black"/>
                </a:solidFill>
                <a:effectLst/>
                <a:uLnTx/>
                <a:uFillTx/>
                <a:cs typeface="Arial" charset="0"/>
              </a:rPr>
              <a:t>Applications</a:t>
            </a:r>
          </a:p>
        </p:txBody>
      </p:sp>
      <p:sp>
        <p:nvSpPr>
          <p:cNvPr id="94" name="Cloud 93"/>
          <p:cNvSpPr/>
          <p:nvPr/>
        </p:nvSpPr>
        <p:spPr>
          <a:xfrm>
            <a:off x="9243171" y="2097660"/>
            <a:ext cx="1401309" cy="471454"/>
          </a:xfrm>
          <a:prstGeom prst="cloud">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solidFill>
              <a:sysClr val="windowText" lastClr="000000">
                <a:shade val="95000"/>
                <a:satMod val="105000"/>
              </a:sysClr>
            </a:solidFill>
            <a:prstDash val="solid"/>
          </a:ln>
          <a:effectLst>
            <a:outerShdw blurRad="40000" dist="20000" dir="5400000" rotWithShape="0">
              <a:srgbClr val="000000">
                <a:alpha val="38000"/>
              </a:srgbClr>
            </a:outerShdw>
          </a:effectLst>
        </p:spPr>
        <p:txBody>
          <a:bodyPr lIns="91393" tIns="45699" rIns="91393" bIns="45699" rtlCol="0" anchor="ctr"/>
          <a:lstStyle/>
          <a:p>
            <a:pPr marL="0" marR="0" lvl="0" indent="0" algn="ctr" defTabSz="1217038" eaLnBrk="1" fontAlgn="auto" latinLnBrk="0" hangingPunct="1">
              <a:lnSpc>
                <a:spcPct val="100000"/>
              </a:lnSpc>
              <a:spcBef>
                <a:spcPts val="0"/>
              </a:spcBef>
              <a:spcAft>
                <a:spcPts val="0"/>
              </a:spcAft>
              <a:buClrTx/>
              <a:buSzTx/>
              <a:buFontTx/>
              <a:buNone/>
              <a:tabLst/>
              <a:defRPr/>
            </a:pPr>
            <a:r>
              <a:rPr kumimoji="0" lang="en-US" sz="1100" b="0" i="1" u="none" strike="noStrike" kern="0" cap="none" spc="0" normalizeH="0" baseline="0" noProof="0" dirty="0">
                <a:ln>
                  <a:noFill/>
                </a:ln>
                <a:solidFill>
                  <a:prstClr val="black"/>
                </a:solidFill>
                <a:effectLst/>
                <a:uLnTx/>
                <a:uFillTx/>
                <a:cs typeface="Arial" charset="0"/>
              </a:rPr>
              <a:t>Networking</a:t>
            </a:r>
          </a:p>
        </p:txBody>
      </p:sp>
      <p:sp>
        <p:nvSpPr>
          <p:cNvPr id="95" name="Rectangle 94"/>
          <p:cNvSpPr/>
          <p:nvPr/>
        </p:nvSpPr>
        <p:spPr>
          <a:xfrm>
            <a:off x="5131530" y="3345877"/>
            <a:ext cx="731520" cy="274320"/>
          </a:xfrm>
          <a:prstGeom prst="rect">
            <a:avLst/>
          </a:prstGeom>
          <a:solidFill>
            <a:sysClr val="window" lastClr="FFFFFF"/>
          </a:solidFill>
          <a:ln w="9525" cap="flat" cmpd="sng" algn="ctr">
            <a:solidFill>
              <a:srgbClr val="00B0F0"/>
            </a:solidFill>
            <a:prstDash val="solid"/>
          </a:ln>
          <a:effectLst/>
        </p:spPr>
        <p:txBody>
          <a:bodyPr rtlCol="0" anchor="ctr"/>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Logs</a:t>
            </a:r>
          </a:p>
        </p:txBody>
      </p:sp>
      <p:sp>
        <p:nvSpPr>
          <p:cNvPr id="96" name="Rectangle 95"/>
          <p:cNvSpPr/>
          <p:nvPr/>
        </p:nvSpPr>
        <p:spPr>
          <a:xfrm>
            <a:off x="6072496" y="3345877"/>
            <a:ext cx="731520" cy="274320"/>
          </a:xfrm>
          <a:prstGeom prst="rect">
            <a:avLst/>
          </a:prstGeom>
          <a:solidFill>
            <a:sysClr val="window" lastClr="FFFFFF"/>
          </a:solidFill>
          <a:ln w="9525" cap="flat" cmpd="sng" algn="ctr">
            <a:solidFill>
              <a:srgbClr val="00B0F0"/>
            </a:solidFill>
            <a:prstDash val="solid"/>
          </a:ln>
          <a:effectLst/>
        </p:spPr>
        <p:txBody>
          <a:bodyPr rtlCol="0" anchor="ctr"/>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Files</a:t>
            </a:r>
          </a:p>
        </p:txBody>
      </p:sp>
      <p:sp>
        <p:nvSpPr>
          <p:cNvPr id="97" name="Rectangle 96"/>
          <p:cNvSpPr/>
          <p:nvPr/>
        </p:nvSpPr>
        <p:spPr>
          <a:xfrm>
            <a:off x="7013461" y="3345877"/>
            <a:ext cx="731520" cy="274320"/>
          </a:xfrm>
          <a:prstGeom prst="rect">
            <a:avLst/>
          </a:prstGeom>
          <a:solidFill>
            <a:sysClr val="window" lastClr="FFFFFF"/>
          </a:solidFill>
          <a:ln w="9525" cap="flat" cmpd="sng" algn="ctr">
            <a:solidFill>
              <a:srgbClr val="00B0F0"/>
            </a:solidFill>
            <a:prstDash val="solid"/>
          </a:ln>
          <a:effectLst/>
        </p:spPr>
        <p:txBody>
          <a:bodyPr rtlCol="0" anchor="ctr"/>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Other</a:t>
            </a:r>
          </a:p>
        </p:txBody>
      </p:sp>
      <p:sp>
        <p:nvSpPr>
          <p:cNvPr id="98" name="Rounded Rectangle 137"/>
          <p:cNvSpPr/>
          <p:nvPr/>
        </p:nvSpPr>
        <p:spPr>
          <a:xfrm rot="16200000">
            <a:off x="8365659" y="2649618"/>
            <a:ext cx="1292934" cy="290157"/>
          </a:xfrm>
          <a:prstGeom prst="roundRect">
            <a:avLst/>
          </a:prstGeom>
          <a:solidFill>
            <a:sysClr val="window" lastClr="FFFFFF"/>
          </a:solidFill>
          <a:ln w="25400" cap="flat" cmpd="sng" algn="ctr">
            <a:solidFill>
              <a:sysClr val="windowText" lastClr="000000"/>
            </a:solidFill>
            <a:prstDash val="solid"/>
          </a:ln>
          <a:effectLst>
            <a:outerShdw blurRad="50800" dist="38100" dir="2700000" algn="tl" rotWithShape="0">
              <a:prstClr val="black">
                <a:alpha val="40000"/>
              </a:prstClr>
            </a:outerShdw>
          </a:effectLst>
        </p:spPr>
        <p:txBody>
          <a:bodyPr wrap="square" lIns="0" tIns="0" rIns="0" bIns="0" rtlCol="0" anchor="ctr" anchorCtr="1"/>
          <a:lstStyle/>
          <a:p>
            <a:pPr marL="0" marR="0" lvl="0" indent="0" algn="ctr" defTabSz="913364" eaLnBrk="1" fontAlgn="auto" latinLnBrk="0" hangingPunct="1">
              <a:lnSpc>
                <a:spcPts val="1100"/>
              </a:lnSpc>
              <a:spcBef>
                <a:spcPts val="0"/>
              </a:spcBef>
              <a:spcAft>
                <a:spcPts val="0"/>
              </a:spcAft>
              <a:buClrTx/>
              <a:buSzTx/>
              <a:buFontTx/>
              <a:buNone/>
              <a:tabLst/>
              <a:defRPr/>
            </a:pPr>
            <a:r>
              <a:rPr kumimoji="0" lang="en-US" sz="1100" b="0" i="0" u="none" strike="noStrike" kern="0" cap="none" spc="0" normalizeH="0" baseline="0" noProof="0" dirty="0">
                <a:ln>
                  <a:noFill/>
                </a:ln>
                <a:solidFill>
                  <a:prstClr val="black"/>
                </a:solidFill>
                <a:effectLst/>
                <a:uLnTx/>
                <a:uFillTx/>
                <a:cs typeface="Arial" charset="0"/>
              </a:rPr>
              <a:t>Multi-Cloud Telemetry</a:t>
            </a:r>
            <a:r>
              <a:rPr kumimoji="0" lang="en-US" sz="1100" b="0" i="0" u="none" strike="noStrike" kern="0" cap="none" spc="0" normalizeH="0" noProof="0" dirty="0">
                <a:ln>
                  <a:noFill/>
                </a:ln>
                <a:solidFill>
                  <a:prstClr val="black"/>
                </a:solidFill>
                <a:effectLst/>
                <a:uLnTx/>
                <a:uFillTx/>
                <a:cs typeface="Arial" charset="0"/>
              </a:rPr>
              <a:t> </a:t>
            </a:r>
            <a:r>
              <a:rPr kumimoji="0" lang="en-US" sz="1100" b="0" i="0" u="none" strike="noStrike" kern="0" cap="none" spc="0" normalizeH="0" baseline="0" noProof="0" dirty="0">
                <a:ln>
                  <a:noFill/>
                </a:ln>
                <a:solidFill>
                  <a:prstClr val="black"/>
                </a:solidFill>
                <a:effectLst/>
                <a:uLnTx/>
                <a:uFillTx/>
                <a:cs typeface="Arial" charset="0"/>
              </a:rPr>
              <a:t>Adaption</a:t>
            </a:r>
          </a:p>
        </p:txBody>
      </p:sp>
      <p:sp>
        <p:nvSpPr>
          <p:cNvPr id="99" name="TextBox 98"/>
          <p:cNvSpPr txBox="1"/>
          <p:nvPr/>
        </p:nvSpPr>
        <p:spPr>
          <a:xfrm>
            <a:off x="7407261" y="1285301"/>
            <a:ext cx="492443" cy="461665"/>
          </a:xfrm>
          <a:prstGeom prst="rect">
            <a:avLst/>
          </a:prstGeom>
          <a:noFill/>
        </p:spPr>
        <p:txBody>
          <a:bodyPr wrap="none" rtlCol="0">
            <a:spAutoFit/>
          </a:bodyPr>
          <a:lstStyle/>
          <a:p>
            <a:pPr marL="0" marR="0" lvl="0" indent="0" defTabSz="1217367"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a:ln>
                  <a:noFill/>
                </a:ln>
                <a:solidFill>
                  <a:prstClr val="black"/>
                </a:solidFill>
                <a:effectLst/>
                <a:uLnTx/>
                <a:uFillTx/>
                <a:latin typeface="Arial" charset="0"/>
                <a:cs typeface="Arial" charset="0"/>
              </a:rPr>
              <a:t>…</a:t>
            </a:r>
          </a:p>
        </p:txBody>
      </p:sp>
      <p:sp>
        <p:nvSpPr>
          <p:cNvPr id="51" name="TextBox 50"/>
          <p:cNvSpPr txBox="1"/>
          <p:nvPr/>
        </p:nvSpPr>
        <p:spPr>
          <a:xfrm>
            <a:off x="8289556" y="1788639"/>
            <a:ext cx="197170" cy="123111"/>
          </a:xfrm>
          <a:prstGeom prst="rect">
            <a:avLst/>
          </a:prstGeom>
          <a:noFill/>
          <a:ln>
            <a:noFill/>
          </a:ln>
        </p:spPr>
        <p:txBody>
          <a:bodyPr wrap="none" lIns="0" tIns="0" rIns="0" bIns="0" rtlCol="0">
            <a:spAutoFit/>
          </a:bodyPr>
          <a:lstStyle/>
          <a:p>
            <a:pPr marL="0" marR="0" lvl="0" indent="0" algn="ctr" defTabSz="1217367" eaLnBrk="1" fontAlgn="base" latinLnBrk="0" hangingPunct="1">
              <a:lnSpc>
                <a:spcPct val="80000"/>
              </a:lnSpc>
              <a:spcBef>
                <a:spcPct val="0"/>
              </a:spcBef>
              <a:spcAft>
                <a:spcPct val="0"/>
              </a:spcAft>
              <a:buClrTx/>
              <a:buSzTx/>
              <a:buFontTx/>
              <a:buNone/>
              <a:tabLst/>
              <a:defRPr/>
            </a:pPr>
            <a:r>
              <a:rPr kumimoji="0" lang="en-US" sz="1000" b="1" i="1" u="none" strike="noStrike" kern="0" cap="none" spc="0" normalizeH="0" baseline="0" noProof="0" dirty="0">
                <a:ln>
                  <a:noFill/>
                </a:ln>
                <a:solidFill>
                  <a:prstClr val="black">
                    <a:lumMod val="95000"/>
                    <a:lumOff val="5000"/>
                  </a:prstClr>
                </a:solidFill>
                <a:effectLst/>
                <a:uLnTx/>
                <a:uFillTx/>
                <a:cs typeface="Arial" charset="0"/>
              </a:rPr>
              <a:t>VES</a:t>
            </a:r>
          </a:p>
        </p:txBody>
      </p:sp>
      <p:sp>
        <p:nvSpPr>
          <p:cNvPr id="52" name="Flowchart: Magnetic Disk 51"/>
          <p:cNvSpPr/>
          <p:nvPr/>
        </p:nvSpPr>
        <p:spPr>
          <a:xfrm>
            <a:off x="3394184" y="3459890"/>
            <a:ext cx="617891" cy="147388"/>
          </a:xfrm>
          <a:prstGeom prst="flowChartMagneticDisk">
            <a:avLst/>
          </a:prstGeom>
          <a:gradFill rotWithShape="1">
            <a:gsLst>
              <a:gs pos="0">
                <a:srgbClr val="067AB4">
                  <a:tint val="50000"/>
                  <a:satMod val="300000"/>
                </a:srgbClr>
              </a:gs>
              <a:gs pos="35000">
                <a:srgbClr val="067AB4">
                  <a:tint val="37000"/>
                  <a:satMod val="300000"/>
                </a:srgbClr>
              </a:gs>
              <a:gs pos="100000">
                <a:srgbClr val="067AB4">
                  <a:tint val="15000"/>
                  <a:satMod val="350000"/>
                </a:srgbClr>
              </a:gs>
            </a:gsLst>
            <a:lin ang="16200000" scaled="1"/>
          </a:gradFill>
          <a:ln w="9525" cap="flat" cmpd="sng" algn="ctr">
            <a:solidFill>
              <a:srgbClr val="067AB4">
                <a:shade val="95000"/>
                <a:satMod val="105000"/>
              </a:srgbClr>
            </a:solidFill>
            <a:prstDash val="solid"/>
          </a:ln>
          <a:effectLst>
            <a:outerShdw blurRad="40000" dist="20000" dir="5400000" rotWithShape="0">
              <a:srgbClr val="000000">
                <a:alpha val="38000"/>
              </a:srgbClr>
            </a:outerShdw>
          </a:effectLst>
        </p:spPr>
        <p:txBody>
          <a:bodyPr wrap="square" lIns="0" tIns="45679" rIns="0" bIns="0" rtlCol="0" anchor="ctr"/>
          <a:lstStyle/>
          <a:p>
            <a:pPr marL="0" marR="0" lvl="0" indent="0" algn="ctr" defTabSz="1216586" eaLnBrk="1" fontAlgn="auto" latinLnBrk="0" hangingPunct="1">
              <a:lnSpc>
                <a:spcPts val="800"/>
              </a:lnSpc>
              <a:spcBef>
                <a:spcPts val="0"/>
              </a:spcBef>
              <a:spcAft>
                <a:spcPts val="0"/>
              </a:spcAft>
              <a:buClrTx/>
              <a:buSzTx/>
              <a:buFontTx/>
              <a:buNone/>
              <a:tabLst/>
              <a:defRPr/>
            </a:pPr>
            <a:endParaRPr kumimoji="0" lang="en-US" sz="1000" b="1" i="1" u="none" strike="noStrike" kern="0" cap="none" spc="0" normalizeH="0" baseline="0" noProof="0">
              <a:ln>
                <a:noFill/>
              </a:ln>
              <a:solidFill>
                <a:prstClr val="black"/>
              </a:solidFill>
              <a:effectLst/>
              <a:uLnTx/>
              <a:uFillTx/>
              <a:cs typeface="Arial" charset="0"/>
            </a:endParaRPr>
          </a:p>
        </p:txBody>
      </p:sp>
      <p:sp>
        <p:nvSpPr>
          <p:cNvPr id="85" name="Flowchart: Magnetic Disk 84"/>
          <p:cNvSpPr/>
          <p:nvPr/>
        </p:nvSpPr>
        <p:spPr>
          <a:xfrm>
            <a:off x="2723931" y="3459890"/>
            <a:ext cx="617891" cy="147388"/>
          </a:xfrm>
          <a:prstGeom prst="flowChartMagneticDisk">
            <a:avLst/>
          </a:prstGeom>
          <a:gradFill rotWithShape="1">
            <a:gsLst>
              <a:gs pos="0">
                <a:srgbClr val="067AB4">
                  <a:tint val="50000"/>
                  <a:satMod val="300000"/>
                </a:srgbClr>
              </a:gs>
              <a:gs pos="35000">
                <a:srgbClr val="067AB4">
                  <a:tint val="37000"/>
                  <a:satMod val="300000"/>
                </a:srgbClr>
              </a:gs>
              <a:gs pos="100000">
                <a:srgbClr val="067AB4">
                  <a:tint val="15000"/>
                  <a:satMod val="350000"/>
                </a:srgbClr>
              </a:gs>
            </a:gsLst>
            <a:lin ang="16200000" scaled="1"/>
          </a:gradFill>
          <a:ln w="9525" cap="flat" cmpd="sng" algn="ctr">
            <a:solidFill>
              <a:srgbClr val="067AB4">
                <a:shade val="95000"/>
                <a:satMod val="105000"/>
              </a:srgbClr>
            </a:solidFill>
            <a:prstDash val="solid"/>
          </a:ln>
          <a:effectLst>
            <a:outerShdw blurRad="40000" dist="20000" dir="5400000" rotWithShape="0">
              <a:srgbClr val="000000">
                <a:alpha val="38000"/>
              </a:srgbClr>
            </a:outerShdw>
          </a:effectLst>
        </p:spPr>
        <p:txBody>
          <a:bodyPr wrap="square" lIns="0" tIns="45679" rIns="0" bIns="0" rtlCol="0" anchor="ctr"/>
          <a:lstStyle/>
          <a:p>
            <a:pPr marL="0" marR="0" lvl="0" indent="0" algn="ctr" defTabSz="1216586" eaLnBrk="1" fontAlgn="auto" latinLnBrk="0" hangingPunct="1">
              <a:lnSpc>
                <a:spcPts val="800"/>
              </a:lnSpc>
              <a:spcBef>
                <a:spcPts val="0"/>
              </a:spcBef>
              <a:spcAft>
                <a:spcPts val="0"/>
              </a:spcAft>
              <a:buClrTx/>
              <a:buSzTx/>
              <a:buFontTx/>
              <a:buNone/>
              <a:tabLst/>
              <a:defRPr/>
            </a:pPr>
            <a:endParaRPr kumimoji="0" lang="en-US" sz="1000" b="1" i="1" u="none" strike="noStrike" kern="0" cap="none" spc="0" normalizeH="0" baseline="0" noProof="0">
              <a:ln>
                <a:noFill/>
              </a:ln>
              <a:solidFill>
                <a:prstClr val="black"/>
              </a:solidFill>
              <a:effectLst/>
              <a:uLnTx/>
              <a:uFillTx/>
              <a:cs typeface="Arial" charset="0"/>
            </a:endParaRPr>
          </a:p>
        </p:txBody>
      </p:sp>
      <p:sp>
        <p:nvSpPr>
          <p:cNvPr id="86" name="Rectangle 85"/>
          <p:cNvSpPr/>
          <p:nvPr/>
        </p:nvSpPr>
        <p:spPr bwMode="auto">
          <a:xfrm>
            <a:off x="1894114" y="2141658"/>
            <a:ext cx="5932906" cy="154326"/>
          </a:xfrm>
          <a:prstGeom prst="rect">
            <a:avLst/>
          </a:prstGeom>
          <a:solidFill>
            <a:srgbClr val="FFECDD"/>
          </a:solidFill>
          <a:ln w="9525" cap="flat" cmpd="sng" algn="ctr">
            <a:solidFill>
              <a:srgbClr val="00B0F0"/>
            </a:solidFill>
            <a:prstDash val="solid"/>
            <a:round/>
            <a:headEnd type="none" w="med" len="med"/>
            <a:tailEnd type="none" w="med" len="med"/>
          </a:ln>
          <a:effectLst/>
        </p:spPr>
        <p:txBody>
          <a:bodyPr lIns="45720" rIns="45720" anchor="ctr" anchorCtr="0"/>
          <a:lstStyle/>
          <a:p>
            <a:pPr marL="0" marR="0" lvl="0" indent="0" algn="ctr" defTabSz="914400" eaLnBrk="1" fontAlgn="base" latinLnBrk="0" hangingPunct="1">
              <a:lnSpc>
                <a:spcPct val="100000"/>
              </a:lnSpc>
              <a:spcBef>
                <a:spcPct val="50000"/>
              </a:spcBef>
              <a:spcAft>
                <a:spcPct val="0"/>
              </a:spcAft>
              <a:buClrTx/>
              <a:buSzTx/>
              <a:buFontTx/>
              <a:buNone/>
              <a:tabLst/>
              <a:defRPr/>
            </a:pPr>
            <a:r>
              <a:rPr lang="en-GB" sz="1200" b="1" kern="0" dirty="0">
                <a:solidFill>
                  <a:srgbClr val="000000"/>
                </a:solidFill>
                <a:ea typeface="ＭＳ Ｐゴシック" charset="0"/>
                <a:cs typeface="Arial" charset="0"/>
              </a:rPr>
              <a:t>DMaaP (Pub/Sub for Events/Data within DCAE &amp; across ONAP)</a:t>
            </a:r>
            <a:endParaRPr kumimoji="0" lang="en-US" sz="1200" b="1" i="0" u="none" strike="noStrike" kern="0" cap="none" spc="0" normalizeH="0" baseline="0" noProof="0" dirty="0">
              <a:ln>
                <a:noFill/>
              </a:ln>
              <a:solidFill>
                <a:srgbClr val="000000"/>
              </a:solidFill>
              <a:effectLst/>
              <a:uLnTx/>
              <a:uFillTx/>
              <a:ea typeface="ＭＳ Ｐゴシック" charset="0"/>
              <a:cs typeface="Arial" charset="0"/>
            </a:endParaRPr>
          </a:p>
        </p:txBody>
      </p:sp>
      <p:sp>
        <p:nvSpPr>
          <p:cNvPr id="100" name="Rectangle 99"/>
          <p:cNvSpPr/>
          <p:nvPr/>
        </p:nvSpPr>
        <p:spPr bwMode="auto">
          <a:xfrm rot="16200000">
            <a:off x="203686" y="2041057"/>
            <a:ext cx="2478072" cy="713738"/>
          </a:xfrm>
          <a:prstGeom prst="rect">
            <a:avLst/>
          </a:prstGeom>
          <a:solidFill>
            <a:srgbClr val="FFECDD"/>
          </a:solidFill>
          <a:ln w="9525" cap="flat" cmpd="sng" algn="ctr">
            <a:solidFill>
              <a:srgbClr val="00B0F0"/>
            </a:solidFill>
            <a:prstDash val="solid"/>
            <a:round/>
            <a:headEnd type="none" w="med" len="med"/>
            <a:tailEnd type="none" w="med" len="med"/>
          </a:ln>
          <a:effectLst/>
        </p:spPr>
        <p:txBody>
          <a:bodyPr lIns="45720" rIns="45720" anchor="ctr" anchorCtr="0"/>
          <a:lstStyle/>
          <a:p>
            <a:pPr marL="0" marR="0" lvl="0" indent="0" algn="ctr" defTabSz="914400" eaLnBrk="1" fontAlgn="base" latinLnBrk="0" hangingPunct="1">
              <a:lnSpc>
                <a:spcPct val="100000"/>
              </a:lnSpc>
              <a:spcBef>
                <a:spcPct val="50000"/>
              </a:spcBef>
              <a:spcAft>
                <a:spcPct val="0"/>
              </a:spcAft>
              <a:buClrTx/>
              <a:buSzTx/>
              <a:buFontTx/>
              <a:buNone/>
              <a:tabLst/>
              <a:defRPr/>
            </a:pPr>
            <a:r>
              <a:rPr lang="en-GB" sz="1400" b="1" kern="0" dirty="0">
                <a:solidFill>
                  <a:srgbClr val="000000"/>
                </a:solidFill>
                <a:ea typeface="ＭＳ Ｐゴシック" charset="0"/>
                <a:cs typeface="Arial" charset="0"/>
              </a:rPr>
              <a:t>OOM – DCAE Controller</a:t>
            </a:r>
            <a:endParaRPr kumimoji="0" lang="en-US" sz="1400" b="1" i="0" u="none" strike="noStrike" kern="0" cap="none" spc="0" normalizeH="0" baseline="0" noProof="0" dirty="0">
              <a:ln>
                <a:noFill/>
              </a:ln>
              <a:solidFill>
                <a:srgbClr val="000000"/>
              </a:solidFill>
              <a:effectLst/>
              <a:uLnTx/>
              <a:uFillTx/>
              <a:ea typeface="ＭＳ Ｐゴシック" charset="0"/>
              <a:cs typeface="Arial" charset="0"/>
            </a:endParaRPr>
          </a:p>
        </p:txBody>
      </p:sp>
      <p:cxnSp>
        <p:nvCxnSpPr>
          <p:cNvPr id="6" name="Straight Connector 5"/>
          <p:cNvCxnSpPr/>
          <p:nvPr/>
        </p:nvCxnSpPr>
        <p:spPr>
          <a:xfrm>
            <a:off x="4774741" y="2293578"/>
            <a:ext cx="200025" cy="0"/>
          </a:xfrm>
          <a:prstGeom prst="line">
            <a:avLst/>
          </a:prstGeom>
          <a:ln>
            <a:solidFill>
              <a:srgbClr val="FFECDD"/>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2781457"/>
      </p:ext>
    </p:extLst>
  </p:cSld>
  <p:clrMapOvr>
    <a:masterClrMapping/>
  </p:clrMapOvr>
  <p:transition>
    <p:wipe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27</a:t>
            </a:fld>
            <a:endParaRPr lang="en-US" dirty="0"/>
          </a:p>
        </p:txBody>
      </p:sp>
      <p:sp>
        <p:nvSpPr>
          <p:cNvPr id="3" name="Title 2"/>
          <p:cNvSpPr>
            <a:spLocks noGrp="1"/>
          </p:cNvSpPr>
          <p:nvPr>
            <p:ph type="title"/>
          </p:nvPr>
        </p:nvSpPr>
        <p:spPr/>
        <p:txBody>
          <a:bodyPr>
            <a:normAutofit fontScale="90000"/>
          </a:bodyPr>
          <a:lstStyle/>
          <a:p>
            <a:r>
              <a:rPr lang="en-US" dirty="0"/>
              <a:t>Active and Available Inventory</a:t>
            </a:r>
          </a:p>
        </p:txBody>
      </p:sp>
      <p:sp>
        <p:nvSpPr>
          <p:cNvPr id="25" name="Text Placeholder 24"/>
          <p:cNvSpPr>
            <a:spLocks noGrp="1"/>
          </p:cNvSpPr>
          <p:nvPr>
            <p:ph type="body" sz="quarter" idx="10"/>
          </p:nvPr>
        </p:nvSpPr>
        <p:spPr>
          <a:xfrm>
            <a:off x="0" y="1011844"/>
            <a:ext cx="4230477" cy="5492348"/>
          </a:xfrm>
        </p:spPr>
        <p:txBody>
          <a:bodyPr>
            <a:normAutofit lnSpcReduction="10000"/>
          </a:bodyPr>
          <a:lstStyle/>
          <a:p>
            <a:pPr>
              <a:spcAft>
                <a:spcPts val="600"/>
              </a:spcAft>
            </a:pPr>
            <a:r>
              <a:rPr lang="en-US" sz="1400" b="1" dirty="0">
                <a:solidFill>
                  <a:srgbClr val="067AB4">
                    <a:lumMod val="75000"/>
                  </a:srgbClr>
                </a:solidFill>
              </a:rPr>
              <a:t>A&amp;AI tracks the global inventory of the networks, services &amp; resources that ONAP manages.</a:t>
            </a:r>
          </a:p>
          <a:p>
            <a:pPr marL="347041" lvl="1" indent="-170367">
              <a:spcAft>
                <a:spcPts val="600"/>
              </a:spcAft>
              <a:buFont typeface="Calibri" panose="020F0502020204030204" pitchFamily="34" charset="0"/>
              <a:buChar char="‒"/>
            </a:pPr>
            <a:r>
              <a:rPr lang="en-US" sz="1000" b="1" dirty="0">
                <a:solidFill>
                  <a:srgbClr val="067AB4">
                    <a:lumMod val="75000"/>
                  </a:srgbClr>
                </a:solidFill>
              </a:rPr>
              <a:t> </a:t>
            </a:r>
            <a:r>
              <a:rPr lang="en-US" sz="1200" b="1" dirty="0">
                <a:solidFill>
                  <a:srgbClr val="000000"/>
                </a:solidFill>
              </a:rPr>
              <a:t>The what, where, when of the managed assets and their relationships, and which controller manages them, etc.</a:t>
            </a:r>
          </a:p>
          <a:p>
            <a:pPr marL="168782" indent="-168782">
              <a:spcBef>
                <a:spcPts val="600"/>
              </a:spcBef>
              <a:spcAft>
                <a:spcPts val="300"/>
              </a:spcAft>
              <a:buFont typeface="Arial" panose="020B0604020202020204" pitchFamily="34" charset="0"/>
              <a:buChar char="•"/>
            </a:pPr>
            <a:r>
              <a:rPr lang="en-US" sz="1400" b="1" dirty="0">
                <a:solidFill>
                  <a:srgbClr val="045C87"/>
                </a:solidFill>
              </a:rPr>
              <a:t>Real-time</a:t>
            </a:r>
            <a:r>
              <a:rPr lang="en-US" sz="1400" b="1" dirty="0">
                <a:solidFill>
                  <a:srgbClr val="067AB4">
                    <a:lumMod val="75000"/>
                  </a:srgbClr>
                </a:solidFill>
              </a:rPr>
              <a:t>, logically centralized view of topology &amp; inventory</a:t>
            </a:r>
          </a:p>
          <a:p>
            <a:pPr marL="347041" lvl="1" indent="-170367">
              <a:buFont typeface="Calibri" panose="020F0502020204030204" pitchFamily="34" charset="0"/>
              <a:buChar char="‒"/>
            </a:pPr>
            <a:r>
              <a:rPr lang="en-US" sz="1200" b="1" dirty="0">
                <a:solidFill>
                  <a:srgbClr val="000000"/>
                </a:solidFill>
              </a:rPr>
              <a:t>Map and broker of data sources in the global network</a:t>
            </a:r>
          </a:p>
          <a:p>
            <a:pPr marL="347041" lvl="1" indent="-170367">
              <a:buFont typeface="Calibri" panose="020F0502020204030204" pitchFamily="34" charset="0"/>
              <a:buChar char="‒"/>
            </a:pPr>
            <a:r>
              <a:rPr lang="en-US" sz="1200" b="1" dirty="0">
                <a:solidFill>
                  <a:srgbClr val="000000"/>
                </a:solidFill>
              </a:rPr>
              <a:t>Federates across controllers, cloud infrastructure, partners, etc.</a:t>
            </a:r>
          </a:p>
          <a:p>
            <a:pPr marL="347041" lvl="1" indent="-170367">
              <a:buFont typeface="Calibri" panose="020F0502020204030204" pitchFamily="34" charset="0"/>
              <a:buChar char="‒"/>
            </a:pPr>
            <a:r>
              <a:rPr lang="en-US" sz="1200" b="1" dirty="0">
                <a:solidFill>
                  <a:srgbClr val="000000"/>
                </a:solidFill>
              </a:rPr>
              <a:t>Real-time access to authoritative sources with ability to aggregate views</a:t>
            </a:r>
          </a:p>
          <a:p>
            <a:pPr marL="347041" lvl="1" indent="-170367">
              <a:buFont typeface="Calibri" panose="020F0502020204030204" pitchFamily="34" charset="0"/>
              <a:buChar char="‒"/>
            </a:pPr>
            <a:r>
              <a:rPr lang="en-US" sz="1200" b="1" dirty="0">
                <a:solidFill>
                  <a:srgbClr val="000000"/>
                </a:solidFill>
              </a:rPr>
              <a:t>Real-time awareness of network elements, applications and service instances</a:t>
            </a:r>
          </a:p>
          <a:p>
            <a:pPr marL="347041" lvl="1" indent="-170367">
              <a:buFont typeface="Calibri" panose="020F0502020204030204" pitchFamily="34" charset="0"/>
              <a:buChar char="‒"/>
            </a:pPr>
            <a:r>
              <a:rPr lang="en-US" sz="1200" b="1" dirty="0">
                <a:solidFill>
                  <a:srgbClr val="000000"/>
                </a:solidFill>
              </a:rPr>
              <a:t>Aware of all the assets in scope, organized by their type, state &amp; location</a:t>
            </a:r>
          </a:p>
          <a:p>
            <a:pPr marL="347041" lvl="1" indent="-170367">
              <a:buFont typeface="Calibri" panose="020F0502020204030204" pitchFamily="34" charset="0"/>
              <a:buChar char="‒"/>
            </a:pPr>
            <a:r>
              <a:rPr lang="en-US" sz="1200" b="1" dirty="0">
                <a:solidFill>
                  <a:srgbClr val="000000"/>
                </a:solidFill>
              </a:rPr>
              <a:t>Keeps track of the dynamic relationships of the virtual assets </a:t>
            </a:r>
          </a:p>
          <a:p>
            <a:pPr marL="347041" lvl="1" indent="-170367">
              <a:buFont typeface="Calibri" panose="020F0502020204030204" pitchFamily="34" charset="0"/>
              <a:buChar char="‒"/>
            </a:pPr>
            <a:r>
              <a:rPr lang="en-US" sz="1200" b="1" dirty="0">
                <a:solidFill>
                  <a:srgbClr val="000000"/>
                </a:solidFill>
              </a:rPr>
              <a:t>Aware of resource assignments, availability &amp; relationships to customer</a:t>
            </a:r>
          </a:p>
          <a:p>
            <a:pPr marL="168782" indent="-168782">
              <a:spcBef>
                <a:spcPts val="600"/>
              </a:spcBef>
              <a:spcAft>
                <a:spcPts val="300"/>
              </a:spcAft>
              <a:buFont typeface="Arial" panose="020B0604020202020204" pitchFamily="34" charset="0"/>
              <a:buChar char="•"/>
            </a:pPr>
            <a:r>
              <a:rPr lang="en-US" sz="1400" b="1" dirty="0">
                <a:solidFill>
                  <a:srgbClr val="067AB4">
                    <a:lumMod val="75000"/>
                  </a:srgbClr>
                </a:solidFill>
              </a:rPr>
              <a:t>Network events used to maintain the integrity of inventory</a:t>
            </a:r>
          </a:p>
          <a:p>
            <a:pPr marL="347041" lvl="1" indent="-170367">
              <a:buFont typeface="Calibri" panose="020F0502020204030204" pitchFamily="34" charset="0"/>
              <a:buChar char="‒"/>
            </a:pPr>
            <a:r>
              <a:rPr lang="en-US" sz="1200" b="1" dirty="0">
                <a:solidFill>
                  <a:srgbClr val="000000"/>
                </a:solidFill>
              </a:rPr>
              <a:t>Monitors network events to register services, networks &amp; resources</a:t>
            </a:r>
          </a:p>
          <a:p>
            <a:pPr marL="347041" lvl="1" indent="-170367">
              <a:buFont typeface="Calibri" panose="020F0502020204030204" pitchFamily="34" charset="0"/>
              <a:buChar char="‒"/>
            </a:pPr>
            <a:r>
              <a:rPr lang="en-US" sz="1200" b="1" dirty="0">
                <a:solidFill>
                  <a:srgbClr val="000000"/>
                </a:solidFill>
              </a:rPr>
              <a:t>Tracks creation, modification or removal of entities and relationships</a:t>
            </a:r>
          </a:p>
          <a:p>
            <a:pPr marL="0" indent="0">
              <a:buNone/>
            </a:pPr>
            <a:endParaRPr lang="en-US" dirty="0"/>
          </a:p>
        </p:txBody>
      </p:sp>
      <p:sp>
        <p:nvSpPr>
          <p:cNvPr id="68" name="Rounded Rectangle 132"/>
          <p:cNvSpPr/>
          <p:nvPr/>
        </p:nvSpPr>
        <p:spPr>
          <a:xfrm>
            <a:off x="4230477" y="1563863"/>
            <a:ext cx="7866703" cy="3535452"/>
          </a:xfrm>
          <a:prstGeom prst="roundRect">
            <a:avLst>
              <a:gd name="adj" fmla="val 0"/>
            </a:avLst>
          </a:prstGeom>
          <a:solidFill>
            <a:srgbClr val="FCB314">
              <a:lumMod val="40000"/>
              <a:lumOff val="60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82535" tIns="45614" rIns="182535" bIns="45614" rtlCol="0" anchor="t" anchorCtr="0"/>
          <a:lstStyle/>
          <a:p>
            <a:pPr marL="0" marR="0" lvl="0" indent="0" defTabSz="91245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white"/>
              </a:solidFill>
              <a:effectLst/>
              <a:uLnTx/>
              <a:uFillTx/>
              <a:latin typeface="Calibri"/>
              <a:ea typeface="ＭＳ Ｐゴシック" charset="0"/>
              <a:cs typeface="ＭＳ Ｐゴシック" charset="0"/>
            </a:endParaRPr>
          </a:p>
        </p:txBody>
      </p:sp>
      <p:sp>
        <p:nvSpPr>
          <p:cNvPr id="69" name="TextBox 68"/>
          <p:cNvSpPr txBox="1"/>
          <p:nvPr/>
        </p:nvSpPr>
        <p:spPr>
          <a:xfrm>
            <a:off x="4221862" y="1533475"/>
            <a:ext cx="969980" cy="523137"/>
          </a:xfrm>
          <a:prstGeom prst="rect">
            <a:avLst/>
          </a:prstGeom>
          <a:noFill/>
        </p:spPr>
        <p:txBody>
          <a:bodyPr wrap="none" lIns="91362" tIns="45679" rIns="91362" bIns="45679" rtlCol="0">
            <a:spAutoFit/>
          </a:bodyPr>
          <a:lstStyle/>
          <a:p>
            <a:pPr defTabSz="1216859"/>
            <a:r>
              <a:rPr lang="en-US" sz="2800" b="1" dirty="0">
                <a:solidFill>
                  <a:prstClr val="black"/>
                </a:solidFill>
                <a:cs typeface="Arial" charset="0"/>
              </a:rPr>
              <a:t>A&amp;AI</a:t>
            </a:r>
          </a:p>
        </p:txBody>
      </p:sp>
      <p:sp>
        <p:nvSpPr>
          <p:cNvPr id="70" name="Right Arrow 9"/>
          <p:cNvSpPr/>
          <p:nvPr/>
        </p:nvSpPr>
        <p:spPr>
          <a:xfrm>
            <a:off x="5999424" y="2523713"/>
            <a:ext cx="483682" cy="874632"/>
          </a:xfrm>
          <a:prstGeom prst="rightArrow">
            <a:avLst>
              <a:gd name="adj1" fmla="val 71296"/>
              <a:gd name="adj2" fmla="val 50000"/>
            </a:avLst>
          </a:prstGeom>
          <a:gradFill rotWithShape="1">
            <a:gsLst>
              <a:gs pos="0">
                <a:srgbClr val="6EBB1F">
                  <a:tint val="50000"/>
                  <a:satMod val="300000"/>
                </a:srgbClr>
              </a:gs>
              <a:gs pos="35000">
                <a:srgbClr val="6EBB1F">
                  <a:tint val="37000"/>
                  <a:satMod val="300000"/>
                </a:srgbClr>
              </a:gs>
              <a:gs pos="100000">
                <a:srgbClr val="6EBB1F">
                  <a:tint val="15000"/>
                  <a:satMod val="350000"/>
                </a:srgbClr>
              </a:gs>
            </a:gsLst>
            <a:lin ang="16200000" scaled="1"/>
          </a:gradFill>
          <a:ln w="9525" cap="flat" cmpd="sng" algn="ctr">
            <a:solidFill>
              <a:srgbClr val="6EBB1F">
                <a:shade val="95000"/>
                <a:satMod val="105000"/>
              </a:srgbClr>
            </a:solidFill>
            <a:prstDash val="solid"/>
          </a:ln>
          <a:effectLst>
            <a:outerShdw blurRad="40000" dist="20000" dir="5400000" rotWithShape="0">
              <a:srgbClr val="000000">
                <a:alpha val="38000"/>
              </a:srgbClr>
            </a:outerShdw>
          </a:effectLst>
        </p:spPr>
        <p:txBody>
          <a:bodyPr lIns="91362" tIns="45679" rIns="91362" bIns="45679" rtlCol="0" anchor="ctr"/>
          <a:lstStyle/>
          <a:p>
            <a:pPr marL="0" marR="0" lvl="0" indent="0" algn="ctr" defTabSz="121731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black"/>
              </a:solidFill>
              <a:effectLst/>
              <a:uLnTx/>
              <a:uFillTx/>
              <a:latin typeface="Calibri"/>
              <a:ea typeface="+mn-ea"/>
              <a:cs typeface="+mn-cs"/>
            </a:endParaRPr>
          </a:p>
        </p:txBody>
      </p:sp>
      <p:sp>
        <p:nvSpPr>
          <p:cNvPr id="71" name="Rounded Rectangle 120"/>
          <p:cNvSpPr/>
          <p:nvPr/>
        </p:nvSpPr>
        <p:spPr>
          <a:xfrm>
            <a:off x="5375721" y="1586667"/>
            <a:ext cx="6042062" cy="222129"/>
          </a:xfrm>
          <a:prstGeom prst="roundRect">
            <a:avLst/>
          </a:prstGeom>
          <a:solidFill>
            <a:sysClr val="window" lastClr="FFFFFF"/>
          </a:solidFill>
          <a:ln w="9525" cap="flat" cmpd="sng" algn="ctr">
            <a:solidFill>
              <a:srgbClr val="6EBB1F">
                <a:lumMod val="50000"/>
              </a:srgbClr>
            </a:solidFill>
            <a:prstDash val="solid"/>
          </a:ln>
          <a:effectLst>
            <a:outerShdw blurRad="40000" dist="20000" dir="5400000" rotWithShape="0">
              <a:srgbClr val="000000">
                <a:alpha val="38000"/>
              </a:srgbClr>
            </a:outerShdw>
          </a:effectLst>
        </p:spPr>
        <p:txBody>
          <a:bodyPr lIns="91240" tIns="0" rIns="91240" bIns="45614" rtlCol="0" anchor="ctr" anchorCtr="1"/>
          <a:lstStyle/>
          <a:p>
            <a:pPr marL="0" marR="0" lvl="0" indent="0" algn="ctr" defTabSz="91245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cs typeface="Arial" charset="0"/>
              </a:rPr>
              <a:t>API Handler </a:t>
            </a:r>
          </a:p>
        </p:txBody>
      </p:sp>
      <p:sp>
        <p:nvSpPr>
          <p:cNvPr id="72" name="Rounded Rectangle 109"/>
          <p:cNvSpPr/>
          <p:nvPr/>
        </p:nvSpPr>
        <p:spPr>
          <a:xfrm>
            <a:off x="4384373" y="4100472"/>
            <a:ext cx="7230824" cy="654298"/>
          </a:xfrm>
          <a:prstGeom prst="roundRect">
            <a:avLst>
              <a:gd name="adj" fmla="val 13777"/>
            </a:avLst>
          </a:prstGeom>
          <a:solidFill>
            <a:sysClr val="window" lastClr="FFFFFF"/>
          </a:soli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91318" tIns="0" rIns="91318" bIns="45659" rtlCol="0" anchor="t" anchorCtr="0"/>
          <a:lstStyle/>
          <a:p>
            <a:pPr marL="0" marR="0" lvl="0" indent="0" algn="ctr" defTabSz="91322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prstClr val="black"/>
                </a:solidFill>
                <a:effectLst/>
                <a:uLnTx/>
                <a:uFillTx/>
                <a:cs typeface="Calibri" panose="020F0502020204030204" pitchFamily="34" charset="0"/>
              </a:rPr>
              <a:t>A&amp;AI Application Management Functions</a:t>
            </a:r>
          </a:p>
        </p:txBody>
      </p:sp>
      <p:sp>
        <p:nvSpPr>
          <p:cNvPr id="73" name="Rectangle 72"/>
          <p:cNvSpPr/>
          <p:nvPr/>
        </p:nvSpPr>
        <p:spPr>
          <a:xfrm>
            <a:off x="9362286" y="4341883"/>
            <a:ext cx="942501" cy="352979"/>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0" tIns="0" rIns="0" bIns="0" rtlCol="0" anchor="ctr"/>
          <a:lstStyle/>
          <a:p>
            <a:pPr marL="0" marR="0" lvl="0" indent="0" algn="ctr" defTabSz="1216859" eaLnBrk="1" fontAlgn="auto" latinLnBrk="0" hangingPunct="1">
              <a:lnSpc>
                <a:spcPts val="1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Data Audits</a:t>
            </a:r>
          </a:p>
        </p:txBody>
      </p:sp>
      <p:sp>
        <p:nvSpPr>
          <p:cNvPr id="74" name="Rectangle 73"/>
          <p:cNvSpPr/>
          <p:nvPr/>
        </p:nvSpPr>
        <p:spPr>
          <a:xfrm>
            <a:off x="5703670" y="4341883"/>
            <a:ext cx="942501" cy="352979"/>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0" tIns="0" rIns="0" bIns="0" rtlCol="0" anchor="ctr"/>
          <a:lstStyle/>
          <a:p>
            <a:pPr marL="0" marR="0" lvl="0" indent="0" algn="ctr" defTabSz="1216859" eaLnBrk="1" fontAlgn="auto" latinLnBrk="0" hangingPunct="1">
              <a:lnSpc>
                <a:spcPts val="1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History</a:t>
            </a:r>
          </a:p>
        </p:txBody>
      </p:sp>
      <p:sp>
        <p:nvSpPr>
          <p:cNvPr id="75" name="Rectangle 74"/>
          <p:cNvSpPr/>
          <p:nvPr/>
        </p:nvSpPr>
        <p:spPr>
          <a:xfrm>
            <a:off x="10581827" y="4341883"/>
            <a:ext cx="942501" cy="352979"/>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0" tIns="0" rIns="0" bIns="0" rtlCol="0" anchor="ctr"/>
          <a:lstStyle/>
          <a:p>
            <a:pPr marL="0" marR="0" lvl="0" indent="0" algn="ctr" defTabSz="1216859" eaLnBrk="1" fontAlgn="auto" latinLnBrk="0" hangingPunct="1">
              <a:lnSpc>
                <a:spcPts val="1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Archival</a:t>
            </a:r>
          </a:p>
        </p:txBody>
      </p:sp>
      <p:sp>
        <p:nvSpPr>
          <p:cNvPr id="76" name="Rectangle 75"/>
          <p:cNvSpPr/>
          <p:nvPr/>
        </p:nvSpPr>
        <p:spPr>
          <a:xfrm>
            <a:off x="4484132" y="4341883"/>
            <a:ext cx="942501" cy="352979"/>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0" tIns="0" rIns="0" bIns="0" rtlCol="0" anchor="ctr"/>
          <a:lstStyle/>
          <a:p>
            <a:pPr marL="0" marR="0" lvl="0" indent="0" algn="ctr" defTabSz="1216859" eaLnBrk="1" fontAlgn="auto" latinLnBrk="0" hangingPunct="1">
              <a:lnSpc>
                <a:spcPts val="1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OA&amp;M</a:t>
            </a:r>
          </a:p>
        </p:txBody>
      </p:sp>
      <p:sp>
        <p:nvSpPr>
          <p:cNvPr id="77" name="Rectangle 76"/>
          <p:cNvSpPr/>
          <p:nvPr/>
        </p:nvSpPr>
        <p:spPr>
          <a:xfrm>
            <a:off x="8142747" y="4341883"/>
            <a:ext cx="942501" cy="352979"/>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0" tIns="0" rIns="0" bIns="0" rtlCol="0" anchor="ctr"/>
          <a:lstStyle/>
          <a:p>
            <a:pPr marL="0" marR="0" lvl="0" indent="0" algn="ctr" defTabSz="1216859" eaLnBrk="1" fontAlgn="auto" latinLnBrk="0" hangingPunct="1">
              <a:lnSpc>
                <a:spcPts val="1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Notifications</a:t>
            </a:r>
          </a:p>
        </p:txBody>
      </p:sp>
      <p:sp>
        <p:nvSpPr>
          <p:cNvPr id="78" name="Rectangle 77"/>
          <p:cNvSpPr/>
          <p:nvPr/>
        </p:nvSpPr>
        <p:spPr>
          <a:xfrm>
            <a:off x="6923209" y="4341883"/>
            <a:ext cx="942501" cy="352979"/>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0" tIns="0" rIns="0" bIns="0" rtlCol="0" anchor="ctr"/>
          <a:lstStyle/>
          <a:p>
            <a:pPr marL="0" marR="0" lvl="0" indent="0" algn="ctr" defTabSz="1216859" eaLnBrk="1" fontAlgn="auto" latinLnBrk="0" hangingPunct="1">
              <a:lnSpc>
                <a:spcPts val="1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Event Subscriptions</a:t>
            </a:r>
          </a:p>
        </p:txBody>
      </p:sp>
      <p:sp>
        <p:nvSpPr>
          <p:cNvPr id="79" name="Rounded Rectangle 152"/>
          <p:cNvSpPr/>
          <p:nvPr/>
        </p:nvSpPr>
        <p:spPr>
          <a:xfrm rot="5400000">
            <a:off x="10400920" y="3201757"/>
            <a:ext cx="3085694" cy="187765"/>
          </a:xfrm>
          <a:prstGeom prst="roundRect">
            <a:avLst/>
          </a:prstGeom>
          <a:solidFill>
            <a:sysClr val="window" lastClr="FFFFFF"/>
          </a:solidFill>
          <a:ln w="9525" cap="flat" cmpd="sng" algn="ctr">
            <a:solidFill>
              <a:srgbClr val="6EBB1F">
                <a:lumMod val="50000"/>
              </a:srgbClr>
            </a:solidFill>
            <a:prstDash val="solid"/>
          </a:ln>
          <a:effectLst>
            <a:outerShdw blurRad="40000" dist="20000" dir="5400000" rotWithShape="0">
              <a:srgbClr val="000000">
                <a:alpha val="38000"/>
              </a:srgbClr>
            </a:outerShdw>
          </a:effectLst>
        </p:spPr>
        <p:txBody>
          <a:bodyPr lIns="91240" tIns="0" rIns="91240" bIns="45614" rtlCol="0" anchor="ctr" anchorCtr="1"/>
          <a:lstStyle/>
          <a:p>
            <a:pPr marL="0" marR="0" lvl="0" indent="0" algn="ctr" defTabSz="91245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cs typeface="Arial" charset="0"/>
              </a:rPr>
              <a:t>A&amp;AI Data Management Services</a:t>
            </a:r>
          </a:p>
        </p:txBody>
      </p:sp>
      <p:grpSp>
        <p:nvGrpSpPr>
          <p:cNvPr id="80" name="Group 79"/>
          <p:cNvGrpSpPr/>
          <p:nvPr/>
        </p:nvGrpSpPr>
        <p:grpSpPr>
          <a:xfrm>
            <a:off x="6449698" y="1824218"/>
            <a:ext cx="5282532" cy="1056985"/>
            <a:chOff x="4764781" y="2458637"/>
            <a:chExt cx="4573953" cy="1056985"/>
          </a:xfrm>
        </p:grpSpPr>
        <p:sp>
          <p:nvSpPr>
            <p:cNvPr id="81" name="Rounded Rectangle 108"/>
            <p:cNvSpPr/>
            <p:nvPr/>
          </p:nvSpPr>
          <p:spPr>
            <a:xfrm>
              <a:off x="4764781" y="2458637"/>
              <a:ext cx="4573953" cy="1056985"/>
            </a:xfrm>
            <a:prstGeom prst="roundRect">
              <a:avLst>
                <a:gd name="adj" fmla="val 12885"/>
              </a:avLst>
            </a:prstGeom>
            <a:solidFill>
              <a:sysClr val="window" lastClr="FFFFFF"/>
            </a:solidFill>
            <a:ln w="9525" cap="flat" cmpd="sng" algn="ctr">
              <a:solidFill>
                <a:srgbClr val="6EBB1F">
                  <a:lumMod val="50000"/>
                </a:srgbClr>
              </a:solidFill>
              <a:prstDash val="solid"/>
            </a:ln>
            <a:effectLst>
              <a:outerShdw blurRad="40000" dist="20000" dir="5400000" rotWithShape="0">
                <a:srgbClr val="000000">
                  <a:alpha val="38000"/>
                </a:srgbClr>
              </a:outerShdw>
            </a:effectLst>
          </p:spPr>
          <p:txBody>
            <a:bodyPr lIns="0" tIns="0" rIns="0" bIns="0" rtlCol="0" anchor="t" anchorCtr="1"/>
            <a:lstStyle/>
            <a:p>
              <a:pPr marL="0" marR="0" lvl="0" indent="0" algn="ctr" defTabSz="91245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black"/>
                  </a:solidFill>
                  <a:effectLst/>
                  <a:uLnTx/>
                  <a:uFillTx/>
                  <a:cs typeface="Arial" charset="0"/>
                </a:rPr>
                <a:t>Inventory &amp; Topology Management</a:t>
              </a:r>
            </a:p>
          </p:txBody>
        </p:sp>
        <p:grpSp>
          <p:nvGrpSpPr>
            <p:cNvPr id="82" name="Group 81"/>
            <p:cNvGrpSpPr/>
            <p:nvPr/>
          </p:nvGrpSpPr>
          <p:grpSpPr>
            <a:xfrm>
              <a:off x="4863606" y="2777130"/>
              <a:ext cx="4385139" cy="658136"/>
              <a:chOff x="4863606" y="2777130"/>
              <a:chExt cx="4385139" cy="658136"/>
            </a:xfrm>
          </p:grpSpPr>
          <p:sp>
            <p:nvSpPr>
              <p:cNvPr id="83" name="Rounded Rectangle 14"/>
              <p:cNvSpPr/>
              <p:nvPr/>
            </p:nvSpPr>
            <p:spPr>
              <a:xfrm>
                <a:off x="5800488" y="2777130"/>
                <a:ext cx="3448257" cy="658136"/>
              </a:xfrm>
              <a:prstGeom prst="roundRect">
                <a:avLst>
                  <a:gd name="adj" fmla="val 12120"/>
                </a:avLst>
              </a:prstGeom>
              <a:solidFill>
                <a:sysClr val="window" lastClr="FFFFFF"/>
              </a:solidFill>
              <a:ln w="25400" cap="flat" cmpd="sng" algn="ctr">
                <a:solidFill>
                  <a:srgbClr val="FCB314"/>
                </a:solidFill>
                <a:prstDash val="solid"/>
              </a:ln>
              <a:effectLst/>
            </p:spPr>
            <p:txBody>
              <a:bodyPr rtlCol="0" anchor="ctr"/>
              <a:lstStyle/>
              <a:p>
                <a:pPr marL="0" marR="0" lvl="0" indent="0" algn="ctr" defTabSz="1217367" eaLnBrk="1" fontAlgn="base" latinLnBrk="0" hangingPunct="1">
                  <a:lnSpc>
                    <a:spcPct val="100000"/>
                  </a:lnSpc>
                  <a:spcBef>
                    <a:spcPct val="0"/>
                  </a:spcBef>
                  <a:spcAft>
                    <a:spcPct val="0"/>
                  </a:spcAft>
                  <a:buClrTx/>
                  <a:buSzTx/>
                  <a:buFontTx/>
                  <a:buNone/>
                  <a:tabLst/>
                  <a:defRPr/>
                </a:pPr>
                <a:endParaRPr kumimoji="0" lang="en-US" sz="3600" b="0" i="0" u="none" strike="noStrike" kern="0" cap="none" spc="0" normalizeH="0" baseline="0" noProof="0">
                  <a:ln>
                    <a:noFill/>
                  </a:ln>
                  <a:solidFill>
                    <a:prstClr val="black"/>
                  </a:solidFill>
                  <a:effectLst/>
                  <a:uLnTx/>
                  <a:uFillTx/>
                  <a:latin typeface="Calibri"/>
                  <a:ea typeface="+mn-ea"/>
                  <a:cs typeface="+mn-cs"/>
                </a:endParaRPr>
              </a:p>
            </p:txBody>
          </p:sp>
          <p:grpSp>
            <p:nvGrpSpPr>
              <p:cNvPr id="84" name="Group 83"/>
              <p:cNvGrpSpPr/>
              <p:nvPr/>
            </p:nvGrpSpPr>
            <p:grpSpPr>
              <a:xfrm>
                <a:off x="5860365" y="2841218"/>
                <a:ext cx="3303634" cy="504727"/>
                <a:chOff x="5860365" y="2841218"/>
                <a:chExt cx="3303634" cy="504727"/>
              </a:xfrm>
            </p:grpSpPr>
            <p:sp>
              <p:nvSpPr>
                <p:cNvPr id="89" name="Rectangle 88"/>
                <p:cNvSpPr/>
                <p:nvPr/>
              </p:nvSpPr>
              <p:spPr>
                <a:xfrm>
                  <a:off x="5860365" y="2841218"/>
                  <a:ext cx="777240" cy="210312"/>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0" tIns="0" rIns="0" bIns="0" rtlCol="0" anchor="ctr" anchorCtr="1"/>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Service</a:t>
                  </a:r>
                </a:p>
              </p:txBody>
            </p:sp>
            <p:sp>
              <p:nvSpPr>
                <p:cNvPr id="90" name="Rectangle 89"/>
                <p:cNvSpPr/>
                <p:nvPr/>
              </p:nvSpPr>
              <p:spPr>
                <a:xfrm>
                  <a:off x="5860365" y="3133778"/>
                  <a:ext cx="777240" cy="210312"/>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0" tIns="0" rIns="0" bIns="0" rtlCol="0" anchor="ctr" anchorCtr="1"/>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Network</a:t>
                  </a:r>
                </a:p>
              </p:txBody>
            </p:sp>
            <p:sp>
              <p:nvSpPr>
                <p:cNvPr id="91" name="Rectangle 90"/>
                <p:cNvSpPr/>
                <p:nvPr/>
              </p:nvSpPr>
              <p:spPr>
                <a:xfrm>
                  <a:off x="6702496" y="2841218"/>
                  <a:ext cx="777240" cy="210312"/>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0" tIns="0" rIns="0" bIns="0" rtlCol="0" anchor="ctr" anchorCtr="1"/>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Resource</a:t>
                  </a:r>
                </a:p>
              </p:txBody>
            </p:sp>
            <p:sp>
              <p:nvSpPr>
                <p:cNvPr id="92" name="Rectangle 91"/>
                <p:cNvSpPr/>
                <p:nvPr/>
              </p:nvSpPr>
              <p:spPr>
                <a:xfrm>
                  <a:off x="6702496" y="3133778"/>
                  <a:ext cx="777240" cy="210312"/>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0" tIns="0" rIns="0" bIns="0" rtlCol="0" anchor="ctr" anchorCtr="1"/>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Infrastructure</a:t>
                  </a:r>
                </a:p>
              </p:txBody>
            </p:sp>
            <p:sp>
              <p:nvSpPr>
                <p:cNvPr id="93" name="Rectangle 92"/>
                <p:cNvSpPr/>
                <p:nvPr/>
              </p:nvSpPr>
              <p:spPr>
                <a:xfrm>
                  <a:off x="7544627" y="2843073"/>
                  <a:ext cx="777240" cy="210312"/>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0" tIns="0" rIns="0" bIns="0" rtlCol="0" anchor="ctr" anchorCtr="1"/>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Active</a:t>
                  </a:r>
                </a:p>
              </p:txBody>
            </p:sp>
            <p:sp>
              <p:nvSpPr>
                <p:cNvPr id="94" name="Rectangle 93"/>
                <p:cNvSpPr/>
                <p:nvPr/>
              </p:nvSpPr>
              <p:spPr>
                <a:xfrm>
                  <a:off x="7544627" y="3135633"/>
                  <a:ext cx="777240" cy="210312"/>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0" tIns="0" rIns="0" bIns="0" rtlCol="0" anchor="ctr" anchorCtr="1"/>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Topology</a:t>
                  </a:r>
                </a:p>
              </p:txBody>
            </p:sp>
            <p:sp>
              <p:nvSpPr>
                <p:cNvPr id="95" name="Rectangle 94"/>
                <p:cNvSpPr/>
                <p:nvPr/>
              </p:nvSpPr>
              <p:spPr>
                <a:xfrm>
                  <a:off x="8386759" y="3135633"/>
                  <a:ext cx="777240" cy="210312"/>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0" tIns="0" rIns="0" bIns="0" rtlCol="0" anchor="ctr" anchorCtr="1"/>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Assignment</a:t>
                  </a:r>
                </a:p>
              </p:txBody>
            </p:sp>
            <p:sp>
              <p:nvSpPr>
                <p:cNvPr id="96" name="Rectangle 95"/>
                <p:cNvSpPr/>
                <p:nvPr/>
              </p:nvSpPr>
              <p:spPr>
                <a:xfrm>
                  <a:off x="8386759" y="2843073"/>
                  <a:ext cx="777240" cy="210312"/>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0" tIns="0" rIns="0" bIns="0" rtlCol="0" anchor="ctr" anchorCtr="1"/>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Available</a:t>
                  </a:r>
                </a:p>
              </p:txBody>
            </p:sp>
          </p:grpSp>
          <p:sp>
            <p:nvSpPr>
              <p:cNvPr id="85" name="Rounded Rectangle 82"/>
              <p:cNvSpPr/>
              <p:nvPr/>
            </p:nvSpPr>
            <p:spPr>
              <a:xfrm>
                <a:off x="4863606" y="2777130"/>
                <a:ext cx="897047" cy="658136"/>
              </a:xfrm>
              <a:prstGeom prst="roundRect">
                <a:avLst>
                  <a:gd name="adj" fmla="val 12120"/>
                </a:avLst>
              </a:prstGeom>
              <a:solidFill>
                <a:sysClr val="window" lastClr="FFFFFF"/>
              </a:solidFill>
              <a:ln w="25400" cap="flat" cmpd="sng" algn="ctr">
                <a:solidFill>
                  <a:srgbClr val="FCB314"/>
                </a:solidFill>
                <a:prstDash val="solid"/>
              </a:ln>
              <a:effectLst/>
            </p:spPr>
            <p:txBody>
              <a:bodyPr rtlCol="0" anchor="ctr"/>
              <a:lstStyle/>
              <a:p>
                <a:pPr marL="0" marR="0" lvl="0" indent="0" algn="ctr" defTabSz="1217367" eaLnBrk="1" fontAlgn="base" latinLnBrk="0" hangingPunct="1">
                  <a:lnSpc>
                    <a:spcPct val="100000"/>
                  </a:lnSpc>
                  <a:spcBef>
                    <a:spcPct val="0"/>
                  </a:spcBef>
                  <a:spcAft>
                    <a:spcPct val="0"/>
                  </a:spcAft>
                  <a:buClrTx/>
                  <a:buSzTx/>
                  <a:buFontTx/>
                  <a:buNone/>
                  <a:tabLst/>
                  <a:defRPr/>
                </a:pPr>
                <a:endParaRPr kumimoji="0" lang="en-US" sz="3600" b="0" i="0" u="none" strike="noStrike" kern="0" cap="none" spc="0" normalizeH="0" baseline="0" noProof="0">
                  <a:ln>
                    <a:noFill/>
                  </a:ln>
                  <a:solidFill>
                    <a:prstClr val="black"/>
                  </a:solidFill>
                  <a:effectLst/>
                  <a:uLnTx/>
                  <a:uFillTx/>
                  <a:latin typeface="Calibri"/>
                  <a:ea typeface="+mn-ea"/>
                  <a:cs typeface="+mn-cs"/>
                </a:endParaRPr>
              </a:p>
            </p:txBody>
          </p:sp>
          <p:grpSp>
            <p:nvGrpSpPr>
              <p:cNvPr id="86" name="Group 85"/>
              <p:cNvGrpSpPr/>
              <p:nvPr/>
            </p:nvGrpSpPr>
            <p:grpSpPr>
              <a:xfrm>
                <a:off x="4913975" y="2841218"/>
                <a:ext cx="777240" cy="502872"/>
                <a:chOff x="4913975" y="2841218"/>
                <a:chExt cx="777240" cy="502872"/>
              </a:xfrm>
            </p:grpSpPr>
            <p:sp>
              <p:nvSpPr>
                <p:cNvPr id="87" name="Rectangle 86"/>
                <p:cNvSpPr/>
                <p:nvPr/>
              </p:nvSpPr>
              <p:spPr>
                <a:xfrm>
                  <a:off x="4913975" y="2841218"/>
                  <a:ext cx="777240" cy="210312"/>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0" tIns="0" rIns="0" bIns="0" rtlCol="0" anchor="ctr" anchorCtr="1"/>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Entitlement</a:t>
                  </a:r>
                </a:p>
              </p:txBody>
            </p:sp>
            <p:sp>
              <p:nvSpPr>
                <p:cNvPr id="88" name="Rectangle 87"/>
                <p:cNvSpPr/>
                <p:nvPr/>
              </p:nvSpPr>
              <p:spPr>
                <a:xfrm>
                  <a:off x="4913975" y="3133778"/>
                  <a:ext cx="777240" cy="210312"/>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0" tIns="0" rIns="0" bIns="0" rtlCol="0" anchor="ctr" anchorCtr="1"/>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Reference</a:t>
                  </a:r>
                </a:p>
              </p:txBody>
            </p:sp>
          </p:grpSp>
        </p:grpSp>
      </p:grpSp>
      <p:sp>
        <p:nvSpPr>
          <p:cNvPr id="97" name="Flowchart: Magnetic Disk 96"/>
          <p:cNvSpPr/>
          <p:nvPr/>
        </p:nvSpPr>
        <p:spPr>
          <a:xfrm>
            <a:off x="9154514" y="3266534"/>
            <a:ext cx="2194560" cy="548640"/>
          </a:xfrm>
          <a:prstGeom prst="flowChartMagneticDisk">
            <a:avLst/>
          </a:prstGeom>
          <a:solidFill>
            <a:sysClr val="window" lastClr="FFFFFF">
              <a:lumMod val="85000"/>
            </a:sysClr>
          </a:solidFill>
          <a:ln w="3175">
            <a:solidFill>
              <a:sysClr val="windowText" lastClr="000000">
                <a:lumMod val="65000"/>
                <a:lumOff val="35000"/>
              </a:sys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marL="0" marR="0" lvl="0" indent="0" algn="ctr" defTabSz="1217367"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prstClr val="black"/>
                </a:solidFill>
                <a:effectLst/>
                <a:uLnTx/>
                <a:uFillTx/>
                <a:latin typeface="Calibri"/>
                <a:ea typeface="+mn-ea"/>
                <a:cs typeface="+mn-cs"/>
              </a:rPr>
              <a:t>Inventory &amp; Topology</a:t>
            </a:r>
          </a:p>
        </p:txBody>
      </p:sp>
      <p:sp>
        <p:nvSpPr>
          <p:cNvPr id="98" name="Flowchart: Magnetic Disk 97"/>
          <p:cNvSpPr/>
          <p:nvPr/>
        </p:nvSpPr>
        <p:spPr>
          <a:xfrm>
            <a:off x="6669712" y="3266312"/>
            <a:ext cx="2194560" cy="548640"/>
          </a:xfrm>
          <a:prstGeom prst="flowChartMagneticDisk">
            <a:avLst/>
          </a:prstGeom>
          <a:solidFill>
            <a:sysClr val="window" lastClr="FFFFFF">
              <a:lumMod val="85000"/>
            </a:sysClr>
          </a:solidFill>
          <a:ln w="3175">
            <a:solidFill>
              <a:sysClr val="windowText" lastClr="000000">
                <a:lumMod val="65000"/>
                <a:lumOff val="35000"/>
              </a:sys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marL="0" marR="0" lvl="0" indent="0" algn="ctr" defTabSz="1217367"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a:ln>
                  <a:noFill/>
                </a:ln>
                <a:solidFill>
                  <a:prstClr val="black"/>
                </a:solidFill>
                <a:effectLst/>
                <a:uLnTx/>
                <a:uFillTx/>
                <a:latin typeface="Calibri"/>
                <a:ea typeface="+mn-ea"/>
                <a:cs typeface="+mn-cs"/>
              </a:rPr>
              <a:t>Entitlements &amp; Reference</a:t>
            </a:r>
            <a:endParaRPr kumimoji="0" lang="en-US" sz="1400" b="1" i="0" u="none" strike="noStrike" kern="0" cap="none" spc="0" normalizeH="0" baseline="0" noProof="0" dirty="0">
              <a:ln>
                <a:noFill/>
              </a:ln>
              <a:solidFill>
                <a:prstClr val="black"/>
              </a:solidFill>
              <a:effectLst/>
              <a:uLnTx/>
              <a:uFillTx/>
              <a:latin typeface="Calibri"/>
              <a:ea typeface="+mn-ea"/>
              <a:cs typeface="+mn-cs"/>
            </a:endParaRPr>
          </a:p>
        </p:txBody>
      </p:sp>
      <p:cxnSp>
        <p:nvCxnSpPr>
          <p:cNvPr id="99" name="Straight Arrow Connector 98"/>
          <p:cNvCxnSpPr>
            <a:endCxn id="98" idx="1"/>
          </p:cNvCxnSpPr>
          <p:nvPr/>
        </p:nvCxnSpPr>
        <p:spPr>
          <a:xfrm>
            <a:off x="7765589" y="2888215"/>
            <a:ext cx="1403" cy="378097"/>
          </a:xfrm>
          <a:prstGeom prst="straightConnector1">
            <a:avLst/>
          </a:prstGeom>
          <a:noFill/>
          <a:ln w="19050" cap="flat" cmpd="sng" algn="ctr">
            <a:solidFill>
              <a:sysClr val="windowText" lastClr="000000"/>
            </a:solidFill>
            <a:prstDash val="solid"/>
            <a:headEnd type="triangle" w="med" len="med"/>
            <a:tailEnd type="triangle" w="med" len="med"/>
          </a:ln>
          <a:effectLst/>
        </p:spPr>
      </p:cxnSp>
      <p:sp>
        <p:nvSpPr>
          <p:cNvPr id="100" name="Rounded Rectangle 66"/>
          <p:cNvSpPr/>
          <p:nvPr/>
        </p:nvSpPr>
        <p:spPr>
          <a:xfrm>
            <a:off x="8947108" y="2849427"/>
            <a:ext cx="2609373" cy="174218"/>
          </a:xfrm>
          <a:prstGeom prst="roundRect">
            <a:avLst/>
          </a:prstGeom>
          <a:solidFill>
            <a:sysClr val="window" lastClr="FFFFFF"/>
          </a:solidFill>
          <a:ln w="9525" cap="flat" cmpd="sng" algn="ctr">
            <a:solidFill>
              <a:srgbClr val="6EBB1F">
                <a:lumMod val="50000"/>
              </a:srgbClr>
            </a:solidFill>
            <a:prstDash val="solid"/>
          </a:ln>
          <a:effectLst>
            <a:outerShdw blurRad="40000" dist="20000" dir="5400000" rotWithShape="0">
              <a:srgbClr val="000000">
                <a:alpha val="38000"/>
              </a:srgbClr>
            </a:outerShdw>
          </a:effectLst>
        </p:spPr>
        <p:txBody>
          <a:bodyPr lIns="91240" tIns="0" rIns="91240" bIns="45614" rtlCol="0" anchor="ctr" anchorCtr="1"/>
          <a:lstStyle/>
          <a:p>
            <a:pPr marL="0" marR="0" lvl="0" indent="0" algn="ctr" defTabSz="91245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cs typeface="Arial" charset="0"/>
              </a:rPr>
              <a:t>Graph Layer</a:t>
            </a:r>
          </a:p>
        </p:txBody>
      </p:sp>
      <p:cxnSp>
        <p:nvCxnSpPr>
          <p:cNvPr id="101" name="Straight Arrow Connector 100"/>
          <p:cNvCxnSpPr>
            <a:stCxn id="100" idx="2"/>
            <a:endCxn id="97" idx="1"/>
          </p:cNvCxnSpPr>
          <p:nvPr/>
        </p:nvCxnSpPr>
        <p:spPr>
          <a:xfrm flipH="1">
            <a:off x="10251794" y="3023645"/>
            <a:ext cx="1" cy="242889"/>
          </a:xfrm>
          <a:prstGeom prst="straightConnector1">
            <a:avLst/>
          </a:prstGeom>
          <a:noFill/>
          <a:ln w="19050" cap="flat" cmpd="sng" algn="ctr">
            <a:solidFill>
              <a:sysClr val="windowText" lastClr="000000"/>
            </a:solidFill>
            <a:prstDash val="solid"/>
            <a:headEnd type="triangle" w="med" len="med"/>
            <a:tailEnd type="triangle" w="med" len="med"/>
          </a:ln>
          <a:effectLst/>
        </p:spPr>
      </p:cxnSp>
      <p:cxnSp>
        <p:nvCxnSpPr>
          <p:cNvPr id="102" name="Straight Arrow Connector 101"/>
          <p:cNvCxnSpPr>
            <a:stCxn id="97" idx="3"/>
          </p:cNvCxnSpPr>
          <p:nvPr/>
        </p:nvCxnSpPr>
        <p:spPr>
          <a:xfrm>
            <a:off x="10251794" y="3815174"/>
            <a:ext cx="2900" cy="294382"/>
          </a:xfrm>
          <a:prstGeom prst="straightConnector1">
            <a:avLst/>
          </a:prstGeom>
          <a:noFill/>
          <a:ln w="19050" cap="flat" cmpd="sng" algn="ctr">
            <a:solidFill>
              <a:sysClr val="windowText" lastClr="000000"/>
            </a:solidFill>
            <a:prstDash val="solid"/>
            <a:headEnd type="triangle" w="med" len="med"/>
            <a:tailEnd type="triangle" w="med" len="med"/>
          </a:ln>
          <a:effectLst/>
        </p:spPr>
      </p:cxnSp>
      <p:cxnSp>
        <p:nvCxnSpPr>
          <p:cNvPr id="103" name="Straight Arrow Connector 102"/>
          <p:cNvCxnSpPr>
            <a:stCxn id="98" idx="3"/>
          </p:cNvCxnSpPr>
          <p:nvPr/>
        </p:nvCxnSpPr>
        <p:spPr>
          <a:xfrm flipH="1">
            <a:off x="7765589" y="3814952"/>
            <a:ext cx="1403" cy="292257"/>
          </a:xfrm>
          <a:prstGeom prst="straightConnector1">
            <a:avLst/>
          </a:prstGeom>
          <a:noFill/>
          <a:ln w="19050" cap="flat" cmpd="sng" algn="ctr">
            <a:solidFill>
              <a:sysClr val="windowText" lastClr="000000"/>
            </a:solidFill>
            <a:prstDash val="solid"/>
            <a:headEnd type="triangle" w="med" len="med"/>
            <a:tailEnd type="triangle" w="med" len="med"/>
          </a:ln>
          <a:effectLst/>
        </p:spPr>
      </p:cxnSp>
      <p:sp>
        <p:nvSpPr>
          <p:cNvPr id="104" name="Rounded Rectangle 107"/>
          <p:cNvSpPr/>
          <p:nvPr/>
        </p:nvSpPr>
        <p:spPr>
          <a:xfrm>
            <a:off x="4490075" y="1929447"/>
            <a:ext cx="1599998" cy="1967531"/>
          </a:xfrm>
          <a:prstGeom prst="roundRect">
            <a:avLst/>
          </a:prstGeom>
          <a:solidFill>
            <a:sysClr val="window" lastClr="FFFFFF"/>
          </a:soli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91318" tIns="0" rIns="91318" bIns="45659" rtlCol="0" anchor="t" anchorCtr="0"/>
          <a:lstStyle/>
          <a:p>
            <a:pPr marL="0" marR="0" lvl="0" indent="0" algn="ctr" defTabSz="91322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prstClr val="black"/>
                </a:solidFill>
                <a:effectLst/>
                <a:uLnTx/>
                <a:uFillTx/>
                <a:cs typeface="Calibri" panose="020F0502020204030204" pitchFamily="34" charset="0"/>
              </a:rPr>
              <a:t>Metadata Engine</a:t>
            </a:r>
          </a:p>
        </p:txBody>
      </p:sp>
      <p:sp>
        <p:nvSpPr>
          <p:cNvPr id="105" name="Rectangle 104"/>
          <p:cNvSpPr/>
          <p:nvPr/>
        </p:nvSpPr>
        <p:spPr>
          <a:xfrm>
            <a:off x="4664689" y="2250973"/>
            <a:ext cx="1258533" cy="337847"/>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91362" tIns="45679" rIns="91362" bIns="45679" rtlCol="0" anchor="ctr"/>
          <a:lstStyle/>
          <a:p>
            <a:pPr marL="0" marR="0" lvl="0" indent="0" algn="ctr" defTabSz="1216859" eaLnBrk="1" fontAlgn="auto" latinLnBrk="0" hangingPunct="1">
              <a:lnSpc>
                <a:spcPts val="1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API Generation</a:t>
            </a:r>
          </a:p>
        </p:txBody>
      </p:sp>
      <p:sp>
        <p:nvSpPr>
          <p:cNvPr id="106" name="Rectangle 105"/>
          <p:cNvSpPr/>
          <p:nvPr/>
        </p:nvSpPr>
        <p:spPr>
          <a:xfrm>
            <a:off x="4664689" y="2661353"/>
            <a:ext cx="1258533" cy="337847"/>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91362" tIns="45679" rIns="91362" bIns="45679" rtlCol="0" anchor="ctr"/>
          <a:lstStyle/>
          <a:p>
            <a:pPr marL="0" marR="0" lvl="0" indent="0" algn="ctr" defTabSz="1216859" eaLnBrk="1" fontAlgn="auto" latinLnBrk="0" hangingPunct="1">
              <a:lnSpc>
                <a:spcPts val="1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Schema Generation</a:t>
            </a:r>
          </a:p>
        </p:txBody>
      </p:sp>
      <p:sp>
        <p:nvSpPr>
          <p:cNvPr id="107" name="Rectangle 106"/>
          <p:cNvSpPr/>
          <p:nvPr/>
        </p:nvSpPr>
        <p:spPr>
          <a:xfrm>
            <a:off x="4664689" y="3071734"/>
            <a:ext cx="1258533" cy="337847"/>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91362" tIns="45679" rIns="91362" bIns="45679" rtlCol="0" anchor="ctr"/>
          <a:lstStyle/>
          <a:p>
            <a:pPr marL="0" marR="0" lvl="0" indent="0" algn="ctr" defTabSz="1216859" eaLnBrk="1" fontAlgn="auto" latinLnBrk="0" hangingPunct="1">
              <a:lnSpc>
                <a:spcPts val="1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Version Management</a:t>
            </a:r>
          </a:p>
        </p:txBody>
      </p:sp>
      <p:sp>
        <p:nvSpPr>
          <p:cNvPr id="108" name="Rectangle 107"/>
          <p:cNvSpPr/>
          <p:nvPr/>
        </p:nvSpPr>
        <p:spPr>
          <a:xfrm>
            <a:off x="4664689" y="3474503"/>
            <a:ext cx="1258533" cy="337847"/>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91362" tIns="45679" rIns="91362" bIns="45679" rtlCol="0" anchor="ctr"/>
          <a:lstStyle/>
          <a:p>
            <a:pPr marL="0" marR="0" lvl="0" indent="0" algn="ctr" defTabSz="1216859" eaLnBrk="1" fontAlgn="auto" latinLnBrk="0" hangingPunct="1">
              <a:lnSpc>
                <a:spcPts val="1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Metadata Management</a:t>
            </a:r>
          </a:p>
        </p:txBody>
      </p:sp>
      <p:cxnSp>
        <p:nvCxnSpPr>
          <p:cNvPr id="109" name="Straight Arrow Connector 108"/>
          <p:cNvCxnSpPr>
            <a:stCxn id="104" idx="2"/>
          </p:cNvCxnSpPr>
          <p:nvPr/>
        </p:nvCxnSpPr>
        <p:spPr>
          <a:xfrm flipH="1">
            <a:off x="5280787" y="3896978"/>
            <a:ext cx="9287" cy="217230"/>
          </a:xfrm>
          <a:prstGeom prst="straightConnector1">
            <a:avLst/>
          </a:prstGeom>
          <a:noFill/>
          <a:ln w="19050" cap="flat" cmpd="sng" algn="ctr">
            <a:solidFill>
              <a:sysClr val="windowText" lastClr="000000"/>
            </a:solidFill>
            <a:prstDash val="solid"/>
            <a:headEnd type="triangle" w="med" len="med"/>
            <a:tailEnd type="triangle" w="med" len="med"/>
          </a:ln>
          <a:effectLst/>
        </p:spPr>
      </p:cxnSp>
      <p:sp>
        <p:nvSpPr>
          <p:cNvPr id="47" name="Text Placeholder 24"/>
          <p:cNvSpPr txBox="1">
            <a:spLocks/>
          </p:cNvSpPr>
          <p:nvPr/>
        </p:nvSpPr>
        <p:spPr>
          <a:xfrm>
            <a:off x="4334459" y="5196515"/>
            <a:ext cx="4230477" cy="112206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Aft>
                <a:spcPts val="600"/>
              </a:spcAft>
            </a:pPr>
            <a:r>
              <a:rPr lang="en-US" sz="1400" b="1">
                <a:solidFill>
                  <a:srgbClr val="067AB4">
                    <a:lumMod val="75000"/>
                  </a:srgbClr>
                </a:solidFill>
              </a:rPr>
              <a:t>Model-driven</a:t>
            </a:r>
          </a:p>
          <a:p>
            <a:pPr marL="347041" lvl="1" indent="-170367">
              <a:spcAft>
                <a:spcPts val="600"/>
              </a:spcAft>
              <a:buFont typeface="Calibri" panose="020F0502020204030204" pitchFamily="34" charset="0"/>
              <a:buChar char="‒"/>
            </a:pPr>
            <a:r>
              <a:rPr lang="en-US" sz="1200" b="1">
                <a:solidFill>
                  <a:srgbClr val="000000"/>
                </a:solidFill>
              </a:rPr>
              <a:t>Schema, APIs, database views, data integrity mechanisms generated from models expressed in TOSCA.</a:t>
            </a:r>
          </a:p>
          <a:p>
            <a:pPr>
              <a:spcAft>
                <a:spcPts val="600"/>
              </a:spcAft>
            </a:pPr>
            <a:endParaRPr lang="en-US" sz="1400" b="1">
              <a:solidFill>
                <a:srgbClr val="067AB4">
                  <a:lumMod val="75000"/>
                </a:srgbClr>
              </a:solidFill>
            </a:endParaRPr>
          </a:p>
          <a:p>
            <a:pPr>
              <a:spcAft>
                <a:spcPts val="600"/>
              </a:spcAft>
            </a:pPr>
            <a:endParaRPr lang="en-US" sz="1400" b="1">
              <a:solidFill>
                <a:srgbClr val="067AB4">
                  <a:lumMod val="75000"/>
                </a:srgbClr>
              </a:solidFill>
            </a:endParaRPr>
          </a:p>
        </p:txBody>
      </p:sp>
    </p:spTree>
    <p:extLst>
      <p:ext uri="{BB962C8B-B14F-4D97-AF65-F5344CB8AC3E}">
        <p14:creationId xmlns:p14="http://schemas.microsoft.com/office/powerpoint/2010/main" val="2209188690"/>
      </p:ext>
    </p:extLst>
  </p:cSld>
  <p:clrMapOvr>
    <a:masterClrMapping/>
  </p:clrMapOvr>
  <p:transition>
    <p:wipe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ONAP SDK-Driven Sub-System Approach</a:t>
            </a:r>
          </a:p>
        </p:txBody>
      </p:sp>
      <p:sp>
        <p:nvSpPr>
          <p:cNvPr id="3" name="Text Placeholder 2"/>
          <p:cNvSpPr>
            <a:spLocks noGrp="1"/>
          </p:cNvSpPr>
          <p:nvPr>
            <p:ph type="body" sz="quarter" idx="10"/>
          </p:nvPr>
        </p:nvSpPr>
        <p:spPr/>
        <p:txBody>
          <a:bodyPr>
            <a:normAutofit/>
          </a:bodyPr>
          <a:lstStyle/>
          <a:p>
            <a:r>
              <a:rPr lang="en-US" sz="2400" dirty="0"/>
              <a:t>Goal: Move toward a common platform architecture, starting with Controllers, Orchestration and Multi-Cloud</a:t>
            </a:r>
          </a:p>
          <a:p>
            <a:r>
              <a:rPr lang="en-US" sz="2400" dirty="0"/>
              <a:t>Improve agility for on-demand/situational creation of instances </a:t>
            </a:r>
          </a:p>
          <a:p>
            <a:r>
              <a:rPr lang="en-US" sz="2400" dirty="0"/>
              <a:t>Reduce software footprint of platform component instances</a:t>
            </a:r>
          </a:p>
          <a:p>
            <a:r>
              <a:rPr lang="en-US" sz="2400" dirty="0"/>
              <a:t>Reusable tool chain and framework across components</a:t>
            </a:r>
          </a:p>
          <a:p>
            <a:r>
              <a:rPr lang="en-US" sz="2400" dirty="0"/>
              <a:t>Facilitate agile introduction and swap-out of technologies</a:t>
            </a:r>
          </a:p>
          <a:p>
            <a:r>
              <a:rPr lang="en-US" sz="2400" dirty="0"/>
              <a:t>Consistent use of NB and SB APIs</a:t>
            </a:r>
          </a:p>
          <a:p>
            <a:r>
              <a:rPr lang="en-US" sz="2400" dirty="0"/>
              <a:t>Enable flexible options to add and extend platform capabilities</a:t>
            </a:r>
          </a:p>
          <a:p>
            <a:pPr marL="0" indent="0">
              <a:buNone/>
            </a:pPr>
            <a:endParaRPr lang="en-US" sz="2400" dirty="0"/>
          </a:p>
          <a:p>
            <a:endParaRPr lang="en-US" sz="2400" dirty="0"/>
          </a:p>
        </p:txBody>
      </p:sp>
      <p:sp>
        <p:nvSpPr>
          <p:cNvPr id="5" name="Rectangle 4"/>
          <p:cNvSpPr/>
          <p:nvPr/>
        </p:nvSpPr>
        <p:spPr>
          <a:xfrm rot="2555504">
            <a:off x="9996610" y="594627"/>
            <a:ext cx="2448253" cy="68558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FFFF00"/>
                </a:solidFill>
              </a:rPr>
              <a:t>For </a:t>
            </a:r>
            <a:r>
              <a:rPr lang="en-US" sz="2400" b="1" dirty="0">
                <a:solidFill>
                  <a:srgbClr val="FFFF00"/>
                </a:solidFill>
              </a:rPr>
              <a:t>F</a:t>
            </a:r>
            <a:r>
              <a:rPr lang="en-US" sz="2400" b="1" dirty="0" smtClean="0">
                <a:solidFill>
                  <a:srgbClr val="FFFF00"/>
                </a:solidFill>
              </a:rPr>
              <a:t>urther </a:t>
            </a:r>
            <a:r>
              <a:rPr lang="en-US" sz="2400" b="1" dirty="0">
                <a:solidFill>
                  <a:srgbClr val="FFFF00"/>
                </a:solidFill>
              </a:rPr>
              <a:t>S</a:t>
            </a:r>
            <a:r>
              <a:rPr lang="en-US" sz="2400" b="1" dirty="0" smtClean="0">
                <a:solidFill>
                  <a:srgbClr val="FFFF00"/>
                </a:solidFill>
              </a:rPr>
              <a:t>tudy</a:t>
            </a:r>
            <a:endParaRPr lang="en-US" sz="2400" b="1" dirty="0">
              <a:solidFill>
                <a:srgbClr val="FFFF00"/>
              </a:solidFill>
            </a:endParaRPr>
          </a:p>
        </p:txBody>
      </p:sp>
    </p:spTree>
    <p:extLst>
      <p:ext uri="{BB962C8B-B14F-4D97-AF65-F5344CB8AC3E}">
        <p14:creationId xmlns:p14="http://schemas.microsoft.com/office/powerpoint/2010/main" val="3469636420"/>
      </p:ext>
    </p:extLst>
  </p:cSld>
  <p:clrMapOvr>
    <a:masterClrMapping/>
  </p:clrMapOvr>
  <p:transition>
    <p:wipe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fontScale="90000"/>
          </a:bodyPr>
          <a:lstStyle/>
          <a:p>
            <a:r>
              <a:rPr lang="en-US" dirty="0"/>
              <a:t>SDK-Driven Sub-System – Libraries </a:t>
            </a:r>
            <a:r>
              <a:rPr lang="en-US" sz="2200" dirty="0"/>
              <a:t>(including CCSDK)</a:t>
            </a:r>
          </a:p>
        </p:txBody>
      </p:sp>
      <p:sp>
        <p:nvSpPr>
          <p:cNvPr id="170" name="TextBox 169"/>
          <p:cNvSpPr txBox="1"/>
          <p:nvPr/>
        </p:nvSpPr>
        <p:spPr>
          <a:xfrm>
            <a:off x="5172451" y="5753200"/>
            <a:ext cx="3628309" cy="78482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57200" hangingPunct="0"/>
            <a:r>
              <a:rPr lang="en-US" sz="900" b="1" i="1" u="sng" dirty="0">
                <a:solidFill>
                  <a:srgbClr val="008CEA"/>
                </a:solidFill>
                <a:sym typeface="Calibri"/>
              </a:rPr>
              <a:t>*Plugins/Adapters can include</a:t>
            </a:r>
            <a:r>
              <a:rPr lang="en-US" sz="900" i="1" dirty="0">
                <a:solidFill>
                  <a:srgbClr val="008CEA"/>
                </a:solidFill>
                <a:sym typeface="Calibri"/>
              </a:rPr>
              <a:t>: </a:t>
            </a:r>
          </a:p>
          <a:p>
            <a:pPr marL="228600" indent="-117475" defTabSz="457200" hangingPunct="0">
              <a:buSzPct val="120000"/>
              <a:buFont typeface="Arial" panose="020B0604020202020204" pitchFamily="34" charset="0"/>
              <a:buChar char="•"/>
            </a:pPr>
            <a:r>
              <a:rPr lang="en-US" sz="900" i="1" dirty="0">
                <a:solidFill>
                  <a:srgbClr val="008CEA"/>
                </a:solidFill>
                <a:sym typeface="Calibri"/>
              </a:rPr>
              <a:t>3</a:t>
            </a:r>
            <a:r>
              <a:rPr lang="en-US" sz="900" i="1" baseline="30000" dirty="0">
                <a:solidFill>
                  <a:srgbClr val="008CEA"/>
                </a:solidFill>
                <a:sym typeface="Calibri"/>
              </a:rPr>
              <a:t>rd</a:t>
            </a:r>
            <a:r>
              <a:rPr lang="en-US" sz="900" i="1" dirty="0">
                <a:solidFill>
                  <a:srgbClr val="008CEA"/>
                </a:solidFill>
                <a:sym typeface="Calibri"/>
              </a:rPr>
              <a:t> party VNFM Drivers		•  3</a:t>
            </a:r>
            <a:r>
              <a:rPr lang="en-US" sz="900" i="1" baseline="30000" dirty="0">
                <a:solidFill>
                  <a:srgbClr val="008CEA"/>
                </a:solidFill>
                <a:sym typeface="Calibri"/>
              </a:rPr>
              <a:t>rd</a:t>
            </a:r>
            <a:r>
              <a:rPr lang="en-US" sz="900" i="1" dirty="0">
                <a:solidFill>
                  <a:srgbClr val="008CEA"/>
                </a:solidFill>
                <a:sym typeface="Calibri"/>
              </a:rPr>
              <a:t> party EMS Drivers</a:t>
            </a:r>
          </a:p>
          <a:p>
            <a:pPr marL="228600" indent="-117475" defTabSz="457200" hangingPunct="0">
              <a:buSzPct val="120000"/>
              <a:buFont typeface="Arial" panose="020B0604020202020204" pitchFamily="34" charset="0"/>
              <a:buChar char="•"/>
            </a:pPr>
            <a:r>
              <a:rPr lang="en-US" sz="900" i="1" dirty="0">
                <a:solidFill>
                  <a:srgbClr val="008CEA"/>
                </a:solidFill>
                <a:sym typeface="Calibri"/>
              </a:rPr>
              <a:t>3</a:t>
            </a:r>
            <a:r>
              <a:rPr lang="en-US" sz="900" i="1" baseline="30000" dirty="0">
                <a:solidFill>
                  <a:srgbClr val="008CEA"/>
                </a:solidFill>
                <a:sym typeface="Calibri"/>
              </a:rPr>
              <a:t>rd</a:t>
            </a:r>
            <a:r>
              <a:rPr lang="en-US" sz="900" i="1" dirty="0">
                <a:solidFill>
                  <a:srgbClr val="008CEA"/>
                </a:solidFill>
                <a:sym typeface="Calibri"/>
              </a:rPr>
              <a:t> party SFC Drivers 		•  </a:t>
            </a:r>
            <a:r>
              <a:rPr lang="en-US" sz="900" i="1" dirty="0" err="1">
                <a:solidFill>
                  <a:srgbClr val="008CEA"/>
                </a:solidFill>
                <a:sym typeface="Calibri"/>
              </a:rPr>
              <a:t>Ansible</a:t>
            </a:r>
            <a:r>
              <a:rPr lang="en-US" sz="900" i="1" dirty="0">
                <a:solidFill>
                  <a:srgbClr val="008CEA"/>
                </a:solidFill>
                <a:sym typeface="Calibri"/>
              </a:rPr>
              <a:t>/Chef/Puppet</a:t>
            </a:r>
          </a:p>
          <a:p>
            <a:pPr marL="228600" indent="-117475" defTabSz="457200" hangingPunct="0">
              <a:buSzPct val="120000"/>
              <a:buFont typeface="Arial" panose="020B0604020202020204" pitchFamily="34" charset="0"/>
              <a:buChar char="•"/>
            </a:pPr>
            <a:r>
              <a:rPr lang="en-US" sz="900" i="1" dirty="0" err="1">
                <a:solidFill>
                  <a:srgbClr val="008CEA"/>
                </a:solidFill>
                <a:sym typeface="Calibri"/>
              </a:rPr>
              <a:t>Netconf</a:t>
            </a:r>
            <a:r>
              <a:rPr lang="en-US" sz="900" i="1" dirty="0">
                <a:solidFill>
                  <a:srgbClr val="008CEA"/>
                </a:solidFill>
                <a:sym typeface="Calibri"/>
              </a:rPr>
              <a:t>/Yang			•  CLI</a:t>
            </a:r>
          </a:p>
          <a:p>
            <a:pPr marL="228600" indent="-117475" defTabSz="457200" hangingPunct="0">
              <a:buSzPct val="120000"/>
              <a:buFont typeface="Arial" panose="020B0604020202020204" pitchFamily="34" charset="0"/>
              <a:buChar char="•"/>
            </a:pPr>
            <a:r>
              <a:rPr lang="en-US" sz="900" i="1" dirty="0">
                <a:solidFill>
                  <a:srgbClr val="008CEA"/>
                </a:solidFill>
                <a:sym typeface="Calibri"/>
              </a:rPr>
              <a:t>SNMP			•  etc. </a:t>
            </a:r>
          </a:p>
        </p:txBody>
      </p:sp>
      <p:sp>
        <p:nvSpPr>
          <p:cNvPr id="133" name="圆角矩形 33"/>
          <p:cNvSpPr/>
          <p:nvPr/>
        </p:nvSpPr>
        <p:spPr>
          <a:xfrm>
            <a:off x="917296" y="1156626"/>
            <a:ext cx="10447448" cy="4023712"/>
          </a:xfrm>
          <a:prstGeom prst="roundRect">
            <a:avLst>
              <a:gd name="adj" fmla="val 3911"/>
            </a:avLst>
          </a:prstGeom>
          <a:solidFill>
            <a:srgbClr val="EBF5FF"/>
          </a:solidFill>
          <a:ln>
            <a:solidFill>
              <a:schemeClr val="tx1"/>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2000" b="1" dirty="0">
                <a:solidFill>
                  <a:srgbClr val="0D2957">
                    <a:lumMod val="75000"/>
                    <a:lumOff val="25000"/>
                  </a:srgbClr>
                </a:solidFill>
                <a:latin typeface="微软雅黑" panose="020B0503020204020204" pitchFamily="34" charset="-122"/>
                <a:ea typeface="微软雅黑" panose="020B0503020204020204" pitchFamily="34" charset="-122"/>
                <a:sym typeface="Calibri"/>
              </a:rPr>
              <a:t>SDK Libraries</a:t>
            </a:r>
          </a:p>
        </p:txBody>
      </p:sp>
      <p:sp>
        <p:nvSpPr>
          <p:cNvPr id="137" name="圆角矩形 33"/>
          <p:cNvSpPr/>
          <p:nvPr/>
        </p:nvSpPr>
        <p:spPr>
          <a:xfrm>
            <a:off x="3101243" y="5244922"/>
            <a:ext cx="935824" cy="182880"/>
          </a:xfrm>
          <a:prstGeom prst="roundRect">
            <a:avLst>
              <a:gd name="adj" fmla="val 8184"/>
            </a:avLst>
          </a:prstGeom>
          <a:solidFill>
            <a:schemeClr val="bg1">
              <a:lumMod val="75000"/>
            </a:schemeClr>
          </a:soli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050" b="1" dirty="0">
                <a:solidFill>
                  <a:srgbClr val="000000"/>
                </a:solidFill>
                <a:latin typeface="微软雅黑" panose="020B0503020204020204" pitchFamily="34" charset="-122"/>
                <a:ea typeface="微软雅黑" panose="020B0503020204020204" pitchFamily="34" charset="-122"/>
                <a:sym typeface="Calibri"/>
              </a:rPr>
              <a:t>Orchestrators</a:t>
            </a:r>
            <a:endParaRPr lang="en-US" altLang="zh-CN" sz="6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138" name="Down Arrow 137"/>
          <p:cNvSpPr/>
          <p:nvPr/>
        </p:nvSpPr>
        <p:spPr>
          <a:xfrm>
            <a:off x="3524721" y="5097421"/>
            <a:ext cx="116285" cy="179940"/>
          </a:xfrm>
          <a:prstGeom prst="downArrow">
            <a:avLst/>
          </a:prstGeom>
          <a:solidFill>
            <a:schemeClr val="tx1">
              <a:lumMod val="50000"/>
              <a:lumOff val="5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141" name="圆角矩形 33"/>
          <p:cNvSpPr/>
          <p:nvPr/>
        </p:nvSpPr>
        <p:spPr>
          <a:xfrm>
            <a:off x="9836217" y="5628019"/>
            <a:ext cx="863638" cy="282209"/>
          </a:xfrm>
          <a:prstGeom prst="cloud">
            <a:avLst/>
          </a:prstGeom>
          <a:solidFill>
            <a:schemeClr val="bg1">
              <a:lumMod val="75000"/>
            </a:schemeClr>
          </a:solidFill>
          <a:ln w="6350">
            <a:solidFill>
              <a:schemeClr val="bg1"/>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endParaRPr lang="en-US" altLang="zh-CN" sz="9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142" name="圆角矩形 33"/>
          <p:cNvSpPr/>
          <p:nvPr/>
        </p:nvSpPr>
        <p:spPr>
          <a:xfrm>
            <a:off x="8491570" y="5567330"/>
            <a:ext cx="863638" cy="282209"/>
          </a:xfrm>
          <a:prstGeom prst="cloud">
            <a:avLst/>
          </a:prstGeom>
          <a:solidFill>
            <a:schemeClr val="bg1">
              <a:lumMod val="75000"/>
            </a:schemeClr>
          </a:solidFill>
          <a:ln w="6350">
            <a:solidFill>
              <a:schemeClr val="bg1"/>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endParaRPr lang="en-US" altLang="zh-CN" sz="9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143" name="圆角矩形 33"/>
          <p:cNvSpPr/>
          <p:nvPr/>
        </p:nvSpPr>
        <p:spPr>
          <a:xfrm>
            <a:off x="9242618" y="5544491"/>
            <a:ext cx="863638" cy="282209"/>
          </a:xfrm>
          <a:prstGeom prst="cloud">
            <a:avLst/>
          </a:prstGeom>
          <a:solidFill>
            <a:schemeClr val="bg1">
              <a:lumMod val="75000"/>
            </a:schemeClr>
          </a:solidFill>
          <a:ln w="6350">
            <a:solidFill>
              <a:schemeClr val="bg1"/>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endParaRPr lang="en-US" altLang="zh-CN" sz="9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144" name="圆角矩形 33"/>
          <p:cNvSpPr/>
          <p:nvPr/>
        </p:nvSpPr>
        <p:spPr>
          <a:xfrm>
            <a:off x="8680654" y="5406976"/>
            <a:ext cx="863638" cy="282209"/>
          </a:xfrm>
          <a:prstGeom prst="cloud">
            <a:avLst/>
          </a:prstGeom>
          <a:solidFill>
            <a:schemeClr val="bg1">
              <a:lumMod val="75000"/>
            </a:schemeClr>
          </a:solidFill>
          <a:ln w="6350">
            <a:solidFill>
              <a:schemeClr val="bg1"/>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900" b="1" dirty="0">
                <a:solidFill>
                  <a:srgbClr val="000000"/>
                </a:solidFill>
                <a:latin typeface="微软雅黑" panose="020B0503020204020204" pitchFamily="34" charset="-122"/>
                <a:ea typeface="微软雅黑" panose="020B0503020204020204" pitchFamily="34" charset="-122"/>
                <a:sym typeface="Calibri"/>
              </a:rPr>
              <a:t>Rackspace</a:t>
            </a:r>
          </a:p>
        </p:txBody>
      </p:sp>
      <p:sp>
        <p:nvSpPr>
          <p:cNvPr id="145" name="圆角矩形 33"/>
          <p:cNvSpPr/>
          <p:nvPr/>
        </p:nvSpPr>
        <p:spPr>
          <a:xfrm>
            <a:off x="9590783" y="5430277"/>
            <a:ext cx="863638" cy="282209"/>
          </a:xfrm>
          <a:prstGeom prst="cloud">
            <a:avLst/>
          </a:prstGeom>
          <a:solidFill>
            <a:schemeClr val="bg1">
              <a:lumMod val="75000"/>
            </a:schemeClr>
          </a:solidFill>
          <a:ln w="6350">
            <a:solidFill>
              <a:schemeClr val="bg1"/>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900" b="1" dirty="0">
                <a:solidFill>
                  <a:srgbClr val="000000"/>
                </a:solidFill>
                <a:latin typeface="微软雅黑" panose="020B0503020204020204" pitchFamily="34" charset="-122"/>
                <a:ea typeface="微软雅黑" panose="020B0503020204020204" pitchFamily="34" charset="-122"/>
                <a:sym typeface="Calibri"/>
              </a:rPr>
              <a:t>IBM</a:t>
            </a:r>
          </a:p>
        </p:txBody>
      </p:sp>
      <p:sp>
        <p:nvSpPr>
          <p:cNvPr id="146" name="圆角矩形 33"/>
          <p:cNvSpPr/>
          <p:nvPr/>
        </p:nvSpPr>
        <p:spPr>
          <a:xfrm>
            <a:off x="10218341" y="5443621"/>
            <a:ext cx="863638" cy="282209"/>
          </a:xfrm>
          <a:prstGeom prst="cloud">
            <a:avLst/>
          </a:prstGeom>
          <a:solidFill>
            <a:schemeClr val="bg1">
              <a:lumMod val="75000"/>
            </a:schemeClr>
          </a:solidFill>
          <a:ln w="6350">
            <a:solidFill>
              <a:schemeClr val="bg1"/>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900" b="1" dirty="0">
                <a:solidFill>
                  <a:srgbClr val="000000"/>
                </a:solidFill>
                <a:latin typeface="微软雅黑" panose="020B0503020204020204" pitchFamily="34" charset="-122"/>
                <a:ea typeface="微软雅黑" panose="020B0503020204020204" pitchFamily="34" charset="-122"/>
                <a:sym typeface="Calibri"/>
              </a:rPr>
              <a:t>Google</a:t>
            </a:r>
          </a:p>
        </p:txBody>
      </p:sp>
      <p:sp>
        <p:nvSpPr>
          <p:cNvPr id="147" name="圆角矩形 33"/>
          <p:cNvSpPr/>
          <p:nvPr/>
        </p:nvSpPr>
        <p:spPr>
          <a:xfrm>
            <a:off x="1164070" y="2470068"/>
            <a:ext cx="2743200" cy="1654439"/>
          </a:xfrm>
          <a:prstGeom prst="roundRect">
            <a:avLst>
              <a:gd name="adj" fmla="val 8184"/>
            </a:avLst>
          </a:prstGeom>
          <a:solidFill>
            <a:srgbClr val="FFF1E7"/>
          </a:solidFill>
          <a:ln w="38100">
            <a:solidFill>
              <a:schemeClr val="accent2"/>
            </a:solidFill>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non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E46200">
                    <a:lumMod val="50000"/>
                  </a:srgbClr>
                </a:solidFill>
                <a:latin typeface="微软雅黑" panose="020B0503020204020204" pitchFamily="34" charset="-122"/>
                <a:ea typeface="微软雅黑" panose="020B0503020204020204" pitchFamily="34" charset="-122"/>
                <a:sym typeface="Calibri"/>
              </a:rPr>
              <a:t>Orchestration Function SDK</a:t>
            </a:r>
          </a:p>
        </p:txBody>
      </p:sp>
      <p:sp>
        <p:nvSpPr>
          <p:cNvPr id="151" name="圆角矩形 33"/>
          <p:cNvSpPr/>
          <p:nvPr/>
        </p:nvSpPr>
        <p:spPr>
          <a:xfrm>
            <a:off x="8333404" y="2470068"/>
            <a:ext cx="2743200" cy="1654440"/>
          </a:xfrm>
          <a:prstGeom prst="roundRect">
            <a:avLst>
              <a:gd name="adj" fmla="val 8184"/>
            </a:avLst>
          </a:prstGeom>
          <a:solidFill>
            <a:srgbClr val="F9F1FD"/>
          </a:solidFill>
          <a:ln w="38100">
            <a:solidFill>
              <a:srgbClr val="7030A0"/>
            </a:solid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non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5F1185">
                    <a:lumMod val="50000"/>
                  </a:srgbClr>
                </a:solidFill>
                <a:latin typeface="微软雅黑" panose="020B0503020204020204" pitchFamily="34" charset="-122"/>
                <a:ea typeface="微软雅黑" panose="020B0503020204020204" pitchFamily="34" charset="-122"/>
                <a:sym typeface="Calibri"/>
              </a:rPr>
              <a:t>Multi-Cloud Adaptation SDK</a:t>
            </a:r>
          </a:p>
        </p:txBody>
      </p:sp>
      <p:sp>
        <p:nvSpPr>
          <p:cNvPr id="152" name="圆角矩形 33"/>
          <p:cNvSpPr/>
          <p:nvPr/>
        </p:nvSpPr>
        <p:spPr>
          <a:xfrm>
            <a:off x="4110909" y="5244922"/>
            <a:ext cx="801270" cy="182880"/>
          </a:xfrm>
          <a:prstGeom prst="roundRect">
            <a:avLst>
              <a:gd name="adj" fmla="val 8184"/>
            </a:avLst>
          </a:prstGeom>
          <a:solidFill>
            <a:schemeClr val="bg1">
              <a:lumMod val="75000"/>
            </a:schemeClr>
          </a:soli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050" b="1" dirty="0">
                <a:solidFill>
                  <a:srgbClr val="000000"/>
                </a:solidFill>
                <a:latin typeface="微软雅黑" panose="020B0503020204020204" pitchFamily="34" charset="-122"/>
                <a:ea typeface="微软雅黑" panose="020B0503020204020204" pitchFamily="34" charset="-122"/>
                <a:sym typeface="Calibri"/>
              </a:rPr>
              <a:t>Controllers</a:t>
            </a:r>
            <a:endParaRPr lang="en-US" altLang="zh-CN" sz="6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153" name="圆角矩形 33"/>
          <p:cNvSpPr/>
          <p:nvPr/>
        </p:nvSpPr>
        <p:spPr>
          <a:xfrm>
            <a:off x="8199399" y="5233126"/>
            <a:ext cx="863638" cy="282209"/>
          </a:xfrm>
          <a:prstGeom prst="cloud">
            <a:avLst/>
          </a:prstGeom>
          <a:solidFill>
            <a:schemeClr val="bg1">
              <a:lumMod val="75000"/>
            </a:schemeClr>
          </a:solidFill>
          <a:ln w="6350">
            <a:solidFill>
              <a:schemeClr val="bg1"/>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900" b="1" dirty="0">
                <a:solidFill>
                  <a:srgbClr val="000000"/>
                </a:solidFill>
                <a:latin typeface="微软雅黑" panose="020B0503020204020204" pitchFamily="34" charset="-122"/>
                <a:ea typeface="微软雅黑" panose="020B0503020204020204" pitchFamily="34" charset="-122"/>
                <a:sym typeface="Calibri"/>
              </a:rPr>
              <a:t>OpenStack</a:t>
            </a:r>
          </a:p>
        </p:txBody>
      </p:sp>
      <p:sp>
        <p:nvSpPr>
          <p:cNvPr id="165" name="圆角矩形 33"/>
          <p:cNvSpPr/>
          <p:nvPr/>
        </p:nvSpPr>
        <p:spPr>
          <a:xfrm>
            <a:off x="9305267" y="5233126"/>
            <a:ext cx="863638" cy="282209"/>
          </a:xfrm>
          <a:prstGeom prst="cloud">
            <a:avLst/>
          </a:prstGeom>
          <a:solidFill>
            <a:schemeClr val="bg1">
              <a:lumMod val="75000"/>
            </a:schemeClr>
          </a:solidFill>
          <a:ln w="6350">
            <a:solidFill>
              <a:schemeClr val="bg1"/>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900" b="1" dirty="0">
                <a:solidFill>
                  <a:srgbClr val="000000"/>
                </a:solidFill>
                <a:latin typeface="微软雅黑" panose="020B0503020204020204" pitchFamily="34" charset="-122"/>
                <a:ea typeface="微软雅黑" panose="020B0503020204020204" pitchFamily="34" charset="-122"/>
                <a:sym typeface="Calibri"/>
              </a:rPr>
              <a:t>Azure</a:t>
            </a:r>
          </a:p>
        </p:txBody>
      </p:sp>
      <p:sp>
        <p:nvSpPr>
          <p:cNvPr id="169" name="圆角矩形 33"/>
          <p:cNvSpPr/>
          <p:nvPr/>
        </p:nvSpPr>
        <p:spPr>
          <a:xfrm>
            <a:off x="10425744" y="5248850"/>
            <a:ext cx="863638" cy="282209"/>
          </a:xfrm>
          <a:prstGeom prst="cloud">
            <a:avLst/>
          </a:prstGeom>
          <a:solidFill>
            <a:schemeClr val="bg1">
              <a:lumMod val="75000"/>
            </a:schemeClr>
          </a:solidFill>
          <a:ln w="6350">
            <a:solidFill>
              <a:schemeClr val="bg1"/>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900" b="1" dirty="0">
                <a:solidFill>
                  <a:srgbClr val="000000"/>
                </a:solidFill>
                <a:latin typeface="微软雅黑" panose="020B0503020204020204" pitchFamily="34" charset="-122"/>
                <a:ea typeface="微软雅黑" panose="020B0503020204020204" pitchFamily="34" charset="-122"/>
                <a:sym typeface="Calibri"/>
              </a:rPr>
              <a:t>AWS</a:t>
            </a:r>
          </a:p>
        </p:txBody>
      </p:sp>
      <p:sp>
        <p:nvSpPr>
          <p:cNvPr id="171" name="圆角矩形 33"/>
          <p:cNvSpPr/>
          <p:nvPr/>
        </p:nvSpPr>
        <p:spPr>
          <a:xfrm>
            <a:off x="5799379" y="5244922"/>
            <a:ext cx="405158" cy="182880"/>
          </a:xfrm>
          <a:prstGeom prst="roundRect">
            <a:avLst>
              <a:gd name="adj" fmla="val 8184"/>
            </a:avLst>
          </a:prstGeom>
          <a:solidFill>
            <a:schemeClr val="bg1">
              <a:lumMod val="75000"/>
            </a:schemeClr>
          </a:soli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050" b="1" dirty="0">
                <a:solidFill>
                  <a:srgbClr val="000000"/>
                </a:solidFill>
                <a:latin typeface="微软雅黑" panose="020B0503020204020204" pitchFamily="34" charset="-122"/>
                <a:ea typeface="微软雅黑" panose="020B0503020204020204" pitchFamily="34" charset="-122"/>
                <a:sym typeface="Calibri"/>
              </a:rPr>
              <a:t>OSSs</a:t>
            </a:r>
            <a:endParaRPr lang="en-US" altLang="zh-CN" sz="6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172" name="圆角矩形 33"/>
          <p:cNvSpPr/>
          <p:nvPr/>
        </p:nvSpPr>
        <p:spPr>
          <a:xfrm>
            <a:off x="6267368" y="5244922"/>
            <a:ext cx="411225" cy="182880"/>
          </a:xfrm>
          <a:prstGeom prst="roundRect">
            <a:avLst>
              <a:gd name="adj" fmla="val 8184"/>
            </a:avLst>
          </a:prstGeom>
          <a:solidFill>
            <a:schemeClr val="bg1">
              <a:lumMod val="75000"/>
            </a:schemeClr>
          </a:soli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000" b="1" dirty="0">
                <a:solidFill>
                  <a:srgbClr val="000000"/>
                </a:solidFill>
                <a:latin typeface="微软雅黑" panose="020B0503020204020204" pitchFamily="34" charset="-122"/>
                <a:ea typeface="微软雅黑" panose="020B0503020204020204" pitchFamily="34" charset="-122"/>
                <a:sym typeface="Calibri"/>
              </a:rPr>
              <a:t>VNFs</a:t>
            </a:r>
          </a:p>
        </p:txBody>
      </p:sp>
      <p:sp>
        <p:nvSpPr>
          <p:cNvPr id="173" name="圆角矩形 33"/>
          <p:cNvSpPr/>
          <p:nvPr/>
        </p:nvSpPr>
        <p:spPr>
          <a:xfrm>
            <a:off x="6752435" y="5244922"/>
            <a:ext cx="411225" cy="182880"/>
          </a:xfrm>
          <a:prstGeom prst="roundRect">
            <a:avLst>
              <a:gd name="adj" fmla="val 8184"/>
            </a:avLst>
          </a:prstGeom>
          <a:solidFill>
            <a:schemeClr val="bg1">
              <a:lumMod val="75000"/>
            </a:schemeClr>
          </a:soli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000" b="1" dirty="0">
                <a:solidFill>
                  <a:srgbClr val="000000"/>
                </a:solidFill>
                <a:latin typeface="微软雅黑" panose="020B0503020204020204" pitchFamily="34" charset="-122"/>
                <a:ea typeface="微软雅黑" panose="020B0503020204020204" pitchFamily="34" charset="-122"/>
                <a:sym typeface="Calibri"/>
              </a:rPr>
              <a:t>PNFs</a:t>
            </a:r>
          </a:p>
        </p:txBody>
      </p:sp>
      <p:sp>
        <p:nvSpPr>
          <p:cNvPr id="174" name="圆角矩形 33"/>
          <p:cNvSpPr/>
          <p:nvPr/>
        </p:nvSpPr>
        <p:spPr>
          <a:xfrm>
            <a:off x="7262167" y="5244922"/>
            <a:ext cx="836722" cy="182880"/>
          </a:xfrm>
          <a:prstGeom prst="roundRect">
            <a:avLst>
              <a:gd name="adj" fmla="val 8184"/>
            </a:avLst>
          </a:prstGeom>
          <a:solidFill>
            <a:schemeClr val="bg1">
              <a:lumMod val="75000"/>
            </a:schemeClr>
          </a:soli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050" b="1" dirty="0">
                <a:solidFill>
                  <a:srgbClr val="000000"/>
                </a:solidFill>
                <a:latin typeface="微软雅黑" panose="020B0503020204020204" pitchFamily="34" charset="-122"/>
                <a:ea typeface="微软雅黑" panose="020B0503020204020204" pitchFamily="34" charset="-122"/>
                <a:sym typeface="Calibri"/>
              </a:rPr>
              <a:t>Multi-Cloud</a:t>
            </a:r>
            <a:endParaRPr lang="en-US" altLang="zh-CN" sz="6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175" name="圆角矩形 33"/>
          <p:cNvSpPr/>
          <p:nvPr/>
        </p:nvSpPr>
        <p:spPr>
          <a:xfrm>
            <a:off x="4980433" y="5244922"/>
            <a:ext cx="738533" cy="182880"/>
          </a:xfrm>
          <a:prstGeom prst="roundRect">
            <a:avLst>
              <a:gd name="adj" fmla="val 8184"/>
            </a:avLst>
          </a:prstGeom>
          <a:solidFill>
            <a:schemeClr val="bg1">
              <a:lumMod val="75000"/>
            </a:schemeClr>
          </a:soli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l-GR" altLang="zh-CN" sz="1050" b="1" dirty="0">
                <a:solidFill>
                  <a:srgbClr val="000000"/>
                </a:solidFill>
                <a:latin typeface="微软雅黑" panose="020B0503020204020204" pitchFamily="34" charset="-122"/>
                <a:ea typeface="微软雅黑" panose="020B0503020204020204" pitchFamily="34" charset="-122"/>
                <a:sym typeface="Calibri"/>
              </a:rPr>
              <a:t>μ</a:t>
            </a:r>
            <a:r>
              <a:rPr lang="en-US" altLang="zh-CN" sz="1050" b="1" dirty="0">
                <a:solidFill>
                  <a:srgbClr val="000000"/>
                </a:solidFill>
                <a:latin typeface="微软雅黑" panose="020B0503020204020204" pitchFamily="34" charset="-122"/>
                <a:ea typeface="微软雅黑" panose="020B0503020204020204" pitchFamily="34" charset="-122"/>
                <a:sym typeface="Calibri"/>
              </a:rPr>
              <a:t>Services</a:t>
            </a:r>
            <a:endParaRPr lang="en-US" altLang="zh-CN" sz="6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176" name="圆角矩形 33"/>
          <p:cNvSpPr/>
          <p:nvPr/>
        </p:nvSpPr>
        <p:spPr>
          <a:xfrm>
            <a:off x="4644416" y="2470068"/>
            <a:ext cx="2847521" cy="1654440"/>
          </a:xfrm>
          <a:prstGeom prst="roundRect">
            <a:avLst>
              <a:gd name="adj" fmla="val 8184"/>
            </a:avLst>
          </a:prstGeom>
          <a:solidFill>
            <a:srgbClr val="E8F8EA"/>
          </a:solidFill>
          <a:ln w="38100">
            <a:solidFill>
              <a:srgbClr val="00B05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2B8934">
                    <a:lumMod val="50000"/>
                  </a:srgbClr>
                </a:solidFill>
                <a:latin typeface="微软雅黑" panose="020B0503020204020204" pitchFamily="34" charset="-122"/>
                <a:ea typeface="微软雅黑" panose="020B0503020204020204" pitchFamily="34" charset="-122"/>
                <a:sym typeface="Calibri"/>
              </a:rPr>
              <a:t>Control Function SDK (CCSDK)</a:t>
            </a:r>
          </a:p>
        </p:txBody>
      </p:sp>
      <p:sp>
        <p:nvSpPr>
          <p:cNvPr id="177" name="圆角矩形 33"/>
          <p:cNvSpPr/>
          <p:nvPr/>
        </p:nvSpPr>
        <p:spPr>
          <a:xfrm>
            <a:off x="4838832" y="3807648"/>
            <a:ext cx="681269" cy="250721"/>
          </a:xfrm>
          <a:prstGeom prst="roundRect">
            <a:avLst>
              <a:gd name="adj" fmla="val 8184"/>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ODL</a:t>
            </a:r>
          </a:p>
        </p:txBody>
      </p:sp>
      <p:sp>
        <p:nvSpPr>
          <p:cNvPr id="178" name="圆角矩形 33"/>
          <p:cNvSpPr/>
          <p:nvPr/>
        </p:nvSpPr>
        <p:spPr>
          <a:xfrm>
            <a:off x="1243085" y="3445986"/>
            <a:ext cx="949583" cy="181255"/>
          </a:xfrm>
          <a:prstGeom prst="roundRect">
            <a:avLst>
              <a:gd name="adj" fmla="val 8184"/>
            </a:avLst>
          </a:prstGeom>
          <a:ln w="1905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Imperative Models</a:t>
            </a:r>
          </a:p>
        </p:txBody>
      </p:sp>
      <p:sp>
        <p:nvSpPr>
          <p:cNvPr id="180" name="圆角矩形 33"/>
          <p:cNvSpPr/>
          <p:nvPr/>
        </p:nvSpPr>
        <p:spPr>
          <a:xfrm>
            <a:off x="1270793" y="3603047"/>
            <a:ext cx="1226864" cy="302241"/>
          </a:xfrm>
          <a:prstGeom prst="roundRect">
            <a:avLst>
              <a:gd name="adj" fmla="val 8184"/>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BPMN orchestration </a:t>
            </a:r>
          </a:p>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engine</a:t>
            </a:r>
          </a:p>
        </p:txBody>
      </p:sp>
      <p:grpSp>
        <p:nvGrpSpPr>
          <p:cNvPr id="181" name="Group 180"/>
          <p:cNvGrpSpPr/>
          <p:nvPr/>
        </p:nvGrpSpPr>
        <p:grpSpPr>
          <a:xfrm>
            <a:off x="9021209" y="3731900"/>
            <a:ext cx="1678646" cy="343383"/>
            <a:chOff x="9152261" y="2848130"/>
            <a:chExt cx="1678646" cy="343383"/>
          </a:xfrm>
        </p:grpSpPr>
        <p:sp>
          <p:nvSpPr>
            <p:cNvPr id="182" name="圆角矩形 33"/>
            <p:cNvSpPr/>
            <p:nvPr/>
          </p:nvSpPr>
          <p:spPr>
            <a:xfrm>
              <a:off x="10158900" y="2848130"/>
              <a:ext cx="672007" cy="123316"/>
            </a:xfrm>
            <a:prstGeom prst="roundRect">
              <a:avLst>
                <a:gd name="adj" fmla="val 8184"/>
              </a:avLst>
            </a:prstGeom>
            <a:ln w="1905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Sub-Models</a:t>
              </a:r>
            </a:p>
          </p:txBody>
        </p:sp>
        <p:sp>
          <p:nvSpPr>
            <p:cNvPr id="183" name="圆角矩形 33"/>
            <p:cNvSpPr/>
            <p:nvPr/>
          </p:nvSpPr>
          <p:spPr>
            <a:xfrm>
              <a:off x="9152261" y="2942752"/>
              <a:ext cx="1416593" cy="248761"/>
            </a:xfrm>
            <a:prstGeom prst="roundRect">
              <a:avLst>
                <a:gd name="adj" fmla="val 8184"/>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TOSCA-Cloud </a:t>
              </a:r>
            </a:p>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Translation/Mapper</a:t>
              </a:r>
            </a:p>
          </p:txBody>
        </p:sp>
      </p:grpSp>
      <p:sp>
        <p:nvSpPr>
          <p:cNvPr id="184" name="圆角矩形 33"/>
          <p:cNvSpPr/>
          <p:nvPr/>
        </p:nvSpPr>
        <p:spPr>
          <a:xfrm>
            <a:off x="2869714" y="3445155"/>
            <a:ext cx="949583" cy="181255"/>
          </a:xfrm>
          <a:prstGeom prst="roundRect">
            <a:avLst>
              <a:gd name="adj" fmla="val 8184"/>
            </a:avLst>
          </a:prstGeom>
          <a:ln w="1905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Declarative Models</a:t>
            </a:r>
          </a:p>
        </p:txBody>
      </p:sp>
      <p:sp>
        <p:nvSpPr>
          <p:cNvPr id="185" name="圆角矩形 33"/>
          <p:cNvSpPr/>
          <p:nvPr/>
        </p:nvSpPr>
        <p:spPr>
          <a:xfrm>
            <a:off x="2572192" y="3603047"/>
            <a:ext cx="1206008" cy="302241"/>
          </a:xfrm>
          <a:prstGeom prst="roundRect">
            <a:avLst>
              <a:gd name="adj" fmla="val 8184"/>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TOSCA orchestration </a:t>
            </a:r>
          </a:p>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engine</a:t>
            </a:r>
          </a:p>
        </p:txBody>
      </p:sp>
      <p:sp>
        <p:nvSpPr>
          <p:cNvPr id="186" name="Down Arrow 185"/>
          <p:cNvSpPr/>
          <p:nvPr/>
        </p:nvSpPr>
        <p:spPr>
          <a:xfrm>
            <a:off x="4465183" y="5097421"/>
            <a:ext cx="116285" cy="179940"/>
          </a:xfrm>
          <a:prstGeom prst="downArrow">
            <a:avLst/>
          </a:prstGeom>
          <a:solidFill>
            <a:schemeClr val="tx1">
              <a:lumMod val="50000"/>
              <a:lumOff val="5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187" name="Down Arrow 186"/>
          <p:cNvSpPr/>
          <p:nvPr/>
        </p:nvSpPr>
        <p:spPr>
          <a:xfrm>
            <a:off x="5935887" y="5097421"/>
            <a:ext cx="116285" cy="179940"/>
          </a:xfrm>
          <a:prstGeom prst="downArrow">
            <a:avLst/>
          </a:prstGeom>
          <a:solidFill>
            <a:schemeClr val="tx1">
              <a:lumMod val="50000"/>
              <a:lumOff val="5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188" name="Down Arrow 187"/>
          <p:cNvSpPr/>
          <p:nvPr/>
        </p:nvSpPr>
        <p:spPr>
          <a:xfrm>
            <a:off x="6434321" y="5097421"/>
            <a:ext cx="116285" cy="179940"/>
          </a:xfrm>
          <a:prstGeom prst="downArrow">
            <a:avLst/>
          </a:prstGeom>
          <a:solidFill>
            <a:schemeClr val="tx1">
              <a:lumMod val="50000"/>
              <a:lumOff val="5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189" name="Down Arrow 188"/>
          <p:cNvSpPr/>
          <p:nvPr/>
        </p:nvSpPr>
        <p:spPr>
          <a:xfrm>
            <a:off x="6905057" y="5097421"/>
            <a:ext cx="116285" cy="179940"/>
          </a:xfrm>
          <a:prstGeom prst="downArrow">
            <a:avLst/>
          </a:prstGeom>
          <a:solidFill>
            <a:schemeClr val="tx1">
              <a:lumMod val="50000"/>
              <a:lumOff val="5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190" name="Down Arrow 189"/>
          <p:cNvSpPr/>
          <p:nvPr/>
        </p:nvSpPr>
        <p:spPr>
          <a:xfrm>
            <a:off x="5291557" y="5097421"/>
            <a:ext cx="116285" cy="179940"/>
          </a:xfrm>
          <a:prstGeom prst="downArrow">
            <a:avLst/>
          </a:prstGeom>
          <a:solidFill>
            <a:schemeClr val="tx1">
              <a:lumMod val="50000"/>
              <a:lumOff val="5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191" name="Down Arrow 190"/>
          <p:cNvSpPr/>
          <p:nvPr/>
        </p:nvSpPr>
        <p:spPr>
          <a:xfrm>
            <a:off x="7618937" y="5097421"/>
            <a:ext cx="116285" cy="179940"/>
          </a:xfrm>
          <a:prstGeom prst="downArrow">
            <a:avLst/>
          </a:prstGeom>
          <a:solidFill>
            <a:schemeClr val="tx1">
              <a:lumMod val="50000"/>
              <a:lumOff val="5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192" name="Down Arrow 191"/>
          <p:cNvSpPr/>
          <p:nvPr/>
        </p:nvSpPr>
        <p:spPr>
          <a:xfrm>
            <a:off x="8590164" y="5097421"/>
            <a:ext cx="116285" cy="179940"/>
          </a:xfrm>
          <a:prstGeom prst="downArrow">
            <a:avLst/>
          </a:prstGeom>
          <a:solidFill>
            <a:schemeClr val="tx1">
              <a:lumMod val="50000"/>
              <a:lumOff val="5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193" name="Down Arrow 192"/>
          <p:cNvSpPr/>
          <p:nvPr/>
        </p:nvSpPr>
        <p:spPr>
          <a:xfrm>
            <a:off x="9680292" y="5097421"/>
            <a:ext cx="116285" cy="179940"/>
          </a:xfrm>
          <a:prstGeom prst="downArrow">
            <a:avLst/>
          </a:prstGeom>
          <a:solidFill>
            <a:schemeClr val="tx1">
              <a:lumMod val="50000"/>
              <a:lumOff val="5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194" name="Down Arrow 193"/>
          <p:cNvSpPr/>
          <p:nvPr/>
        </p:nvSpPr>
        <p:spPr>
          <a:xfrm>
            <a:off x="10734890" y="5097421"/>
            <a:ext cx="116285" cy="179940"/>
          </a:xfrm>
          <a:prstGeom prst="downArrow">
            <a:avLst/>
          </a:prstGeom>
          <a:solidFill>
            <a:schemeClr val="tx1">
              <a:lumMod val="50000"/>
              <a:lumOff val="5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196" name="圆角矩形 33"/>
          <p:cNvSpPr/>
          <p:nvPr/>
        </p:nvSpPr>
        <p:spPr>
          <a:xfrm>
            <a:off x="4809461" y="2843963"/>
            <a:ext cx="2540461" cy="808005"/>
          </a:xfrm>
          <a:prstGeom prst="can">
            <a:avLst>
              <a:gd name="adj" fmla="val 8977"/>
            </a:avLst>
          </a:prstGeom>
          <a:solidFill>
            <a:schemeClr val="bg1"/>
          </a:solid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9144" rIns="91440" bIns="9144"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Library of</a:t>
            </a:r>
          </a:p>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Common Control/NFV Lifecycle Mgt. Functions</a:t>
            </a:r>
          </a:p>
        </p:txBody>
      </p:sp>
      <p:sp>
        <p:nvSpPr>
          <p:cNvPr id="197" name="圆角矩形 33"/>
          <p:cNvSpPr/>
          <p:nvPr/>
        </p:nvSpPr>
        <p:spPr>
          <a:xfrm>
            <a:off x="4837731" y="3193097"/>
            <a:ext cx="538430" cy="118872"/>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Rebuild</a:t>
            </a:r>
          </a:p>
        </p:txBody>
      </p:sp>
      <p:sp>
        <p:nvSpPr>
          <p:cNvPr id="198" name="圆角矩形 33"/>
          <p:cNvSpPr/>
          <p:nvPr/>
        </p:nvSpPr>
        <p:spPr>
          <a:xfrm>
            <a:off x="5799162" y="3193097"/>
            <a:ext cx="870778" cy="118872"/>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VNF Configure </a:t>
            </a:r>
          </a:p>
        </p:txBody>
      </p:sp>
      <p:sp>
        <p:nvSpPr>
          <p:cNvPr id="199" name="圆角矩形 33"/>
          <p:cNvSpPr/>
          <p:nvPr/>
        </p:nvSpPr>
        <p:spPr>
          <a:xfrm>
            <a:off x="5799162" y="3333022"/>
            <a:ext cx="870778" cy="118872"/>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Network Config.</a:t>
            </a:r>
          </a:p>
        </p:txBody>
      </p:sp>
      <p:sp>
        <p:nvSpPr>
          <p:cNvPr id="200" name="圆角矩形 33"/>
          <p:cNvSpPr/>
          <p:nvPr/>
        </p:nvSpPr>
        <p:spPr>
          <a:xfrm>
            <a:off x="4837731" y="3333022"/>
            <a:ext cx="538430" cy="118872"/>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Stop/Start</a:t>
            </a:r>
          </a:p>
        </p:txBody>
      </p:sp>
      <p:sp>
        <p:nvSpPr>
          <p:cNvPr id="201" name="圆角矩形 33"/>
          <p:cNvSpPr/>
          <p:nvPr/>
        </p:nvSpPr>
        <p:spPr>
          <a:xfrm>
            <a:off x="5402436" y="3193097"/>
            <a:ext cx="370450" cy="118872"/>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A	</a:t>
            </a:r>
            <a:r>
              <a:rPr lang="en-US" altLang="zh-CN" sz="700" b="1" dirty="0" err="1">
                <a:solidFill>
                  <a:srgbClr val="000000"/>
                </a:solidFill>
                <a:latin typeface="微软雅黑" panose="020B0503020204020204" pitchFamily="34" charset="-122"/>
                <a:ea typeface="微软雅黑" panose="020B0503020204020204" pitchFamily="34" charset="-122"/>
                <a:sym typeface="Calibri"/>
              </a:rPr>
              <a:t>udit</a:t>
            </a:r>
            <a:endParaRPr lang="en-US" altLang="zh-CN" sz="7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202" name="圆角矩形 33"/>
          <p:cNvSpPr/>
          <p:nvPr/>
        </p:nvSpPr>
        <p:spPr>
          <a:xfrm>
            <a:off x="4835633" y="3479219"/>
            <a:ext cx="538430" cy="118872"/>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Upgrade</a:t>
            </a:r>
          </a:p>
        </p:txBody>
      </p:sp>
      <p:sp>
        <p:nvSpPr>
          <p:cNvPr id="203" name="圆角矩形 33"/>
          <p:cNvSpPr/>
          <p:nvPr/>
        </p:nvSpPr>
        <p:spPr>
          <a:xfrm>
            <a:off x="5402436" y="3333022"/>
            <a:ext cx="370450" cy="118872"/>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Scale</a:t>
            </a:r>
          </a:p>
        </p:txBody>
      </p:sp>
      <p:sp>
        <p:nvSpPr>
          <p:cNvPr id="204" name="圆角矩形 33"/>
          <p:cNvSpPr/>
          <p:nvPr/>
        </p:nvSpPr>
        <p:spPr>
          <a:xfrm>
            <a:off x="5799162" y="3479219"/>
            <a:ext cx="870778" cy="118872"/>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Svc Function Chain</a:t>
            </a:r>
          </a:p>
        </p:txBody>
      </p:sp>
      <p:sp>
        <p:nvSpPr>
          <p:cNvPr id="205" name="圆角矩形 33"/>
          <p:cNvSpPr/>
          <p:nvPr/>
        </p:nvSpPr>
        <p:spPr>
          <a:xfrm>
            <a:off x="5402436" y="3479219"/>
            <a:ext cx="370450" cy="118872"/>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Heal</a:t>
            </a:r>
          </a:p>
        </p:txBody>
      </p:sp>
      <p:grpSp>
        <p:nvGrpSpPr>
          <p:cNvPr id="206" name="Group 205"/>
          <p:cNvGrpSpPr/>
          <p:nvPr/>
        </p:nvGrpSpPr>
        <p:grpSpPr>
          <a:xfrm>
            <a:off x="8545039" y="2843963"/>
            <a:ext cx="2306136" cy="814121"/>
            <a:chOff x="8690572" y="3260142"/>
            <a:chExt cx="2306136" cy="814121"/>
          </a:xfrm>
        </p:grpSpPr>
        <p:sp>
          <p:nvSpPr>
            <p:cNvPr id="207" name="圆角矩形 33"/>
            <p:cNvSpPr/>
            <p:nvPr/>
          </p:nvSpPr>
          <p:spPr>
            <a:xfrm>
              <a:off x="8690572" y="3260142"/>
              <a:ext cx="2306136" cy="814121"/>
            </a:xfrm>
            <a:prstGeom prst="can">
              <a:avLst>
                <a:gd name="adj" fmla="val 9698"/>
              </a:avLst>
            </a:prstGeom>
            <a:solidFill>
              <a:schemeClr val="bg1"/>
            </a:solid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9144" rIns="91440" bIns="9144"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Library of</a:t>
              </a:r>
            </a:p>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Common Cloud Translations (shims)</a:t>
              </a:r>
            </a:p>
          </p:txBody>
        </p:sp>
        <p:sp>
          <p:nvSpPr>
            <p:cNvPr id="208" name="圆角矩形 33"/>
            <p:cNvSpPr/>
            <p:nvPr/>
          </p:nvSpPr>
          <p:spPr>
            <a:xfrm>
              <a:off x="9707725" y="3625422"/>
              <a:ext cx="577738" cy="217834"/>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Telemetry</a:t>
              </a:r>
            </a:p>
          </p:txBody>
        </p:sp>
        <p:sp>
          <p:nvSpPr>
            <p:cNvPr id="209" name="圆角矩形 33"/>
            <p:cNvSpPr/>
            <p:nvPr/>
          </p:nvSpPr>
          <p:spPr>
            <a:xfrm>
              <a:off x="10332344" y="3622349"/>
              <a:ext cx="430039" cy="211487"/>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Scale </a:t>
              </a:r>
            </a:p>
          </p:txBody>
        </p:sp>
        <p:sp>
          <p:nvSpPr>
            <p:cNvPr id="210" name="圆角矩形 33"/>
            <p:cNvSpPr/>
            <p:nvPr/>
          </p:nvSpPr>
          <p:spPr>
            <a:xfrm>
              <a:off x="9707725" y="3868692"/>
              <a:ext cx="577738" cy="153433"/>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Heal</a:t>
              </a:r>
            </a:p>
          </p:txBody>
        </p:sp>
        <p:sp>
          <p:nvSpPr>
            <p:cNvPr id="211" name="圆角矩形 33"/>
            <p:cNvSpPr/>
            <p:nvPr/>
          </p:nvSpPr>
          <p:spPr>
            <a:xfrm>
              <a:off x="8904092" y="3868856"/>
              <a:ext cx="756752" cy="153270"/>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Register</a:t>
              </a:r>
            </a:p>
          </p:txBody>
        </p:sp>
        <p:sp>
          <p:nvSpPr>
            <p:cNvPr id="212" name="圆角矩形 33"/>
            <p:cNvSpPr/>
            <p:nvPr/>
          </p:nvSpPr>
          <p:spPr>
            <a:xfrm>
              <a:off x="8908786" y="3631080"/>
              <a:ext cx="752058" cy="208456"/>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Cloud Resource </a:t>
              </a:r>
            </a:p>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Instantiation</a:t>
              </a:r>
            </a:p>
          </p:txBody>
        </p:sp>
        <p:sp>
          <p:nvSpPr>
            <p:cNvPr id="213" name="圆角矩形 33"/>
            <p:cNvSpPr/>
            <p:nvPr/>
          </p:nvSpPr>
          <p:spPr>
            <a:xfrm>
              <a:off x="10328536" y="3862992"/>
              <a:ext cx="433847" cy="159133"/>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LB</a:t>
              </a:r>
            </a:p>
          </p:txBody>
        </p:sp>
        <p:sp>
          <p:nvSpPr>
            <p:cNvPr id="214" name="TextBox 213"/>
            <p:cNvSpPr txBox="1"/>
            <p:nvPr/>
          </p:nvSpPr>
          <p:spPr>
            <a:xfrm>
              <a:off x="10745678" y="3685775"/>
              <a:ext cx="251029"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defTabSz="457200" hangingPunct="0"/>
              <a:r>
                <a:rPr lang="en-US" dirty="0">
                  <a:solidFill>
                    <a:srgbClr val="000000"/>
                  </a:solidFill>
                  <a:sym typeface="Calibri"/>
                </a:rPr>
                <a:t>…</a:t>
              </a:r>
            </a:p>
          </p:txBody>
        </p:sp>
      </p:grpSp>
      <p:sp>
        <p:nvSpPr>
          <p:cNvPr id="215" name="Rounded Rectangle 214"/>
          <p:cNvSpPr/>
          <p:nvPr/>
        </p:nvSpPr>
        <p:spPr>
          <a:xfrm>
            <a:off x="1164070" y="4365479"/>
            <a:ext cx="9912534" cy="734115"/>
          </a:xfrm>
          <a:prstGeom prst="roundRect">
            <a:avLst/>
          </a:prstGeom>
          <a:solidFill>
            <a:srgbClr val="FFFFFF"/>
          </a:solidFill>
          <a:ln w="25400" cap="flat">
            <a:solidFill>
              <a:srgbClr val="0070C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noAutofit/>
          </a:bodyPr>
          <a:lstStyle/>
          <a:p>
            <a:pPr defTabSz="457200" hangingPunct="0"/>
            <a:r>
              <a:rPr lang="en-US" dirty="0">
                <a:solidFill>
                  <a:srgbClr val="000000"/>
                </a:solidFill>
                <a:sym typeface="Calibri"/>
              </a:rPr>
              <a:t>SB API SDK</a:t>
            </a:r>
          </a:p>
          <a:p>
            <a:pPr defTabSz="457200" hangingPunct="0"/>
            <a:r>
              <a:rPr lang="en-US" sz="1400" dirty="0">
                <a:solidFill>
                  <a:srgbClr val="000000"/>
                </a:solidFill>
                <a:sym typeface="Calibri"/>
              </a:rPr>
              <a:t>(Adapters)</a:t>
            </a:r>
          </a:p>
        </p:txBody>
      </p:sp>
      <p:sp>
        <p:nvSpPr>
          <p:cNvPr id="216" name="圆角矩形 33"/>
          <p:cNvSpPr/>
          <p:nvPr/>
        </p:nvSpPr>
        <p:spPr>
          <a:xfrm rot="1485180">
            <a:off x="8032865" y="4629132"/>
            <a:ext cx="998307" cy="200582"/>
          </a:xfrm>
          <a:prstGeom prst="roundRect">
            <a:avLst>
              <a:gd name="adj" fmla="val 50000"/>
            </a:avLst>
          </a:prstGeom>
          <a:ln>
            <a:noFill/>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Plugins/Adapters</a:t>
            </a:r>
            <a:r>
              <a:rPr lang="en-US" altLang="zh-CN" sz="800" b="1" dirty="0">
                <a:solidFill>
                  <a:srgbClr val="008CEA"/>
                </a:solidFill>
                <a:latin typeface="微软雅黑" panose="020B0503020204020204" pitchFamily="34" charset="-122"/>
                <a:ea typeface="微软雅黑" panose="020B0503020204020204" pitchFamily="34" charset="-122"/>
                <a:sym typeface="Calibri"/>
              </a:rPr>
              <a:t>*</a:t>
            </a:r>
            <a:endParaRPr lang="en-US" altLang="zh-CN" sz="1200" b="1" dirty="0">
              <a:solidFill>
                <a:srgbClr val="008CEA"/>
              </a:solidFill>
              <a:latin typeface="微软雅黑" panose="020B0503020204020204" pitchFamily="34" charset="-122"/>
              <a:ea typeface="微软雅黑" panose="020B0503020204020204" pitchFamily="34" charset="-122"/>
              <a:sym typeface="Calibri"/>
            </a:endParaRPr>
          </a:p>
        </p:txBody>
      </p:sp>
      <p:sp>
        <p:nvSpPr>
          <p:cNvPr id="217" name="圆角矩形 33"/>
          <p:cNvSpPr/>
          <p:nvPr/>
        </p:nvSpPr>
        <p:spPr>
          <a:xfrm>
            <a:off x="3526362" y="4480029"/>
            <a:ext cx="988821" cy="155448"/>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M-Cloud APIs</a:t>
            </a:r>
            <a:endParaRPr lang="en-US" altLang="zh-CN" sz="12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218" name="TextBox 217"/>
          <p:cNvSpPr txBox="1"/>
          <p:nvPr/>
        </p:nvSpPr>
        <p:spPr>
          <a:xfrm>
            <a:off x="10271175" y="4793514"/>
            <a:ext cx="286295" cy="24621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defTabSz="457200" hangingPunct="0"/>
            <a:r>
              <a:rPr lang="en-US" sz="1000" i="1" dirty="0">
                <a:solidFill>
                  <a:srgbClr val="000000"/>
                </a:solidFill>
                <a:sym typeface="Calibri"/>
              </a:rPr>
              <a:t>etc.</a:t>
            </a:r>
          </a:p>
        </p:txBody>
      </p:sp>
      <p:sp>
        <p:nvSpPr>
          <p:cNvPr id="219" name="Rounded Rectangle 218"/>
          <p:cNvSpPr/>
          <p:nvPr/>
        </p:nvSpPr>
        <p:spPr>
          <a:xfrm>
            <a:off x="1164071" y="1726879"/>
            <a:ext cx="9912534" cy="546831"/>
          </a:xfrm>
          <a:prstGeom prst="roundRect">
            <a:avLst/>
          </a:prstGeom>
          <a:solidFill>
            <a:srgbClr val="FFFFFF"/>
          </a:solidFill>
          <a:ln w="25400" cap="flat">
            <a:solidFill>
              <a:srgbClr val="0070C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noAutofit/>
          </a:bodyPr>
          <a:lstStyle/>
          <a:p>
            <a:pPr defTabSz="457200" hangingPunct="0"/>
            <a:r>
              <a:rPr lang="en-US" dirty="0">
                <a:solidFill>
                  <a:srgbClr val="000000"/>
                </a:solidFill>
                <a:sym typeface="Calibri"/>
              </a:rPr>
              <a:t>NB API SDK</a:t>
            </a:r>
          </a:p>
        </p:txBody>
      </p:sp>
      <p:sp>
        <p:nvSpPr>
          <p:cNvPr id="220" name="圆角矩形 33"/>
          <p:cNvSpPr/>
          <p:nvPr/>
        </p:nvSpPr>
        <p:spPr>
          <a:xfrm>
            <a:off x="2893265" y="1930287"/>
            <a:ext cx="1234348" cy="151890"/>
          </a:xfrm>
          <a:prstGeom prst="roundRect">
            <a:avLst>
              <a:gd name="adj" fmla="val 8184"/>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900" b="1" dirty="0">
                <a:solidFill>
                  <a:srgbClr val="000000"/>
                </a:solidFill>
                <a:latin typeface="微软雅黑" panose="020B0503020204020204" pitchFamily="34" charset="-122"/>
                <a:ea typeface="微软雅黑" panose="020B0503020204020204" pitchFamily="34" charset="-122"/>
                <a:sym typeface="Calibri"/>
              </a:rPr>
              <a:t>API Handler</a:t>
            </a:r>
          </a:p>
        </p:txBody>
      </p:sp>
      <p:sp>
        <p:nvSpPr>
          <p:cNvPr id="221" name="Can 220"/>
          <p:cNvSpPr/>
          <p:nvPr/>
        </p:nvSpPr>
        <p:spPr>
          <a:xfrm>
            <a:off x="2267213" y="4749092"/>
            <a:ext cx="637840" cy="209412"/>
          </a:xfrm>
          <a:prstGeom prst="can">
            <a:avLst/>
          </a:prstGeom>
          <a:solidFill>
            <a:schemeClr val="accent1">
              <a:lumMod val="10000"/>
              <a:lumOff val="90000"/>
            </a:schemeClr>
          </a:solid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p>
            <a:pPr algn="ctr" fontAlgn="base">
              <a:spcBef>
                <a:spcPct val="0"/>
              </a:spcBef>
              <a:spcAft>
                <a:spcPct val="0"/>
              </a:spcAft>
              <a:buClr>
                <a:srgbClr val="CC9900"/>
              </a:buClr>
            </a:pPr>
            <a:r>
              <a:rPr lang="en-US" sz="800" b="1" dirty="0">
                <a:solidFill>
                  <a:srgbClr val="000000"/>
                </a:solidFill>
                <a:latin typeface="微软雅黑" panose="020B0503020204020204" pitchFamily="34" charset="-122"/>
                <a:ea typeface="微软雅黑" panose="020B0503020204020204" pitchFamily="34" charset="-122"/>
                <a:sym typeface="Calibri"/>
              </a:rPr>
              <a:t>API Catalog</a:t>
            </a:r>
          </a:p>
        </p:txBody>
      </p:sp>
      <p:sp>
        <p:nvSpPr>
          <p:cNvPr id="222" name="Can 221"/>
          <p:cNvSpPr/>
          <p:nvPr/>
        </p:nvSpPr>
        <p:spPr>
          <a:xfrm>
            <a:off x="1901216" y="2993460"/>
            <a:ext cx="1268907" cy="375954"/>
          </a:xfrm>
          <a:prstGeom prst="can">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p>
            <a:pPr algn="ctr" fontAlgn="base">
              <a:spcBef>
                <a:spcPct val="0"/>
              </a:spcBef>
              <a:spcAft>
                <a:spcPct val="0"/>
              </a:spcAft>
              <a:buClr>
                <a:srgbClr val="CC9900"/>
              </a:buClr>
            </a:pPr>
            <a:r>
              <a:rPr lang="en-US" sz="900" b="1" dirty="0">
                <a:solidFill>
                  <a:srgbClr val="000000"/>
                </a:solidFill>
                <a:latin typeface="微软雅黑" panose="020B0503020204020204" pitchFamily="34" charset="-122"/>
                <a:ea typeface="微软雅黑" panose="020B0503020204020204" pitchFamily="34" charset="-122"/>
                <a:sym typeface="Calibri"/>
              </a:rPr>
              <a:t>Library of Flows</a:t>
            </a:r>
          </a:p>
          <a:p>
            <a:pPr marL="58738" indent="-58738" fontAlgn="base">
              <a:spcBef>
                <a:spcPct val="0"/>
              </a:spcBef>
              <a:spcAft>
                <a:spcPct val="0"/>
              </a:spcAft>
              <a:buClr>
                <a:srgbClr val="CC9900"/>
              </a:buClr>
              <a:buFont typeface="Arial" panose="020B0604020202020204" pitchFamily="34" charset="0"/>
              <a:buChar char="•"/>
            </a:pPr>
            <a:r>
              <a:rPr lang="en-US" sz="700" b="1" dirty="0">
                <a:solidFill>
                  <a:srgbClr val="000000"/>
                </a:solidFill>
                <a:latin typeface="微软雅黑" panose="020B0503020204020204" pitchFamily="34" charset="-122"/>
                <a:ea typeface="微软雅黑" panose="020B0503020204020204" pitchFamily="34" charset="-122"/>
                <a:sym typeface="Calibri"/>
              </a:rPr>
              <a:t>Service, Resource, Etc.</a:t>
            </a:r>
          </a:p>
        </p:txBody>
      </p:sp>
      <p:sp>
        <p:nvSpPr>
          <p:cNvPr id="223" name="圆角矩形 33"/>
          <p:cNvSpPr/>
          <p:nvPr/>
        </p:nvSpPr>
        <p:spPr>
          <a:xfrm>
            <a:off x="5849900" y="1930287"/>
            <a:ext cx="1234348" cy="151890"/>
          </a:xfrm>
          <a:prstGeom prst="roundRect">
            <a:avLst>
              <a:gd name="adj" fmla="val 50000"/>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900" b="1" dirty="0">
                <a:solidFill>
                  <a:srgbClr val="000000"/>
                </a:solidFill>
                <a:latin typeface="微软雅黑" panose="020B0503020204020204" pitchFamily="34" charset="-122"/>
                <a:ea typeface="微软雅黑" panose="020B0503020204020204" pitchFamily="34" charset="-122"/>
                <a:sym typeface="Calibri"/>
              </a:rPr>
              <a:t>Orchestration APIs</a:t>
            </a:r>
          </a:p>
        </p:txBody>
      </p:sp>
      <p:sp>
        <p:nvSpPr>
          <p:cNvPr id="224" name="圆角矩形 33"/>
          <p:cNvSpPr/>
          <p:nvPr/>
        </p:nvSpPr>
        <p:spPr>
          <a:xfrm>
            <a:off x="7200162" y="1930287"/>
            <a:ext cx="1234348" cy="151890"/>
          </a:xfrm>
          <a:prstGeom prst="roundRect">
            <a:avLst>
              <a:gd name="adj" fmla="val 50000"/>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900" b="1" dirty="0">
                <a:solidFill>
                  <a:srgbClr val="000000"/>
                </a:solidFill>
                <a:latin typeface="微软雅黑" panose="020B0503020204020204" pitchFamily="34" charset="-122"/>
                <a:ea typeface="微软雅黑" panose="020B0503020204020204" pitchFamily="34" charset="-122"/>
                <a:sym typeface="Calibri"/>
              </a:rPr>
              <a:t>Controller APIs</a:t>
            </a:r>
          </a:p>
        </p:txBody>
      </p:sp>
      <p:sp>
        <p:nvSpPr>
          <p:cNvPr id="225" name="圆角矩形 33"/>
          <p:cNvSpPr/>
          <p:nvPr/>
        </p:nvSpPr>
        <p:spPr>
          <a:xfrm>
            <a:off x="8550424" y="1930287"/>
            <a:ext cx="1234348" cy="151890"/>
          </a:xfrm>
          <a:prstGeom prst="roundRect">
            <a:avLst>
              <a:gd name="adj" fmla="val 50000"/>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900" b="1" dirty="0">
                <a:solidFill>
                  <a:srgbClr val="000000"/>
                </a:solidFill>
                <a:latin typeface="微软雅黑" panose="020B0503020204020204" pitchFamily="34" charset="-122"/>
                <a:ea typeface="微软雅黑" panose="020B0503020204020204" pitchFamily="34" charset="-122"/>
                <a:sym typeface="Calibri"/>
              </a:rPr>
              <a:t>Cloud APIs</a:t>
            </a:r>
          </a:p>
        </p:txBody>
      </p:sp>
      <p:sp>
        <p:nvSpPr>
          <p:cNvPr id="226" name="圆角矩形 33"/>
          <p:cNvSpPr/>
          <p:nvPr/>
        </p:nvSpPr>
        <p:spPr>
          <a:xfrm>
            <a:off x="4262483" y="1930287"/>
            <a:ext cx="1234348" cy="151890"/>
          </a:xfrm>
          <a:prstGeom prst="roundRect">
            <a:avLst>
              <a:gd name="adj" fmla="val 8184"/>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900" b="1" dirty="0">
                <a:solidFill>
                  <a:srgbClr val="000000"/>
                </a:solidFill>
                <a:latin typeface="微软雅黑" panose="020B0503020204020204" pitchFamily="34" charset="-122"/>
                <a:ea typeface="微软雅黑" panose="020B0503020204020204" pitchFamily="34" charset="-122"/>
                <a:sym typeface="Calibri"/>
              </a:rPr>
              <a:t>API Configurator</a:t>
            </a:r>
          </a:p>
        </p:txBody>
      </p:sp>
      <p:sp>
        <p:nvSpPr>
          <p:cNvPr id="227" name="Rounded Rectangle 226"/>
          <p:cNvSpPr/>
          <p:nvPr/>
        </p:nvSpPr>
        <p:spPr>
          <a:xfrm>
            <a:off x="2765718" y="1828807"/>
            <a:ext cx="2873762" cy="350322"/>
          </a:xfrm>
          <a:prstGeom prst="roundRect">
            <a:avLst/>
          </a:prstGeom>
          <a:noFill/>
          <a:ln w="25400" cap="flat">
            <a:solidFill>
              <a:schemeClr val="accent1"/>
            </a:solidFill>
            <a:prstDash val="sysDot"/>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228" name="Rounded Rectangle 227"/>
          <p:cNvSpPr/>
          <p:nvPr/>
        </p:nvSpPr>
        <p:spPr>
          <a:xfrm>
            <a:off x="5767843" y="1836766"/>
            <a:ext cx="4967047" cy="350322"/>
          </a:xfrm>
          <a:prstGeom prst="roundRect">
            <a:avLst/>
          </a:prstGeom>
          <a:noFill/>
          <a:ln w="25400" cap="flat">
            <a:solidFill>
              <a:schemeClr val="accent1"/>
            </a:solidFill>
            <a:prstDash val="sysDot"/>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229" name="圆角矩形 33"/>
          <p:cNvSpPr/>
          <p:nvPr/>
        </p:nvSpPr>
        <p:spPr>
          <a:xfrm>
            <a:off x="3686899" y="4668272"/>
            <a:ext cx="988821" cy="155448"/>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Controller APIs</a:t>
            </a:r>
            <a:endParaRPr lang="en-US" altLang="zh-CN" sz="12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230" name="圆角矩形 33"/>
          <p:cNvSpPr/>
          <p:nvPr/>
        </p:nvSpPr>
        <p:spPr>
          <a:xfrm>
            <a:off x="4588199" y="4485516"/>
            <a:ext cx="988821" cy="155448"/>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OSS APIs</a:t>
            </a:r>
            <a:endParaRPr lang="en-US" altLang="zh-CN" sz="12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231" name="圆角矩形 33"/>
          <p:cNvSpPr/>
          <p:nvPr/>
        </p:nvSpPr>
        <p:spPr>
          <a:xfrm>
            <a:off x="4748737" y="4673759"/>
            <a:ext cx="988821" cy="155448"/>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l-GR" altLang="zh-CN" sz="800" b="1" dirty="0">
                <a:solidFill>
                  <a:srgbClr val="000000"/>
                </a:solidFill>
                <a:latin typeface="微软雅黑" panose="020B0503020204020204" pitchFamily="34" charset="-122"/>
                <a:ea typeface="微软雅黑" panose="020B0503020204020204" pitchFamily="34" charset="-122"/>
                <a:sym typeface="Calibri"/>
              </a:rPr>
              <a:t>μ</a:t>
            </a:r>
            <a:r>
              <a:rPr lang="en-US" altLang="zh-CN" sz="800" b="1" dirty="0">
                <a:solidFill>
                  <a:srgbClr val="000000"/>
                </a:solidFill>
                <a:latin typeface="微软雅黑" panose="020B0503020204020204" pitchFamily="34" charset="-122"/>
                <a:ea typeface="微软雅黑" panose="020B0503020204020204" pitchFamily="34" charset="-122"/>
                <a:sym typeface="Calibri"/>
              </a:rPr>
              <a:t>Services APIs</a:t>
            </a:r>
            <a:endParaRPr lang="en-US" altLang="zh-CN" sz="12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232" name="圆角矩形 33"/>
          <p:cNvSpPr/>
          <p:nvPr/>
        </p:nvSpPr>
        <p:spPr>
          <a:xfrm>
            <a:off x="6853906" y="4485516"/>
            <a:ext cx="822960" cy="155448"/>
          </a:xfrm>
          <a:prstGeom prst="roundRect">
            <a:avLst>
              <a:gd name="adj" fmla="val 50000"/>
            </a:avLst>
          </a:prstGeom>
          <a:ln>
            <a:solidFill>
              <a:schemeClr val="tx1"/>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err="1">
                <a:solidFill>
                  <a:prstClr val="black"/>
                </a:solidFill>
                <a:latin typeface="微软雅黑" panose="020B0503020204020204" pitchFamily="34" charset="-122"/>
                <a:ea typeface="微软雅黑" panose="020B0503020204020204" pitchFamily="34" charset="-122"/>
                <a:sym typeface="Calibri"/>
              </a:rPr>
              <a:t>Netconf</a:t>
            </a:r>
            <a:r>
              <a:rPr lang="en-US" altLang="zh-CN" sz="800" b="1" dirty="0">
                <a:solidFill>
                  <a:prstClr val="black"/>
                </a:solidFill>
                <a:latin typeface="微软雅黑" panose="020B0503020204020204" pitchFamily="34" charset="-122"/>
                <a:ea typeface="微软雅黑" panose="020B0503020204020204" pitchFamily="34" charset="-122"/>
                <a:sym typeface="Calibri"/>
              </a:rPr>
              <a:t>/Yang</a:t>
            </a:r>
            <a:endParaRPr lang="en-US" altLang="zh-CN" sz="1200" b="1" dirty="0">
              <a:solidFill>
                <a:prstClr val="black"/>
              </a:solidFill>
              <a:latin typeface="微软雅黑" panose="020B0503020204020204" pitchFamily="34" charset="-122"/>
              <a:ea typeface="微软雅黑" panose="020B0503020204020204" pitchFamily="34" charset="-122"/>
              <a:sym typeface="Calibri"/>
            </a:endParaRPr>
          </a:p>
        </p:txBody>
      </p:sp>
      <p:sp>
        <p:nvSpPr>
          <p:cNvPr id="233" name="圆角矩形 33"/>
          <p:cNvSpPr/>
          <p:nvPr/>
        </p:nvSpPr>
        <p:spPr>
          <a:xfrm>
            <a:off x="7263719" y="4671368"/>
            <a:ext cx="822960" cy="155448"/>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err="1">
                <a:solidFill>
                  <a:srgbClr val="000000"/>
                </a:solidFill>
                <a:latin typeface="微软雅黑" panose="020B0503020204020204" pitchFamily="34" charset="-122"/>
                <a:ea typeface="微软雅黑" panose="020B0503020204020204" pitchFamily="34" charset="-122"/>
                <a:sym typeface="Calibri"/>
              </a:rPr>
              <a:t>Ansible</a:t>
            </a:r>
            <a:endParaRPr lang="en-US" altLang="zh-CN" sz="12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234" name="圆角矩形 33"/>
          <p:cNvSpPr/>
          <p:nvPr/>
        </p:nvSpPr>
        <p:spPr>
          <a:xfrm>
            <a:off x="7673532" y="4857220"/>
            <a:ext cx="822960" cy="155448"/>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Collectors</a:t>
            </a:r>
            <a:endParaRPr lang="en-US" altLang="zh-CN" sz="12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235" name="圆角矩形 33"/>
          <p:cNvSpPr/>
          <p:nvPr/>
        </p:nvSpPr>
        <p:spPr>
          <a:xfrm>
            <a:off x="8621188" y="4485516"/>
            <a:ext cx="822960" cy="155448"/>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err="1">
                <a:solidFill>
                  <a:srgbClr val="000000"/>
                </a:solidFill>
                <a:latin typeface="微软雅黑" panose="020B0503020204020204" pitchFamily="34" charset="-122"/>
                <a:ea typeface="微软雅黑" panose="020B0503020204020204" pitchFamily="34" charset="-122"/>
                <a:sym typeface="Calibri"/>
              </a:rPr>
              <a:t>OpenStack</a:t>
            </a:r>
            <a:endParaRPr lang="en-US" altLang="zh-CN" sz="12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236" name="圆角矩形 33"/>
          <p:cNvSpPr/>
          <p:nvPr/>
        </p:nvSpPr>
        <p:spPr>
          <a:xfrm>
            <a:off x="9031001" y="4671368"/>
            <a:ext cx="822960" cy="155448"/>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Azure</a:t>
            </a:r>
            <a:endParaRPr lang="en-US" altLang="zh-CN" sz="12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237" name="圆角矩形 33"/>
          <p:cNvSpPr/>
          <p:nvPr/>
        </p:nvSpPr>
        <p:spPr>
          <a:xfrm>
            <a:off x="9440814" y="4857220"/>
            <a:ext cx="822960" cy="155448"/>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AWS</a:t>
            </a:r>
            <a:endParaRPr lang="en-US" altLang="zh-CN" sz="12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238" name="Can 237"/>
          <p:cNvSpPr/>
          <p:nvPr/>
        </p:nvSpPr>
        <p:spPr>
          <a:xfrm>
            <a:off x="10012286" y="1903700"/>
            <a:ext cx="637840" cy="209412"/>
          </a:xfrm>
          <a:prstGeom prst="can">
            <a:avLst/>
          </a:prstGeom>
          <a:solidFill>
            <a:schemeClr val="accent1">
              <a:lumMod val="10000"/>
              <a:lumOff val="90000"/>
            </a:schemeClr>
          </a:solid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p>
            <a:pPr algn="ctr" fontAlgn="base">
              <a:spcBef>
                <a:spcPct val="0"/>
              </a:spcBef>
              <a:spcAft>
                <a:spcPct val="0"/>
              </a:spcAft>
              <a:buClr>
                <a:srgbClr val="CC9900"/>
              </a:buClr>
            </a:pPr>
            <a:r>
              <a:rPr lang="en-US" sz="800" b="1" dirty="0">
                <a:solidFill>
                  <a:srgbClr val="000000"/>
                </a:solidFill>
                <a:latin typeface="微软雅黑" panose="020B0503020204020204" pitchFamily="34" charset="-122"/>
                <a:ea typeface="微软雅黑" panose="020B0503020204020204" pitchFamily="34" charset="-122"/>
                <a:sym typeface="Calibri"/>
              </a:rPr>
              <a:t>API Catalog</a:t>
            </a:r>
          </a:p>
        </p:txBody>
      </p:sp>
      <p:sp>
        <p:nvSpPr>
          <p:cNvPr id="239" name="圆角矩形 33"/>
          <p:cNvSpPr/>
          <p:nvPr/>
        </p:nvSpPr>
        <p:spPr>
          <a:xfrm>
            <a:off x="5617298" y="3808504"/>
            <a:ext cx="681269" cy="250721"/>
          </a:xfrm>
          <a:prstGeom prst="roundRect">
            <a:avLst>
              <a:gd name="adj" fmla="val 8184"/>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ONOS</a:t>
            </a:r>
          </a:p>
        </p:txBody>
      </p:sp>
      <p:sp>
        <p:nvSpPr>
          <p:cNvPr id="240" name="圆角矩形 33"/>
          <p:cNvSpPr/>
          <p:nvPr/>
        </p:nvSpPr>
        <p:spPr>
          <a:xfrm>
            <a:off x="6404921" y="3807220"/>
            <a:ext cx="681269" cy="250721"/>
          </a:xfrm>
          <a:prstGeom prst="roundRect">
            <a:avLst>
              <a:gd name="adj" fmla="val 8184"/>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Open </a:t>
            </a:r>
          </a:p>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ROADM</a:t>
            </a:r>
          </a:p>
        </p:txBody>
      </p:sp>
      <p:sp>
        <p:nvSpPr>
          <p:cNvPr id="241" name="TextBox 240"/>
          <p:cNvSpPr txBox="1"/>
          <p:nvPr/>
        </p:nvSpPr>
        <p:spPr>
          <a:xfrm>
            <a:off x="7117836" y="3699157"/>
            <a:ext cx="251029"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defTabSz="457200" hangingPunct="0"/>
            <a:r>
              <a:rPr lang="en-US" dirty="0">
                <a:solidFill>
                  <a:srgbClr val="000000"/>
                </a:solidFill>
                <a:sym typeface="Calibri"/>
              </a:rPr>
              <a:t>…</a:t>
            </a:r>
          </a:p>
        </p:txBody>
      </p:sp>
      <p:sp>
        <p:nvSpPr>
          <p:cNvPr id="242" name="TextBox 241"/>
          <p:cNvSpPr txBox="1"/>
          <p:nvPr/>
        </p:nvSpPr>
        <p:spPr>
          <a:xfrm>
            <a:off x="6850065" y="3293165"/>
            <a:ext cx="251029"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defTabSz="457200" hangingPunct="0"/>
            <a:r>
              <a:rPr lang="en-US" dirty="0">
                <a:solidFill>
                  <a:srgbClr val="000000"/>
                </a:solidFill>
                <a:sym typeface="Calibri"/>
              </a:rPr>
              <a:t>…</a:t>
            </a:r>
          </a:p>
        </p:txBody>
      </p:sp>
      <p:sp>
        <p:nvSpPr>
          <p:cNvPr id="243" name="圆角矩形 33"/>
          <p:cNvSpPr/>
          <p:nvPr/>
        </p:nvSpPr>
        <p:spPr>
          <a:xfrm>
            <a:off x="3827696" y="4856023"/>
            <a:ext cx="2050659" cy="155448"/>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Resource Orchestration APIs</a:t>
            </a:r>
            <a:endParaRPr lang="en-US" altLang="zh-CN" sz="12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244" name="圆角矩形 33"/>
          <p:cNvSpPr/>
          <p:nvPr/>
        </p:nvSpPr>
        <p:spPr>
          <a:xfrm>
            <a:off x="6693248" y="3193097"/>
            <a:ext cx="631966" cy="118872"/>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Assign</a:t>
            </a:r>
          </a:p>
        </p:txBody>
      </p:sp>
      <p:sp>
        <p:nvSpPr>
          <p:cNvPr id="245" name="圆角矩形 33"/>
          <p:cNvSpPr/>
          <p:nvPr/>
        </p:nvSpPr>
        <p:spPr>
          <a:xfrm>
            <a:off x="6695258" y="3333023"/>
            <a:ext cx="629956" cy="118872"/>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Health Check</a:t>
            </a:r>
          </a:p>
        </p:txBody>
      </p:sp>
      <p:sp>
        <p:nvSpPr>
          <p:cNvPr id="94" name="Rectangle 93"/>
          <p:cNvSpPr/>
          <p:nvPr/>
        </p:nvSpPr>
        <p:spPr>
          <a:xfrm rot="2555504">
            <a:off x="9996610" y="594627"/>
            <a:ext cx="2448253" cy="68558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FFFF00"/>
                </a:solidFill>
              </a:rPr>
              <a:t>For </a:t>
            </a:r>
            <a:r>
              <a:rPr lang="en-US" sz="2400" b="1" dirty="0">
                <a:solidFill>
                  <a:srgbClr val="FFFF00"/>
                </a:solidFill>
              </a:rPr>
              <a:t>F</a:t>
            </a:r>
            <a:r>
              <a:rPr lang="en-US" sz="2400" b="1" dirty="0" smtClean="0">
                <a:solidFill>
                  <a:srgbClr val="FFFF00"/>
                </a:solidFill>
              </a:rPr>
              <a:t>urther </a:t>
            </a:r>
            <a:r>
              <a:rPr lang="en-US" sz="2400" b="1" dirty="0">
                <a:solidFill>
                  <a:srgbClr val="FFFF00"/>
                </a:solidFill>
              </a:rPr>
              <a:t>S</a:t>
            </a:r>
            <a:r>
              <a:rPr lang="en-US" sz="2400" b="1" dirty="0" smtClean="0">
                <a:solidFill>
                  <a:srgbClr val="FFFF00"/>
                </a:solidFill>
              </a:rPr>
              <a:t>tudy</a:t>
            </a:r>
            <a:endParaRPr lang="en-US" sz="2400" b="1" dirty="0">
              <a:solidFill>
                <a:srgbClr val="FFFF00"/>
              </a:solidFill>
            </a:endParaRPr>
          </a:p>
        </p:txBody>
      </p:sp>
    </p:spTree>
    <p:extLst>
      <p:ext uri="{BB962C8B-B14F-4D97-AF65-F5344CB8AC3E}">
        <p14:creationId xmlns:p14="http://schemas.microsoft.com/office/powerpoint/2010/main" val="3755810648"/>
      </p:ext>
    </p:extLst>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a:t>
            </a:fld>
            <a:endParaRPr lang="en-US" dirty="0"/>
          </a:p>
        </p:txBody>
      </p:sp>
      <p:sp>
        <p:nvSpPr>
          <p:cNvPr id="3" name="Title 2"/>
          <p:cNvSpPr>
            <a:spLocks noGrp="1"/>
          </p:cNvSpPr>
          <p:nvPr>
            <p:ph type="title"/>
          </p:nvPr>
        </p:nvSpPr>
        <p:spPr/>
        <p:txBody>
          <a:bodyPr>
            <a:normAutofit/>
          </a:bodyPr>
          <a:lstStyle/>
          <a:p>
            <a:r>
              <a:rPr lang="en-US" sz="2800" b="1" dirty="0"/>
              <a:t>Progress from the Architecture Subcommittee</a:t>
            </a:r>
            <a:endParaRPr lang="en-US" sz="2800" b="1" dirty="0">
              <a:solidFill>
                <a:srgbClr val="FFFF00"/>
              </a:solidFill>
            </a:endParaRPr>
          </a:p>
        </p:txBody>
      </p:sp>
      <p:sp>
        <p:nvSpPr>
          <p:cNvPr id="4" name="Text Placeholder 3"/>
          <p:cNvSpPr>
            <a:spLocks noGrp="1"/>
          </p:cNvSpPr>
          <p:nvPr>
            <p:ph type="body" sz="quarter" idx="10"/>
          </p:nvPr>
        </p:nvSpPr>
        <p:spPr/>
        <p:txBody>
          <a:bodyPr>
            <a:normAutofit/>
          </a:bodyPr>
          <a:lstStyle/>
          <a:p>
            <a:r>
              <a:rPr lang="en-US" dirty="0">
                <a:solidFill>
                  <a:schemeClr val="tx1">
                    <a:lumMod val="85000"/>
                    <a:lumOff val="15000"/>
                  </a:schemeClr>
                </a:solidFill>
                <a:latin typeface="+mn-lt"/>
              </a:rPr>
              <a:t>For Amsterdam (R1), the architecture was agreed, as discussed since ONS. </a:t>
            </a:r>
          </a:p>
          <a:p>
            <a:pPr lvl="1"/>
            <a:r>
              <a:rPr lang="en-US" sz="2000" dirty="0">
                <a:solidFill>
                  <a:schemeClr val="tx1">
                    <a:lumMod val="85000"/>
                    <a:lumOff val="15000"/>
                  </a:schemeClr>
                </a:solidFill>
                <a:latin typeface="+mn-lt"/>
              </a:rPr>
              <a:t>This was to reduce risk of late changes to the project teams, who have built their plans based on the current baseline. </a:t>
            </a:r>
          </a:p>
          <a:p>
            <a:r>
              <a:rPr lang="en-US" dirty="0">
                <a:solidFill>
                  <a:schemeClr val="tx1">
                    <a:lumMod val="85000"/>
                    <a:lumOff val="15000"/>
                  </a:schemeClr>
                </a:solidFill>
                <a:latin typeface="+mn-lt"/>
              </a:rPr>
              <a:t>Starting with R2, there is consensus to resolve the following </a:t>
            </a:r>
            <a:r>
              <a:rPr lang="en-US" b="1" dirty="0">
                <a:solidFill>
                  <a:srgbClr val="FF0000"/>
                </a:solidFill>
                <a:latin typeface="+mn-lt"/>
              </a:rPr>
              <a:t>two architectural  inconsistencies</a:t>
            </a:r>
            <a:r>
              <a:rPr lang="en-US" dirty="0">
                <a:solidFill>
                  <a:schemeClr val="tx1">
                    <a:lumMod val="85000"/>
                    <a:lumOff val="15000"/>
                  </a:schemeClr>
                </a:solidFill>
                <a:latin typeface="+mn-lt"/>
              </a:rPr>
              <a:t>:</a:t>
            </a:r>
          </a:p>
          <a:p>
            <a:pPr marL="914400" lvl="1" indent="-457200">
              <a:buFont typeface="+mj-lt"/>
              <a:buAutoNum type="arabicParenR"/>
            </a:pPr>
            <a:r>
              <a:rPr lang="en-US" sz="2000" dirty="0">
                <a:solidFill>
                  <a:schemeClr val="tx1">
                    <a:lumMod val="85000"/>
                    <a:lumOff val="15000"/>
                  </a:schemeClr>
                </a:solidFill>
                <a:latin typeface="+mn-lt"/>
              </a:rPr>
              <a:t>Orchestration Architecture</a:t>
            </a:r>
          </a:p>
          <a:p>
            <a:pPr marL="1257300" lvl="2" indent="-342900">
              <a:buNone/>
            </a:pPr>
            <a:r>
              <a:rPr lang="en-US" sz="1600" dirty="0">
                <a:solidFill>
                  <a:schemeClr val="tx1">
                    <a:lumMod val="85000"/>
                    <a:lumOff val="15000"/>
                  </a:schemeClr>
                </a:solidFill>
                <a:latin typeface="+mn-lt"/>
              </a:rPr>
              <a:t>- Architecture team agreed that </a:t>
            </a:r>
            <a:r>
              <a:rPr lang="en-US" sz="1600" b="1" dirty="0">
                <a:solidFill>
                  <a:srgbClr val="FF0000"/>
                </a:solidFill>
                <a:latin typeface="+mn-lt"/>
              </a:rPr>
              <a:t>Orchestration layer should be separate from Controller layer</a:t>
            </a:r>
          </a:p>
          <a:p>
            <a:pPr marL="914400" lvl="1" indent="-457200">
              <a:buFont typeface="+mj-lt"/>
              <a:buAutoNum type="arabicParenR"/>
            </a:pPr>
            <a:r>
              <a:rPr lang="en-US" sz="2000" dirty="0">
                <a:solidFill>
                  <a:schemeClr val="tx1">
                    <a:lumMod val="85000"/>
                    <a:lumOff val="15000"/>
                  </a:schemeClr>
                </a:solidFill>
                <a:latin typeface="+mn-lt"/>
              </a:rPr>
              <a:t>Consistent Controller Layer Architecture and </a:t>
            </a:r>
            <a:r>
              <a:rPr lang="en-US" sz="2000" b="1" dirty="0">
                <a:solidFill>
                  <a:srgbClr val="FF0000"/>
                </a:solidFill>
                <a:latin typeface="+mn-lt"/>
              </a:rPr>
              <a:t>better alignment between App-C &amp; VF-C </a:t>
            </a:r>
          </a:p>
          <a:p>
            <a:pPr marL="914400" lvl="1" indent="-457200">
              <a:buNone/>
            </a:pPr>
            <a:endParaRPr lang="en-US" sz="2000" b="1" dirty="0">
              <a:solidFill>
                <a:srgbClr val="FF0000"/>
              </a:solidFill>
              <a:latin typeface="+mn-lt"/>
            </a:endParaRPr>
          </a:p>
          <a:p>
            <a:pPr marL="914400" lvl="1" indent="-457200">
              <a:buNone/>
            </a:pPr>
            <a:r>
              <a:rPr lang="en-US" sz="2000" dirty="0">
                <a:solidFill>
                  <a:schemeClr val="tx1">
                    <a:lumMod val="85000"/>
                    <a:lumOff val="15000"/>
                  </a:schemeClr>
                </a:solidFill>
                <a:latin typeface="+mn-lt"/>
              </a:rPr>
              <a:t>Projects are drilling down to the next level of detail on interfaces and project alignment, and then the projects will review their R2 plans with the ARC. </a:t>
            </a:r>
          </a:p>
          <a:p>
            <a:r>
              <a:rPr lang="en-US" dirty="0">
                <a:solidFill>
                  <a:schemeClr val="tx1">
                    <a:lumMod val="85000"/>
                    <a:lumOff val="15000"/>
                  </a:schemeClr>
                </a:solidFill>
                <a:latin typeface="+mn-lt"/>
              </a:rPr>
              <a:t>The next slide illustrates high-level architecture</a:t>
            </a:r>
            <a:r>
              <a:rPr lang="en-US" strike="sngStrike" dirty="0">
                <a:solidFill>
                  <a:schemeClr val="tx1">
                    <a:lumMod val="85000"/>
                    <a:lumOff val="15000"/>
                  </a:schemeClr>
                </a:solidFill>
                <a:latin typeface="+mn-lt"/>
              </a:rPr>
              <a:t>s</a:t>
            </a:r>
            <a:r>
              <a:rPr lang="en-US" dirty="0">
                <a:solidFill>
                  <a:schemeClr val="tx1">
                    <a:lumMod val="85000"/>
                    <a:lumOff val="15000"/>
                  </a:schemeClr>
                </a:solidFill>
                <a:latin typeface="+mn-lt"/>
              </a:rPr>
              <a:t> that was approved by TSC to meet R1 schedule.  </a:t>
            </a:r>
          </a:p>
        </p:txBody>
      </p:sp>
    </p:spTree>
  </p:cSld>
  <p:clrMapOvr>
    <a:masterClrMapping/>
  </p:clrMapOvr>
  <p:transition>
    <p:wipe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4268605" y="1039665"/>
            <a:ext cx="4881351" cy="2227330"/>
          </a:xfrm>
          <a:prstGeom prst="rect">
            <a:avLst/>
          </a:prstGeom>
        </p:spPr>
      </p:pic>
      <p:sp>
        <p:nvSpPr>
          <p:cNvPr id="2" name="Title 1"/>
          <p:cNvSpPr>
            <a:spLocks noGrp="1"/>
          </p:cNvSpPr>
          <p:nvPr>
            <p:ph type="title"/>
          </p:nvPr>
        </p:nvSpPr>
        <p:spPr>
          <a:xfrm>
            <a:off x="266140" y="126215"/>
            <a:ext cx="10844563" cy="615553"/>
          </a:xfrm>
        </p:spPr>
        <p:txBody>
          <a:bodyPr anchor="ctr">
            <a:noAutofit/>
          </a:bodyPr>
          <a:lstStyle/>
          <a:p>
            <a:r>
              <a:rPr lang="en-US" sz="3200" dirty="0">
                <a:solidFill>
                  <a:schemeClr val="bg1"/>
                </a:solidFill>
              </a:rPr>
              <a:t>Controller Personas Based on SDK Libraries</a:t>
            </a:r>
            <a:endParaRPr lang="en-US" sz="1000" dirty="0">
              <a:solidFill>
                <a:schemeClr val="bg1"/>
              </a:solidFill>
            </a:endParaRPr>
          </a:p>
        </p:txBody>
      </p:sp>
      <p:sp>
        <p:nvSpPr>
          <p:cNvPr id="72" name="Trapezoid 71"/>
          <p:cNvSpPr/>
          <p:nvPr/>
        </p:nvSpPr>
        <p:spPr>
          <a:xfrm>
            <a:off x="3207991" y="2378094"/>
            <a:ext cx="6916049" cy="1482429"/>
          </a:xfrm>
          <a:prstGeom prst="trapezoid">
            <a:avLst>
              <a:gd name="adj" fmla="val 183994"/>
            </a:avLst>
          </a:prstGeom>
          <a:solidFill>
            <a:srgbClr val="F2F2F2">
              <a:alpha val="50196"/>
            </a:srgbClr>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73" name="Down Arrow 72"/>
          <p:cNvSpPr/>
          <p:nvPr/>
        </p:nvSpPr>
        <p:spPr>
          <a:xfrm rot="1274817">
            <a:off x="5192588" y="3197787"/>
            <a:ext cx="334410" cy="502920"/>
          </a:xfrm>
          <a:prstGeom prst="downArrow">
            <a:avLst/>
          </a:prstGeom>
          <a:solidFill>
            <a:schemeClr val="tx1">
              <a:lumMod val="50000"/>
              <a:lumOff val="50000"/>
            </a:schemeClr>
          </a:solidFill>
          <a:ln/>
        </p:spPr>
        <p:style>
          <a:lnRef idx="0">
            <a:schemeClr val="accent2"/>
          </a:lnRef>
          <a:fillRef idx="3">
            <a:schemeClr val="accent2"/>
          </a:fillRef>
          <a:effectRef idx="3">
            <a:schemeClr val="accent2"/>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74" name="Down Arrow 73"/>
          <p:cNvSpPr/>
          <p:nvPr/>
        </p:nvSpPr>
        <p:spPr>
          <a:xfrm rot="20080459">
            <a:off x="7770916" y="3197786"/>
            <a:ext cx="334410" cy="502920"/>
          </a:xfrm>
          <a:prstGeom prst="downArrow">
            <a:avLst/>
          </a:prstGeom>
          <a:solidFill>
            <a:schemeClr val="tx1">
              <a:lumMod val="50000"/>
              <a:lumOff val="50000"/>
            </a:schemeClr>
          </a:solidFill>
          <a:ln/>
        </p:spPr>
        <p:style>
          <a:lnRef idx="0">
            <a:schemeClr val="accent2"/>
          </a:lnRef>
          <a:fillRef idx="3">
            <a:schemeClr val="accent2"/>
          </a:fillRef>
          <a:effectRef idx="3">
            <a:schemeClr val="accent2"/>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75" name="TextBox 74"/>
          <p:cNvSpPr txBox="1"/>
          <p:nvPr/>
        </p:nvSpPr>
        <p:spPr>
          <a:xfrm>
            <a:off x="535259" y="1578323"/>
            <a:ext cx="2486502"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57200" hangingPunct="0"/>
            <a:r>
              <a:rPr lang="en-US" sz="2400" b="1" dirty="0">
                <a:solidFill>
                  <a:srgbClr val="0D2957">
                    <a:lumMod val="75000"/>
                    <a:lumOff val="25000"/>
                  </a:srgbClr>
                </a:solidFill>
                <a:latin typeface="微软雅黑" panose="020B0503020204020204" pitchFamily="34" charset="-122"/>
                <a:ea typeface="微软雅黑" panose="020B0503020204020204" pitchFamily="34" charset="-122"/>
                <a:sym typeface="Calibri"/>
              </a:rPr>
              <a:t>SDK Libraries</a:t>
            </a:r>
          </a:p>
        </p:txBody>
      </p:sp>
      <p:sp>
        <p:nvSpPr>
          <p:cNvPr id="76" name="TextBox 75"/>
          <p:cNvSpPr txBox="1"/>
          <p:nvPr/>
        </p:nvSpPr>
        <p:spPr>
          <a:xfrm>
            <a:off x="535259" y="4511384"/>
            <a:ext cx="2625884" cy="144654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57200" hangingPunct="0"/>
            <a:r>
              <a:rPr lang="en-US" sz="2400" b="1" dirty="0">
                <a:solidFill>
                  <a:srgbClr val="0D2957">
                    <a:lumMod val="75000"/>
                    <a:lumOff val="25000"/>
                  </a:srgbClr>
                </a:solidFill>
                <a:latin typeface="微软雅黑" panose="020B0503020204020204" pitchFamily="34" charset="-122"/>
                <a:ea typeface="微软雅黑" panose="020B0503020204020204" pitchFamily="34" charset="-122"/>
                <a:sym typeface="Calibri"/>
              </a:rPr>
              <a:t>Controller Personas Examples</a:t>
            </a:r>
          </a:p>
          <a:p>
            <a:pPr defTabSz="457200" hangingPunct="0"/>
            <a:r>
              <a:rPr lang="en-US" sz="1600" b="1" dirty="0">
                <a:solidFill>
                  <a:srgbClr val="0D2957">
                    <a:lumMod val="75000"/>
                    <a:lumOff val="25000"/>
                  </a:srgbClr>
                </a:solidFill>
                <a:latin typeface="微软雅黑" panose="020B0503020204020204" pitchFamily="34" charset="-122"/>
                <a:ea typeface="微软雅黑" panose="020B0503020204020204" pitchFamily="34" charset="-122"/>
                <a:sym typeface="Calibri"/>
              </a:rPr>
              <a:t>(created from CCSDK)</a:t>
            </a:r>
          </a:p>
        </p:txBody>
      </p:sp>
      <p:grpSp>
        <p:nvGrpSpPr>
          <p:cNvPr id="8" name="Group 7"/>
          <p:cNvGrpSpPr/>
          <p:nvPr/>
        </p:nvGrpSpPr>
        <p:grpSpPr>
          <a:xfrm>
            <a:off x="3216151" y="3860522"/>
            <a:ext cx="3327398" cy="2579843"/>
            <a:chOff x="3216151" y="3860522"/>
            <a:chExt cx="3327398" cy="2579843"/>
          </a:xfrm>
        </p:grpSpPr>
        <p:sp>
          <p:nvSpPr>
            <p:cNvPr id="59" name="圆角矩形 33"/>
            <p:cNvSpPr/>
            <p:nvPr/>
          </p:nvSpPr>
          <p:spPr>
            <a:xfrm>
              <a:off x="3216151" y="3860522"/>
              <a:ext cx="3327398" cy="2579843"/>
            </a:xfrm>
            <a:prstGeom prst="roundRect">
              <a:avLst>
                <a:gd name="adj" fmla="val 3911"/>
              </a:avLst>
            </a:prstGeom>
            <a:solidFill>
              <a:srgbClr val="EBF5FF"/>
            </a:solidFill>
            <a:ln>
              <a:solidFill>
                <a:schemeClr val="tx1"/>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70AD47">
                      <a:lumMod val="50000"/>
                    </a:srgbClr>
                  </a:solidFill>
                  <a:latin typeface="微软雅黑" panose="020B0503020204020204" pitchFamily="34" charset="-122"/>
                  <a:ea typeface="微软雅黑" panose="020B0503020204020204" pitchFamily="34" charset="-122"/>
                  <a:sym typeface="Calibri"/>
                </a:rPr>
                <a:t>SDN-C Persona</a:t>
              </a:r>
            </a:p>
          </p:txBody>
        </p:sp>
        <p:sp>
          <p:nvSpPr>
            <p:cNvPr id="60" name="Rounded Rectangle 59"/>
            <p:cNvSpPr/>
            <p:nvPr/>
          </p:nvSpPr>
          <p:spPr>
            <a:xfrm>
              <a:off x="3665238" y="4195382"/>
              <a:ext cx="2447719" cy="279754"/>
            </a:xfrm>
            <a:prstGeom prst="roundRect">
              <a:avLst/>
            </a:prstGeom>
            <a:solidFill>
              <a:srgbClr val="FFFFFF"/>
            </a:solidFill>
            <a:ln w="25400" cap="flat">
              <a:solidFill>
                <a:srgbClr val="0070C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noAutofit/>
            </a:bodyPr>
            <a:lstStyle/>
            <a:p>
              <a:pPr defTabSz="457200" hangingPunct="0"/>
              <a:r>
                <a:rPr lang="en-US" sz="1200" dirty="0">
                  <a:solidFill>
                    <a:prstClr val="black"/>
                  </a:solidFill>
                  <a:sym typeface="Calibri"/>
                </a:rPr>
                <a:t>NB API</a:t>
              </a:r>
            </a:p>
          </p:txBody>
        </p:sp>
        <p:sp>
          <p:nvSpPr>
            <p:cNvPr id="61" name="圆角矩形 33"/>
            <p:cNvSpPr/>
            <p:nvPr/>
          </p:nvSpPr>
          <p:spPr>
            <a:xfrm>
              <a:off x="4310746" y="4248757"/>
              <a:ext cx="1093695" cy="162846"/>
            </a:xfrm>
            <a:prstGeom prst="roundRect">
              <a:avLst>
                <a:gd name="adj" fmla="val 50000"/>
              </a:avLst>
            </a:prstGeom>
            <a:ln>
              <a:solidFill>
                <a:schemeClr val="tx1"/>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prstClr val="black"/>
                  </a:solidFill>
                  <a:latin typeface="微软雅黑" panose="020B0503020204020204" pitchFamily="34" charset="-122"/>
                  <a:ea typeface="微软雅黑" panose="020B0503020204020204" pitchFamily="34" charset="-122"/>
                  <a:sym typeface="Calibri"/>
                </a:rPr>
                <a:t>Controller APIs</a:t>
              </a:r>
            </a:p>
          </p:txBody>
        </p:sp>
        <p:sp>
          <p:nvSpPr>
            <p:cNvPr id="63" name="圆角矩形 33"/>
            <p:cNvSpPr/>
            <p:nvPr/>
          </p:nvSpPr>
          <p:spPr>
            <a:xfrm>
              <a:off x="3665239" y="4512214"/>
              <a:ext cx="2447719" cy="1376231"/>
            </a:xfrm>
            <a:prstGeom prst="roundRect">
              <a:avLst>
                <a:gd name="adj" fmla="val 8184"/>
              </a:avLst>
            </a:prstGeom>
            <a:solidFill>
              <a:srgbClr val="E8F8EA"/>
            </a:solidFill>
            <a:ln w="38100">
              <a:solidFill>
                <a:srgbClr val="00B05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900" b="1" dirty="0">
                  <a:solidFill>
                    <a:srgbClr val="70AD47">
                      <a:lumMod val="50000"/>
                    </a:srgbClr>
                  </a:solidFill>
                  <a:latin typeface="微软雅黑" panose="020B0503020204020204" pitchFamily="34" charset="-122"/>
                  <a:ea typeface="微软雅黑" panose="020B0503020204020204" pitchFamily="34" charset="-122"/>
                  <a:sym typeface="Calibri"/>
                </a:rPr>
                <a:t>Control Functions</a:t>
              </a:r>
            </a:p>
          </p:txBody>
        </p:sp>
        <p:sp>
          <p:nvSpPr>
            <p:cNvPr id="64" name="圆角矩形 33"/>
            <p:cNvSpPr/>
            <p:nvPr/>
          </p:nvSpPr>
          <p:spPr>
            <a:xfrm>
              <a:off x="4513973" y="5562743"/>
              <a:ext cx="681269" cy="250721"/>
            </a:xfrm>
            <a:prstGeom prst="roundRect">
              <a:avLst>
                <a:gd name="adj" fmla="val 8184"/>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prstClr val="black"/>
                  </a:solidFill>
                  <a:latin typeface="微软雅黑" panose="020B0503020204020204" pitchFamily="34" charset="-122"/>
                  <a:ea typeface="微软雅黑" panose="020B0503020204020204" pitchFamily="34" charset="-122"/>
                  <a:sym typeface="Calibri"/>
                </a:rPr>
                <a:t>ODL</a:t>
              </a:r>
            </a:p>
          </p:txBody>
        </p:sp>
        <p:grpSp>
          <p:nvGrpSpPr>
            <p:cNvPr id="6" name="Group 5"/>
            <p:cNvGrpSpPr/>
            <p:nvPr/>
          </p:nvGrpSpPr>
          <p:grpSpPr>
            <a:xfrm>
              <a:off x="3888279" y="4782789"/>
              <a:ext cx="1932658" cy="637170"/>
              <a:chOff x="3888279" y="4782789"/>
              <a:chExt cx="1932658" cy="637170"/>
            </a:xfrm>
          </p:grpSpPr>
          <p:grpSp>
            <p:nvGrpSpPr>
              <p:cNvPr id="65" name="Group 64"/>
              <p:cNvGrpSpPr/>
              <p:nvPr/>
            </p:nvGrpSpPr>
            <p:grpSpPr>
              <a:xfrm>
                <a:off x="3888279" y="4782789"/>
                <a:ext cx="1932658" cy="637170"/>
                <a:chOff x="4834798" y="3242216"/>
                <a:chExt cx="1932658" cy="637170"/>
              </a:xfrm>
            </p:grpSpPr>
            <p:sp>
              <p:nvSpPr>
                <p:cNvPr id="68" name="圆角矩形 33"/>
                <p:cNvSpPr/>
                <p:nvPr/>
              </p:nvSpPr>
              <p:spPr>
                <a:xfrm>
                  <a:off x="4834798" y="3242216"/>
                  <a:ext cx="1932658" cy="637170"/>
                </a:xfrm>
                <a:prstGeom prst="can">
                  <a:avLst>
                    <a:gd name="adj" fmla="val 8977"/>
                  </a:avLst>
                </a:prstGeom>
                <a:solidFill>
                  <a:schemeClr val="bg1"/>
                </a:solid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9144" rIns="91440" bIns="9144"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prstClr val="black"/>
                      </a:solidFill>
                      <a:latin typeface="微软雅黑" panose="020B0503020204020204" pitchFamily="34" charset="-122"/>
                      <a:ea typeface="微软雅黑" panose="020B0503020204020204" pitchFamily="34" charset="-122"/>
                      <a:sym typeface="Calibri"/>
                    </a:rPr>
                    <a:t>Library</a:t>
                  </a:r>
                </a:p>
              </p:txBody>
            </p:sp>
            <p:sp>
              <p:nvSpPr>
                <p:cNvPr id="69" name="圆角矩形 33"/>
                <p:cNvSpPr/>
                <p:nvPr/>
              </p:nvSpPr>
              <p:spPr>
                <a:xfrm>
                  <a:off x="4894690" y="3611128"/>
                  <a:ext cx="870778" cy="122863"/>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prstClr val="black"/>
                      </a:solidFill>
                      <a:latin typeface="微软雅黑" panose="020B0503020204020204" pitchFamily="34" charset="-122"/>
                      <a:ea typeface="微软雅黑" panose="020B0503020204020204" pitchFamily="34" charset="-122"/>
                      <a:sym typeface="Calibri"/>
                    </a:rPr>
                    <a:t>VNF Configure </a:t>
                  </a:r>
                </a:p>
              </p:txBody>
            </p:sp>
            <p:sp>
              <p:nvSpPr>
                <p:cNvPr id="70" name="圆角矩形 33"/>
                <p:cNvSpPr/>
                <p:nvPr/>
              </p:nvSpPr>
              <p:spPr>
                <a:xfrm>
                  <a:off x="5825360" y="3443912"/>
                  <a:ext cx="870778" cy="122987"/>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prstClr val="black"/>
                      </a:solidFill>
                      <a:latin typeface="微软雅黑" panose="020B0503020204020204" pitchFamily="34" charset="-122"/>
                      <a:ea typeface="微软雅黑" panose="020B0503020204020204" pitchFamily="34" charset="-122"/>
                      <a:sym typeface="Calibri"/>
                    </a:rPr>
                    <a:t>Network Config</a:t>
                  </a:r>
                </a:p>
              </p:txBody>
            </p:sp>
            <p:sp>
              <p:nvSpPr>
                <p:cNvPr id="71" name="圆角矩形 33"/>
                <p:cNvSpPr/>
                <p:nvPr/>
              </p:nvSpPr>
              <p:spPr>
                <a:xfrm>
                  <a:off x="5839846" y="3611128"/>
                  <a:ext cx="870778" cy="121255"/>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prstClr val="black"/>
                      </a:solidFill>
                      <a:latin typeface="微软雅黑" panose="020B0503020204020204" pitchFamily="34" charset="-122"/>
                      <a:ea typeface="微软雅黑" panose="020B0503020204020204" pitchFamily="34" charset="-122"/>
                      <a:sym typeface="Calibri"/>
                    </a:rPr>
                    <a:t>Svc Function Chain</a:t>
                  </a:r>
                </a:p>
              </p:txBody>
            </p:sp>
          </p:grpSp>
          <p:sp>
            <p:nvSpPr>
              <p:cNvPr id="66" name="圆角矩形 33"/>
              <p:cNvSpPr/>
              <p:nvPr/>
            </p:nvSpPr>
            <p:spPr>
              <a:xfrm>
                <a:off x="3948171" y="4985154"/>
                <a:ext cx="870778" cy="122863"/>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prstClr val="black"/>
                    </a:solidFill>
                    <a:latin typeface="微软雅黑" panose="020B0503020204020204" pitchFamily="34" charset="-122"/>
                    <a:ea typeface="微软雅黑" panose="020B0503020204020204" pitchFamily="34" charset="-122"/>
                    <a:sym typeface="Calibri"/>
                  </a:rPr>
                  <a:t>Assign</a:t>
                </a:r>
              </a:p>
            </p:txBody>
          </p:sp>
        </p:grpSp>
        <p:grpSp>
          <p:nvGrpSpPr>
            <p:cNvPr id="7" name="Group 6"/>
            <p:cNvGrpSpPr/>
            <p:nvPr/>
          </p:nvGrpSpPr>
          <p:grpSpPr>
            <a:xfrm>
              <a:off x="3665238" y="5951130"/>
              <a:ext cx="2447719" cy="419359"/>
              <a:chOff x="3665238" y="5951130"/>
              <a:chExt cx="2447719" cy="419359"/>
            </a:xfrm>
          </p:grpSpPr>
          <p:sp>
            <p:nvSpPr>
              <p:cNvPr id="54" name="Rounded Rectangle 53"/>
              <p:cNvSpPr/>
              <p:nvPr/>
            </p:nvSpPr>
            <p:spPr>
              <a:xfrm>
                <a:off x="3665238" y="5951130"/>
                <a:ext cx="2447719" cy="413862"/>
              </a:xfrm>
              <a:prstGeom prst="roundRect">
                <a:avLst/>
              </a:prstGeom>
              <a:solidFill>
                <a:srgbClr val="FFFFFF"/>
              </a:solidFill>
              <a:ln w="25400" cap="flat">
                <a:solidFill>
                  <a:srgbClr val="0070C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r>
                  <a:rPr lang="en-US" sz="1200" dirty="0">
                    <a:solidFill>
                      <a:prstClr val="black"/>
                    </a:solidFill>
                    <a:sym typeface="Calibri"/>
                  </a:rPr>
                  <a:t>SB</a:t>
                </a:r>
              </a:p>
              <a:p>
                <a:pPr defTabSz="457200" hangingPunct="0"/>
                <a:r>
                  <a:rPr lang="en-US" sz="1200" dirty="0">
                    <a:solidFill>
                      <a:prstClr val="black"/>
                    </a:solidFill>
                    <a:sym typeface="Calibri"/>
                  </a:rPr>
                  <a:t>API</a:t>
                </a:r>
              </a:p>
            </p:txBody>
          </p:sp>
          <p:sp>
            <p:nvSpPr>
              <p:cNvPr id="55" name="圆角矩形 33"/>
              <p:cNvSpPr/>
              <p:nvPr/>
            </p:nvSpPr>
            <p:spPr>
              <a:xfrm>
                <a:off x="4777187" y="6180551"/>
                <a:ext cx="861871" cy="141659"/>
              </a:xfrm>
              <a:prstGeom prst="roundRect">
                <a:avLst>
                  <a:gd name="adj" fmla="val 50000"/>
                </a:avLst>
              </a:prstGeom>
              <a:ln>
                <a:noFill/>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prstClr val="black"/>
                    </a:solidFill>
                    <a:latin typeface="微软雅黑" panose="020B0503020204020204" pitchFamily="34" charset="-122"/>
                    <a:ea typeface="微软雅黑" panose="020B0503020204020204" pitchFamily="34" charset="-122"/>
                    <a:sym typeface="Calibri"/>
                  </a:rPr>
                  <a:t>Other Adapters</a:t>
                </a:r>
                <a:endParaRPr lang="en-US" altLang="zh-CN" sz="1200" b="1" dirty="0">
                  <a:solidFill>
                    <a:prstClr val="black"/>
                  </a:solidFill>
                  <a:latin typeface="微软雅黑" panose="020B0503020204020204" pitchFamily="34" charset="-122"/>
                  <a:ea typeface="微软雅黑" panose="020B0503020204020204" pitchFamily="34" charset="-122"/>
                  <a:sym typeface="Calibri"/>
                </a:endParaRPr>
              </a:p>
            </p:txBody>
          </p:sp>
          <p:sp>
            <p:nvSpPr>
              <p:cNvPr id="56" name="圆角矩形 33"/>
              <p:cNvSpPr/>
              <p:nvPr/>
            </p:nvSpPr>
            <p:spPr>
              <a:xfrm>
                <a:off x="3970857" y="6181880"/>
                <a:ext cx="777128" cy="140329"/>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prstClr val="black"/>
                    </a:solidFill>
                    <a:latin typeface="微软雅黑" panose="020B0503020204020204" pitchFamily="34" charset="-122"/>
                    <a:ea typeface="微软雅黑" panose="020B0503020204020204" pitchFamily="34" charset="-122"/>
                    <a:sym typeface="Calibri"/>
                  </a:rPr>
                  <a:t>OSS APIs</a:t>
                </a:r>
                <a:endParaRPr lang="en-US" altLang="zh-CN" sz="1200" b="1" dirty="0">
                  <a:solidFill>
                    <a:prstClr val="black"/>
                  </a:solidFill>
                  <a:latin typeface="微软雅黑" panose="020B0503020204020204" pitchFamily="34" charset="-122"/>
                  <a:ea typeface="微软雅黑" panose="020B0503020204020204" pitchFamily="34" charset="-122"/>
                  <a:sym typeface="Calibri"/>
                </a:endParaRPr>
              </a:p>
            </p:txBody>
          </p:sp>
          <p:sp>
            <p:nvSpPr>
              <p:cNvPr id="57" name="圆角矩形 33"/>
              <p:cNvSpPr/>
              <p:nvPr/>
            </p:nvSpPr>
            <p:spPr>
              <a:xfrm>
                <a:off x="4767761" y="6001159"/>
                <a:ext cx="861871" cy="138302"/>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l-GR" altLang="zh-CN" sz="800" b="1" dirty="0">
                    <a:solidFill>
                      <a:prstClr val="black"/>
                    </a:solidFill>
                    <a:latin typeface="微软雅黑" panose="020B0503020204020204" pitchFamily="34" charset="-122"/>
                    <a:ea typeface="微软雅黑" panose="020B0503020204020204" pitchFamily="34" charset="-122"/>
                    <a:sym typeface="Calibri"/>
                  </a:rPr>
                  <a:t>μ</a:t>
                </a:r>
                <a:r>
                  <a:rPr lang="en-US" altLang="zh-CN" sz="800" b="1" dirty="0">
                    <a:solidFill>
                      <a:prstClr val="black"/>
                    </a:solidFill>
                    <a:latin typeface="微软雅黑" panose="020B0503020204020204" pitchFamily="34" charset="-122"/>
                    <a:ea typeface="微软雅黑" panose="020B0503020204020204" pitchFamily="34" charset="-122"/>
                    <a:sym typeface="Calibri"/>
                  </a:rPr>
                  <a:t>Services APIs</a:t>
                </a:r>
                <a:endParaRPr lang="en-US" altLang="zh-CN" sz="1200" b="1" dirty="0">
                  <a:solidFill>
                    <a:prstClr val="black"/>
                  </a:solidFill>
                  <a:latin typeface="微软雅黑" panose="020B0503020204020204" pitchFamily="34" charset="-122"/>
                  <a:ea typeface="微软雅黑" panose="020B0503020204020204" pitchFamily="34" charset="-122"/>
                  <a:sym typeface="Calibri"/>
                </a:endParaRPr>
              </a:p>
            </p:txBody>
          </p:sp>
          <p:sp>
            <p:nvSpPr>
              <p:cNvPr id="58" name="圆角矩形 33"/>
              <p:cNvSpPr/>
              <p:nvPr/>
            </p:nvSpPr>
            <p:spPr>
              <a:xfrm>
                <a:off x="3970856" y="6002753"/>
                <a:ext cx="777128" cy="131321"/>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err="1">
                    <a:solidFill>
                      <a:prstClr val="black"/>
                    </a:solidFill>
                    <a:latin typeface="微软雅黑" panose="020B0503020204020204" pitchFamily="34" charset="-122"/>
                    <a:ea typeface="微软雅黑" panose="020B0503020204020204" pitchFamily="34" charset="-122"/>
                    <a:sym typeface="Calibri"/>
                  </a:rPr>
                  <a:t>Netconf</a:t>
                </a:r>
                <a:r>
                  <a:rPr lang="en-US" altLang="zh-CN" sz="800" b="1" dirty="0">
                    <a:solidFill>
                      <a:prstClr val="black"/>
                    </a:solidFill>
                    <a:latin typeface="微软雅黑" panose="020B0503020204020204" pitchFamily="34" charset="-122"/>
                    <a:ea typeface="微软雅黑" panose="020B0503020204020204" pitchFamily="34" charset="-122"/>
                    <a:sym typeface="Calibri"/>
                  </a:rPr>
                  <a:t>/Yang</a:t>
                </a:r>
                <a:endParaRPr lang="en-US" altLang="zh-CN" sz="1200" b="1" dirty="0">
                  <a:solidFill>
                    <a:prstClr val="black"/>
                  </a:solidFill>
                  <a:latin typeface="微软雅黑" panose="020B0503020204020204" pitchFamily="34" charset="-122"/>
                  <a:ea typeface="微软雅黑" panose="020B0503020204020204" pitchFamily="34" charset="-122"/>
                  <a:sym typeface="Calibri"/>
                </a:endParaRPr>
              </a:p>
            </p:txBody>
          </p:sp>
          <p:sp>
            <p:nvSpPr>
              <p:cNvPr id="67" name="TextBox 66"/>
              <p:cNvSpPr txBox="1"/>
              <p:nvPr/>
            </p:nvSpPr>
            <p:spPr>
              <a:xfrm>
                <a:off x="5767791" y="6001159"/>
                <a:ext cx="251029"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defTabSz="457200" hangingPunct="0"/>
                <a:r>
                  <a:rPr lang="en-US" dirty="0">
                    <a:solidFill>
                      <a:prstClr val="black"/>
                    </a:solidFill>
                    <a:sym typeface="Calibri"/>
                  </a:rPr>
                  <a:t>…</a:t>
                </a:r>
              </a:p>
            </p:txBody>
          </p:sp>
        </p:grpSp>
      </p:grpSp>
      <p:grpSp>
        <p:nvGrpSpPr>
          <p:cNvPr id="9" name="Group 8"/>
          <p:cNvGrpSpPr/>
          <p:nvPr/>
        </p:nvGrpSpPr>
        <p:grpSpPr>
          <a:xfrm>
            <a:off x="6619276" y="3860523"/>
            <a:ext cx="3548308" cy="2579843"/>
            <a:chOff x="6619276" y="3860523"/>
            <a:chExt cx="3548308" cy="2579843"/>
          </a:xfrm>
        </p:grpSpPr>
        <p:grpSp>
          <p:nvGrpSpPr>
            <p:cNvPr id="77" name="Group 76"/>
            <p:cNvGrpSpPr/>
            <p:nvPr/>
          </p:nvGrpSpPr>
          <p:grpSpPr>
            <a:xfrm>
              <a:off x="6619276" y="3860523"/>
              <a:ext cx="3548308" cy="2579843"/>
              <a:chOff x="5651101" y="3570598"/>
              <a:chExt cx="3548308" cy="2579843"/>
            </a:xfrm>
          </p:grpSpPr>
          <p:sp>
            <p:nvSpPr>
              <p:cNvPr id="78" name="圆角矩形 33"/>
              <p:cNvSpPr/>
              <p:nvPr/>
            </p:nvSpPr>
            <p:spPr>
              <a:xfrm>
                <a:off x="5651101" y="3570598"/>
                <a:ext cx="3548308" cy="2579843"/>
              </a:xfrm>
              <a:prstGeom prst="roundRect">
                <a:avLst>
                  <a:gd name="adj" fmla="val 3911"/>
                </a:avLst>
              </a:prstGeom>
              <a:solidFill>
                <a:srgbClr val="EBF5FF"/>
              </a:solidFill>
              <a:ln>
                <a:solidFill>
                  <a:schemeClr val="tx1"/>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70AD47">
                        <a:lumMod val="50000"/>
                      </a:srgbClr>
                    </a:solidFill>
                    <a:latin typeface="微软雅黑" panose="020B0503020204020204" pitchFamily="34" charset="-122"/>
                    <a:ea typeface="微软雅黑" panose="020B0503020204020204" pitchFamily="34" charset="-122"/>
                    <a:sym typeface="Calibri"/>
                  </a:rPr>
                  <a:t>Generic VNF Controller Persona</a:t>
                </a:r>
              </a:p>
            </p:txBody>
          </p:sp>
          <p:sp>
            <p:nvSpPr>
              <p:cNvPr id="79" name="Rounded Rectangle 78"/>
              <p:cNvSpPr/>
              <p:nvPr/>
            </p:nvSpPr>
            <p:spPr>
              <a:xfrm>
                <a:off x="6131551" y="3889391"/>
                <a:ext cx="2536422" cy="260896"/>
              </a:xfrm>
              <a:prstGeom prst="roundRect">
                <a:avLst/>
              </a:prstGeom>
              <a:solidFill>
                <a:srgbClr val="FFFFFF"/>
              </a:solidFill>
              <a:ln w="25400" cap="flat">
                <a:solidFill>
                  <a:srgbClr val="0070C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noAutofit/>
              </a:bodyPr>
              <a:lstStyle/>
              <a:p>
                <a:pPr defTabSz="457200" hangingPunct="0"/>
                <a:r>
                  <a:rPr lang="en-US" sz="1200" dirty="0">
                    <a:solidFill>
                      <a:prstClr val="black"/>
                    </a:solidFill>
                    <a:sym typeface="Calibri"/>
                  </a:rPr>
                  <a:t>NB API</a:t>
                </a:r>
              </a:p>
            </p:txBody>
          </p:sp>
          <p:sp>
            <p:nvSpPr>
              <p:cNvPr id="80" name="圆角矩形 33"/>
              <p:cNvSpPr/>
              <p:nvPr/>
            </p:nvSpPr>
            <p:spPr>
              <a:xfrm>
                <a:off x="7088348" y="3942766"/>
                <a:ext cx="1093695" cy="162846"/>
              </a:xfrm>
              <a:prstGeom prst="roundRect">
                <a:avLst>
                  <a:gd name="adj" fmla="val 50000"/>
                </a:avLst>
              </a:prstGeom>
              <a:ln>
                <a:solidFill>
                  <a:schemeClr val="tx1"/>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prstClr val="black"/>
                    </a:solidFill>
                    <a:latin typeface="微软雅黑" panose="020B0503020204020204" pitchFamily="34" charset="-122"/>
                    <a:ea typeface="微软雅黑" panose="020B0503020204020204" pitchFamily="34" charset="-122"/>
                    <a:sym typeface="Calibri"/>
                  </a:rPr>
                  <a:t>Controller APIs</a:t>
                </a:r>
              </a:p>
            </p:txBody>
          </p:sp>
          <p:sp>
            <p:nvSpPr>
              <p:cNvPr id="81" name="圆角矩形 33"/>
              <p:cNvSpPr/>
              <p:nvPr/>
            </p:nvSpPr>
            <p:spPr>
              <a:xfrm>
                <a:off x="6131551" y="4205156"/>
                <a:ext cx="2536422" cy="1376231"/>
              </a:xfrm>
              <a:prstGeom prst="roundRect">
                <a:avLst>
                  <a:gd name="adj" fmla="val 8184"/>
                </a:avLst>
              </a:prstGeom>
              <a:solidFill>
                <a:srgbClr val="E8F8EA"/>
              </a:solidFill>
              <a:ln w="38100">
                <a:solidFill>
                  <a:srgbClr val="00B05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900" b="1" dirty="0">
                    <a:solidFill>
                      <a:prstClr val="black"/>
                    </a:solidFill>
                    <a:latin typeface="微软雅黑" panose="020B0503020204020204" pitchFamily="34" charset="-122"/>
                    <a:ea typeface="微软雅黑" panose="020B0503020204020204" pitchFamily="34" charset="-122"/>
                    <a:sym typeface="Calibri"/>
                  </a:rPr>
                  <a:t>LCM Functions</a:t>
                </a:r>
              </a:p>
            </p:txBody>
          </p:sp>
          <p:sp>
            <p:nvSpPr>
              <p:cNvPr id="82" name="圆角矩形 33"/>
              <p:cNvSpPr/>
              <p:nvPr/>
            </p:nvSpPr>
            <p:spPr>
              <a:xfrm>
                <a:off x="6565744" y="5257602"/>
                <a:ext cx="681269" cy="250721"/>
              </a:xfrm>
              <a:prstGeom prst="roundRect">
                <a:avLst>
                  <a:gd name="adj" fmla="val 8184"/>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prstClr val="black"/>
                    </a:solidFill>
                    <a:latin typeface="微软雅黑" panose="020B0503020204020204" pitchFamily="34" charset="-122"/>
                    <a:ea typeface="微软雅黑" panose="020B0503020204020204" pitchFamily="34" charset="-122"/>
                    <a:sym typeface="Calibri"/>
                  </a:rPr>
                  <a:t>ODL</a:t>
                </a:r>
              </a:p>
            </p:txBody>
          </p:sp>
          <p:sp>
            <p:nvSpPr>
              <p:cNvPr id="83" name="圆角矩形 33"/>
              <p:cNvSpPr/>
              <p:nvPr/>
            </p:nvSpPr>
            <p:spPr>
              <a:xfrm>
                <a:off x="6402988" y="4476798"/>
                <a:ext cx="1972542" cy="637170"/>
              </a:xfrm>
              <a:prstGeom prst="can">
                <a:avLst>
                  <a:gd name="adj" fmla="val 8977"/>
                </a:avLst>
              </a:prstGeom>
              <a:solidFill>
                <a:schemeClr val="bg1"/>
              </a:solid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9144" rIns="91440" bIns="9144"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prstClr val="black"/>
                    </a:solidFill>
                    <a:latin typeface="微软雅黑" panose="020B0503020204020204" pitchFamily="34" charset="-122"/>
                    <a:ea typeface="微软雅黑" panose="020B0503020204020204" pitchFamily="34" charset="-122"/>
                    <a:sym typeface="Calibri"/>
                  </a:rPr>
                  <a:t>Library</a:t>
                </a:r>
              </a:p>
            </p:txBody>
          </p:sp>
          <p:sp>
            <p:nvSpPr>
              <p:cNvPr id="84" name="Rounded Rectangle 83"/>
              <p:cNvSpPr/>
              <p:nvPr/>
            </p:nvSpPr>
            <p:spPr>
              <a:xfrm>
                <a:off x="5693540" y="5668007"/>
                <a:ext cx="3460354" cy="407060"/>
              </a:xfrm>
              <a:prstGeom prst="roundRect">
                <a:avLst/>
              </a:prstGeom>
              <a:solidFill>
                <a:srgbClr val="FFFFFF"/>
              </a:solidFill>
              <a:ln w="25400" cap="flat">
                <a:solidFill>
                  <a:srgbClr val="0070C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r>
                  <a:rPr lang="en-US" sz="1200" dirty="0">
                    <a:solidFill>
                      <a:prstClr val="black"/>
                    </a:solidFill>
                    <a:sym typeface="Calibri"/>
                  </a:rPr>
                  <a:t>SB</a:t>
                </a:r>
              </a:p>
              <a:p>
                <a:pPr defTabSz="457200" hangingPunct="0"/>
                <a:r>
                  <a:rPr lang="en-US" sz="1200" dirty="0">
                    <a:solidFill>
                      <a:prstClr val="black"/>
                    </a:solidFill>
                    <a:sym typeface="Calibri"/>
                  </a:rPr>
                  <a:t>API</a:t>
                </a:r>
              </a:p>
            </p:txBody>
          </p:sp>
          <p:sp>
            <p:nvSpPr>
              <p:cNvPr id="86" name="圆角矩形 33"/>
              <p:cNvSpPr/>
              <p:nvPr/>
            </p:nvSpPr>
            <p:spPr>
              <a:xfrm>
                <a:off x="6061304" y="5725021"/>
                <a:ext cx="570508" cy="132782"/>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err="1">
                    <a:solidFill>
                      <a:prstClr val="black"/>
                    </a:solidFill>
                    <a:latin typeface="微软雅黑" panose="020B0503020204020204" pitchFamily="34" charset="-122"/>
                    <a:ea typeface="微软雅黑" panose="020B0503020204020204" pitchFamily="34" charset="-122"/>
                    <a:sym typeface="Calibri"/>
                  </a:rPr>
                  <a:t>Ansible</a:t>
                </a:r>
                <a:endParaRPr lang="en-US" altLang="zh-CN" sz="1200" b="1" dirty="0">
                  <a:solidFill>
                    <a:prstClr val="black"/>
                  </a:solidFill>
                  <a:latin typeface="微软雅黑" panose="020B0503020204020204" pitchFamily="34" charset="-122"/>
                  <a:ea typeface="微软雅黑" panose="020B0503020204020204" pitchFamily="34" charset="-122"/>
                  <a:sym typeface="Calibri"/>
                </a:endParaRPr>
              </a:p>
            </p:txBody>
          </p:sp>
          <p:sp>
            <p:nvSpPr>
              <p:cNvPr id="87" name="圆角矩形 33"/>
              <p:cNvSpPr/>
              <p:nvPr/>
            </p:nvSpPr>
            <p:spPr>
              <a:xfrm>
                <a:off x="6696602" y="5875890"/>
                <a:ext cx="861871" cy="138302"/>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l-GR" altLang="zh-CN" sz="800" b="1" dirty="0">
                    <a:solidFill>
                      <a:prstClr val="black"/>
                    </a:solidFill>
                    <a:latin typeface="微软雅黑" panose="020B0503020204020204" pitchFamily="34" charset="-122"/>
                    <a:ea typeface="微软雅黑" panose="020B0503020204020204" pitchFamily="34" charset="-122"/>
                    <a:sym typeface="Calibri"/>
                  </a:rPr>
                  <a:t>μ</a:t>
                </a:r>
                <a:r>
                  <a:rPr lang="en-US" altLang="zh-CN" sz="800" b="1" dirty="0">
                    <a:solidFill>
                      <a:prstClr val="black"/>
                    </a:solidFill>
                    <a:latin typeface="微软雅黑" panose="020B0503020204020204" pitchFamily="34" charset="-122"/>
                    <a:ea typeface="微软雅黑" panose="020B0503020204020204" pitchFamily="34" charset="-122"/>
                    <a:sym typeface="Calibri"/>
                  </a:rPr>
                  <a:t>Services APIs</a:t>
                </a:r>
                <a:endParaRPr lang="en-US" altLang="zh-CN" sz="1200" b="1" dirty="0">
                  <a:solidFill>
                    <a:prstClr val="black"/>
                  </a:solidFill>
                  <a:latin typeface="微软雅黑" panose="020B0503020204020204" pitchFamily="34" charset="-122"/>
                  <a:ea typeface="微软雅黑" panose="020B0503020204020204" pitchFamily="34" charset="-122"/>
                  <a:sym typeface="Calibri"/>
                </a:endParaRPr>
              </a:p>
            </p:txBody>
          </p:sp>
          <p:sp>
            <p:nvSpPr>
              <p:cNvPr id="88" name="圆角矩形 33"/>
              <p:cNvSpPr/>
              <p:nvPr/>
            </p:nvSpPr>
            <p:spPr>
              <a:xfrm>
                <a:off x="6694423" y="5716205"/>
                <a:ext cx="864050" cy="133331"/>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err="1">
                    <a:solidFill>
                      <a:prstClr val="black"/>
                    </a:solidFill>
                    <a:latin typeface="微软雅黑" panose="020B0503020204020204" pitchFamily="34" charset="-122"/>
                    <a:ea typeface="微软雅黑" panose="020B0503020204020204" pitchFamily="34" charset="-122"/>
                    <a:sym typeface="Calibri"/>
                  </a:rPr>
                  <a:t>Netconf</a:t>
                </a:r>
                <a:r>
                  <a:rPr lang="en-US" altLang="zh-CN" sz="800" b="1" dirty="0">
                    <a:solidFill>
                      <a:prstClr val="black"/>
                    </a:solidFill>
                    <a:latin typeface="微软雅黑" panose="020B0503020204020204" pitchFamily="34" charset="-122"/>
                    <a:ea typeface="微软雅黑" panose="020B0503020204020204" pitchFamily="34" charset="-122"/>
                    <a:sym typeface="Calibri"/>
                  </a:rPr>
                  <a:t>/Yang</a:t>
                </a:r>
                <a:endParaRPr lang="en-US" altLang="zh-CN" sz="1200" b="1" dirty="0">
                  <a:solidFill>
                    <a:prstClr val="black"/>
                  </a:solidFill>
                  <a:latin typeface="微软雅黑" panose="020B0503020204020204" pitchFamily="34" charset="-122"/>
                  <a:ea typeface="微软雅黑" panose="020B0503020204020204" pitchFamily="34" charset="-122"/>
                  <a:sym typeface="Calibri"/>
                </a:endParaRPr>
              </a:p>
            </p:txBody>
          </p:sp>
          <p:sp>
            <p:nvSpPr>
              <p:cNvPr id="89" name="圆角矩形 33"/>
              <p:cNvSpPr/>
              <p:nvPr/>
            </p:nvSpPr>
            <p:spPr>
              <a:xfrm>
                <a:off x="6466741" y="4664577"/>
                <a:ext cx="456751" cy="125569"/>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prstClr val="black"/>
                    </a:solidFill>
                    <a:latin typeface="微软雅黑" panose="020B0503020204020204" pitchFamily="34" charset="-122"/>
                    <a:ea typeface="微软雅黑" panose="020B0503020204020204" pitchFamily="34" charset="-122"/>
                    <a:sym typeface="Calibri"/>
                  </a:rPr>
                  <a:t>Rebuild</a:t>
                </a:r>
              </a:p>
            </p:txBody>
          </p:sp>
          <p:sp>
            <p:nvSpPr>
              <p:cNvPr id="90" name="圆角矩形 33"/>
              <p:cNvSpPr/>
              <p:nvPr/>
            </p:nvSpPr>
            <p:spPr>
              <a:xfrm>
                <a:off x="6466741" y="4818092"/>
                <a:ext cx="456751" cy="112588"/>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prstClr val="black"/>
                    </a:solidFill>
                    <a:latin typeface="微软雅黑" panose="020B0503020204020204" pitchFamily="34" charset="-122"/>
                    <a:ea typeface="微软雅黑" panose="020B0503020204020204" pitchFamily="34" charset="-122"/>
                    <a:sym typeface="Calibri"/>
                  </a:rPr>
                  <a:t>Stop/Start</a:t>
                </a:r>
              </a:p>
            </p:txBody>
          </p:sp>
          <p:sp>
            <p:nvSpPr>
              <p:cNvPr id="91" name="圆角矩形 33"/>
              <p:cNvSpPr/>
              <p:nvPr/>
            </p:nvSpPr>
            <p:spPr>
              <a:xfrm>
                <a:off x="6976402" y="4662159"/>
                <a:ext cx="370450" cy="123003"/>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prstClr val="black"/>
                    </a:solidFill>
                    <a:latin typeface="微软雅黑" panose="020B0503020204020204" pitchFamily="34" charset="-122"/>
                    <a:ea typeface="微软雅黑" panose="020B0503020204020204" pitchFamily="34" charset="-122"/>
                    <a:sym typeface="Calibri"/>
                  </a:rPr>
                  <a:t>Audit</a:t>
                </a:r>
              </a:p>
            </p:txBody>
          </p:sp>
          <p:sp>
            <p:nvSpPr>
              <p:cNvPr id="92" name="圆角矩形 33"/>
              <p:cNvSpPr/>
              <p:nvPr/>
            </p:nvSpPr>
            <p:spPr>
              <a:xfrm>
                <a:off x="6464643" y="4954502"/>
                <a:ext cx="456751" cy="107182"/>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err="1">
                    <a:solidFill>
                      <a:prstClr val="black"/>
                    </a:solidFill>
                    <a:latin typeface="微软雅黑" panose="020B0503020204020204" pitchFamily="34" charset="-122"/>
                    <a:ea typeface="微软雅黑" panose="020B0503020204020204" pitchFamily="34" charset="-122"/>
                    <a:sym typeface="Calibri"/>
                  </a:rPr>
                  <a:t>HealthCk</a:t>
                </a:r>
                <a:endParaRPr lang="en-US" altLang="zh-CN" sz="700" b="1" dirty="0">
                  <a:solidFill>
                    <a:prstClr val="black"/>
                  </a:solidFill>
                  <a:latin typeface="微软雅黑" panose="020B0503020204020204" pitchFamily="34" charset="-122"/>
                  <a:ea typeface="微软雅黑" panose="020B0503020204020204" pitchFamily="34" charset="-122"/>
                  <a:sym typeface="Calibri"/>
                </a:endParaRPr>
              </a:p>
            </p:txBody>
          </p:sp>
          <p:sp>
            <p:nvSpPr>
              <p:cNvPr id="93" name="圆角矩形 33"/>
              <p:cNvSpPr/>
              <p:nvPr/>
            </p:nvSpPr>
            <p:spPr>
              <a:xfrm>
                <a:off x="6976402" y="4810490"/>
                <a:ext cx="370450" cy="122028"/>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prstClr val="black"/>
                    </a:solidFill>
                    <a:latin typeface="微软雅黑" panose="020B0503020204020204" pitchFamily="34" charset="-122"/>
                    <a:ea typeface="微软雅黑" panose="020B0503020204020204" pitchFamily="34" charset="-122"/>
                    <a:sym typeface="Calibri"/>
                  </a:rPr>
                  <a:t>Scale</a:t>
                </a:r>
              </a:p>
            </p:txBody>
          </p:sp>
          <p:sp>
            <p:nvSpPr>
              <p:cNvPr id="94" name="圆角矩形 33"/>
              <p:cNvSpPr/>
              <p:nvPr/>
            </p:nvSpPr>
            <p:spPr>
              <a:xfrm>
                <a:off x="6976402" y="4953592"/>
                <a:ext cx="370450" cy="109071"/>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prstClr val="black"/>
                    </a:solidFill>
                    <a:latin typeface="微软雅黑" panose="020B0503020204020204" pitchFamily="34" charset="-122"/>
                    <a:ea typeface="微软雅黑" panose="020B0503020204020204" pitchFamily="34" charset="-122"/>
                    <a:sym typeface="Calibri"/>
                  </a:rPr>
                  <a:t>Heal</a:t>
                </a:r>
              </a:p>
            </p:txBody>
          </p:sp>
          <p:sp>
            <p:nvSpPr>
              <p:cNvPr id="95" name="圆角矩形 33"/>
              <p:cNvSpPr/>
              <p:nvPr/>
            </p:nvSpPr>
            <p:spPr>
              <a:xfrm>
                <a:off x="7558473" y="5257601"/>
                <a:ext cx="808653" cy="244719"/>
              </a:xfrm>
              <a:prstGeom prst="roundRect">
                <a:avLst>
                  <a:gd name="adj" fmla="val 8184"/>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prstClr val="black"/>
                    </a:solidFill>
                    <a:latin typeface="微软雅黑" panose="020B0503020204020204" pitchFamily="34" charset="-122"/>
                    <a:ea typeface="微软雅黑" panose="020B0503020204020204" pitchFamily="34" charset="-122"/>
                    <a:sym typeface="Calibri"/>
                  </a:rPr>
                  <a:t>Other engines</a:t>
                </a:r>
              </a:p>
            </p:txBody>
          </p:sp>
          <p:sp>
            <p:nvSpPr>
              <p:cNvPr id="96" name="圆角矩形 33"/>
              <p:cNvSpPr/>
              <p:nvPr/>
            </p:nvSpPr>
            <p:spPr>
              <a:xfrm>
                <a:off x="7587675" y="5875890"/>
                <a:ext cx="811871" cy="139541"/>
              </a:xfrm>
              <a:prstGeom prst="roundRect">
                <a:avLst>
                  <a:gd name="adj" fmla="val 50000"/>
                </a:avLst>
              </a:prstGeom>
              <a:ln>
                <a:noFill/>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prstClr val="black"/>
                    </a:solidFill>
                    <a:latin typeface="微软雅黑" panose="020B0503020204020204" pitchFamily="34" charset="-122"/>
                    <a:ea typeface="微软雅黑" panose="020B0503020204020204" pitchFamily="34" charset="-122"/>
                    <a:sym typeface="Calibri"/>
                  </a:rPr>
                  <a:t>3</a:t>
                </a:r>
                <a:r>
                  <a:rPr lang="en-US" altLang="zh-CN" sz="800" b="1" baseline="30000" dirty="0">
                    <a:solidFill>
                      <a:prstClr val="black"/>
                    </a:solidFill>
                    <a:latin typeface="微软雅黑" panose="020B0503020204020204" pitchFamily="34" charset="-122"/>
                    <a:ea typeface="微软雅黑" panose="020B0503020204020204" pitchFamily="34" charset="-122"/>
                    <a:sym typeface="Calibri"/>
                  </a:rPr>
                  <a:t>rd</a:t>
                </a:r>
                <a:r>
                  <a:rPr lang="en-US" altLang="zh-CN" sz="800" b="1" dirty="0">
                    <a:solidFill>
                      <a:prstClr val="black"/>
                    </a:solidFill>
                    <a:latin typeface="微软雅黑" panose="020B0503020204020204" pitchFamily="34" charset="-122"/>
                    <a:ea typeface="微软雅黑" panose="020B0503020204020204" pitchFamily="34" charset="-122"/>
                    <a:sym typeface="Calibri"/>
                  </a:rPr>
                  <a:t> VNFM/EMS</a:t>
                </a:r>
                <a:endParaRPr lang="en-US" altLang="zh-CN" sz="1200" b="1" dirty="0">
                  <a:solidFill>
                    <a:prstClr val="black"/>
                  </a:solidFill>
                  <a:latin typeface="微软雅黑" panose="020B0503020204020204" pitchFamily="34" charset="-122"/>
                  <a:ea typeface="微软雅黑" panose="020B0503020204020204" pitchFamily="34" charset="-122"/>
                  <a:sym typeface="Calibri"/>
                </a:endParaRPr>
              </a:p>
            </p:txBody>
          </p:sp>
          <p:sp>
            <p:nvSpPr>
              <p:cNvPr id="97" name="圆角矩形 33"/>
              <p:cNvSpPr/>
              <p:nvPr/>
            </p:nvSpPr>
            <p:spPr>
              <a:xfrm>
                <a:off x="7580823" y="5721641"/>
                <a:ext cx="811871" cy="139541"/>
              </a:xfrm>
              <a:prstGeom prst="roundRect">
                <a:avLst>
                  <a:gd name="adj" fmla="val 50000"/>
                </a:avLst>
              </a:prstGeom>
              <a:ln>
                <a:noFill/>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prstClr val="black"/>
                    </a:solidFill>
                    <a:latin typeface="微软雅黑" panose="020B0503020204020204" pitchFamily="34" charset="-122"/>
                    <a:ea typeface="微软雅黑" panose="020B0503020204020204" pitchFamily="34" charset="-122"/>
                    <a:sym typeface="Calibri"/>
                  </a:rPr>
                  <a:t>3</a:t>
                </a:r>
                <a:r>
                  <a:rPr lang="en-US" altLang="zh-CN" sz="800" b="1" baseline="30000" dirty="0">
                    <a:solidFill>
                      <a:prstClr val="black"/>
                    </a:solidFill>
                    <a:latin typeface="微软雅黑" panose="020B0503020204020204" pitchFamily="34" charset="-122"/>
                    <a:ea typeface="微软雅黑" panose="020B0503020204020204" pitchFamily="34" charset="-122"/>
                    <a:sym typeface="Calibri"/>
                  </a:rPr>
                  <a:t>rd</a:t>
                </a:r>
                <a:r>
                  <a:rPr lang="en-US" altLang="zh-CN" sz="800" b="1" dirty="0">
                    <a:solidFill>
                      <a:prstClr val="black"/>
                    </a:solidFill>
                    <a:latin typeface="微软雅黑" panose="020B0503020204020204" pitchFamily="34" charset="-122"/>
                    <a:ea typeface="微软雅黑" panose="020B0503020204020204" pitchFamily="34" charset="-122"/>
                    <a:sym typeface="Calibri"/>
                  </a:rPr>
                  <a:t> Party SFC</a:t>
                </a:r>
                <a:endParaRPr lang="en-US" altLang="zh-CN" sz="1200" b="1" dirty="0">
                  <a:solidFill>
                    <a:prstClr val="black"/>
                  </a:solidFill>
                  <a:latin typeface="微软雅黑" panose="020B0503020204020204" pitchFamily="34" charset="-122"/>
                  <a:ea typeface="微软雅黑" panose="020B0503020204020204" pitchFamily="34" charset="-122"/>
                  <a:sym typeface="Calibri"/>
                </a:endParaRPr>
              </a:p>
            </p:txBody>
          </p:sp>
          <p:sp>
            <p:nvSpPr>
              <p:cNvPr id="98" name="圆角矩形 33"/>
              <p:cNvSpPr/>
              <p:nvPr/>
            </p:nvSpPr>
            <p:spPr>
              <a:xfrm>
                <a:off x="7399762" y="4658144"/>
                <a:ext cx="870778" cy="122863"/>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prstClr val="black"/>
                    </a:solidFill>
                    <a:latin typeface="微软雅黑" panose="020B0503020204020204" pitchFamily="34" charset="-122"/>
                    <a:ea typeface="微软雅黑" panose="020B0503020204020204" pitchFamily="34" charset="-122"/>
                    <a:sym typeface="Calibri"/>
                  </a:rPr>
                  <a:t>VNF Configure </a:t>
                </a:r>
              </a:p>
            </p:txBody>
          </p:sp>
          <p:sp>
            <p:nvSpPr>
              <p:cNvPr id="99" name="圆角矩形 33"/>
              <p:cNvSpPr/>
              <p:nvPr/>
            </p:nvSpPr>
            <p:spPr>
              <a:xfrm>
                <a:off x="7399762" y="4807245"/>
                <a:ext cx="870778" cy="112039"/>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prstClr val="black"/>
                    </a:solidFill>
                    <a:latin typeface="微软雅黑" panose="020B0503020204020204" pitchFamily="34" charset="-122"/>
                    <a:ea typeface="微软雅黑" panose="020B0503020204020204" pitchFamily="34" charset="-122"/>
                    <a:sym typeface="Calibri"/>
                  </a:rPr>
                  <a:t>Svc Function Chain</a:t>
                </a:r>
              </a:p>
            </p:txBody>
          </p:sp>
        </p:grpSp>
        <p:sp>
          <p:nvSpPr>
            <p:cNvPr id="100" name="圆角矩形 33"/>
            <p:cNvSpPr/>
            <p:nvPr/>
          </p:nvSpPr>
          <p:spPr>
            <a:xfrm>
              <a:off x="7029479" y="6173055"/>
              <a:ext cx="570508" cy="132782"/>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prstClr val="black"/>
                  </a:solidFill>
                  <a:latin typeface="微软雅黑" panose="020B0503020204020204" pitchFamily="34" charset="-122"/>
                  <a:ea typeface="微软雅黑" panose="020B0503020204020204" pitchFamily="34" charset="-122"/>
                  <a:sym typeface="Calibri"/>
                </a:rPr>
                <a:t>OSS APIs</a:t>
              </a:r>
              <a:endParaRPr lang="en-US" altLang="zh-CN" sz="1200" b="1" dirty="0">
                <a:solidFill>
                  <a:prstClr val="black"/>
                </a:solidFill>
                <a:latin typeface="微软雅黑" panose="020B0503020204020204" pitchFamily="34" charset="-122"/>
                <a:ea typeface="微软雅黑" panose="020B0503020204020204" pitchFamily="34" charset="-122"/>
                <a:sym typeface="Calibri"/>
              </a:endParaRPr>
            </a:p>
          </p:txBody>
        </p:sp>
        <p:sp>
          <p:nvSpPr>
            <p:cNvPr id="101" name="圆角矩形 33"/>
            <p:cNvSpPr/>
            <p:nvPr/>
          </p:nvSpPr>
          <p:spPr>
            <a:xfrm>
              <a:off x="9403308" y="6006068"/>
              <a:ext cx="654841" cy="141660"/>
            </a:xfrm>
            <a:prstGeom prst="roundRect">
              <a:avLst>
                <a:gd name="adj" fmla="val 50000"/>
              </a:avLst>
            </a:prstGeom>
            <a:ln>
              <a:noFill/>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600" b="1" dirty="0">
                  <a:solidFill>
                    <a:prstClr val="black"/>
                  </a:solidFill>
                  <a:latin typeface="微软雅黑" panose="020B0503020204020204" pitchFamily="34" charset="-122"/>
                  <a:ea typeface="微软雅黑" panose="020B0503020204020204" pitchFamily="34" charset="-122"/>
                  <a:sym typeface="Calibri"/>
                </a:rPr>
                <a:t>Other Adapters</a:t>
              </a:r>
              <a:endParaRPr lang="en-US" altLang="zh-CN" sz="1050" b="1" dirty="0">
                <a:solidFill>
                  <a:prstClr val="black"/>
                </a:solidFill>
                <a:latin typeface="微软雅黑" panose="020B0503020204020204" pitchFamily="34" charset="-122"/>
                <a:ea typeface="微软雅黑" panose="020B0503020204020204" pitchFamily="34" charset="-122"/>
                <a:sym typeface="Calibri"/>
              </a:endParaRPr>
            </a:p>
          </p:txBody>
        </p:sp>
        <p:sp>
          <p:nvSpPr>
            <p:cNvPr id="102" name="TextBox 101"/>
            <p:cNvSpPr txBox="1"/>
            <p:nvPr/>
          </p:nvSpPr>
          <p:spPr>
            <a:xfrm>
              <a:off x="9612288" y="5989716"/>
              <a:ext cx="251029"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defTabSz="457200" hangingPunct="0"/>
              <a:r>
                <a:rPr lang="en-US" dirty="0">
                  <a:solidFill>
                    <a:prstClr val="black"/>
                  </a:solidFill>
                  <a:sym typeface="Calibri"/>
                </a:rPr>
                <a:t>…</a:t>
              </a:r>
            </a:p>
          </p:txBody>
        </p:sp>
      </p:grpSp>
      <p:sp>
        <p:nvSpPr>
          <p:cNvPr id="62" name="TextBox 61"/>
          <p:cNvSpPr txBox="1"/>
          <p:nvPr/>
        </p:nvSpPr>
        <p:spPr>
          <a:xfrm>
            <a:off x="4719890" y="5127519"/>
            <a:ext cx="251029"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defTabSz="457200" hangingPunct="0"/>
            <a:r>
              <a:rPr lang="en-US" dirty="0">
                <a:solidFill>
                  <a:prstClr val="black"/>
                </a:solidFill>
                <a:sym typeface="Calibri"/>
              </a:rPr>
              <a:t>…</a:t>
            </a:r>
          </a:p>
        </p:txBody>
      </p:sp>
      <p:sp>
        <p:nvSpPr>
          <p:cNvPr id="85" name="TextBox 84"/>
          <p:cNvSpPr txBox="1"/>
          <p:nvPr/>
        </p:nvSpPr>
        <p:spPr>
          <a:xfrm>
            <a:off x="8526648" y="5060917"/>
            <a:ext cx="251029"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defTabSz="457200" hangingPunct="0"/>
            <a:r>
              <a:rPr lang="en-US" dirty="0">
                <a:solidFill>
                  <a:prstClr val="black"/>
                </a:solidFill>
                <a:sym typeface="Calibri"/>
              </a:rPr>
              <a:t>…</a:t>
            </a:r>
          </a:p>
        </p:txBody>
      </p:sp>
      <p:sp>
        <p:nvSpPr>
          <p:cNvPr id="103" name="TextBox 102"/>
          <p:cNvSpPr txBox="1"/>
          <p:nvPr/>
        </p:nvSpPr>
        <p:spPr>
          <a:xfrm>
            <a:off x="8275619" y="5421374"/>
            <a:ext cx="251029"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defTabSz="457200" hangingPunct="0"/>
            <a:r>
              <a:rPr lang="en-US" dirty="0">
                <a:solidFill>
                  <a:prstClr val="black"/>
                </a:solidFill>
                <a:sym typeface="Calibri"/>
              </a:rPr>
              <a:t>…</a:t>
            </a:r>
          </a:p>
        </p:txBody>
      </p:sp>
      <p:sp>
        <p:nvSpPr>
          <p:cNvPr id="105" name="Rectangle 104"/>
          <p:cNvSpPr/>
          <p:nvPr/>
        </p:nvSpPr>
        <p:spPr>
          <a:xfrm rot="2555504">
            <a:off x="9996610" y="594627"/>
            <a:ext cx="2448253" cy="68558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FFFF00"/>
                </a:solidFill>
              </a:rPr>
              <a:t>For </a:t>
            </a:r>
            <a:r>
              <a:rPr lang="en-US" sz="2400" b="1" dirty="0">
                <a:solidFill>
                  <a:srgbClr val="FFFF00"/>
                </a:solidFill>
              </a:rPr>
              <a:t>F</a:t>
            </a:r>
            <a:r>
              <a:rPr lang="en-US" sz="2400" b="1" dirty="0" smtClean="0">
                <a:solidFill>
                  <a:srgbClr val="FFFF00"/>
                </a:solidFill>
              </a:rPr>
              <a:t>urther </a:t>
            </a:r>
            <a:r>
              <a:rPr lang="en-US" sz="2400" b="1" dirty="0">
                <a:solidFill>
                  <a:srgbClr val="FFFF00"/>
                </a:solidFill>
              </a:rPr>
              <a:t>S</a:t>
            </a:r>
            <a:r>
              <a:rPr lang="en-US" sz="2400" b="1" dirty="0" smtClean="0">
                <a:solidFill>
                  <a:srgbClr val="FFFF00"/>
                </a:solidFill>
              </a:rPr>
              <a:t>tudy</a:t>
            </a:r>
            <a:endParaRPr lang="en-US" sz="2400" b="1" dirty="0">
              <a:solidFill>
                <a:srgbClr val="FFFF00"/>
              </a:solidFill>
            </a:endParaRPr>
          </a:p>
        </p:txBody>
      </p:sp>
    </p:spTree>
    <p:extLst>
      <p:ext uri="{BB962C8B-B14F-4D97-AF65-F5344CB8AC3E}">
        <p14:creationId xmlns:p14="http://schemas.microsoft.com/office/powerpoint/2010/main" val="4098747499"/>
      </p:ext>
    </p:extLst>
  </p:cSld>
  <p:clrMapOvr>
    <a:masterClrMapping/>
  </p:clrMapOvr>
  <p:transition spd="med" advClick="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653143" y="3828035"/>
            <a:ext cx="11318033" cy="2819255"/>
          </a:xfrm>
          <a:prstGeom prst="rect">
            <a:avLst/>
          </a:prstGeom>
        </p:spPr>
        <p:txBody>
          <a:bodyPr>
            <a:noAutofit/>
          </a:bodyPr>
          <a:lstStyle/>
          <a:p>
            <a:r>
              <a:rPr lang="en-US" sz="3200" b="1" dirty="0">
                <a:solidFill>
                  <a:schemeClr val="tx1"/>
                </a:solidFill>
              </a:rPr>
              <a:t>ONAP High-Level Architecture for </a:t>
            </a:r>
            <a:r>
              <a:rPr lang="en-US" sz="3200" b="1" dirty="0" smtClean="0">
                <a:solidFill>
                  <a:schemeClr val="tx1"/>
                </a:solidFill>
              </a:rPr>
              <a:t>R2 (Beijing)</a:t>
            </a:r>
            <a:endParaRPr lang="en-US" sz="1200" b="1" dirty="0">
              <a:solidFill>
                <a:srgbClr val="FF0000"/>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3157605119"/>
      </p:ext>
    </p:extLst>
  </p:cSld>
  <p:clrMapOvr>
    <a:masterClrMapping/>
  </p:clrMapOvr>
  <p:transition>
    <p:wipe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 name="矩形 58"/>
          <p:cNvSpPr/>
          <p:nvPr/>
        </p:nvSpPr>
        <p:spPr bwMode="auto">
          <a:xfrm>
            <a:off x="10132723" y="1130715"/>
            <a:ext cx="1676449" cy="4961255"/>
          </a:xfrm>
          <a:prstGeom prst="rect">
            <a:avLst/>
          </a:prstGeom>
          <a:solidFill>
            <a:schemeClr val="accent2">
              <a:lumMod val="20000"/>
              <a:lumOff val="80000"/>
            </a:schemeClr>
          </a:solidFill>
          <a:ln w="9525" cap="flat" cmpd="sng" algn="ctr">
            <a:solidFill>
              <a:srgbClr val="00B0F0"/>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endParaRPr lang="en-US" altLang="zh-CN" sz="1600" i="1" dirty="0">
              <a:solidFill>
                <a:srgbClr val="000000"/>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a:xfrm>
            <a:off x="424150" y="49855"/>
            <a:ext cx="11385022" cy="954113"/>
          </a:xfrm>
        </p:spPr>
        <p:txBody>
          <a:bodyPr>
            <a:normAutofit/>
          </a:bodyPr>
          <a:lstStyle/>
          <a:p>
            <a:pPr algn="ctr"/>
            <a:r>
              <a:rPr lang="en-US" altLang="zh-CN" sz="3200" b="1" dirty="0">
                <a:solidFill>
                  <a:schemeClr val="bg1"/>
                </a:solidFill>
                <a:latin typeface="Arial" panose="020B0604020202020204"/>
              </a:rPr>
              <a:t>ONAP </a:t>
            </a:r>
            <a:r>
              <a:rPr lang="en-US" altLang="zh-CN" sz="3200" b="1" dirty="0" smtClean="0">
                <a:solidFill>
                  <a:schemeClr val="bg1"/>
                </a:solidFill>
                <a:latin typeface="Arial" panose="020B0604020202020204"/>
              </a:rPr>
              <a:t>Beijing Architecture</a:t>
            </a:r>
            <a:r>
              <a:rPr lang="en-US" altLang="zh-CN" sz="3200" b="1" dirty="0">
                <a:solidFill>
                  <a:schemeClr val="bg1"/>
                </a:solidFill>
                <a:latin typeface="Arial" panose="020B0604020202020204"/>
              </a:rPr>
              <a:t/>
            </a:r>
            <a:br>
              <a:rPr lang="en-US" altLang="zh-CN" sz="3200" b="1" dirty="0">
                <a:solidFill>
                  <a:schemeClr val="bg1"/>
                </a:solidFill>
                <a:latin typeface="Arial" panose="020B0604020202020204"/>
              </a:rPr>
            </a:br>
            <a:r>
              <a:rPr lang="en-US" altLang="zh-CN" sz="1800" b="1" dirty="0">
                <a:solidFill>
                  <a:schemeClr val="bg1"/>
                </a:solidFill>
                <a:latin typeface="Arial" panose="020B0604020202020204"/>
              </a:rPr>
              <a:t>(High-Level </a:t>
            </a:r>
            <a:r>
              <a:rPr lang="en-US" altLang="zh-CN" sz="1800" b="1" dirty="0" smtClean="0">
                <a:solidFill>
                  <a:schemeClr val="bg1"/>
                </a:solidFill>
                <a:latin typeface="Arial" panose="020B0604020202020204"/>
              </a:rPr>
              <a:t>View with </a:t>
            </a:r>
            <a:r>
              <a:rPr lang="en-US" altLang="zh-CN" sz="1800" b="1" dirty="0">
                <a:solidFill>
                  <a:schemeClr val="bg1"/>
                </a:solidFill>
                <a:latin typeface="Arial" panose="020B0604020202020204"/>
              </a:rPr>
              <a:t>Projects</a:t>
            </a:r>
            <a:r>
              <a:rPr lang="en-US" altLang="zh-CN" sz="1800" b="1" dirty="0" smtClean="0">
                <a:solidFill>
                  <a:schemeClr val="bg1"/>
                </a:solidFill>
                <a:latin typeface="Arial" panose="020B0604020202020204"/>
              </a:rPr>
              <a:t>) </a:t>
            </a:r>
            <a:endParaRPr lang="zh-CN" altLang="en-US" sz="1800" b="1" dirty="0">
              <a:solidFill>
                <a:schemeClr val="bg1"/>
              </a:solidFill>
              <a:latin typeface="Arial" panose="020B0604020202020204"/>
            </a:endParaRPr>
          </a:p>
        </p:txBody>
      </p:sp>
      <p:sp>
        <p:nvSpPr>
          <p:cNvPr id="16" name="TextBox 15"/>
          <p:cNvSpPr txBox="1"/>
          <p:nvPr/>
        </p:nvSpPr>
        <p:spPr>
          <a:xfrm>
            <a:off x="424150" y="5992079"/>
            <a:ext cx="7630352" cy="369332"/>
          </a:xfrm>
          <a:prstGeom prst="rect">
            <a:avLst/>
          </a:prstGeom>
          <a:noFill/>
        </p:spPr>
        <p:txBody>
          <a:bodyPr wrap="square" rtlCol="0">
            <a:spAutoFit/>
          </a:bodyPr>
          <a:lstStyle/>
          <a:p>
            <a:r>
              <a:rPr lang="en-US" dirty="0" smtClean="0"/>
              <a:t>New projects to be added following TSC approval</a:t>
            </a:r>
          </a:p>
        </p:txBody>
      </p:sp>
      <p:sp>
        <p:nvSpPr>
          <p:cNvPr id="336" name="圆角矩形 59"/>
          <p:cNvSpPr/>
          <p:nvPr/>
        </p:nvSpPr>
        <p:spPr bwMode="auto">
          <a:xfrm>
            <a:off x="10717460" y="1370956"/>
            <a:ext cx="263535"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600" dirty="0">
                <a:latin typeface="微软雅黑" panose="020B0503020204020204" pitchFamily="34" charset="-122"/>
                <a:ea typeface="微软雅黑" panose="020B0503020204020204" pitchFamily="34" charset="-122"/>
              </a:rPr>
              <a:t>Integration</a:t>
            </a:r>
          </a:p>
        </p:txBody>
      </p:sp>
      <p:sp>
        <p:nvSpPr>
          <p:cNvPr id="337" name="圆角矩形 59"/>
          <p:cNvSpPr/>
          <p:nvPr/>
        </p:nvSpPr>
        <p:spPr bwMode="auto">
          <a:xfrm>
            <a:off x="11094448" y="1362917"/>
            <a:ext cx="263535"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600" dirty="0">
                <a:solidFill>
                  <a:srgbClr val="000000"/>
                </a:solidFill>
                <a:latin typeface="微软雅黑" panose="020B0503020204020204" pitchFamily="34" charset="-122"/>
                <a:ea typeface="微软雅黑" panose="020B0503020204020204" pitchFamily="34" charset="-122"/>
              </a:rPr>
              <a:t>VNF Requirements</a:t>
            </a:r>
          </a:p>
        </p:txBody>
      </p:sp>
      <p:sp>
        <p:nvSpPr>
          <p:cNvPr id="339" name="圆角矩形 59"/>
          <p:cNvSpPr/>
          <p:nvPr/>
        </p:nvSpPr>
        <p:spPr bwMode="auto">
          <a:xfrm>
            <a:off x="10327162" y="1378976"/>
            <a:ext cx="275319"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600" dirty="0">
                <a:solidFill>
                  <a:srgbClr val="000000"/>
                </a:solidFill>
                <a:latin typeface="微软雅黑" panose="020B0503020204020204" pitchFamily="34" charset="-122"/>
                <a:ea typeface="微软雅黑" panose="020B0503020204020204" pitchFamily="34" charset="-122"/>
              </a:rPr>
              <a:t>Modeling</a:t>
            </a:r>
            <a:r>
              <a:rPr lang="zh-CN" altLang="en-US" sz="1600" dirty="0">
                <a:solidFill>
                  <a:srgbClr val="000000"/>
                </a:solidFill>
                <a:latin typeface="微软雅黑" panose="020B0503020204020204" pitchFamily="34" charset="-122"/>
                <a:ea typeface="微软雅黑" panose="020B0503020204020204" pitchFamily="34" charset="-122"/>
              </a:rPr>
              <a:t> </a:t>
            </a:r>
            <a:r>
              <a:rPr lang="en-US" altLang="zh-CN" sz="1600" dirty="0">
                <a:solidFill>
                  <a:srgbClr val="000000"/>
                </a:solidFill>
                <a:latin typeface="微软雅黑" panose="020B0503020204020204" pitchFamily="34" charset="-122"/>
                <a:ea typeface="微软雅黑" panose="020B0503020204020204" pitchFamily="34" charset="-122"/>
              </a:rPr>
              <a:t>(Utilities)</a:t>
            </a:r>
          </a:p>
        </p:txBody>
      </p:sp>
      <p:sp>
        <p:nvSpPr>
          <p:cNvPr id="340" name="圆角矩形 59"/>
          <p:cNvSpPr/>
          <p:nvPr/>
        </p:nvSpPr>
        <p:spPr bwMode="auto">
          <a:xfrm>
            <a:off x="11434210" y="1362916"/>
            <a:ext cx="263535"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600" dirty="0">
                <a:solidFill>
                  <a:srgbClr val="000000"/>
                </a:solidFill>
                <a:latin typeface="微软雅黑" panose="020B0503020204020204" pitchFamily="34" charset="-122"/>
                <a:ea typeface="微软雅黑" panose="020B0503020204020204" pitchFamily="34" charset="-122"/>
              </a:rPr>
              <a:t>VNF Validation Program</a:t>
            </a:r>
          </a:p>
        </p:txBody>
      </p:sp>
      <p:pic>
        <p:nvPicPr>
          <p:cNvPr id="6" name="Picture 5"/>
          <p:cNvPicPr>
            <a:picLocks noChangeAspect="1"/>
          </p:cNvPicPr>
          <p:nvPr/>
        </p:nvPicPr>
        <p:blipFill>
          <a:blip r:embed="rId3"/>
          <a:stretch>
            <a:fillRect/>
          </a:stretch>
        </p:blipFill>
        <p:spPr>
          <a:xfrm>
            <a:off x="153443" y="1130715"/>
            <a:ext cx="9903053" cy="4790991"/>
          </a:xfrm>
          <a:prstGeom prst="rect">
            <a:avLst/>
          </a:prstGeom>
        </p:spPr>
      </p:pic>
      <p:sp>
        <p:nvSpPr>
          <p:cNvPr id="12" name="圆角矩形 65"/>
          <p:cNvSpPr/>
          <p:nvPr/>
        </p:nvSpPr>
        <p:spPr bwMode="auto">
          <a:xfrm>
            <a:off x="8627634" y="4861093"/>
            <a:ext cx="558381" cy="883492"/>
          </a:xfrm>
          <a:prstGeom prst="roundRect">
            <a:avLst>
              <a:gd name="adj" fmla="val 12823"/>
            </a:avLst>
          </a:prstGeom>
          <a:solidFill>
            <a:srgbClr val="DBF9EE"/>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000000"/>
                </a:solidFill>
                <a:latin typeface="Calibri"/>
                <a:ea typeface="微软雅黑" panose="020B0503020204020204" pitchFamily="34" charset="-122"/>
              </a:rPr>
              <a:t>PNFs</a:t>
            </a:r>
          </a:p>
        </p:txBody>
      </p:sp>
      <p:sp>
        <p:nvSpPr>
          <p:cNvPr id="14" name="圆角矩形 65"/>
          <p:cNvSpPr/>
          <p:nvPr/>
        </p:nvSpPr>
        <p:spPr bwMode="auto">
          <a:xfrm>
            <a:off x="6970865" y="5179014"/>
            <a:ext cx="593052" cy="190343"/>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100" b="1" dirty="0" smtClean="0">
                <a:solidFill>
                  <a:srgbClr val="000000"/>
                </a:solidFill>
                <a:latin typeface="Calibri"/>
                <a:ea typeface="微软雅黑" panose="020B0503020204020204" pitchFamily="34" charset="-122"/>
              </a:rPr>
              <a:t>K8s</a:t>
            </a:r>
            <a:endParaRPr lang="en-US" altLang="zh-CN" sz="1200" b="1" dirty="0">
              <a:solidFill>
                <a:srgbClr val="000000"/>
              </a:solidFill>
              <a:latin typeface="Calibri"/>
              <a:ea typeface="微软雅黑" panose="020B0503020204020204" pitchFamily="34" charset="-122"/>
            </a:endParaRPr>
          </a:p>
        </p:txBody>
      </p:sp>
    </p:spTree>
    <p:extLst>
      <p:ext uri="{BB962C8B-B14F-4D97-AF65-F5344CB8AC3E}">
        <p14:creationId xmlns:p14="http://schemas.microsoft.com/office/powerpoint/2010/main" val="3263295858"/>
      </p:ext>
    </p:extLst>
  </p:cSld>
  <p:clrMapOvr>
    <a:masterClrMapping/>
  </p:clrMapOvr>
  <p:transition spd="med" advClick="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873967" y="3836646"/>
            <a:ext cx="11318033" cy="2283814"/>
          </a:xfrm>
          <a:prstGeom prst="rect">
            <a:avLst/>
          </a:prstGeom>
        </p:spPr>
        <p:txBody>
          <a:bodyPr>
            <a:noAutofit/>
          </a:bodyPr>
          <a:lstStyle/>
          <a:p>
            <a:r>
              <a:rPr lang="en-US" sz="2800" b="1" dirty="0" smtClean="0">
                <a:solidFill>
                  <a:schemeClr val="tx1"/>
                </a:solidFill>
              </a:rPr>
              <a:t>Functional Description of Beijing Architecture Components</a:t>
            </a:r>
            <a:br>
              <a:rPr lang="en-US" sz="2800" b="1" dirty="0" smtClean="0">
                <a:solidFill>
                  <a:schemeClr val="tx1"/>
                </a:solidFill>
              </a:rPr>
            </a:br>
            <a:r>
              <a:rPr lang="en-US" sz="3200" b="1" dirty="0">
                <a:solidFill>
                  <a:schemeClr val="tx1"/>
                </a:solidFill>
              </a:rPr>
              <a:t/>
            </a:r>
            <a:br>
              <a:rPr lang="en-US" sz="3200" b="1" dirty="0">
                <a:solidFill>
                  <a:schemeClr val="tx1"/>
                </a:solidFill>
              </a:rPr>
            </a:br>
            <a:r>
              <a:rPr lang="en-US" sz="1800" b="1" dirty="0" smtClean="0">
                <a:solidFill>
                  <a:srgbClr val="FFC000"/>
                </a:solidFill>
              </a:rPr>
              <a:t>Note – The detailed description of features/capabilities/interfaces for each component planned for the Beijing release will be provided by respective projects.</a:t>
            </a:r>
            <a:r>
              <a:rPr lang="en-US" sz="1800" b="1" dirty="0">
                <a:solidFill>
                  <a:srgbClr val="FFC000"/>
                </a:solidFill>
              </a:rPr>
              <a:t/>
            </a:r>
            <a:br>
              <a:rPr lang="en-US" sz="1800" b="1" dirty="0">
                <a:solidFill>
                  <a:srgbClr val="FFC000"/>
                </a:solidFill>
              </a:rPr>
            </a:br>
            <a:endParaRPr lang="en-US" sz="900" b="1" dirty="0">
              <a:solidFill>
                <a:srgbClr val="FFC000"/>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4079664508"/>
      </p:ext>
    </p:extLst>
  </p:cSld>
  <p:clrMapOvr>
    <a:masterClrMapping/>
  </p:clrMapOvr>
  <p:transition>
    <p:wipe dir="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34</a:t>
            </a:fld>
            <a:endParaRPr lang="en-US" dirty="0"/>
          </a:p>
        </p:txBody>
      </p:sp>
      <p:sp>
        <p:nvSpPr>
          <p:cNvPr id="3" name="Title 2"/>
          <p:cNvSpPr>
            <a:spLocks noGrp="1"/>
          </p:cNvSpPr>
          <p:nvPr>
            <p:ph type="title"/>
          </p:nvPr>
        </p:nvSpPr>
        <p:spPr/>
        <p:txBody>
          <a:bodyPr>
            <a:normAutofit fontScale="90000"/>
          </a:bodyPr>
          <a:lstStyle/>
          <a:p>
            <a:r>
              <a:rPr lang="en-US" dirty="0"/>
              <a:t>Orchestration (1/2)</a:t>
            </a:r>
          </a:p>
        </p:txBody>
      </p:sp>
      <p:sp>
        <p:nvSpPr>
          <p:cNvPr id="7" name="圆角矩形 30"/>
          <p:cNvSpPr/>
          <p:nvPr/>
        </p:nvSpPr>
        <p:spPr>
          <a:xfrm>
            <a:off x="281699" y="2889771"/>
            <a:ext cx="161323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Orchestration</a:t>
            </a:r>
          </a:p>
        </p:txBody>
      </p:sp>
      <p:sp>
        <p:nvSpPr>
          <p:cNvPr id="8" name="Rectangle 7"/>
          <p:cNvSpPr/>
          <p:nvPr/>
        </p:nvSpPr>
        <p:spPr>
          <a:xfrm>
            <a:off x="2297232" y="1381990"/>
            <a:ext cx="9523929" cy="205789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Definition:</a:t>
            </a:r>
          </a:p>
          <a:p>
            <a:pPr marL="285750" indent="-285750">
              <a:buFontTx/>
              <a:buChar char="-"/>
            </a:pPr>
            <a:r>
              <a:rPr lang="en-US" sz="1600" dirty="0">
                <a:solidFill>
                  <a:schemeClr val="tx1">
                    <a:lumMod val="85000"/>
                    <a:lumOff val="15000"/>
                  </a:schemeClr>
                </a:solidFill>
              </a:rPr>
              <a:t>Provides functionality for the execution of specified process and automated sequencing of activities, task, rules and policies needed for creation, modification, removal of network application, infrastructure services or resources.</a:t>
            </a:r>
          </a:p>
          <a:p>
            <a:pPr marL="285750" indent="-285750">
              <a:buFontTx/>
              <a:buChar char="-"/>
            </a:pPr>
            <a:r>
              <a:rPr lang="en-US" sz="1600" dirty="0">
                <a:solidFill>
                  <a:schemeClr val="tx1">
                    <a:lumMod val="85000"/>
                    <a:lumOff val="15000"/>
                  </a:schemeClr>
                </a:solidFill>
              </a:rPr>
              <a:t>Supports different specializations with specific orchestration scopes.</a:t>
            </a:r>
          </a:p>
          <a:p>
            <a:pPr marL="285750" indent="-285750">
              <a:buFontTx/>
              <a:buChar char="-"/>
            </a:pPr>
            <a:r>
              <a:rPr lang="en-US" sz="1600" dirty="0">
                <a:solidFill>
                  <a:schemeClr val="tx1">
                    <a:lumMod val="85000"/>
                    <a:lumOff val="15000"/>
                  </a:schemeClr>
                </a:solidFill>
              </a:rPr>
              <a:t>Specialization scopes include, but are not limited to, network service LCM (</a:t>
            </a:r>
            <a:r>
              <a:rPr lang="en-US" sz="1600" dirty="0" err="1">
                <a:solidFill>
                  <a:schemeClr val="tx1">
                    <a:lumMod val="85000"/>
                    <a:lumOff val="15000"/>
                  </a:schemeClr>
                </a:solidFill>
              </a:rPr>
              <a:t>i..e</a:t>
            </a:r>
            <a:r>
              <a:rPr lang="en-US" sz="1600" dirty="0">
                <a:solidFill>
                  <a:schemeClr val="tx1">
                    <a:lumMod val="85000"/>
                    <a:lumOff val="15000"/>
                  </a:schemeClr>
                </a:solidFill>
              </a:rPr>
              <a:t> VNFO specialization), network slice specialization, domain specific specialization.</a:t>
            </a:r>
          </a:p>
        </p:txBody>
      </p:sp>
      <p:sp>
        <p:nvSpPr>
          <p:cNvPr id="9" name="Rectangle 8"/>
          <p:cNvSpPr/>
          <p:nvPr/>
        </p:nvSpPr>
        <p:spPr>
          <a:xfrm>
            <a:off x="2297232" y="3581544"/>
            <a:ext cx="9523929" cy="267995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Provided Interfaces:</a:t>
            </a:r>
          </a:p>
          <a:p>
            <a:pPr marL="285750" indent="-285750">
              <a:buFontTx/>
              <a:buChar char="-"/>
            </a:pPr>
            <a:r>
              <a:rPr lang="en-US" sz="1600" dirty="0">
                <a:solidFill>
                  <a:schemeClr val="tx1">
                    <a:lumMod val="85000"/>
                    <a:lumOff val="15000"/>
                  </a:schemeClr>
                </a:solidFill>
              </a:rPr>
              <a:t>Service Management Interface</a:t>
            </a:r>
          </a:p>
          <a:p>
            <a:pPr marL="742950" lvl="1" indent="-285750">
              <a:buFontTx/>
              <a:buChar char="-"/>
            </a:pPr>
            <a:r>
              <a:rPr lang="en-US" sz="1600" dirty="0">
                <a:solidFill>
                  <a:schemeClr val="tx1">
                    <a:lumMod val="85000"/>
                    <a:lumOff val="15000"/>
                  </a:schemeClr>
                </a:solidFill>
              </a:rPr>
              <a:t>Provides the interface to manage the services that orchestration provides.</a:t>
            </a:r>
          </a:p>
          <a:p>
            <a:pPr marL="285750" indent="-285750">
              <a:buFontTx/>
              <a:buChar char="-"/>
            </a:pPr>
            <a:r>
              <a:rPr lang="en-US" sz="1600" dirty="0">
                <a:solidFill>
                  <a:schemeClr val="tx1">
                    <a:lumMod val="85000"/>
                    <a:lumOff val="15000"/>
                  </a:schemeClr>
                </a:solidFill>
              </a:rPr>
              <a:t>Network Service LCM interface</a:t>
            </a:r>
          </a:p>
          <a:p>
            <a:pPr marL="742950" lvl="1" indent="-285750">
              <a:buFontTx/>
              <a:buChar char="-"/>
            </a:pPr>
            <a:r>
              <a:rPr lang="en-US" sz="1600" dirty="0">
                <a:solidFill>
                  <a:schemeClr val="tx1">
                    <a:lumMod val="85000"/>
                    <a:lumOff val="15000"/>
                  </a:schemeClr>
                </a:solidFill>
              </a:rPr>
              <a:t>Provides the specific network service LCM interface.</a:t>
            </a:r>
          </a:p>
          <a:p>
            <a:pPr marL="285750" indent="-285750">
              <a:buFontTx/>
              <a:buChar char="-"/>
            </a:pPr>
            <a:r>
              <a:rPr lang="en-US" sz="1600" dirty="0">
                <a:solidFill>
                  <a:schemeClr val="tx1">
                    <a:lumMod val="85000"/>
                    <a:lumOff val="15000"/>
                  </a:schemeClr>
                </a:solidFill>
              </a:rPr>
              <a:t>Actuation Request Interface</a:t>
            </a:r>
          </a:p>
          <a:p>
            <a:pPr marL="742950" lvl="1" indent="-285750">
              <a:buFontTx/>
              <a:buChar char="-"/>
            </a:pPr>
            <a:r>
              <a:rPr lang="en-US" sz="1600" dirty="0">
                <a:solidFill>
                  <a:schemeClr val="tx1">
                    <a:lumMod val="85000"/>
                    <a:lumOff val="15000"/>
                  </a:schemeClr>
                </a:solidFill>
              </a:rPr>
              <a:t>Provides support of actuation requests towards the services.</a:t>
            </a: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1936749" cy="954107"/>
          </a:xfrm>
          <a:prstGeom prst="rect">
            <a:avLst/>
          </a:prstGeom>
          <a:noFill/>
        </p:spPr>
        <p:txBody>
          <a:bodyPr wrap="none" rtlCol="0">
            <a:spAutoFit/>
          </a:bodyPr>
          <a:lstStyle/>
          <a:p>
            <a:pPr marL="171450" indent="-171450">
              <a:buFont typeface="Arial" panose="020B0604020202020204" pitchFamily="34" charset="0"/>
              <a:buChar char="•"/>
            </a:pPr>
            <a:r>
              <a:rPr lang="en-US" sz="800" dirty="0"/>
              <a:t>Service Management Interface</a:t>
            </a:r>
          </a:p>
          <a:p>
            <a:pPr marL="171450" indent="-171450">
              <a:buFont typeface="Arial" panose="020B0604020202020204" pitchFamily="34" charset="0"/>
              <a:buChar char="•"/>
            </a:pPr>
            <a:r>
              <a:rPr lang="en-US" sz="800" dirty="0"/>
              <a:t>Network Service LCM Interface</a:t>
            </a:r>
          </a:p>
          <a:p>
            <a:pPr marL="171450" indent="-171450">
              <a:buFont typeface="Arial" panose="020B0604020202020204" pitchFamily="34" charset="0"/>
              <a:buChar char="•"/>
            </a:pPr>
            <a:r>
              <a:rPr lang="en-US" sz="800" dirty="0"/>
              <a:t>Actuation Request Interface</a:t>
            </a:r>
          </a:p>
          <a:p>
            <a:pPr marL="171450" indent="-171450">
              <a:buFont typeface="Arial" panose="020B0604020202020204" pitchFamily="34" charset="0"/>
              <a:buChar char="•"/>
            </a:pPr>
            <a:r>
              <a:rPr lang="en-US" sz="800" dirty="0"/>
              <a:t>Service Definition Reception interface</a:t>
            </a:r>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770276"/>
            <a:ext cx="1511952" cy="954107"/>
          </a:xfrm>
          <a:prstGeom prst="rect">
            <a:avLst/>
          </a:prstGeom>
          <a:noFill/>
        </p:spPr>
        <p:txBody>
          <a:bodyPr wrap="none" rtlCol="0">
            <a:spAutoFit/>
          </a:bodyPr>
          <a:lstStyle/>
          <a:p>
            <a:r>
              <a:rPr lang="en-US" sz="800" dirty="0"/>
              <a:t>Service Management Interface</a:t>
            </a:r>
          </a:p>
          <a:p>
            <a:r>
              <a:rPr lang="en-US" sz="800" dirty="0"/>
              <a:t>VNF LCM Interface</a:t>
            </a:r>
          </a:p>
          <a:p>
            <a:r>
              <a:rPr lang="en-US" sz="800" dirty="0"/>
              <a:t>NF Config Interface</a:t>
            </a:r>
          </a:p>
          <a:p>
            <a:r>
              <a:rPr lang="en-US" sz="800" dirty="0"/>
              <a:t>Optimization request Interface</a:t>
            </a:r>
          </a:p>
          <a:p>
            <a:r>
              <a:rPr lang="en-US" sz="800" dirty="0"/>
              <a:t>Inventory Service Interface</a:t>
            </a:r>
          </a:p>
          <a:p>
            <a:r>
              <a:rPr lang="en-US" sz="800" dirty="0"/>
              <a:t>Transport Service Interface</a:t>
            </a:r>
          </a:p>
          <a:p>
            <a:r>
              <a:rPr lang="en-US" sz="800" dirty="0"/>
              <a:t>Network Service LCM interface</a:t>
            </a:r>
          </a:p>
        </p:txBody>
      </p:sp>
    </p:spTree>
    <p:extLst>
      <p:ext uri="{BB962C8B-B14F-4D97-AF65-F5344CB8AC3E}">
        <p14:creationId xmlns:p14="http://schemas.microsoft.com/office/powerpoint/2010/main" val="1517740244"/>
      </p:ext>
    </p:extLst>
  </p:cSld>
  <p:clrMapOvr>
    <a:masterClrMapping/>
  </p:clrMapOvr>
  <p:transition>
    <p:wipe dir="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35</a:t>
            </a:fld>
            <a:endParaRPr lang="en-US" dirty="0"/>
          </a:p>
        </p:txBody>
      </p:sp>
      <p:sp>
        <p:nvSpPr>
          <p:cNvPr id="3" name="Title 2"/>
          <p:cNvSpPr>
            <a:spLocks noGrp="1"/>
          </p:cNvSpPr>
          <p:nvPr>
            <p:ph type="title"/>
          </p:nvPr>
        </p:nvSpPr>
        <p:spPr/>
        <p:txBody>
          <a:bodyPr>
            <a:normAutofit fontScale="90000"/>
          </a:bodyPr>
          <a:lstStyle/>
          <a:p>
            <a:r>
              <a:rPr lang="en-US" dirty="0"/>
              <a:t>Orchestration (2/2)</a:t>
            </a:r>
          </a:p>
        </p:txBody>
      </p:sp>
      <p:sp>
        <p:nvSpPr>
          <p:cNvPr id="7" name="圆角矩形 30"/>
          <p:cNvSpPr/>
          <p:nvPr/>
        </p:nvSpPr>
        <p:spPr>
          <a:xfrm>
            <a:off x="281699" y="2889771"/>
            <a:ext cx="161323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Orchestration</a:t>
            </a:r>
          </a:p>
        </p:txBody>
      </p:sp>
      <p:sp>
        <p:nvSpPr>
          <p:cNvPr id="10" name="Rectangle 9"/>
          <p:cNvSpPr/>
          <p:nvPr/>
        </p:nvSpPr>
        <p:spPr>
          <a:xfrm>
            <a:off x="2297232" y="1467016"/>
            <a:ext cx="9523929" cy="235582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a:t>
            </a:r>
          </a:p>
          <a:p>
            <a:pPr marL="285750" indent="-285750">
              <a:buFontTx/>
              <a:buChar char="-"/>
            </a:pPr>
            <a:r>
              <a:rPr lang="en-US" dirty="0">
                <a:solidFill>
                  <a:schemeClr val="tx1">
                    <a:lumMod val="85000"/>
                    <a:lumOff val="15000"/>
                  </a:schemeClr>
                </a:solidFill>
              </a:rPr>
              <a:t>Service Management Interface, from: Orchestration</a:t>
            </a:r>
          </a:p>
          <a:p>
            <a:pPr marL="285750" indent="-285750">
              <a:buFontTx/>
              <a:buChar char="-"/>
            </a:pPr>
            <a:r>
              <a:rPr lang="en-US" dirty="0">
                <a:solidFill>
                  <a:schemeClr val="tx1">
                    <a:lumMod val="85000"/>
                    <a:lumOff val="15000"/>
                  </a:schemeClr>
                </a:solidFill>
              </a:rPr>
              <a:t>VNF LCM Interface, from: Generic NF controller</a:t>
            </a:r>
          </a:p>
          <a:p>
            <a:pPr marL="285750" indent="-285750">
              <a:buFontTx/>
              <a:buChar char="-"/>
            </a:pPr>
            <a:r>
              <a:rPr lang="en-US" dirty="0">
                <a:solidFill>
                  <a:schemeClr val="tx1">
                    <a:lumMod val="85000"/>
                    <a:lumOff val="15000"/>
                  </a:schemeClr>
                </a:solidFill>
              </a:rPr>
              <a:t>Optimization Request Interface, from: Optimization Framework</a:t>
            </a:r>
          </a:p>
          <a:p>
            <a:pPr marL="285750" indent="-285750">
              <a:buFontTx/>
              <a:buChar char="-"/>
            </a:pPr>
            <a:r>
              <a:rPr lang="en-US" dirty="0">
                <a:solidFill>
                  <a:schemeClr val="tx1">
                    <a:lumMod val="85000"/>
                    <a:lumOff val="15000"/>
                  </a:schemeClr>
                </a:solidFill>
              </a:rPr>
              <a:t>NF Config Interface, from: Generic NF controller</a:t>
            </a:r>
          </a:p>
          <a:p>
            <a:pPr marL="285750" indent="-285750">
              <a:buFontTx/>
              <a:buChar char="-"/>
            </a:pPr>
            <a:r>
              <a:rPr lang="en-US" dirty="0">
                <a:solidFill>
                  <a:schemeClr val="tx1">
                    <a:lumMod val="85000"/>
                    <a:lumOff val="15000"/>
                  </a:schemeClr>
                </a:solidFill>
              </a:rPr>
              <a:t>Inventory Service Interface, from: Available and Active Inventory</a:t>
            </a:r>
          </a:p>
          <a:p>
            <a:pPr marL="285750" indent="-285750">
              <a:buFontTx/>
              <a:buChar char="-"/>
            </a:pPr>
            <a:r>
              <a:rPr lang="en-US" dirty="0">
                <a:solidFill>
                  <a:schemeClr val="tx1">
                    <a:lumMod val="85000"/>
                    <a:lumOff val="15000"/>
                  </a:schemeClr>
                </a:solidFill>
              </a:rPr>
              <a:t>Transport Service Interface, from: SDN Controller.</a:t>
            </a:r>
          </a:p>
          <a:p>
            <a:pPr marL="285750" indent="-285750">
              <a:buFontTx/>
              <a:buChar char="-"/>
            </a:pPr>
            <a:r>
              <a:rPr lang="en-US" dirty="0">
                <a:solidFill>
                  <a:schemeClr val="tx1">
                    <a:lumMod val="85000"/>
                    <a:lumOff val="15000"/>
                  </a:schemeClr>
                </a:solidFill>
              </a:rPr>
              <a:t>Network Service LCM interface, from: Orchestrator</a:t>
            </a:r>
          </a:p>
          <a:p>
            <a:pPr marL="285750" indent="-285750">
              <a:buFontTx/>
              <a:buChar char="-"/>
            </a:pPr>
            <a:endParaRPr lang="en-US" dirty="0">
              <a:solidFill>
                <a:schemeClr val="tx1">
                  <a:lumMod val="85000"/>
                  <a:lumOff val="15000"/>
                </a:schemeClr>
              </a:solidFill>
            </a:endParaRPr>
          </a:p>
        </p:txBody>
      </p:sp>
      <p:sp>
        <p:nvSpPr>
          <p:cNvPr id="11" name="Rectangle 10"/>
          <p:cNvSpPr/>
          <p:nvPr/>
        </p:nvSpPr>
        <p:spPr>
          <a:xfrm>
            <a:off x="2297231" y="4169229"/>
            <a:ext cx="9523929" cy="211075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Tx/>
              <a:buChar char="-"/>
            </a:pPr>
            <a:r>
              <a:rPr lang="en-US" dirty="0">
                <a:solidFill>
                  <a:schemeClr val="tx1">
                    <a:lumMod val="85000"/>
                    <a:lumOff val="15000"/>
                  </a:schemeClr>
                </a:solidFill>
              </a:rPr>
              <a:t>Network Service Descriptor</a:t>
            </a:r>
          </a:p>
          <a:p>
            <a:pPr marL="285750" indent="-285750">
              <a:buFontTx/>
              <a:buChar char="-"/>
            </a:pPr>
            <a:r>
              <a:rPr lang="en-US" dirty="0">
                <a:solidFill>
                  <a:srgbClr val="FF0000"/>
                </a:solidFill>
              </a:rPr>
              <a:t>Rest to be filled in.</a:t>
            </a: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1938351" cy="954107"/>
          </a:xfrm>
          <a:prstGeom prst="rect">
            <a:avLst/>
          </a:prstGeom>
          <a:noFill/>
        </p:spPr>
        <p:txBody>
          <a:bodyPr wrap="none" rtlCol="0">
            <a:spAutoFit/>
          </a:bodyPr>
          <a:lstStyle/>
          <a:p>
            <a:pPr marL="171450" indent="-171450">
              <a:buFont typeface="Arial" panose="020B0604020202020204" pitchFamily="34" charset="0"/>
              <a:buChar char="•"/>
            </a:pPr>
            <a:r>
              <a:rPr lang="en-US" sz="800" dirty="0"/>
              <a:t>Service Management Interface</a:t>
            </a:r>
          </a:p>
          <a:p>
            <a:pPr marL="171450" indent="-171450">
              <a:buFont typeface="Arial" panose="020B0604020202020204" pitchFamily="34" charset="0"/>
              <a:buChar char="•"/>
            </a:pPr>
            <a:r>
              <a:rPr lang="en-US" sz="800" dirty="0"/>
              <a:t>Network Service LCM Interface</a:t>
            </a:r>
          </a:p>
          <a:p>
            <a:pPr marL="171450" indent="-171450">
              <a:buFont typeface="Arial" panose="020B0604020202020204" pitchFamily="34" charset="0"/>
              <a:buChar char="•"/>
            </a:pPr>
            <a:r>
              <a:rPr lang="en-US" sz="800" dirty="0"/>
              <a:t>Actuation Request Interface</a:t>
            </a:r>
          </a:p>
          <a:p>
            <a:pPr marL="171450" indent="-171450">
              <a:buFont typeface="Arial" panose="020B0604020202020204" pitchFamily="34" charset="0"/>
              <a:buChar char="•"/>
            </a:pPr>
            <a:r>
              <a:rPr lang="en-US" sz="800" dirty="0"/>
              <a:t>Service Definition Reception Interface</a:t>
            </a:r>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770276"/>
            <a:ext cx="1468672" cy="954107"/>
          </a:xfrm>
          <a:prstGeom prst="rect">
            <a:avLst/>
          </a:prstGeom>
          <a:noFill/>
        </p:spPr>
        <p:txBody>
          <a:bodyPr wrap="none" rtlCol="0">
            <a:spAutoFit/>
          </a:bodyPr>
          <a:lstStyle/>
          <a:p>
            <a:r>
              <a:rPr lang="en-US" sz="800" dirty="0"/>
              <a:t>Service Management Interface</a:t>
            </a:r>
          </a:p>
          <a:p>
            <a:r>
              <a:rPr lang="en-US" sz="800" dirty="0"/>
              <a:t>VNF LCM Interface</a:t>
            </a:r>
          </a:p>
          <a:p>
            <a:r>
              <a:rPr lang="en-US" sz="800" dirty="0"/>
              <a:t>NF Config Interface</a:t>
            </a:r>
          </a:p>
          <a:p>
            <a:r>
              <a:rPr lang="en-US" sz="800" dirty="0"/>
              <a:t>Optimization request Interface</a:t>
            </a:r>
          </a:p>
          <a:p>
            <a:r>
              <a:rPr lang="en-US" sz="800" dirty="0"/>
              <a:t>Inventory Service Interface</a:t>
            </a:r>
          </a:p>
          <a:p>
            <a:r>
              <a:rPr lang="en-US" sz="800" dirty="0"/>
              <a:t>Transport Service Interface</a:t>
            </a:r>
          </a:p>
          <a:p>
            <a:r>
              <a:rPr lang="en-US" sz="800" dirty="0"/>
              <a:t>Network Service LCM interface</a:t>
            </a:r>
          </a:p>
        </p:txBody>
      </p:sp>
    </p:spTree>
    <p:extLst>
      <p:ext uri="{BB962C8B-B14F-4D97-AF65-F5344CB8AC3E}">
        <p14:creationId xmlns:p14="http://schemas.microsoft.com/office/powerpoint/2010/main" val="1751489614"/>
      </p:ext>
    </p:extLst>
  </p:cSld>
  <p:clrMapOvr>
    <a:masterClrMapping/>
  </p:clrMapOvr>
  <p:transition>
    <p:wipe dir="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36</a:t>
            </a:fld>
            <a:endParaRPr lang="en-US" dirty="0"/>
          </a:p>
        </p:txBody>
      </p:sp>
      <p:sp>
        <p:nvSpPr>
          <p:cNvPr id="3" name="Title 2"/>
          <p:cNvSpPr>
            <a:spLocks noGrp="1"/>
          </p:cNvSpPr>
          <p:nvPr>
            <p:ph type="title"/>
          </p:nvPr>
        </p:nvSpPr>
        <p:spPr/>
        <p:txBody>
          <a:bodyPr>
            <a:normAutofit fontScale="90000"/>
          </a:bodyPr>
          <a:lstStyle/>
          <a:p>
            <a:r>
              <a:rPr lang="en-US" dirty="0" smtClean="0"/>
              <a:t>Data </a:t>
            </a:r>
            <a:r>
              <a:rPr lang="en-US" dirty="0"/>
              <a:t>Collection, Analytics, and </a:t>
            </a:r>
            <a:r>
              <a:rPr lang="en-US" dirty="0" smtClean="0"/>
              <a:t>Events</a:t>
            </a:r>
            <a:endParaRPr lang="en-US"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Data Collection, Analytics, and </a:t>
            </a:r>
            <a:r>
              <a:rPr lang="en-US" altLang="zh-CN" sz="1200" dirty="0" smtClean="0">
                <a:latin typeface="微软雅黑" panose="020B0503020204020204" pitchFamily="34" charset="-122"/>
                <a:ea typeface="微软雅黑" panose="020B0503020204020204" pitchFamily="34" charset="-122"/>
              </a:rPr>
              <a:t>Events</a:t>
            </a:r>
            <a:endParaRPr lang="en-US" altLang="zh-CN" sz="1200" dirty="0">
              <a:latin typeface="微软雅黑" panose="020B0503020204020204" pitchFamily="34" charset="-122"/>
              <a:ea typeface="微软雅黑" panose="020B0503020204020204" pitchFamily="34" charset="-122"/>
            </a:endParaRPr>
          </a:p>
        </p:txBody>
      </p:sp>
      <p:sp>
        <p:nvSpPr>
          <p:cNvPr id="8" name="Rectangle 7"/>
          <p:cNvSpPr/>
          <p:nvPr/>
        </p:nvSpPr>
        <p:spPr>
          <a:xfrm>
            <a:off x="2297231" y="1233422"/>
            <a:ext cx="9523929" cy="93438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normAutofit fontScale="70000" lnSpcReduction="20000"/>
          </a:bodyPr>
          <a:lstStyle/>
          <a:p>
            <a:r>
              <a:rPr lang="en-US" dirty="0">
                <a:solidFill>
                  <a:schemeClr val="tx1">
                    <a:lumMod val="85000"/>
                    <a:lumOff val="15000"/>
                  </a:schemeClr>
                </a:solidFill>
              </a:rPr>
              <a:t>Definition</a:t>
            </a:r>
            <a:r>
              <a:rPr lang="en-US" dirty="0" smtClean="0">
                <a:solidFill>
                  <a:schemeClr val="tx1">
                    <a:lumMod val="85000"/>
                    <a:lumOff val="15000"/>
                  </a:schemeClr>
                </a:solidFill>
              </a:rPr>
              <a:t>:</a:t>
            </a:r>
          </a:p>
          <a:p>
            <a:endParaRPr lang="en-US" dirty="0" smtClean="0">
              <a:solidFill>
                <a:schemeClr val="tx1">
                  <a:lumMod val="85000"/>
                  <a:lumOff val="15000"/>
                </a:schemeClr>
              </a:solidFill>
            </a:endParaRPr>
          </a:p>
          <a:p>
            <a:r>
              <a:rPr lang="en-US" dirty="0" smtClean="0">
                <a:solidFill>
                  <a:schemeClr val="tx1">
                    <a:lumMod val="85000"/>
                    <a:lumOff val="15000"/>
                  </a:schemeClr>
                </a:solidFill>
              </a:rPr>
              <a:t>DCAE is the ONAP subsystem that supports </a:t>
            </a:r>
            <a:r>
              <a:rPr lang="en-US" dirty="0">
                <a:solidFill>
                  <a:schemeClr val="tx1">
                    <a:lumMod val="85000"/>
                    <a:lumOff val="15000"/>
                  </a:schemeClr>
                </a:solidFill>
              </a:rPr>
              <a:t>closed loop control and higher-level </a:t>
            </a:r>
            <a:r>
              <a:rPr lang="en-US" dirty="0" smtClean="0">
                <a:solidFill>
                  <a:schemeClr val="tx1">
                    <a:lumMod val="85000"/>
                    <a:lumOff val="15000"/>
                  </a:schemeClr>
                </a:solidFill>
              </a:rPr>
              <a:t>correlation </a:t>
            </a:r>
            <a:r>
              <a:rPr lang="en-US" dirty="0">
                <a:solidFill>
                  <a:schemeClr val="tx1">
                    <a:lumMod val="85000"/>
                    <a:lumOff val="15000"/>
                  </a:schemeClr>
                </a:solidFill>
              </a:rPr>
              <a:t>for business and operations activities</a:t>
            </a:r>
            <a:r>
              <a:rPr lang="en-US" dirty="0" smtClean="0">
                <a:solidFill>
                  <a:schemeClr val="tx1">
                    <a:lumMod val="85000"/>
                    <a:lumOff val="15000"/>
                  </a:schemeClr>
                </a:solidFill>
              </a:rPr>
              <a:t>.  DCAE collects performance, usage, and configuration data; provides computation of analytics; aids in trouble-shooting and management; and publishes event, data, and analytics to the rest of the ONAP system for FCAPS functionality.  </a:t>
            </a:r>
            <a:endParaRPr lang="en-US" dirty="0">
              <a:solidFill>
                <a:schemeClr val="tx1">
                  <a:lumMod val="85000"/>
                  <a:lumOff val="15000"/>
                </a:schemeClr>
              </a:solidFill>
            </a:endParaRPr>
          </a:p>
        </p:txBody>
      </p:sp>
      <p:sp>
        <p:nvSpPr>
          <p:cNvPr id="9" name="Rectangle 8"/>
          <p:cNvSpPr/>
          <p:nvPr/>
        </p:nvSpPr>
        <p:spPr>
          <a:xfrm>
            <a:off x="2297231" y="2371739"/>
            <a:ext cx="9523929" cy="110404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normAutofit fontScale="85000" lnSpcReduction="20000"/>
          </a:bodyPr>
          <a:lstStyle/>
          <a:p>
            <a:r>
              <a:rPr lang="en-US" dirty="0">
                <a:solidFill>
                  <a:schemeClr val="tx1">
                    <a:lumMod val="85000"/>
                    <a:lumOff val="15000"/>
                  </a:schemeClr>
                </a:solidFill>
              </a:rPr>
              <a:t>Provided Interfaces:</a:t>
            </a:r>
          </a:p>
          <a:p>
            <a:pPr marL="285750" indent="-285750">
              <a:buFontTx/>
              <a:buChar char="-"/>
            </a:pPr>
            <a:r>
              <a:rPr lang="en-US" dirty="0">
                <a:solidFill>
                  <a:schemeClr val="tx1">
                    <a:lumMod val="85000"/>
                    <a:lumOff val="15000"/>
                  </a:schemeClr>
                </a:solidFill>
              </a:rPr>
              <a:t>Interface 1: </a:t>
            </a:r>
            <a:r>
              <a:rPr lang="en-US" dirty="0" smtClean="0">
                <a:solidFill>
                  <a:schemeClr val="tx1">
                    <a:lumMod val="85000"/>
                    <a:lumOff val="15000"/>
                  </a:schemeClr>
                </a:solidFill>
              </a:rPr>
              <a:t>Data collection interface (used by VNFs and others from which data is collected)</a:t>
            </a:r>
            <a:endParaRPr lang="en-US" dirty="0">
              <a:solidFill>
                <a:schemeClr val="tx1">
                  <a:lumMod val="85000"/>
                  <a:lumOff val="15000"/>
                </a:schemeClr>
              </a:solidFill>
            </a:endParaRPr>
          </a:p>
          <a:p>
            <a:pPr marL="742950" lvl="1" indent="-285750">
              <a:buFontTx/>
              <a:buChar char="-"/>
            </a:pPr>
            <a:r>
              <a:rPr lang="en-US" dirty="0" smtClean="0">
                <a:solidFill>
                  <a:schemeClr val="tx1">
                    <a:lumMod val="85000"/>
                    <a:lumOff val="15000"/>
                  </a:schemeClr>
                </a:solidFill>
              </a:rPr>
              <a:t>Interface for various FCAPS data entering DCAE/ONAP. </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Interface 2: Deployment interface (used by CLAMP)</a:t>
            </a:r>
          </a:p>
          <a:p>
            <a:pPr marL="742950" lvl="1" indent="-285750">
              <a:buFontTx/>
              <a:buChar char="-"/>
            </a:pPr>
            <a:r>
              <a:rPr lang="en-US" dirty="0" smtClean="0">
                <a:solidFill>
                  <a:schemeClr val="tx1">
                    <a:lumMod val="85000"/>
                    <a:lumOff val="15000"/>
                  </a:schemeClr>
                </a:solidFill>
              </a:rPr>
              <a:t>Interface for triggering the deployment and changes of a control loop</a:t>
            </a:r>
          </a:p>
        </p:txBody>
      </p:sp>
      <p:sp>
        <p:nvSpPr>
          <p:cNvPr id="10" name="Rectangle 9"/>
          <p:cNvSpPr/>
          <p:nvPr/>
        </p:nvSpPr>
        <p:spPr>
          <a:xfrm>
            <a:off x="2297231" y="3679721"/>
            <a:ext cx="9523929" cy="217497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normAutofit fontScale="77500" lnSpcReduction="20000"/>
          </a:bodyPr>
          <a:lstStyle/>
          <a:p>
            <a:r>
              <a:rPr lang="en-US" dirty="0">
                <a:solidFill>
                  <a:schemeClr val="tx1">
                    <a:lumMod val="85000"/>
                    <a:lumOff val="15000"/>
                  </a:schemeClr>
                </a:solidFill>
              </a:rPr>
              <a:t>Consumed interface Interfaces:</a:t>
            </a:r>
          </a:p>
          <a:p>
            <a:pPr marL="285750" indent="-285750">
              <a:buFontTx/>
              <a:buChar char="-"/>
            </a:pPr>
            <a:r>
              <a:rPr lang="en-US" dirty="0">
                <a:solidFill>
                  <a:schemeClr val="tx1">
                    <a:lumMod val="85000"/>
                    <a:lumOff val="15000"/>
                  </a:schemeClr>
                </a:solidFill>
              </a:rPr>
              <a:t>Interface </a:t>
            </a:r>
            <a:r>
              <a:rPr lang="en-US" dirty="0" smtClean="0">
                <a:solidFill>
                  <a:schemeClr val="tx1">
                    <a:lumMod val="85000"/>
                    <a:lumOff val="15000"/>
                  </a:schemeClr>
                </a:solidFill>
              </a:rPr>
              <a:t>1: Data movement platform interface (provided by DMaaP)</a:t>
            </a:r>
          </a:p>
          <a:p>
            <a:pPr marL="742950" lvl="1" indent="-285750">
              <a:buFontTx/>
              <a:buChar char="-"/>
            </a:pPr>
            <a:r>
              <a:rPr lang="en-US" dirty="0" smtClean="0">
                <a:solidFill>
                  <a:schemeClr val="tx1">
                    <a:lumMod val="85000"/>
                    <a:lumOff val="15000"/>
                  </a:schemeClr>
                </a:solidFill>
              </a:rPr>
              <a:t>Interface for data transportation between DCAE subcomponents and between DCAE and other ONAP components </a:t>
            </a:r>
          </a:p>
          <a:p>
            <a:pPr marL="742950" lvl="1" indent="-285750">
              <a:buFontTx/>
              <a:buChar char="-"/>
            </a:pPr>
            <a:r>
              <a:rPr lang="en-US" dirty="0" smtClean="0">
                <a:solidFill>
                  <a:schemeClr val="tx1">
                    <a:lumMod val="85000"/>
                    <a:lumOff val="15000"/>
                  </a:schemeClr>
                </a:solidFill>
              </a:rPr>
              <a:t>This interface can also be used for publishing events to other ONAP components.</a:t>
            </a:r>
          </a:p>
          <a:p>
            <a:pPr marL="285750" indent="-285750">
              <a:buFontTx/>
              <a:buChar char="-"/>
            </a:pPr>
            <a:r>
              <a:rPr lang="en-US" dirty="0" smtClean="0">
                <a:solidFill>
                  <a:schemeClr val="tx1">
                    <a:lumMod val="85000"/>
                    <a:lumOff val="15000"/>
                  </a:schemeClr>
                </a:solidFill>
              </a:rPr>
              <a:t>Interface 2: Data enrichment interface (provided by A&amp;AI)</a:t>
            </a:r>
          </a:p>
          <a:p>
            <a:pPr marL="742950" lvl="1" indent="-285750">
              <a:buFontTx/>
              <a:buChar char="-"/>
            </a:pPr>
            <a:r>
              <a:rPr lang="en-US" dirty="0" smtClean="0">
                <a:solidFill>
                  <a:schemeClr val="tx1">
                    <a:lumMod val="85000"/>
                    <a:lumOff val="15000"/>
                  </a:schemeClr>
                </a:solidFill>
              </a:rPr>
              <a:t>Interface used by DCAE for enriching collected raw data by adding information not contained in original data, e.g. identifying the VNF type from VNF identity by querying this interface.</a:t>
            </a:r>
          </a:p>
          <a:p>
            <a:pPr marL="285750" indent="-285750">
              <a:buFontTx/>
              <a:buChar char="-"/>
            </a:pPr>
            <a:r>
              <a:rPr lang="en-US" dirty="0">
                <a:solidFill>
                  <a:schemeClr val="tx1">
                    <a:lumMod val="85000"/>
                    <a:lumOff val="15000"/>
                  </a:schemeClr>
                </a:solidFill>
              </a:rPr>
              <a:t>Interface 2: Service model </a:t>
            </a:r>
            <a:r>
              <a:rPr lang="en-US" dirty="0" smtClean="0">
                <a:solidFill>
                  <a:schemeClr val="tx1">
                    <a:lumMod val="85000"/>
                    <a:lumOff val="15000"/>
                  </a:schemeClr>
                </a:solidFill>
              </a:rPr>
              <a:t>change interface (Provided by SDC)</a:t>
            </a:r>
            <a:endParaRPr lang="en-US" dirty="0">
              <a:solidFill>
                <a:schemeClr val="tx1">
                  <a:lumMod val="85000"/>
                  <a:lumOff val="15000"/>
                </a:schemeClr>
              </a:solidFill>
            </a:endParaRPr>
          </a:p>
          <a:p>
            <a:pPr marL="742950" lvl="1" indent="-285750">
              <a:buFontTx/>
              <a:buChar char="-"/>
            </a:pPr>
            <a:r>
              <a:rPr lang="en-US" dirty="0">
                <a:solidFill>
                  <a:schemeClr val="tx1">
                    <a:lumMod val="85000"/>
                    <a:lumOff val="15000"/>
                  </a:schemeClr>
                </a:solidFill>
              </a:rPr>
              <a:t>Interface for </a:t>
            </a:r>
            <a:r>
              <a:rPr lang="en-US" dirty="0" smtClean="0">
                <a:solidFill>
                  <a:schemeClr val="tx1">
                    <a:lumMod val="85000"/>
                    <a:lumOff val="15000"/>
                  </a:schemeClr>
                </a:solidFill>
              </a:rPr>
              <a:t>fetching </a:t>
            </a:r>
            <a:r>
              <a:rPr lang="en-US" dirty="0">
                <a:solidFill>
                  <a:schemeClr val="tx1">
                    <a:lumMod val="85000"/>
                    <a:lumOff val="15000"/>
                  </a:schemeClr>
                </a:solidFill>
              </a:rPr>
              <a:t>control loop </a:t>
            </a:r>
            <a:r>
              <a:rPr lang="en-US" dirty="0" smtClean="0">
                <a:solidFill>
                  <a:schemeClr val="tx1">
                    <a:lumMod val="85000"/>
                    <a:lumOff val="15000"/>
                  </a:schemeClr>
                </a:solidFill>
              </a:rPr>
              <a:t>models and updates.</a:t>
            </a:r>
          </a:p>
          <a:p>
            <a:pPr marL="285750" indent="-285750">
              <a:buFontTx/>
              <a:buChar char="-"/>
            </a:pPr>
            <a:r>
              <a:rPr lang="en-US" dirty="0">
                <a:solidFill>
                  <a:schemeClr val="tx1">
                    <a:lumMod val="85000"/>
                    <a:lumOff val="15000"/>
                  </a:schemeClr>
                </a:solidFill>
              </a:rPr>
              <a:t>Interface 4: Policy </a:t>
            </a:r>
            <a:r>
              <a:rPr lang="en-US" dirty="0" smtClean="0">
                <a:solidFill>
                  <a:schemeClr val="tx1">
                    <a:lumMod val="85000"/>
                    <a:lumOff val="15000"/>
                  </a:schemeClr>
                </a:solidFill>
              </a:rPr>
              <a:t>interface (Provided by Policy)</a:t>
            </a:r>
            <a:endParaRPr lang="en-US" dirty="0">
              <a:solidFill>
                <a:schemeClr val="tx1">
                  <a:lumMod val="85000"/>
                  <a:lumOff val="15000"/>
                </a:schemeClr>
              </a:solidFill>
            </a:endParaRPr>
          </a:p>
          <a:p>
            <a:pPr marL="742950" lvl="1" indent="-285750">
              <a:buFontTx/>
              <a:buChar char="-"/>
            </a:pPr>
            <a:r>
              <a:rPr lang="en-US" dirty="0">
                <a:solidFill>
                  <a:schemeClr val="tx1">
                    <a:lumMod val="85000"/>
                    <a:lumOff val="15000"/>
                  </a:schemeClr>
                </a:solidFill>
              </a:rPr>
              <a:t>Interface for </a:t>
            </a:r>
            <a:r>
              <a:rPr lang="en-US" dirty="0" smtClean="0">
                <a:solidFill>
                  <a:schemeClr val="tx1">
                    <a:lumMod val="85000"/>
                    <a:lumOff val="15000"/>
                  </a:schemeClr>
                </a:solidFill>
              </a:rPr>
              <a:t>fetching </a:t>
            </a:r>
            <a:r>
              <a:rPr lang="en-US" dirty="0">
                <a:solidFill>
                  <a:schemeClr val="tx1">
                    <a:lumMod val="85000"/>
                    <a:lumOff val="15000"/>
                  </a:schemeClr>
                </a:solidFill>
              </a:rPr>
              <a:t>configuration and operation policies on control loop and control loop components into DCAE for </a:t>
            </a:r>
            <a:r>
              <a:rPr lang="en-US" dirty="0" smtClean="0">
                <a:solidFill>
                  <a:schemeClr val="tx1">
                    <a:lumMod val="85000"/>
                    <a:lumOff val="15000"/>
                  </a:schemeClr>
                </a:solidFill>
              </a:rPr>
              <a:t>application.</a:t>
            </a:r>
            <a:endParaRPr lang="en-US" dirty="0">
              <a:solidFill>
                <a:schemeClr val="tx1">
                  <a:lumMod val="85000"/>
                  <a:lumOff val="15000"/>
                </a:schemeClr>
              </a:solidFill>
            </a:endParaRPr>
          </a:p>
          <a:p>
            <a:endParaRPr lang="en-US" dirty="0" smtClean="0">
              <a:solidFill>
                <a:schemeClr val="tx1">
                  <a:lumMod val="85000"/>
                  <a:lumOff val="15000"/>
                </a:schemeClr>
              </a:solidFill>
            </a:endParaRPr>
          </a:p>
          <a:p>
            <a:endParaRPr lang="en-US" dirty="0">
              <a:solidFill>
                <a:schemeClr val="tx1">
                  <a:lumMod val="85000"/>
                  <a:lumOff val="15000"/>
                </a:schemeClr>
              </a:solidFill>
            </a:endParaRPr>
          </a:p>
          <a:p>
            <a:pPr marL="285750" indent="-285750">
              <a:buFontTx/>
              <a:buChar char="-"/>
            </a:pPr>
            <a:endParaRPr lang="en-US" dirty="0">
              <a:solidFill>
                <a:schemeClr val="tx1">
                  <a:lumMod val="85000"/>
                  <a:lumOff val="15000"/>
                </a:schemeClr>
              </a:solidFill>
            </a:endParaRPr>
          </a:p>
        </p:txBody>
      </p:sp>
      <p:sp>
        <p:nvSpPr>
          <p:cNvPr id="11" name="Rectangle 10"/>
          <p:cNvSpPr/>
          <p:nvPr/>
        </p:nvSpPr>
        <p:spPr>
          <a:xfrm>
            <a:off x="2297231" y="5969000"/>
            <a:ext cx="9523929" cy="31098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normAutofit fontScale="85000" lnSpcReduction="10000"/>
          </a:bodyPr>
          <a:lstStyle/>
          <a:p>
            <a:r>
              <a:rPr lang="en-US" dirty="0">
                <a:solidFill>
                  <a:schemeClr val="tx1">
                    <a:lumMod val="85000"/>
                    <a:lumOff val="15000"/>
                  </a:schemeClr>
                </a:solidFill>
              </a:rPr>
              <a:t>Consumed </a:t>
            </a:r>
            <a:r>
              <a:rPr lang="en-US" dirty="0" smtClean="0">
                <a:solidFill>
                  <a:schemeClr val="tx1">
                    <a:lumMod val="85000"/>
                    <a:lumOff val="15000"/>
                  </a:schemeClr>
                </a:solidFill>
              </a:rPr>
              <a:t>Models: TOSCA models descripting control loop construction (e.g. collection and analytics apparatus) </a:t>
            </a:r>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53204" y="1803507"/>
            <a:ext cx="635110" cy="215444"/>
          </a:xfrm>
          <a:prstGeom prst="rect">
            <a:avLst/>
          </a:prstGeom>
          <a:noFill/>
        </p:spPr>
        <p:txBody>
          <a:bodyPr wrap="none" rtlCol="0">
            <a:spAutoFit/>
          </a:bodyPr>
          <a:lstStyle/>
          <a:p>
            <a:r>
              <a:rPr lang="en-US" sz="800" dirty="0"/>
              <a:t>Interface 1</a:t>
            </a:r>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Tree>
    <p:extLst>
      <p:ext uri="{BB962C8B-B14F-4D97-AF65-F5344CB8AC3E}">
        <p14:creationId xmlns:p14="http://schemas.microsoft.com/office/powerpoint/2010/main" val="2730740494"/>
      </p:ext>
    </p:extLst>
  </p:cSld>
  <p:clrMapOvr>
    <a:masterClrMapping/>
  </p:clrMapOvr>
  <p:transition>
    <p:wipe dir="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37</a:t>
            </a:fld>
            <a:endParaRPr lang="en-US" dirty="0"/>
          </a:p>
        </p:txBody>
      </p:sp>
      <p:sp>
        <p:nvSpPr>
          <p:cNvPr id="3" name="Title 2"/>
          <p:cNvSpPr>
            <a:spLocks noGrp="1"/>
          </p:cNvSpPr>
          <p:nvPr>
            <p:ph type="title"/>
          </p:nvPr>
        </p:nvSpPr>
        <p:spPr/>
        <p:txBody>
          <a:bodyPr>
            <a:normAutofit fontScale="90000"/>
          </a:bodyPr>
          <a:lstStyle/>
          <a:p>
            <a:r>
              <a:rPr lang="en-US" dirty="0"/>
              <a:t>Active &amp; Available Inventory, External Registry</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Active &amp; Available Inventory, External Registry</a:t>
            </a:r>
          </a:p>
        </p:txBody>
      </p:sp>
      <p:sp>
        <p:nvSpPr>
          <p:cNvPr id="8" name="Rectangle 7"/>
          <p:cNvSpPr/>
          <p:nvPr/>
        </p:nvSpPr>
        <p:spPr>
          <a:xfrm>
            <a:off x="2297232" y="1381991"/>
            <a:ext cx="9523929" cy="124700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200" dirty="0">
                <a:solidFill>
                  <a:schemeClr val="tx1">
                    <a:lumMod val="85000"/>
                    <a:lumOff val="15000"/>
                  </a:schemeClr>
                </a:solidFill>
              </a:rPr>
              <a:t>Definition</a:t>
            </a:r>
            <a:r>
              <a:rPr lang="en-US" sz="1200" dirty="0" smtClean="0">
                <a:solidFill>
                  <a:schemeClr val="tx1">
                    <a:lumMod val="85000"/>
                    <a:lumOff val="15000"/>
                  </a:schemeClr>
                </a:solidFill>
              </a:rPr>
              <a:t>:</a:t>
            </a:r>
          </a:p>
          <a:p>
            <a:pPr marL="285750" indent="-285750">
              <a:buFontTx/>
              <a:buChar char="-"/>
            </a:pPr>
            <a:r>
              <a:rPr lang="en-US" sz="1200" dirty="0" smtClean="0">
                <a:solidFill>
                  <a:schemeClr val="tx1">
                    <a:lumMod val="85000"/>
                    <a:lumOff val="15000"/>
                  </a:schemeClr>
                </a:solidFill>
              </a:rPr>
              <a:t>AAI maintains </a:t>
            </a:r>
            <a:r>
              <a:rPr lang="en-US" sz="1200" dirty="0">
                <a:solidFill>
                  <a:schemeClr val="tx1">
                    <a:lumMod val="85000"/>
                    <a:lumOff val="15000"/>
                  </a:schemeClr>
                </a:solidFill>
              </a:rPr>
              <a:t>a live view of services and resources in the network, providing the state and relationships of the service </a:t>
            </a:r>
            <a:r>
              <a:rPr lang="en-US" sz="1200" dirty="0" smtClean="0">
                <a:solidFill>
                  <a:schemeClr val="tx1">
                    <a:lumMod val="85000"/>
                    <a:lumOff val="15000"/>
                  </a:schemeClr>
                </a:solidFill>
              </a:rPr>
              <a:t>components</a:t>
            </a:r>
          </a:p>
          <a:p>
            <a:pPr marL="285750" indent="-285750">
              <a:buFontTx/>
              <a:buChar char="-"/>
            </a:pPr>
            <a:r>
              <a:rPr lang="en-US" sz="1200" dirty="0" smtClean="0">
                <a:solidFill>
                  <a:schemeClr val="tx1">
                    <a:lumMod val="85000"/>
                    <a:lumOff val="15000"/>
                  </a:schemeClr>
                </a:solidFill>
              </a:rPr>
              <a:t>Maintains </a:t>
            </a:r>
            <a:r>
              <a:rPr lang="en-US" sz="1200" dirty="0">
                <a:solidFill>
                  <a:schemeClr val="tx1">
                    <a:lumMod val="85000"/>
                    <a:lumOff val="15000"/>
                  </a:schemeClr>
                </a:solidFill>
              </a:rPr>
              <a:t>the view of the managed systems services and resources, as well as information of the external systems that ONAP will connect to</a:t>
            </a:r>
            <a:r>
              <a:rPr lang="en-US" sz="1200" dirty="0" smtClean="0">
                <a:solidFill>
                  <a:schemeClr val="tx1">
                    <a:lumMod val="85000"/>
                    <a:lumOff val="15000"/>
                  </a:schemeClr>
                </a:solidFill>
              </a:rPr>
              <a:t>.</a:t>
            </a:r>
          </a:p>
          <a:p>
            <a:pPr marL="285750" indent="-285750">
              <a:buFontTx/>
              <a:buChar char="-"/>
            </a:pPr>
            <a:r>
              <a:rPr lang="en-US" sz="1200" dirty="0" smtClean="0">
                <a:solidFill>
                  <a:schemeClr val="tx1">
                    <a:lumMod val="85000"/>
                    <a:lumOff val="15000"/>
                  </a:schemeClr>
                </a:solidFill>
              </a:rPr>
              <a:t>It </a:t>
            </a:r>
            <a:r>
              <a:rPr lang="en-US" sz="1200" dirty="0">
                <a:solidFill>
                  <a:schemeClr val="tx1">
                    <a:lumMod val="85000"/>
                    <a:lumOff val="15000"/>
                  </a:schemeClr>
                </a:solidFill>
              </a:rPr>
              <a:t>provides real-time views of a managed systems resources, services and relationships with each other</a:t>
            </a:r>
            <a:r>
              <a:rPr lang="en-US" sz="1200" dirty="0" smtClean="0">
                <a:solidFill>
                  <a:schemeClr val="tx1">
                    <a:lumMod val="85000"/>
                    <a:lumOff val="15000"/>
                  </a:schemeClr>
                </a:solidFill>
              </a:rPr>
              <a:t>.</a:t>
            </a:r>
          </a:p>
          <a:p>
            <a:pPr marL="285750" indent="-285750">
              <a:buFontTx/>
              <a:buChar char="-"/>
            </a:pPr>
            <a:r>
              <a:rPr lang="en-US" sz="1200" dirty="0" smtClean="0">
                <a:solidFill>
                  <a:schemeClr val="tx1">
                    <a:lumMod val="85000"/>
                    <a:lumOff val="15000"/>
                  </a:schemeClr>
                </a:solidFill>
              </a:rPr>
              <a:t>AAI provides a </a:t>
            </a:r>
            <a:r>
              <a:rPr lang="en-US" sz="1200" dirty="0">
                <a:solidFill>
                  <a:schemeClr val="tx1">
                    <a:lumMod val="85000"/>
                    <a:lumOff val="15000"/>
                  </a:schemeClr>
                </a:solidFill>
              </a:rPr>
              <a:t>GUI to provide users the ability to find and inspect inventory data.  This includes a free-text search, inspection of specific entities and their relationships, and aggregated views of data.</a:t>
            </a:r>
          </a:p>
          <a:p>
            <a:pPr marL="285750" indent="-285750">
              <a:buFontTx/>
              <a:buChar char="-"/>
            </a:pPr>
            <a:endParaRPr lang="en-US" sz="1200" dirty="0" smtClean="0">
              <a:solidFill>
                <a:schemeClr val="tx1">
                  <a:lumMod val="85000"/>
                  <a:lumOff val="15000"/>
                </a:schemeClr>
              </a:solidFill>
            </a:endParaRPr>
          </a:p>
          <a:p>
            <a:pPr marL="285750" indent="-285750">
              <a:buFontTx/>
              <a:buChar char="-"/>
            </a:pPr>
            <a:endParaRPr lang="en-US" sz="1200" dirty="0">
              <a:solidFill>
                <a:schemeClr val="tx1">
                  <a:lumMod val="85000"/>
                  <a:lumOff val="15000"/>
                </a:schemeClr>
              </a:solidFill>
            </a:endParaRPr>
          </a:p>
        </p:txBody>
      </p:sp>
      <p:sp>
        <p:nvSpPr>
          <p:cNvPr id="9" name="Rectangle 8"/>
          <p:cNvSpPr/>
          <p:nvPr/>
        </p:nvSpPr>
        <p:spPr>
          <a:xfrm>
            <a:off x="2297232" y="2853199"/>
            <a:ext cx="9523929" cy="152137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200" dirty="0">
                <a:solidFill>
                  <a:schemeClr val="tx1">
                    <a:lumMod val="85000"/>
                    <a:lumOff val="15000"/>
                  </a:schemeClr>
                </a:solidFill>
              </a:rPr>
              <a:t>Provided Interfaces:</a:t>
            </a:r>
          </a:p>
          <a:p>
            <a:pPr marL="285750" indent="-285750">
              <a:buFontTx/>
              <a:buChar char="-"/>
            </a:pPr>
            <a:r>
              <a:rPr lang="en-US" sz="1200" dirty="0">
                <a:solidFill>
                  <a:schemeClr val="tx1">
                    <a:lumMod val="85000"/>
                    <a:lumOff val="15000"/>
                  </a:schemeClr>
                </a:solidFill>
              </a:rPr>
              <a:t>Inventory Service </a:t>
            </a:r>
            <a:r>
              <a:rPr lang="en-US" sz="1200" dirty="0" smtClean="0">
                <a:solidFill>
                  <a:schemeClr val="tx1">
                    <a:lumMod val="85000"/>
                    <a:lumOff val="15000"/>
                  </a:schemeClr>
                </a:solidFill>
              </a:rPr>
              <a:t>Interfaces:</a:t>
            </a:r>
          </a:p>
          <a:p>
            <a:pPr marL="742950" lvl="1" indent="-285750">
              <a:buFontTx/>
              <a:buChar char="-"/>
            </a:pPr>
            <a:r>
              <a:rPr lang="en-US" sz="1200" dirty="0" smtClean="0">
                <a:solidFill>
                  <a:schemeClr val="tx1">
                    <a:lumMod val="85000"/>
                    <a:lumOff val="15000"/>
                  </a:schemeClr>
                </a:solidFill>
              </a:rPr>
              <a:t>AAI Resources REST API - Provides </a:t>
            </a:r>
            <a:r>
              <a:rPr lang="en-US" sz="1200" dirty="0">
                <a:solidFill>
                  <a:schemeClr val="tx1">
                    <a:lumMod val="85000"/>
                    <a:lumOff val="15000"/>
                  </a:schemeClr>
                </a:solidFill>
              </a:rPr>
              <a:t>the ability to store, read, update inventory </a:t>
            </a:r>
            <a:r>
              <a:rPr lang="en-US" sz="1200" dirty="0" smtClean="0">
                <a:solidFill>
                  <a:schemeClr val="tx1">
                    <a:lumMod val="85000"/>
                    <a:lumOff val="15000"/>
                  </a:schemeClr>
                </a:solidFill>
              </a:rPr>
              <a:t>information</a:t>
            </a:r>
          </a:p>
          <a:p>
            <a:pPr marL="742950" lvl="1" indent="-285750">
              <a:buFontTx/>
              <a:buChar char="-"/>
            </a:pPr>
            <a:r>
              <a:rPr lang="en-US" sz="1200" dirty="0" smtClean="0">
                <a:solidFill>
                  <a:schemeClr val="tx1">
                    <a:lumMod val="85000"/>
                    <a:lumOff val="15000"/>
                  </a:schemeClr>
                </a:solidFill>
              </a:rPr>
              <a:t>Gizmo</a:t>
            </a:r>
            <a:r>
              <a:rPr lang="en-US" sz="1200" dirty="0">
                <a:solidFill>
                  <a:schemeClr val="tx1">
                    <a:lumMod val="85000"/>
                    <a:lumOff val="15000"/>
                  </a:schemeClr>
                </a:solidFill>
              </a:rPr>
              <a:t>: a </a:t>
            </a:r>
            <a:r>
              <a:rPr lang="en-US" sz="1200">
                <a:solidFill>
                  <a:schemeClr val="tx1">
                    <a:lumMod val="85000"/>
                    <a:lumOff val="15000"/>
                  </a:schemeClr>
                </a:solidFill>
              </a:rPr>
              <a:t>low-level </a:t>
            </a:r>
            <a:r>
              <a:rPr lang="en-US" sz="1200" smtClean="0">
                <a:solidFill>
                  <a:schemeClr val="tx1">
                    <a:lumMod val="85000"/>
                    <a:lumOff val="15000"/>
                  </a:schemeClr>
                </a:solidFill>
              </a:rPr>
              <a:t>REST CRUD </a:t>
            </a:r>
            <a:r>
              <a:rPr lang="en-US" sz="1200" dirty="0">
                <a:solidFill>
                  <a:schemeClr val="tx1">
                    <a:lumMod val="85000"/>
                    <a:lumOff val="15000"/>
                  </a:schemeClr>
                </a:solidFill>
              </a:rPr>
              <a:t>API that provides targeted and simple access to entities, relationships, and their properties.  Gizmo also provides lightweight collections, and transactional bulk write </a:t>
            </a:r>
            <a:r>
              <a:rPr lang="en-US" sz="1200" dirty="0" smtClean="0">
                <a:solidFill>
                  <a:schemeClr val="tx1">
                    <a:lumMod val="85000"/>
                    <a:lumOff val="15000"/>
                  </a:schemeClr>
                </a:solidFill>
              </a:rPr>
              <a:t>support</a:t>
            </a:r>
          </a:p>
          <a:p>
            <a:pPr marL="285750" indent="-285750">
              <a:buFontTx/>
              <a:buChar char="-"/>
            </a:pPr>
            <a:r>
              <a:rPr lang="en-US" sz="1200" dirty="0" smtClean="0">
                <a:solidFill>
                  <a:schemeClr val="tx1">
                    <a:lumMod val="85000"/>
                    <a:lumOff val="15000"/>
                  </a:schemeClr>
                </a:solidFill>
              </a:rPr>
              <a:t>Complex Query Interface: AAI Traversal REST API – Provides the ability to perform complex traversals of the AAI Graph</a:t>
            </a:r>
          </a:p>
          <a:p>
            <a:pPr marL="285750" indent="-285750">
              <a:buFontTx/>
              <a:buChar char="-"/>
            </a:pPr>
            <a:r>
              <a:rPr lang="en-US" sz="1200" dirty="0" smtClean="0">
                <a:solidFill>
                  <a:schemeClr val="tx1">
                    <a:lumMod val="85000"/>
                    <a:lumOff val="15000"/>
                  </a:schemeClr>
                </a:solidFill>
              </a:rPr>
              <a:t>External </a:t>
            </a:r>
            <a:r>
              <a:rPr lang="en-US" sz="1200" dirty="0">
                <a:solidFill>
                  <a:schemeClr val="tx1">
                    <a:lumMod val="85000"/>
                    <a:lumOff val="15000"/>
                  </a:schemeClr>
                </a:solidFill>
              </a:rPr>
              <a:t>Register interface </a:t>
            </a:r>
          </a:p>
          <a:p>
            <a:pPr marL="742950" lvl="1" indent="-285750">
              <a:buFontTx/>
              <a:buChar char="-"/>
            </a:pPr>
            <a:r>
              <a:rPr lang="en-US" sz="1200" dirty="0">
                <a:solidFill>
                  <a:schemeClr val="tx1">
                    <a:lumMod val="85000"/>
                    <a:lumOff val="15000"/>
                  </a:schemeClr>
                </a:solidFill>
              </a:rPr>
              <a:t>Provides the ability to provision and read external system information</a:t>
            </a:r>
          </a:p>
        </p:txBody>
      </p:sp>
      <p:sp>
        <p:nvSpPr>
          <p:cNvPr id="10" name="Rectangle 9"/>
          <p:cNvSpPr/>
          <p:nvPr/>
        </p:nvSpPr>
        <p:spPr>
          <a:xfrm>
            <a:off x="2297232" y="4549277"/>
            <a:ext cx="9523929" cy="81738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200" dirty="0">
                <a:solidFill>
                  <a:schemeClr val="tx1">
                    <a:lumMod val="85000"/>
                    <a:lumOff val="15000"/>
                  </a:schemeClr>
                </a:solidFill>
              </a:rPr>
              <a:t>Consumed interface Interfaces:</a:t>
            </a:r>
          </a:p>
          <a:p>
            <a:pPr marL="285750" indent="-285750">
              <a:buFontTx/>
              <a:buChar char="-"/>
            </a:pPr>
            <a:r>
              <a:rPr lang="en-US" sz="1200" dirty="0" err="1" smtClean="0">
                <a:solidFill>
                  <a:schemeClr val="tx1">
                    <a:lumMod val="85000"/>
                    <a:lumOff val="15000"/>
                  </a:schemeClr>
                </a:solidFill>
              </a:rPr>
              <a:t>DMaaP</a:t>
            </a:r>
            <a:endParaRPr lang="en-US" sz="1200" dirty="0" smtClean="0">
              <a:solidFill>
                <a:schemeClr val="tx1">
                  <a:lumMod val="85000"/>
                  <a:lumOff val="15000"/>
                </a:schemeClr>
              </a:solidFill>
            </a:endParaRPr>
          </a:p>
          <a:p>
            <a:pPr marL="285750" indent="-285750">
              <a:buFontTx/>
              <a:buChar char="-"/>
            </a:pPr>
            <a:r>
              <a:rPr lang="en-US" sz="1200" dirty="0" smtClean="0">
                <a:solidFill>
                  <a:schemeClr val="tx1">
                    <a:lumMod val="85000"/>
                    <a:lumOff val="15000"/>
                  </a:schemeClr>
                </a:solidFill>
              </a:rPr>
              <a:t>SDC</a:t>
            </a:r>
          </a:p>
          <a:p>
            <a:pPr marL="285750" indent="-285750">
              <a:buFontTx/>
              <a:buChar char="-"/>
            </a:pPr>
            <a:r>
              <a:rPr lang="en-US" sz="1200" dirty="0" err="1" smtClean="0">
                <a:solidFill>
                  <a:schemeClr val="tx1">
                    <a:lumMod val="85000"/>
                    <a:lumOff val="15000"/>
                  </a:schemeClr>
                </a:solidFill>
              </a:rPr>
              <a:t>Multivim</a:t>
            </a:r>
            <a:endParaRPr lang="en-US" sz="1200" dirty="0">
              <a:solidFill>
                <a:schemeClr val="tx1">
                  <a:lumMod val="85000"/>
                  <a:lumOff val="15000"/>
                </a:schemeClr>
              </a:solidFill>
            </a:endParaRPr>
          </a:p>
        </p:txBody>
      </p:sp>
      <p:sp>
        <p:nvSpPr>
          <p:cNvPr id="11" name="Rectangle 10"/>
          <p:cNvSpPr/>
          <p:nvPr/>
        </p:nvSpPr>
        <p:spPr>
          <a:xfrm>
            <a:off x="2297231" y="5541363"/>
            <a:ext cx="9523929" cy="73862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 </a:t>
            </a:r>
            <a:r>
              <a:rPr lang="en-US" dirty="0" smtClean="0">
                <a:solidFill>
                  <a:schemeClr val="tx1">
                    <a:lumMod val="85000"/>
                    <a:lumOff val="15000"/>
                  </a:schemeClr>
                </a:solidFill>
              </a:rPr>
              <a:t>TOSCA Service and Resource Models</a:t>
            </a:r>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14960" y="1537112"/>
            <a:ext cx="1894839" cy="415498"/>
          </a:xfrm>
          <a:prstGeom prst="rect">
            <a:avLst/>
          </a:prstGeom>
          <a:noFill/>
        </p:spPr>
        <p:txBody>
          <a:bodyPr wrap="square" rtlCol="0">
            <a:spAutoFit/>
          </a:bodyPr>
          <a:lstStyle/>
          <a:p>
            <a:pPr marL="171450" indent="-171450">
              <a:buFont typeface="Arial" panose="020B0604020202020204" pitchFamily="34" charset="0"/>
              <a:buChar char="•"/>
            </a:pPr>
            <a:r>
              <a:rPr lang="en-US" sz="1050" dirty="0"/>
              <a:t>Inventory Service Interface</a:t>
            </a:r>
          </a:p>
          <a:p>
            <a:pPr marL="171450" indent="-171450">
              <a:buFont typeface="Arial" panose="020B0604020202020204" pitchFamily="34" charset="0"/>
              <a:buChar char="•"/>
            </a:pPr>
            <a:r>
              <a:rPr lang="en-US" sz="1050" dirty="0"/>
              <a:t>External Register Interface</a:t>
            </a:r>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Tree>
    <p:extLst>
      <p:ext uri="{BB962C8B-B14F-4D97-AF65-F5344CB8AC3E}">
        <p14:creationId xmlns:p14="http://schemas.microsoft.com/office/powerpoint/2010/main" val="2612345913"/>
      </p:ext>
    </p:extLst>
  </p:cSld>
  <p:clrMapOvr>
    <a:masterClrMapping/>
  </p:clrMapOvr>
  <p:transition>
    <p:wipe dir="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38342EA3-53FC-444D-B524-FE5481A54CAD}"/>
              </a:ext>
            </a:extLst>
          </p:cNvPr>
          <p:cNvSpPr>
            <a:spLocks noGrp="1"/>
          </p:cNvSpPr>
          <p:nvPr>
            <p:ph type="sldNum" sz="quarter" idx="4"/>
          </p:nvPr>
        </p:nvSpPr>
        <p:spPr/>
        <p:txBody>
          <a:bodyPr/>
          <a:lstStyle/>
          <a:p>
            <a:fld id="{6C9CD605-947A-3C4E-98CB-B055F943FEBA}" type="slidenum">
              <a:rPr lang="en-US" smtClean="0"/>
              <a:pPr/>
              <a:t>38</a:t>
            </a:fld>
            <a:endParaRPr lang="en-US" dirty="0"/>
          </a:p>
        </p:txBody>
      </p:sp>
      <p:sp>
        <p:nvSpPr>
          <p:cNvPr id="3" name="Title 2">
            <a:extLst>
              <a:ext uri="{FF2B5EF4-FFF2-40B4-BE49-F238E27FC236}">
                <a16:creationId xmlns:a16="http://schemas.microsoft.com/office/drawing/2014/main" xmlns="" id="{03530BB5-549C-4343-9AF4-AC9DF366E71F}"/>
              </a:ext>
            </a:extLst>
          </p:cNvPr>
          <p:cNvSpPr>
            <a:spLocks noGrp="1"/>
          </p:cNvSpPr>
          <p:nvPr>
            <p:ph type="title"/>
          </p:nvPr>
        </p:nvSpPr>
        <p:spPr/>
        <p:txBody>
          <a:bodyPr>
            <a:normAutofit fontScale="90000"/>
          </a:bodyPr>
          <a:lstStyle/>
          <a:p>
            <a:r>
              <a:rPr lang="en-US" b="1" dirty="0"/>
              <a:t>AAF Functional Description</a:t>
            </a:r>
          </a:p>
        </p:txBody>
      </p:sp>
      <p:sp>
        <p:nvSpPr>
          <p:cNvPr id="4" name="Text Placeholder 3">
            <a:extLst>
              <a:ext uri="{FF2B5EF4-FFF2-40B4-BE49-F238E27FC236}">
                <a16:creationId xmlns:a16="http://schemas.microsoft.com/office/drawing/2014/main" xmlns="" id="{B62C726E-130B-4487-985E-2D4E9D3DDCB3}"/>
              </a:ext>
            </a:extLst>
          </p:cNvPr>
          <p:cNvSpPr>
            <a:spLocks noGrp="1"/>
          </p:cNvSpPr>
          <p:nvPr>
            <p:ph type="body" sz="quarter" idx="10"/>
          </p:nvPr>
        </p:nvSpPr>
        <p:spPr/>
        <p:txBody>
          <a:bodyPr>
            <a:noAutofit/>
          </a:bodyPr>
          <a:lstStyle/>
          <a:p>
            <a:r>
              <a:rPr lang="en-US" sz="1600" dirty="0"/>
              <a:t>The purpose of AAF (Application Authorization Framework) is to organize software authorizations so that applications, tools and services can match the access needed to perform job functions.  This is a critical function for Cloud environments, as Services need to be able to be installed and running in a very short time, and should not be encumbered with local configurations of Users, Permissions and Passwords.</a:t>
            </a:r>
          </a:p>
          <a:p>
            <a:r>
              <a:rPr lang="en-US" sz="1600" dirty="0"/>
              <a:t>To be effective during a computer transaction, Security must not only be secure, but very fast. Given that each transaction must be checked and validated for Authorization and Authentication, it is critical that all elements on this path perform optimally.</a:t>
            </a:r>
          </a:p>
          <a:p>
            <a:r>
              <a:rPr lang="en-US" sz="1600" dirty="0"/>
              <a:t>AAF contains some elements of Role Based Authorization, but includes Attribute Based Authorization elements as well. </a:t>
            </a:r>
          </a:p>
          <a:p>
            <a:pPr marL="0" indent="0">
              <a:buNone/>
            </a:pPr>
            <a:endParaRPr lang="en-US" sz="1600" dirty="0"/>
          </a:p>
          <a:p>
            <a:pPr marL="0" indent="0">
              <a:buNone/>
            </a:pPr>
            <a:r>
              <a:rPr lang="en-US" sz="1600" dirty="0"/>
              <a:t>Essential Functional Components: </a:t>
            </a:r>
          </a:p>
          <a:p>
            <a:r>
              <a:rPr lang="en-US" sz="1600" dirty="0"/>
              <a:t>The core component to deliver this Enterprise Access is a </a:t>
            </a:r>
            <a:r>
              <a:rPr lang="en-US" sz="1600" dirty="0" err="1"/>
              <a:t>RESTful</a:t>
            </a:r>
            <a:r>
              <a:rPr lang="en-US" sz="1600" dirty="0"/>
              <a:t> service, with runtime instances  backed by a resilient </a:t>
            </a:r>
            <a:r>
              <a:rPr lang="en-US" sz="1600" dirty="0" err="1"/>
              <a:t>Datastore</a:t>
            </a:r>
            <a:r>
              <a:rPr lang="en-US" sz="1600" dirty="0"/>
              <a:t> (Cassandra as of release 1.3)</a:t>
            </a:r>
          </a:p>
          <a:p>
            <a:r>
              <a:rPr lang="en-US" sz="1600" dirty="0"/>
              <a:t>The Data is managed by </a:t>
            </a:r>
            <a:r>
              <a:rPr lang="en-US" sz="1600" dirty="0" err="1"/>
              <a:t>RESTful</a:t>
            </a:r>
            <a:r>
              <a:rPr lang="en-US" sz="1600" dirty="0"/>
              <a:t> API, with Admin functions supplemented by Character Based User interface and certain GUI elements.</a:t>
            </a:r>
          </a:p>
          <a:p>
            <a:r>
              <a:rPr lang="en-US" sz="1600" dirty="0"/>
              <a:t>The Service accessible by provided Caching Clients and by specialized plugins</a:t>
            </a:r>
          </a:p>
          <a:p>
            <a:r>
              <a:rPr lang="en-US" sz="1600" dirty="0"/>
              <a:t>CADI (A Framework for providing Enterprise Class Authentication and Authorization with minimal configuration to Containers and Standalone Services)</a:t>
            </a:r>
          </a:p>
          <a:p>
            <a:r>
              <a:rPr lang="en-US" sz="1600" dirty="0"/>
              <a:t>Cassandra (GRID Core)</a:t>
            </a:r>
          </a:p>
        </p:txBody>
      </p:sp>
    </p:spTree>
    <p:extLst>
      <p:ext uri="{BB962C8B-B14F-4D97-AF65-F5344CB8AC3E}">
        <p14:creationId xmlns:p14="http://schemas.microsoft.com/office/powerpoint/2010/main" val="2221280502"/>
      </p:ext>
    </p:extLst>
  </p:cSld>
  <p:clrMapOvr>
    <a:masterClrMapping/>
  </p:clrMapOvr>
  <p:transition>
    <p:wipe dir="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38342EA3-53FC-444D-B524-FE5481A54CAD}"/>
              </a:ext>
            </a:extLst>
          </p:cNvPr>
          <p:cNvSpPr>
            <a:spLocks noGrp="1"/>
          </p:cNvSpPr>
          <p:nvPr>
            <p:ph type="sldNum" sz="quarter" idx="4"/>
          </p:nvPr>
        </p:nvSpPr>
        <p:spPr/>
        <p:txBody>
          <a:bodyPr/>
          <a:lstStyle/>
          <a:p>
            <a:fld id="{6C9CD605-947A-3C4E-98CB-B055F943FEBA}" type="slidenum">
              <a:rPr lang="en-US" smtClean="0"/>
              <a:pPr/>
              <a:t>39</a:t>
            </a:fld>
            <a:endParaRPr lang="en-US" dirty="0"/>
          </a:p>
        </p:txBody>
      </p:sp>
      <p:sp>
        <p:nvSpPr>
          <p:cNvPr id="3" name="Title 2">
            <a:extLst>
              <a:ext uri="{FF2B5EF4-FFF2-40B4-BE49-F238E27FC236}">
                <a16:creationId xmlns:a16="http://schemas.microsoft.com/office/drawing/2014/main" xmlns="" id="{03530BB5-549C-4343-9AF4-AC9DF366E71F}"/>
              </a:ext>
            </a:extLst>
          </p:cNvPr>
          <p:cNvSpPr>
            <a:spLocks noGrp="1"/>
          </p:cNvSpPr>
          <p:nvPr>
            <p:ph type="title"/>
          </p:nvPr>
        </p:nvSpPr>
        <p:spPr/>
        <p:txBody>
          <a:bodyPr>
            <a:normAutofit fontScale="90000"/>
          </a:bodyPr>
          <a:lstStyle/>
          <a:p>
            <a:r>
              <a:rPr lang="en-US" b="1" dirty="0"/>
              <a:t>AAF Functional Description</a:t>
            </a:r>
          </a:p>
        </p:txBody>
      </p:sp>
      <p:sp>
        <p:nvSpPr>
          <p:cNvPr id="4" name="Text Placeholder 3">
            <a:extLst>
              <a:ext uri="{FF2B5EF4-FFF2-40B4-BE49-F238E27FC236}">
                <a16:creationId xmlns:a16="http://schemas.microsoft.com/office/drawing/2014/main" xmlns="" id="{B62C726E-130B-4487-985E-2D4E9D3DDCB3}"/>
              </a:ext>
            </a:extLst>
          </p:cNvPr>
          <p:cNvSpPr>
            <a:spLocks noGrp="1"/>
          </p:cNvSpPr>
          <p:nvPr>
            <p:ph type="body" sz="quarter" idx="10"/>
          </p:nvPr>
        </p:nvSpPr>
        <p:spPr/>
        <p:txBody>
          <a:bodyPr>
            <a:noAutofit/>
          </a:bodyPr>
          <a:lstStyle/>
          <a:p>
            <a:r>
              <a:rPr lang="en-US" sz="1600" dirty="0"/>
              <a:t>CADI stands for Code, Access, Data and Identity, This Framework addresses the Runtime Elements of Access and Identity. </a:t>
            </a:r>
          </a:p>
          <a:p>
            <a:r>
              <a:rPr lang="en-US" sz="1600" dirty="0"/>
              <a:t>Many other tools address elements of this vision.  For instance, Sonar and Fortify evaluate code for maintainability and security problems, while Voltage provides encryption for Data at Rest.</a:t>
            </a:r>
          </a:p>
          <a:p>
            <a:endParaRPr lang="en-US" sz="1600" dirty="0"/>
          </a:p>
          <a:p>
            <a:pPr marL="0" indent="0">
              <a:buNone/>
            </a:pPr>
            <a:r>
              <a:rPr lang="en-US" sz="1600" dirty="0"/>
              <a:t>However, CADI Framework contributes to these for runtime applications by:</a:t>
            </a:r>
          </a:p>
          <a:p>
            <a:r>
              <a:rPr lang="en-US" sz="1600" dirty="0"/>
              <a:t>Code - CADI provides reusable Security Client code, and ties in with appropriate Security Interfaces (i.e. J2EE Standard Filters)</a:t>
            </a:r>
          </a:p>
          <a:p>
            <a:r>
              <a:rPr lang="en-US" sz="1600" dirty="0"/>
              <a:t>Access - CADI provides links to Authorization tool(s) (AAF) for Fine-grained Authorization. Also, data from Identity servers is also made available to Coders easily. For instance, CADI provides a clean API to read the Course Grained Authorization information available within the CSP Cookie.</a:t>
            </a:r>
          </a:p>
          <a:p>
            <a:r>
              <a:rPr lang="en-US" sz="1600" dirty="0"/>
              <a:t>Data - CADI provides simple setup for certificates needed for TLS connectivity, so that barriers to using HTTPS are greatly reduced. It also ensures that no one using CADI uses clear-text passwords in Configuration files.</a:t>
            </a:r>
          </a:p>
          <a:p>
            <a:r>
              <a:rPr lang="en-US" sz="1600" dirty="0"/>
              <a:t>Identity - CADI Framework obtains the Identity of any callers by delegating to CSO approved Identity servers on behalf of the client, so that Applications can be assured of who is talking to them.</a:t>
            </a:r>
          </a:p>
          <a:p>
            <a:pPr marL="0" indent="0">
              <a:buNone/>
            </a:pPr>
            <a:endParaRPr lang="en-US" sz="1600" dirty="0"/>
          </a:p>
        </p:txBody>
      </p:sp>
    </p:spTree>
    <p:extLst>
      <p:ext uri="{BB962C8B-B14F-4D97-AF65-F5344CB8AC3E}">
        <p14:creationId xmlns:p14="http://schemas.microsoft.com/office/powerpoint/2010/main" val="770600533"/>
      </p:ext>
    </p:extLst>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3740914" y="5341461"/>
            <a:ext cx="8142345" cy="0"/>
          </a:xfrm>
          <a:prstGeom prst="line">
            <a:avLst/>
          </a:prstGeom>
          <a:ln w="19050" cmpd="sng">
            <a:solidFill>
              <a:srgbClr val="1C2754"/>
            </a:solidFill>
            <a:prstDash val="dash"/>
          </a:ln>
        </p:spPr>
        <p:style>
          <a:lnRef idx="1">
            <a:schemeClr val="accent1"/>
          </a:lnRef>
          <a:fillRef idx="0">
            <a:schemeClr val="accent1"/>
          </a:fillRef>
          <a:effectRef idx="0">
            <a:schemeClr val="accent1"/>
          </a:effectRef>
          <a:fontRef idx="minor">
            <a:schemeClr val="tx1"/>
          </a:fontRef>
        </p:style>
      </p:cxnSp>
      <p:sp>
        <p:nvSpPr>
          <p:cNvPr id="80" name="Arrow: U-Turn 160"/>
          <p:cNvSpPr/>
          <p:nvPr/>
        </p:nvSpPr>
        <p:spPr>
          <a:xfrm flipV="1">
            <a:off x="2075479" y="4798468"/>
            <a:ext cx="1950299" cy="776362"/>
          </a:xfrm>
          <a:prstGeom prst="uturnArrow">
            <a:avLst/>
          </a:prstGeom>
          <a:solidFill>
            <a:srgbClr val="2A5DD3"/>
          </a:solidFill>
          <a:ln w="3175"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pic>
        <p:nvPicPr>
          <p:cNvPr id="64" name="Picture 6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32178" y="6158624"/>
            <a:ext cx="905123" cy="410546"/>
          </a:xfrm>
          <a:prstGeom prst="rect">
            <a:avLst/>
          </a:prstGeom>
          <a:noFill/>
        </p:spPr>
      </p:pic>
      <p:pic>
        <p:nvPicPr>
          <p:cNvPr id="66" name="Picture 6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895853" y="6158624"/>
            <a:ext cx="905123" cy="410546"/>
          </a:xfrm>
          <a:prstGeom prst="rect">
            <a:avLst/>
          </a:prstGeom>
        </p:spPr>
      </p:pic>
      <p:sp>
        <p:nvSpPr>
          <p:cNvPr id="2" name="Slide Number Placeholder 1"/>
          <p:cNvSpPr>
            <a:spLocks noGrp="1"/>
          </p:cNvSpPr>
          <p:nvPr>
            <p:ph type="sldNum" sz="quarter" idx="4"/>
          </p:nvPr>
        </p:nvSpPr>
        <p:spPr>
          <a:xfrm>
            <a:off x="11568704" y="6504192"/>
            <a:ext cx="607358" cy="365125"/>
          </a:xfrm>
        </p:spPr>
        <p:txBody>
          <a:bodyPr/>
          <a:lstStyle/>
          <a:p>
            <a:fld id="{6C9CD605-947A-3C4E-98CB-B055F943FEBA}" type="slidenum">
              <a:rPr lang="en-US" smtClean="0">
                <a:solidFill>
                  <a:prstClr val="black">
                    <a:alpha val="50000"/>
                  </a:prstClr>
                </a:solidFill>
              </a:rPr>
              <a:pPr/>
              <a:t>4</a:t>
            </a:fld>
            <a:endParaRPr lang="en-US" dirty="0">
              <a:solidFill>
                <a:prstClr val="black">
                  <a:alpha val="50000"/>
                </a:prstClr>
              </a:solidFill>
            </a:endParaRPr>
          </a:p>
        </p:txBody>
      </p:sp>
      <p:sp>
        <p:nvSpPr>
          <p:cNvPr id="3" name="Title 2"/>
          <p:cNvSpPr>
            <a:spLocks noGrp="1"/>
          </p:cNvSpPr>
          <p:nvPr>
            <p:ph type="title"/>
          </p:nvPr>
        </p:nvSpPr>
        <p:spPr/>
        <p:txBody>
          <a:bodyPr>
            <a:noAutofit/>
          </a:bodyPr>
          <a:lstStyle/>
          <a:p>
            <a:pPr algn="ctr"/>
            <a:r>
              <a:rPr lang="en-US" dirty="0" smtClean="0"/>
              <a:t>ONAP Amsterdam Architecture</a:t>
            </a:r>
            <a:endParaRPr lang="en-US" dirty="0"/>
          </a:p>
        </p:txBody>
      </p:sp>
      <p:sp>
        <p:nvSpPr>
          <p:cNvPr id="8" name="圆角矩形 28"/>
          <p:cNvSpPr/>
          <p:nvPr/>
        </p:nvSpPr>
        <p:spPr>
          <a:xfrm>
            <a:off x="871299" y="2092337"/>
            <a:ext cx="2514600" cy="3237616"/>
          </a:xfrm>
          <a:prstGeom prst="roundRect">
            <a:avLst>
              <a:gd name="adj" fmla="val 6026"/>
            </a:avLst>
          </a:prstGeom>
          <a:solidFill>
            <a:schemeClr val="accent1">
              <a:lumMod val="25000"/>
              <a:lumOff val="75000"/>
            </a:schemeClr>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endParaRPr lang="en-US" altLang="zh-CN" sz="1200" dirty="0">
              <a:solidFill>
                <a:srgbClr val="000000"/>
              </a:solidFill>
              <a:latin typeface="Calibri"/>
              <a:ea typeface="微软雅黑" panose="020B0503020204020204" pitchFamily="34" charset="-122"/>
            </a:endParaRPr>
          </a:p>
        </p:txBody>
      </p:sp>
      <p:sp>
        <p:nvSpPr>
          <p:cNvPr id="9" name="矩形 192"/>
          <p:cNvSpPr/>
          <p:nvPr/>
        </p:nvSpPr>
        <p:spPr bwMode="auto">
          <a:xfrm>
            <a:off x="242386" y="1646132"/>
            <a:ext cx="3200400" cy="3683822"/>
          </a:xfrm>
          <a:prstGeom prst="rect">
            <a:avLst/>
          </a:prstGeom>
          <a:solidFill>
            <a:srgbClr val="1C2754"/>
          </a:solidFill>
          <a:ln w="19050" cap="flat" cmpd="sng" algn="ctr">
            <a:solidFill>
              <a:srgbClr val="00647F"/>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endParaRPr lang="en-US" altLang="zh-CN" b="1" dirty="0">
              <a:solidFill>
                <a:prstClr val="white"/>
              </a:solidFill>
              <a:latin typeface="Calibri"/>
              <a:ea typeface="微软雅黑" panose="020B0503020204020204" pitchFamily="34" charset="-122"/>
            </a:endParaRPr>
          </a:p>
        </p:txBody>
      </p:sp>
      <p:sp>
        <p:nvSpPr>
          <p:cNvPr id="10" name="圆角矩形 25"/>
          <p:cNvSpPr/>
          <p:nvPr/>
        </p:nvSpPr>
        <p:spPr>
          <a:xfrm>
            <a:off x="942253" y="3085759"/>
            <a:ext cx="2420786" cy="415540"/>
          </a:xfrm>
          <a:prstGeom prst="roundRect">
            <a:avLst/>
          </a:prstGeom>
          <a:solidFill>
            <a:schemeClr val="bg1">
              <a:lumMod val="95000"/>
            </a:scheme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pPr>
            <a:r>
              <a:rPr lang="en-US" altLang="zh-CN" sz="1400" b="1" dirty="0">
                <a:solidFill>
                  <a:srgbClr val="44546A"/>
                </a:solidFill>
                <a:latin typeface="Calibri"/>
                <a:ea typeface="微软雅黑" panose="020B0503020204020204" pitchFamily="34" charset="-122"/>
              </a:rPr>
              <a:t>Policy Creation &amp; Validation</a:t>
            </a:r>
          </a:p>
        </p:txBody>
      </p:sp>
      <p:sp>
        <p:nvSpPr>
          <p:cNvPr id="11" name="圆角矩形 29"/>
          <p:cNvSpPr/>
          <p:nvPr/>
        </p:nvSpPr>
        <p:spPr>
          <a:xfrm rot="16200000">
            <a:off x="-967710" y="3373319"/>
            <a:ext cx="3106199" cy="544236"/>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600" b="1" dirty="0" smtClean="0">
                <a:solidFill>
                  <a:prstClr val="white"/>
                </a:solidFill>
                <a:latin typeface="Calibri"/>
                <a:ea typeface="微软雅黑" panose="020B0503020204020204" pitchFamily="34" charset="-122"/>
              </a:rPr>
              <a:t>VNF SDK</a:t>
            </a:r>
            <a:endParaRPr lang="en-US" altLang="zh-CN" sz="1600" b="1" dirty="0">
              <a:solidFill>
                <a:prstClr val="white"/>
              </a:solidFill>
              <a:latin typeface="Calibri"/>
              <a:ea typeface="微软雅黑" panose="020B0503020204020204" pitchFamily="34" charset="-122"/>
            </a:endParaRPr>
          </a:p>
        </p:txBody>
      </p:sp>
      <p:sp>
        <p:nvSpPr>
          <p:cNvPr id="12" name="圆角矩形 55"/>
          <p:cNvSpPr/>
          <p:nvPr/>
        </p:nvSpPr>
        <p:spPr>
          <a:xfrm>
            <a:off x="242386" y="1342281"/>
            <a:ext cx="3200400" cy="257001"/>
          </a:xfrm>
          <a:prstGeom prst="roundRect">
            <a:avLst>
              <a:gd name="adj" fmla="val 16483"/>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prstClr val="white"/>
                </a:solidFill>
                <a:latin typeface="Calibri"/>
                <a:ea typeface="微软雅黑" panose="020B0503020204020204" pitchFamily="34" charset="-122"/>
              </a:rPr>
              <a:t>Portal </a:t>
            </a:r>
            <a:r>
              <a:rPr lang="en-US" altLang="zh-CN" sz="1400" b="1" dirty="0" smtClean="0">
                <a:solidFill>
                  <a:prstClr val="white"/>
                </a:solidFill>
                <a:latin typeface="Calibri"/>
                <a:ea typeface="微软雅黑" panose="020B0503020204020204" pitchFamily="34" charset="-122"/>
              </a:rPr>
              <a:t>Framework, U-UI</a:t>
            </a:r>
            <a:r>
              <a:rPr lang="en-US" altLang="zh-CN" sz="1400" b="1" dirty="0">
                <a:solidFill>
                  <a:prstClr val="white"/>
                </a:solidFill>
                <a:latin typeface="Calibri"/>
                <a:ea typeface="微软雅黑" panose="020B0503020204020204" pitchFamily="34" charset="-122"/>
              </a:rPr>
              <a:t>, </a:t>
            </a:r>
            <a:r>
              <a:rPr lang="en-US" altLang="zh-CN" sz="1400" b="1" dirty="0" smtClean="0">
                <a:solidFill>
                  <a:prstClr val="white"/>
                </a:solidFill>
                <a:latin typeface="Calibri"/>
                <a:ea typeface="微软雅黑" panose="020B0503020204020204" pitchFamily="34" charset="-122"/>
              </a:rPr>
              <a:t>ONAP </a:t>
            </a:r>
            <a:r>
              <a:rPr lang="en-US" altLang="zh-CN" sz="1400" b="1" dirty="0">
                <a:solidFill>
                  <a:prstClr val="white"/>
                </a:solidFill>
                <a:latin typeface="Calibri"/>
                <a:ea typeface="微软雅黑" panose="020B0503020204020204" pitchFamily="34" charset="-122"/>
              </a:rPr>
              <a:t>CLI</a:t>
            </a:r>
          </a:p>
        </p:txBody>
      </p:sp>
      <p:sp>
        <p:nvSpPr>
          <p:cNvPr id="13" name="圆角矩形 25"/>
          <p:cNvSpPr/>
          <p:nvPr/>
        </p:nvSpPr>
        <p:spPr>
          <a:xfrm>
            <a:off x="942253" y="2096006"/>
            <a:ext cx="2420786" cy="411480"/>
          </a:xfrm>
          <a:prstGeom prst="roundRect">
            <a:avLst/>
          </a:prstGeom>
          <a:solidFill>
            <a:schemeClr val="bg1">
              <a:lumMod val="95000"/>
            </a:scheme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rgbClr val="44546A"/>
                </a:solidFill>
                <a:ea typeface="微软雅黑" panose="020B0503020204020204" pitchFamily="34" charset="-122"/>
              </a:rPr>
              <a:t>Resource Onboarding</a:t>
            </a:r>
          </a:p>
        </p:txBody>
      </p:sp>
      <p:sp>
        <p:nvSpPr>
          <p:cNvPr id="14" name="圆角矩形 20"/>
          <p:cNvSpPr/>
          <p:nvPr/>
        </p:nvSpPr>
        <p:spPr>
          <a:xfrm>
            <a:off x="942253" y="2590882"/>
            <a:ext cx="2420786" cy="411480"/>
          </a:xfrm>
          <a:prstGeom prst="roundRect">
            <a:avLst/>
          </a:prstGeom>
          <a:solidFill>
            <a:schemeClr val="bg1">
              <a:lumMod val="95000"/>
            </a:scheme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rgbClr val="44546A"/>
                </a:solidFill>
                <a:ea typeface="微软雅黑" panose="020B0503020204020204" pitchFamily="34" charset="-122"/>
              </a:rPr>
              <a:t>Service &amp; Product Design</a:t>
            </a:r>
            <a:endParaRPr lang="zh-CN" altLang="en-US" sz="1400" b="1" dirty="0">
              <a:solidFill>
                <a:srgbClr val="44546A"/>
              </a:solidFill>
              <a:ea typeface="微软雅黑" panose="020B0503020204020204" pitchFamily="34" charset="-122"/>
            </a:endParaRPr>
          </a:p>
        </p:txBody>
      </p:sp>
      <p:sp>
        <p:nvSpPr>
          <p:cNvPr id="17" name="Rectangle 16"/>
          <p:cNvSpPr/>
          <p:nvPr/>
        </p:nvSpPr>
        <p:spPr>
          <a:xfrm>
            <a:off x="251718" y="5578671"/>
            <a:ext cx="3191067" cy="320344"/>
          </a:xfrm>
          <a:prstGeom prst="rect">
            <a:avLst/>
          </a:prstGeom>
        </p:spPr>
        <p:txBody>
          <a:bodyPr wrap="square">
            <a:spAutoFit/>
          </a:bodyPr>
          <a:lstStyle/>
          <a:p>
            <a:pPr algn="ctr">
              <a:lnSpc>
                <a:spcPct val="107000"/>
              </a:lnSpc>
              <a:spcAft>
                <a:spcPts val="800"/>
              </a:spcAft>
            </a:pPr>
            <a:r>
              <a:rPr lang="en-US" sz="1400" b="1" dirty="0">
                <a:solidFill>
                  <a:srgbClr val="44546A"/>
                </a:solidFill>
                <a:ea typeface="Calibri" panose="020F0502020204030204" pitchFamily="34" charset="0"/>
                <a:cs typeface="Times New Roman" panose="02020603050405020304" pitchFamily="18" charset="0"/>
              </a:rPr>
              <a:t>Recipe/Eng Rules &amp; Policy </a:t>
            </a:r>
            <a:r>
              <a:rPr lang="en-US" sz="1400" b="1" dirty="0" smtClean="0">
                <a:solidFill>
                  <a:srgbClr val="44546A"/>
                </a:solidFill>
                <a:ea typeface="Calibri" panose="020F0502020204030204" pitchFamily="34" charset="0"/>
                <a:cs typeface="Times New Roman" panose="02020603050405020304" pitchFamily="18" charset="0"/>
              </a:rPr>
              <a:t>Distribution</a:t>
            </a:r>
            <a:endParaRPr lang="en-US" sz="1400" b="1" dirty="0">
              <a:solidFill>
                <a:srgbClr val="44546A"/>
              </a:solidFill>
              <a:ea typeface="Calibri" panose="020F0502020204030204" pitchFamily="34" charset="0"/>
              <a:cs typeface="Times New Roman" panose="02020603050405020304" pitchFamily="18" charset="0"/>
            </a:endParaRPr>
          </a:p>
        </p:txBody>
      </p:sp>
      <p:sp>
        <p:nvSpPr>
          <p:cNvPr id="18" name="圆角矩形 55"/>
          <p:cNvSpPr/>
          <p:nvPr/>
        </p:nvSpPr>
        <p:spPr>
          <a:xfrm>
            <a:off x="242386" y="1045148"/>
            <a:ext cx="11640873" cy="263929"/>
          </a:xfrm>
          <a:prstGeom prst="roundRect">
            <a:avLst>
              <a:gd name="adj" fmla="val 16483"/>
            </a:avLst>
          </a:prstGeom>
          <a:solidFill>
            <a:srgbClr val="009788">
              <a:alpha val="50000"/>
            </a:srgbClr>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44546A"/>
                </a:solidFill>
                <a:latin typeface="Calibri"/>
                <a:ea typeface="微软雅黑" panose="020B0503020204020204" pitchFamily="34" charset="-122"/>
              </a:rPr>
              <a:t>ONAP Operations Manager (OOM)</a:t>
            </a:r>
          </a:p>
        </p:txBody>
      </p:sp>
      <p:sp>
        <p:nvSpPr>
          <p:cNvPr id="20" name="矩形 54"/>
          <p:cNvSpPr/>
          <p:nvPr/>
        </p:nvSpPr>
        <p:spPr bwMode="auto">
          <a:xfrm>
            <a:off x="3622771" y="1351981"/>
            <a:ext cx="8260488" cy="3467555"/>
          </a:xfrm>
          <a:prstGeom prst="rect">
            <a:avLst/>
          </a:prstGeom>
          <a:solidFill>
            <a:srgbClr val="00647F">
              <a:alpha val="10000"/>
            </a:srgbClr>
          </a:solidFill>
          <a:ln w="19050" cap="flat" cmpd="sng" algn="ctr">
            <a:solidFill>
              <a:srgbClr val="1C2754"/>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1828800" indent="-222250">
              <a:buClr>
                <a:srgbClr val="CC9900"/>
              </a:buClr>
              <a:defRPr/>
            </a:pPr>
            <a:endParaRPr lang="en-US" altLang="zh-CN" sz="1700" b="1" u="sng" dirty="0">
              <a:solidFill>
                <a:srgbClr val="1C2754"/>
              </a:solidFill>
              <a:latin typeface="Calibri"/>
              <a:ea typeface="微软雅黑" panose="020B0503020204020204" pitchFamily="34" charset="-122"/>
            </a:endParaRPr>
          </a:p>
        </p:txBody>
      </p:sp>
      <p:sp>
        <p:nvSpPr>
          <p:cNvPr id="21" name="圆角矩形 30"/>
          <p:cNvSpPr/>
          <p:nvPr/>
        </p:nvSpPr>
        <p:spPr>
          <a:xfrm>
            <a:off x="3740914" y="1590350"/>
            <a:ext cx="1920536" cy="392982"/>
          </a:xfrm>
          <a:prstGeom prst="roundRect">
            <a:avLst>
              <a:gd name="adj" fmla="val 9045"/>
            </a:avLst>
          </a:prstGeom>
          <a:solidFill>
            <a:srgbClr val="00647F"/>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lnSpc>
                <a:spcPct val="80000"/>
              </a:lnSpc>
              <a:buClr>
                <a:srgbClr val="CC9900"/>
              </a:buClr>
            </a:pPr>
            <a:r>
              <a:rPr lang="en-US" altLang="zh-CN" sz="1400" b="1" dirty="0">
                <a:solidFill>
                  <a:prstClr val="white"/>
                </a:solidFill>
                <a:latin typeface="Calibri"/>
                <a:ea typeface="微软雅黑" panose="020B0503020204020204" pitchFamily="34" charset="-122"/>
              </a:rPr>
              <a:t>Dashboard OA&amp;M (VID)</a:t>
            </a:r>
          </a:p>
        </p:txBody>
      </p:sp>
      <p:sp>
        <p:nvSpPr>
          <p:cNvPr id="22" name="圆角矩形 31"/>
          <p:cNvSpPr/>
          <p:nvPr/>
        </p:nvSpPr>
        <p:spPr>
          <a:xfrm>
            <a:off x="9886404" y="2275186"/>
            <a:ext cx="1892894" cy="766201"/>
          </a:xfrm>
          <a:prstGeom prst="roundRect">
            <a:avLst/>
          </a:prstGeom>
          <a:solidFill>
            <a:srgbClr val="009788"/>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defTabSz="457200" hangingPunct="0"/>
            <a:r>
              <a:rPr lang="en-US" sz="1400" dirty="0">
                <a:solidFill>
                  <a:prstClr val="white"/>
                </a:solidFill>
                <a:sym typeface="Calibri"/>
              </a:rPr>
              <a:t> </a:t>
            </a:r>
            <a:r>
              <a:rPr lang="en-US" sz="1400" b="1" dirty="0">
                <a:solidFill>
                  <a:prstClr val="white"/>
                </a:solidFill>
                <a:sym typeface="Calibri"/>
              </a:rPr>
              <a:t>A&amp;AI/ESR</a:t>
            </a:r>
          </a:p>
        </p:txBody>
      </p:sp>
      <p:sp>
        <p:nvSpPr>
          <p:cNvPr id="23" name="圆角矩形 47"/>
          <p:cNvSpPr/>
          <p:nvPr/>
        </p:nvSpPr>
        <p:spPr>
          <a:xfrm>
            <a:off x="7521202" y="1590350"/>
            <a:ext cx="4272278" cy="392982"/>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smtClean="0">
                <a:solidFill>
                  <a:prstClr val="white"/>
                </a:solidFill>
                <a:ea typeface="微软雅黑" panose="020B0503020204020204" pitchFamily="34" charset="-122"/>
              </a:rPr>
              <a:t>External API Framework</a:t>
            </a:r>
            <a:endParaRPr lang="en-US" altLang="zh-CN" sz="1600" b="1" dirty="0">
              <a:solidFill>
                <a:prstClr val="white"/>
              </a:solidFill>
              <a:ea typeface="微软雅黑" panose="020B0503020204020204" pitchFamily="34" charset="-122"/>
            </a:endParaRPr>
          </a:p>
        </p:txBody>
      </p:sp>
      <p:sp>
        <p:nvSpPr>
          <p:cNvPr id="24" name="圆角矩形 48"/>
          <p:cNvSpPr/>
          <p:nvPr/>
        </p:nvSpPr>
        <p:spPr>
          <a:xfrm>
            <a:off x="3726732" y="3192396"/>
            <a:ext cx="8052566" cy="449875"/>
          </a:xfrm>
          <a:prstGeom prst="roundRect">
            <a:avLst/>
          </a:prstGeom>
          <a:solidFill>
            <a:srgbClr val="009788">
              <a:alpha val="25000"/>
            </a:srgb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endParaRPr lang="en-US" altLang="zh-CN" sz="1400" b="1" dirty="0">
              <a:solidFill>
                <a:srgbClr val="000000"/>
              </a:solidFill>
              <a:latin typeface="Calibri"/>
              <a:ea typeface="微软雅黑" panose="020B0503020204020204" pitchFamily="34" charset="-122"/>
              <a:cs typeface="Arial" panose="020B0604020202020204" pitchFamily="34" charset="0"/>
            </a:endParaRPr>
          </a:p>
        </p:txBody>
      </p:sp>
      <p:sp>
        <p:nvSpPr>
          <p:cNvPr id="25" name="圆角矩形 51"/>
          <p:cNvSpPr/>
          <p:nvPr/>
        </p:nvSpPr>
        <p:spPr>
          <a:xfrm>
            <a:off x="8024584" y="3285979"/>
            <a:ext cx="2038979" cy="262708"/>
          </a:xfrm>
          <a:prstGeom prst="roundRect">
            <a:avLst/>
          </a:prstGeom>
          <a:solidFill>
            <a:srgbClr val="FFFFFF"/>
          </a:solidFill>
          <a:ln w="9525" cap="flat" cmpd="sng" algn="ctr">
            <a:solidFill>
              <a:schemeClr val="bg1"/>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300" b="1" dirty="0">
                <a:solidFill>
                  <a:srgbClr val="44546A"/>
                </a:solidFill>
                <a:ea typeface="微软雅黑" panose="020B0503020204020204" pitchFamily="34" charset="-122"/>
              </a:rPr>
              <a:t>Micro Services </a:t>
            </a:r>
            <a:r>
              <a:rPr lang="en-US" altLang="zh-CN" sz="1300" b="1" dirty="0" smtClean="0">
                <a:solidFill>
                  <a:srgbClr val="44546A"/>
                </a:solidFill>
                <a:ea typeface="微软雅黑" panose="020B0503020204020204" pitchFamily="34" charset="-122"/>
              </a:rPr>
              <a:t>Bus (</a:t>
            </a:r>
            <a:r>
              <a:rPr lang="en-US" altLang="zh-CN" sz="1300" b="1" dirty="0">
                <a:solidFill>
                  <a:srgbClr val="44546A"/>
                </a:solidFill>
                <a:ea typeface="微软雅黑" panose="020B0503020204020204" pitchFamily="34" charset="-122"/>
              </a:rPr>
              <a:t>MSB)</a:t>
            </a:r>
          </a:p>
        </p:txBody>
      </p:sp>
      <p:sp>
        <p:nvSpPr>
          <p:cNvPr id="26" name="圆角矩形 51"/>
          <p:cNvSpPr/>
          <p:nvPr/>
        </p:nvSpPr>
        <p:spPr>
          <a:xfrm>
            <a:off x="5391771" y="3288399"/>
            <a:ext cx="774887" cy="257868"/>
          </a:xfrm>
          <a:prstGeom prst="roundRect">
            <a:avLst/>
          </a:prstGeom>
          <a:solidFill>
            <a:srgbClr val="FFFFFF"/>
          </a:solidFill>
          <a:ln w="9525" cap="flat" cmpd="sng" algn="ctr">
            <a:solidFill>
              <a:schemeClr val="bg1"/>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44546A"/>
                </a:solidFill>
                <a:latin typeface="Calibri"/>
                <a:ea typeface="微软雅黑" panose="020B0503020204020204" pitchFamily="34" charset="-122"/>
              </a:rPr>
              <a:t>DMaaP</a:t>
            </a:r>
            <a:endParaRPr lang="en-US" altLang="zh-CN" sz="1200" b="1" dirty="0">
              <a:solidFill>
                <a:srgbClr val="44546A"/>
              </a:solidFill>
              <a:latin typeface="Calibri"/>
              <a:ea typeface="微软雅黑" panose="020B0503020204020204" pitchFamily="34" charset="-122"/>
            </a:endParaRPr>
          </a:p>
        </p:txBody>
      </p:sp>
      <p:sp>
        <p:nvSpPr>
          <p:cNvPr id="27" name="圆角矩形 51"/>
          <p:cNvSpPr/>
          <p:nvPr/>
        </p:nvSpPr>
        <p:spPr>
          <a:xfrm>
            <a:off x="10151234" y="3288177"/>
            <a:ext cx="755725" cy="258313"/>
          </a:xfrm>
          <a:prstGeom prst="roundRect">
            <a:avLst/>
          </a:prstGeom>
          <a:solidFill>
            <a:srgbClr val="FFFFFF"/>
          </a:solidFill>
          <a:ln w="9525" cap="flat" cmpd="sng" algn="ctr">
            <a:solidFill>
              <a:schemeClr val="bg1"/>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300" b="1" dirty="0">
                <a:solidFill>
                  <a:srgbClr val="44546A"/>
                </a:solidFill>
                <a:ea typeface="微软雅黑" panose="020B0503020204020204" pitchFamily="34" charset="-122"/>
              </a:rPr>
              <a:t>AAF</a:t>
            </a:r>
          </a:p>
        </p:txBody>
      </p:sp>
      <p:sp>
        <p:nvSpPr>
          <p:cNvPr id="28" name="圆角矩形 31"/>
          <p:cNvSpPr/>
          <p:nvPr/>
        </p:nvSpPr>
        <p:spPr>
          <a:xfrm>
            <a:off x="5362165" y="2257342"/>
            <a:ext cx="2185569" cy="768096"/>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457200" fontAlgn="auto" hangingPunct="0">
              <a:spcBef>
                <a:spcPts val="0"/>
              </a:spcBef>
              <a:spcAft>
                <a:spcPts val="0"/>
              </a:spcAft>
            </a:pPr>
            <a:r>
              <a:rPr lang="en-US" sz="1400" b="1" dirty="0">
                <a:solidFill>
                  <a:prstClr val="white"/>
                </a:solidFill>
                <a:sym typeface="Calibri"/>
              </a:rPr>
              <a:t>DCAE</a:t>
            </a:r>
          </a:p>
          <a:p>
            <a:pPr algn="ctr" defTabSz="457200" fontAlgn="auto" hangingPunct="0">
              <a:spcBef>
                <a:spcPts val="0"/>
              </a:spcBef>
              <a:spcAft>
                <a:spcPts val="0"/>
              </a:spcAft>
            </a:pPr>
            <a:r>
              <a:rPr lang="en-US" sz="1400" b="1" dirty="0">
                <a:solidFill>
                  <a:prstClr val="white"/>
                </a:solidFill>
                <a:sym typeface="Calibri"/>
              </a:rPr>
              <a:t>Correlation Engine</a:t>
            </a:r>
          </a:p>
          <a:p>
            <a:pPr algn="ctr" defTabSz="457200" fontAlgn="auto" hangingPunct="0">
              <a:spcBef>
                <a:spcPts val="0"/>
              </a:spcBef>
              <a:spcAft>
                <a:spcPts val="0"/>
              </a:spcAft>
            </a:pPr>
            <a:r>
              <a:rPr lang="en-US" sz="1400" b="1" dirty="0">
                <a:solidFill>
                  <a:prstClr val="white"/>
                </a:solidFill>
                <a:sym typeface="Calibri"/>
              </a:rPr>
              <a:t>(Holmes)</a:t>
            </a:r>
          </a:p>
        </p:txBody>
      </p:sp>
      <p:sp>
        <p:nvSpPr>
          <p:cNvPr id="29" name="圆角矩形 51"/>
          <p:cNvSpPr/>
          <p:nvPr/>
        </p:nvSpPr>
        <p:spPr>
          <a:xfrm>
            <a:off x="7116887" y="3295226"/>
            <a:ext cx="820026" cy="244215"/>
          </a:xfrm>
          <a:prstGeom prst="roundRect">
            <a:avLst/>
          </a:prstGeom>
          <a:solidFill>
            <a:srgbClr val="FFFFFF"/>
          </a:solidFill>
          <a:ln w="9525" cap="flat" cmpd="sng" algn="ctr">
            <a:solidFill>
              <a:schemeClr val="bg1"/>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300" b="1" dirty="0">
                <a:solidFill>
                  <a:srgbClr val="44546A"/>
                </a:solidFill>
                <a:ea typeface="微软雅黑" panose="020B0503020204020204" pitchFamily="34" charset="-122"/>
              </a:rPr>
              <a:t>Logging</a:t>
            </a:r>
          </a:p>
        </p:txBody>
      </p:sp>
      <p:sp>
        <p:nvSpPr>
          <p:cNvPr id="30" name="圆角矩形 31"/>
          <p:cNvSpPr/>
          <p:nvPr/>
        </p:nvSpPr>
        <p:spPr>
          <a:xfrm>
            <a:off x="3726732" y="2253290"/>
            <a:ext cx="1370831" cy="768096"/>
          </a:xfrm>
          <a:prstGeom prst="roundRect">
            <a:avLst/>
          </a:prstGeom>
          <a:solidFill>
            <a:srgbClr val="1C2754"/>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457200" fontAlgn="auto" hangingPunct="0">
              <a:spcBef>
                <a:spcPts val="0"/>
              </a:spcBef>
              <a:spcAft>
                <a:spcPts val="0"/>
              </a:spcAft>
            </a:pPr>
            <a:r>
              <a:rPr lang="en-US" sz="1400" b="1" dirty="0">
                <a:solidFill>
                  <a:prstClr val="white"/>
                </a:solidFill>
                <a:sym typeface="Calibri"/>
              </a:rPr>
              <a:t>Policy Framework</a:t>
            </a:r>
          </a:p>
        </p:txBody>
      </p:sp>
      <p:sp>
        <p:nvSpPr>
          <p:cNvPr id="33" name="圆角矩形 32"/>
          <p:cNvSpPr/>
          <p:nvPr/>
        </p:nvSpPr>
        <p:spPr>
          <a:xfrm>
            <a:off x="6376105" y="3786457"/>
            <a:ext cx="1923753" cy="902966"/>
          </a:xfrm>
          <a:prstGeom prst="roundRect">
            <a:avLst/>
          </a:prstGeom>
          <a:solidFill>
            <a:srgbClr val="D0CECE"/>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chorCtr="0">
            <a:noAutofit/>
          </a:bodyPr>
          <a:lstStyle/>
          <a:p>
            <a:pPr algn="ctr" defTabSz="457200" hangingPunct="0"/>
            <a:r>
              <a:rPr lang="en-US" sz="1400" b="1" dirty="0">
                <a:solidFill>
                  <a:srgbClr val="44546A"/>
                </a:solidFill>
                <a:sym typeface="Calibri"/>
              </a:rPr>
              <a:t>SDN-C</a:t>
            </a:r>
          </a:p>
          <a:p>
            <a:pPr algn="ctr" defTabSz="457200" hangingPunct="0"/>
            <a:r>
              <a:rPr lang="en-US" sz="1400" b="1" dirty="0">
                <a:solidFill>
                  <a:srgbClr val="44546A"/>
                </a:solidFill>
                <a:sym typeface="Calibri"/>
              </a:rPr>
              <a:t>(L0-L3 </a:t>
            </a:r>
            <a:r>
              <a:rPr lang="en-US" sz="1400" b="1" dirty="0" smtClean="0">
                <a:solidFill>
                  <a:srgbClr val="44546A"/>
                </a:solidFill>
                <a:sym typeface="Calibri"/>
              </a:rPr>
              <a:t>Controller)</a:t>
            </a:r>
            <a:endParaRPr lang="en-US" altLang="zh-CN" sz="1400" b="1" dirty="0">
              <a:solidFill>
                <a:srgbClr val="44546A"/>
              </a:solidFill>
            </a:endParaRPr>
          </a:p>
        </p:txBody>
      </p:sp>
      <p:sp>
        <p:nvSpPr>
          <p:cNvPr id="34" name="圆角矩形 32"/>
          <p:cNvSpPr/>
          <p:nvPr/>
        </p:nvSpPr>
        <p:spPr>
          <a:xfrm>
            <a:off x="4267817" y="3786457"/>
            <a:ext cx="2004711" cy="902966"/>
          </a:xfrm>
          <a:prstGeom prst="roundRect">
            <a:avLst/>
          </a:prstGeom>
          <a:solidFill>
            <a:srgbClr val="D0CECE"/>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chorCtr="0">
            <a:noAutofit/>
          </a:bodyPr>
          <a:lstStyle/>
          <a:p>
            <a:pPr algn="ctr" defTabSz="457200" hangingPunct="0"/>
            <a:r>
              <a:rPr lang="en-US" sz="1400" b="1" dirty="0" smtClean="0">
                <a:solidFill>
                  <a:srgbClr val="44546A"/>
                </a:solidFill>
                <a:ea typeface="微软雅黑" panose="020B0503020204020204" pitchFamily="34" charset="-122"/>
              </a:rPr>
              <a:t>Multi-VIM/Cloud</a:t>
            </a:r>
            <a:endParaRPr lang="en-US" sz="1400" b="1" dirty="0">
              <a:solidFill>
                <a:srgbClr val="44546A"/>
              </a:solidFill>
              <a:ea typeface="微软雅黑" panose="020B0503020204020204" pitchFamily="34" charset="-122"/>
            </a:endParaRPr>
          </a:p>
          <a:p>
            <a:pPr algn="ctr" defTabSz="457200" hangingPunct="0">
              <a:spcBef>
                <a:spcPts val="300"/>
              </a:spcBef>
            </a:pPr>
            <a:r>
              <a:rPr lang="en-US" sz="1400" b="1" dirty="0">
                <a:solidFill>
                  <a:srgbClr val="44546A"/>
                </a:solidFill>
                <a:ea typeface="微软雅黑" panose="020B0503020204020204" pitchFamily="34" charset="-122"/>
              </a:rPr>
              <a:t>Infrastructure Adaptation Layer</a:t>
            </a:r>
          </a:p>
        </p:txBody>
      </p:sp>
      <p:sp>
        <p:nvSpPr>
          <p:cNvPr id="37" name="圆角矩形 51"/>
          <p:cNvSpPr/>
          <p:nvPr/>
        </p:nvSpPr>
        <p:spPr>
          <a:xfrm>
            <a:off x="6254329" y="3288399"/>
            <a:ext cx="774887" cy="257868"/>
          </a:xfrm>
          <a:prstGeom prst="roundRect">
            <a:avLst/>
          </a:prstGeom>
          <a:solidFill>
            <a:srgbClr val="FFFFFF"/>
          </a:solidFill>
          <a:ln w="9525" cap="flat" cmpd="sng" algn="ctr">
            <a:solidFill>
              <a:schemeClr val="bg1"/>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300" b="1" dirty="0">
                <a:solidFill>
                  <a:srgbClr val="44546A"/>
                </a:solidFill>
                <a:latin typeface="Calibri"/>
                <a:ea typeface="微软雅黑" panose="020B0503020204020204" pitchFamily="34" charset="-122"/>
              </a:rPr>
              <a:t>CCSDK</a:t>
            </a:r>
          </a:p>
        </p:txBody>
      </p:sp>
      <p:sp>
        <p:nvSpPr>
          <p:cNvPr id="41" name="矩形 69"/>
          <p:cNvSpPr/>
          <p:nvPr/>
        </p:nvSpPr>
        <p:spPr bwMode="auto">
          <a:xfrm>
            <a:off x="4692640" y="4958522"/>
            <a:ext cx="7187522" cy="284327"/>
          </a:xfrm>
          <a:prstGeom prst="rect">
            <a:avLst/>
          </a:prstGeom>
          <a:noFill/>
          <a:ln w="9525" cap="flat" cmpd="sng" algn="ctr">
            <a:no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44546A"/>
                </a:solidFill>
                <a:latin typeface="Calibri"/>
                <a:ea typeface="微软雅黑" panose="020B0503020204020204" pitchFamily="34" charset="-122"/>
              </a:rPr>
              <a:t>External Systems</a:t>
            </a:r>
          </a:p>
        </p:txBody>
      </p:sp>
      <p:sp>
        <p:nvSpPr>
          <p:cNvPr id="42" name="矩形 69"/>
          <p:cNvSpPr/>
          <p:nvPr/>
        </p:nvSpPr>
        <p:spPr bwMode="auto">
          <a:xfrm>
            <a:off x="4158616" y="5415115"/>
            <a:ext cx="7360691" cy="284327"/>
          </a:xfrm>
          <a:prstGeom prst="rect">
            <a:avLst/>
          </a:prstGeom>
          <a:solidFill>
            <a:schemeClr val="bg2">
              <a:lumMod val="90000"/>
            </a:schemeClr>
          </a:solidFill>
          <a:ln w="9525" cap="flat" cmpd="sng" algn="ctr">
            <a:solidFill>
              <a:srgbClr val="1C2754"/>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44546A"/>
                </a:solidFill>
                <a:latin typeface="Calibri"/>
                <a:ea typeface="微软雅黑" panose="020B0503020204020204" pitchFamily="34" charset="-122"/>
              </a:rPr>
              <a:t>Network Function Layer</a:t>
            </a:r>
          </a:p>
        </p:txBody>
      </p:sp>
      <p:sp>
        <p:nvSpPr>
          <p:cNvPr id="43" name="矩形 69"/>
          <p:cNvSpPr/>
          <p:nvPr/>
        </p:nvSpPr>
        <p:spPr bwMode="auto">
          <a:xfrm>
            <a:off x="3649928" y="5702517"/>
            <a:ext cx="7105432" cy="312141"/>
          </a:xfrm>
          <a:prstGeom prst="rect">
            <a:avLst/>
          </a:prstGeom>
          <a:solidFill>
            <a:schemeClr val="bg2">
              <a:lumMod val="90000"/>
            </a:schemeClr>
          </a:solidFill>
          <a:ln w="9525" cap="flat" cmpd="sng" algn="ctr">
            <a:solidFill>
              <a:srgbClr val="1C2754"/>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44546A"/>
                </a:solidFill>
                <a:latin typeface="Calibri"/>
                <a:ea typeface="微软雅黑" panose="020B0503020204020204" pitchFamily="34" charset="-122"/>
              </a:rPr>
              <a:t>Hypervisor / OS Layer</a:t>
            </a:r>
          </a:p>
        </p:txBody>
      </p:sp>
      <p:sp>
        <p:nvSpPr>
          <p:cNvPr id="44" name="圆角矩形 188"/>
          <p:cNvSpPr/>
          <p:nvPr/>
        </p:nvSpPr>
        <p:spPr bwMode="auto">
          <a:xfrm>
            <a:off x="5421892" y="5741197"/>
            <a:ext cx="902738" cy="247650"/>
          </a:xfrm>
          <a:prstGeom prst="roundRect">
            <a:avLst>
              <a:gd name="adj" fmla="val 12823"/>
            </a:avLst>
          </a:prstGeom>
          <a:solidFill>
            <a:schemeClr val="bg1"/>
          </a:solidFill>
          <a:ln w="19050"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44546A"/>
                </a:solidFill>
                <a:latin typeface="Calibri"/>
                <a:ea typeface="微软雅黑" panose="020B0503020204020204" pitchFamily="34" charset="-122"/>
              </a:rPr>
              <a:t>OpenStack</a:t>
            </a:r>
          </a:p>
        </p:txBody>
      </p:sp>
      <p:sp>
        <p:nvSpPr>
          <p:cNvPr id="46" name="圆角矩形 66"/>
          <p:cNvSpPr/>
          <p:nvPr/>
        </p:nvSpPr>
        <p:spPr bwMode="auto">
          <a:xfrm>
            <a:off x="6867158" y="5752540"/>
            <a:ext cx="1378923" cy="228522"/>
          </a:xfrm>
          <a:prstGeom prst="roundRect">
            <a:avLst>
              <a:gd name="adj" fmla="val 12823"/>
            </a:avLst>
          </a:prstGeom>
          <a:solidFill>
            <a:schemeClr val="bg1"/>
          </a:solidFill>
          <a:ln w="19050"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smtClean="0">
                <a:solidFill>
                  <a:srgbClr val="44546A"/>
                </a:solidFill>
                <a:latin typeface="Calibri"/>
                <a:ea typeface="微软雅黑" panose="020B0503020204020204" pitchFamily="34" charset="-122"/>
              </a:rPr>
              <a:t>Commercial VIM</a:t>
            </a:r>
            <a:endParaRPr lang="en-US" altLang="zh-CN" sz="1200" b="1" dirty="0">
              <a:solidFill>
                <a:srgbClr val="44546A"/>
              </a:solidFill>
              <a:latin typeface="Calibri"/>
              <a:ea typeface="微软雅黑" panose="020B0503020204020204" pitchFamily="34" charset="-122"/>
            </a:endParaRPr>
          </a:p>
        </p:txBody>
      </p:sp>
      <p:sp>
        <p:nvSpPr>
          <p:cNvPr id="47" name="圆角矩形 67"/>
          <p:cNvSpPr/>
          <p:nvPr/>
        </p:nvSpPr>
        <p:spPr bwMode="auto">
          <a:xfrm>
            <a:off x="9080559" y="5734316"/>
            <a:ext cx="1016942" cy="247650"/>
          </a:xfrm>
          <a:prstGeom prst="roundRect">
            <a:avLst>
              <a:gd name="adj" fmla="val 12823"/>
            </a:avLst>
          </a:prstGeom>
          <a:solidFill>
            <a:schemeClr val="bg1"/>
          </a:solidFill>
          <a:ln w="19050"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smtClean="0">
                <a:solidFill>
                  <a:srgbClr val="44546A"/>
                </a:solidFill>
                <a:latin typeface="Calibri"/>
                <a:ea typeface="微软雅黑" panose="020B0503020204020204" pitchFamily="34" charset="-122"/>
              </a:rPr>
              <a:t>Public Cloud</a:t>
            </a:r>
            <a:endParaRPr lang="en-US" altLang="zh-CN" sz="1200" b="1" dirty="0">
              <a:solidFill>
                <a:srgbClr val="44546A"/>
              </a:solidFill>
              <a:latin typeface="Calibri"/>
              <a:ea typeface="微软雅黑" panose="020B0503020204020204" pitchFamily="34" charset="-122"/>
            </a:endParaRPr>
          </a:p>
        </p:txBody>
      </p:sp>
      <p:sp>
        <p:nvSpPr>
          <p:cNvPr id="48" name="TextBox 47"/>
          <p:cNvSpPr txBox="1"/>
          <p:nvPr/>
        </p:nvSpPr>
        <p:spPr>
          <a:xfrm>
            <a:off x="9292325" y="5226838"/>
            <a:ext cx="305531"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defTabSz="457200" hangingPunct="0"/>
            <a:r>
              <a:rPr lang="en-US" sz="2400" dirty="0">
                <a:solidFill>
                  <a:srgbClr val="44546A"/>
                </a:solidFill>
                <a:sym typeface="Calibri"/>
              </a:rPr>
              <a:t>…</a:t>
            </a:r>
          </a:p>
        </p:txBody>
      </p:sp>
      <p:sp>
        <p:nvSpPr>
          <p:cNvPr id="49" name="圆角矩形 188"/>
          <p:cNvSpPr/>
          <p:nvPr/>
        </p:nvSpPr>
        <p:spPr bwMode="auto">
          <a:xfrm>
            <a:off x="6124827" y="4940665"/>
            <a:ext cx="1476782" cy="320040"/>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44546A"/>
                </a:solidFill>
                <a:latin typeface="Calibri"/>
                <a:ea typeface="微软雅黑" panose="020B0503020204020204" pitchFamily="34" charset="-122"/>
              </a:rPr>
              <a:t>3</a:t>
            </a:r>
            <a:r>
              <a:rPr lang="en-US" altLang="zh-CN" sz="1200" b="1" baseline="30000" dirty="0">
                <a:solidFill>
                  <a:srgbClr val="44546A"/>
                </a:solidFill>
                <a:latin typeface="Calibri"/>
                <a:ea typeface="微软雅黑" panose="020B0503020204020204" pitchFamily="34" charset="-122"/>
              </a:rPr>
              <a:t>rd</a:t>
            </a:r>
            <a:r>
              <a:rPr lang="en-US" altLang="zh-CN" sz="1200" b="1" dirty="0">
                <a:solidFill>
                  <a:srgbClr val="44546A"/>
                </a:solidFill>
                <a:latin typeface="Calibri"/>
                <a:ea typeface="微软雅黑" panose="020B0503020204020204" pitchFamily="34" charset="-122"/>
              </a:rPr>
              <a:t> Party Controller</a:t>
            </a:r>
          </a:p>
        </p:txBody>
      </p:sp>
      <p:sp>
        <p:nvSpPr>
          <p:cNvPr id="50" name="圆角矩形 66"/>
          <p:cNvSpPr/>
          <p:nvPr/>
        </p:nvSpPr>
        <p:spPr bwMode="auto">
          <a:xfrm>
            <a:off x="10290979" y="4940665"/>
            <a:ext cx="685800" cy="320040"/>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44546A"/>
                </a:solidFill>
                <a:latin typeface="Calibri"/>
                <a:ea typeface="微软雅黑" panose="020B0503020204020204" pitchFamily="34" charset="-122"/>
              </a:rPr>
              <a:t>sVNFM</a:t>
            </a:r>
            <a:endParaRPr lang="en-US" altLang="zh-CN" sz="1200" b="1" dirty="0">
              <a:solidFill>
                <a:srgbClr val="44546A"/>
              </a:solidFill>
              <a:latin typeface="Calibri"/>
              <a:ea typeface="微软雅黑" panose="020B0503020204020204" pitchFamily="34" charset="-122"/>
            </a:endParaRPr>
          </a:p>
        </p:txBody>
      </p:sp>
      <p:sp>
        <p:nvSpPr>
          <p:cNvPr id="52" name="圆角矩形 65"/>
          <p:cNvSpPr/>
          <p:nvPr/>
        </p:nvSpPr>
        <p:spPr bwMode="auto">
          <a:xfrm>
            <a:off x="11041136" y="4940665"/>
            <a:ext cx="685800" cy="320040"/>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44546A"/>
                </a:solidFill>
                <a:latin typeface="Calibri"/>
                <a:ea typeface="微软雅黑" panose="020B0503020204020204" pitchFamily="34" charset="-122"/>
              </a:rPr>
              <a:t>EMS</a:t>
            </a:r>
          </a:p>
        </p:txBody>
      </p:sp>
      <p:sp>
        <p:nvSpPr>
          <p:cNvPr id="53" name="圆角矩形 65"/>
          <p:cNvSpPr/>
          <p:nvPr/>
        </p:nvSpPr>
        <p:spPr bwMode="auto">
          <a:xfrm>
            <a:off x="8339995" y="5437587"/>
            <a:ext cx="670684" cy="247650"/>
          </a:xfrm>
          <a:prstGeom prst="roundRect">
            <a:avLst>
              <a:gd name="adj" fmla="val 12823"/>
            </a:avLst>
          </a:prstGeom>
          <a:solidFill>
            <a:schemeClr val="bg1"/>
          </a:solidFill>
          <a:ln w="19050"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44546A"/>
                </a:solidFill>
                <a:latin typeface="Calibri"/>
                <a:ea typeface="微软雅黑" panose="020B0503020204020204" pitchFamily="34" charset="-122"/>
              </a:rPr>
              <a:t>VNFs</a:t>
            </a:r>
          </a:p>
        </p:txBody>
      </p:sp>
      <p:sp>
        <p:nvSpPr>
          <p:cNvPr id="54" name="圆角矩形 65"/>
          <p:cNvSpPr/>
          <p:nvPr/>
        </p:nvSpPr>
        <p:spPr bwMode="auto">
          <a:xfrm>
            <a:off x="9879503" y="5437587"/>
            <a:ext cx="670684" cy="247650"/>
          </a:xfrm>
          <a:prstGeom prst="roundRect">
            <a:avLst>
              <a:gd name="adj" fmla="val 12823"/>
            </a:avLst>
          </a:prstGeom>
          <a:solidFill>
            <a:schemeClr val="accent6">
              <a:lumMod val="20000"/>
              <a:lumOff val="80000"/>
            </a:schemeClr>
          </a:solidFill>
          <a:ln w="19050"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44546A"/>
                </a:solidFill>
                <a:latin typeface="Calibri"/>
                <a:ea typeface="微软雅黑" panose="020B0503020204020204" pitchFamily="34" charset="-122"/>
              </a:rPr>
              <a:t>PNFs</a:t>
            </a:r>
          </a:p>
        </p:txBody>
      </p:sp>
      <p:sp>
        <p:nvSpPr>
          <p:cNvPr id="55" name="圆角矩形 65"/>
          <p:cNvSpPr/>
          <p:nvPr/>
        </p:nvSpPr>
        <p:spPr bwMode="auto">
          <a:xfrm>
            <a:off x="10600637" y="5437587"/>
            <a:ext cx="670684" cy="247650"/>
          </a:xfrm>
          <a:prstGeom prst="roundRect">
            <a:avLst>
              <a:gd name="adj" fmla="val 12823"/>
            </a:avLst>
          </a:prstGeom>
          <a:solidFill>
            <a:schemeClr val="accent6">
              <a:lumMod val="20000"/>
              <a:lumOff val="80000"/>
            </a:schemeClr>
          </a:solidFill>
          <a:ln w="19050"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44546A"/>
                </a:solidFill>
                <a:latin typeface="Calibri"/>
                <a:ea typeface="微软雅黑" panose="020B0503020204020204" pitchFamily="34" charset="-122"/>
              </a:rPr>
              <a:t>…</a:t>
            </a:r>
          </a:p>
        </p:txBody>
      </p:sp>
      <p:sp>
        <p:nvSpPr>
          <p:cNvPr id="56" name="圆角矩形 31"/>
          <p:cNvSpPr/>
          <p:nvPr/>
        </p:nvSpPr>
        <p:spPr>
          <a:xfrm>
            <a:off x="7812336" y="2267041"/>
            <a:ext cx="1809466" cy="768096"/>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smtClean="0">
                <a:solidFill>
                  <a:prstClr val="white"/>
                </a:solidFill>
                <a:latin typeface="Calibri"/>
                <a:ea typeface="微软雅黑" panose="020B0503020204020204" pitchFamily="34" charset="-122"/>
              </a:rPr>
              <a:t>Service Orchestration</a:t>
            </a:r>
            <a:endParaRPr lang="en-US" altLang="zh-CN" sz="1400" b="1" dirty="0">
              <a:solidFill>
                <a:prstClr val="white"/>
              </a:solidFill>
              <a:latin typeface="Calibri"/>
              <a:ea typeface="微软雅黑" panose="020B0503020204020204" pitchFamily="34" charset="-122"/>
            </a:endParaRPr>
          </a:p>
        </p:txBody>
      </p:sp>
      <p:sp>
        <p:nvSpPr>
          <p:cNvPr id="65" name="Isosceles Triangle 139"/>
          <p:cNvSpPr/>
          <p:nvPr/>
        </p:nvSpPr>
        <p:spPr>
          <a:xfrm flipV="1">
            <a:off x="4693041" y="6014658"/>
            <a:ext cx="541175" cy="110369"/>
          </a:xfrm>
          <a:prstGeom prst="triangle">
            <a:avLst/>
          </a:prstGeom>
          <a:solidFill>
            <a:schemeClr val="tx2">
              <a:lumMod val="60000"/>
              <a:lumOff val="40000"/>
            </a:schemeClr>
          </a:solidFill>
          <a:ln w="3175"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67" name="Isosceles Triangle 145"/>
          <p:cNvSpPr/>
          <p:nvPr/>
        </p:nvSpPr>
        <p:spPr>
          <a:xfrm flipV="1">
            <a:off x="7070161" y="6014658"/>
            <a:ext cx="541175" cy="110369"/>
          </a:xfrm>
          <a:prstGeom prst="triangle">
            <a:avLst/>
          </a:prstGeom>
          <a:solidFill>
            <a:schemeClr val="tx2">
              <a:lumMod val="60000"/>
              <a:lumOff val="40000"/>
            </a:schemeClr>
          </a:solidFill>
          <a:ln w="3175"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68" name="Isosceles Triangle 152"/>
          <p:cNvSpPr/>
          <p:nvPr/>
        </p:nvSpPr>
        <p:spPr>
          <a:xfrm flipV="1">
            <a:off x="9290722" y="6014658"/>
            <a:ext cx="541175" cy="110369"/>
          </a:xfrm>
          <a:prstGeom prst="triangle">
            <a:avLst/>
          </a:prstGeom>
          <a:solidFill>
            <a:schemeClr val="tx2">
              <a:lumMod val="60000"/>
              <a:lumOff val="40000"/>
            </a:schemeClr>
          </a:solidFill>
          <a:ln w="3175"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cxnSp>
        <p:nvCxnSpPr>
          <p:cNvPr id="70" name="Straight Connector 69"/>
          <p:cNvCxnSpPr/>
          <p:nvPr/>
        </p:nvCxnSpPr>
        <p:spPr>
          <a:xfrm flipV="1">
            <a:off x="5391771" y="6484654"/>
            <a:ext cx="1543985" cy="2046"/>
          </a:xfrm>
          <a:prstGeom prst="line">
            <a:avLst/>
          </a:prstGeom>
          <a:noFill/>
          <a:ln w="25400" cap="flat">
            <a:solidFill>
              <a:srgbClr val="00647F"/>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71" name="Straight Connector 70"/>
          <p:cNvCxnSpPr/>
          <p:nvPr/>
        </p:nvCxnSpPr>
        <p:spPr>
          <a:xfrm>
            <a:off x="7767595" y="6486700"/>
            <a:ext cx="1416002" cy="0"/>
          </a:xfrm>
          <a:prstGeom prst="line">
            <a:avLst/>
          </a:prstGeom>
          <a:noFill/>
          <a:ln w="25400" cap="flat">
            <a:solidFill>
              <a:srgbClr val="00647F"/>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73" name="TextBox 72"/>
          <p:cNvSpPr txBox="1"/>
          <p:nvPr/>
        </p:nvSpPr>
        <p:spPr>
          <a:xfrm>
            <a:off x="4625986" y="6212400"/>
            <a:ext cx="675674" cy="3718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lnSpc>
                <a:spcPct val="90000"/>
              </a:lnSpc>
            </a:pPr>
            <a:r>
              <a:rPr lang="en-US" sz="1000" dirty="0">
                <a:solidFill>
                  <a:srgbClr val="44546A"/>
                </a:solidFill>
                <a:sym typeface="Calibri"/>
              </a:rPr>
              <a:t>Private</a:t>
            </a:r>
          </a:p>
          <a:p>
            <a:pPr algn="ctr" defTabSz="457200" hangingPunct="0">
              <a:lnSpc>
                <a:spcPct val="90000"/>
              </a:lnSpc>
            </a:pPr>
            <a:r>
              <a:rPr lang="en-US" sz="1000" dirty="0">
                <a:solidFill>
                  <a:srgbClr val="44546A"/>
                </a:solidFill>
              </a:rPr>
              <a:t>Edge Cloud</a:t>
            </a:r>
            <a:endParaRPr lang="en-US" sz="1000" dirty="0">
              <a:solidFill>
                <a:srgbClr val="44546A"/>
              </a:solidFill>
              <a:sym typeface="Calibri"/>
            </a:endParaRPr>
          </a:p>
        </p:txBody>
      </p:sp>
      <p:sp>
        <p:nvSpPr>
          <p:cNvPr id="74" name="TextBox 73"/>
          <p:cNvSpPr txBox="1"/>
          <p:nvPr/>
        </p:nvSpPr>
        <p:spPr>
          <a:xfrm>
            <a:off x="7069980" y="6212400"/>
            <a:ext cx="568786" cy="3718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lnSpc>
                <a:spcPct val="90000"/>
              </a:lnSpc>
            </a:pPr>
            <a:r>
              <a:rPr lang="en-US" sz="1000" dirty="0">
                <a:solidFill>
                  <a:srgbClr val="44546A"/>
                </a:solidFill>
                <a:sym typeface="Calibri"/>
              </a:rPr>
              <a:t>Private</a:t>
            </a:r>
          </a:p>
          <a:p>
            <a:pPr algn="ctr" defTabSz="457200" hangingPunct="0">
              <a:lnSpc>
                <a:spcPct val="90000"/>
              </a:lnSpc>
            </a:pPr>
            <a:r>
              <a:rPr lang="en-US" sz="1000" dirty="0">
                <a:solidFill>
                  <a:srgbClr val="44546A"/>
                </a:solidFill>
              </a:rPr>
              <a:t>DC Cloud</a:t>
            </a:r>
            <a:endParaRPr lang="en-US" sz="1000" dirty="0">
              <a:solidFill>
                <a:srgbClr val="44546A"/>
              </a:solidFill>
              <a:sym typeface="Calibri"/>
            </a:endParaRPr>
          </a:p>
        </p:txBody>
      </p:sp>
      <p:sp>
        <p:nvSpPr>
          <p:cNvPr id="75" name="TextBox 74"/>
          <p:cNvSpPr txBox="1"/>
          <p:nvPr/>
        </p:nvSpPr>
        <p:spPr>
          <a:xfrm>
            <a:off x="8419069" y="6111570"/>
            <a:ext cx="230189"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400" dirty="0">
                <a:solidFill>
                  <a:srgbClr val="44546A"/>
                </a:solidFill>
                <a:sym typeface="Calibri"/>
              </a:rPr>
              <a:t>IP</a:t>
            </a:r>
          </a:p>
        </p:txBody>
      </p:sp>
      <p:sp>
        <p:nvSpPr>
          <p:cNvPr id="76" name="TextBox 75"/>
          <p:cNvSpPr txBox="1"/>
          <p:nvPr/>
        </p:nvSpPr>
        <p:spPr>
          <a:xfrm>
            <a:off x="5923014" y="6112461"/>
            <a:ext cx="496288"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400" dirty="0">
                <a:solidFill>
                  <a:srgbClr val="44546A"/>
                </a:solidFill>
                <a:sym typeface="Calibri"/>
              </a:rPr>
              <a:t>MPLS</a:t>
            </a:r>
          </a:p>
        </p:txBody>
      </p:sp>
      <p:sp>
        <p:nvSpPr>
          <p:cNvPr id="58" name="TextBox 57"/>
          <p:cNvSpPr txBox="1"/>
          <p:nvPr/>
        </p:nvSpPr>
        <p:spPr>
          <a:xfrm>
            <a:off x="11519307" y="5089160"/>
            <a:ext cx="738664" cy="1543989"/>
          </a:xfrm>
          <a:prstGeom prst="rect">
            <a:avLst/>
          </a:prstGeom>
          <a:noFill/>
        </p:spPr>
        <p:txBody>
          <a:bodyPr vert="vert270" wrap="square" rtlCol="0">
            <a:spAutoFit/>
          </a:bodyPr>
          <a:lstStyle/>
          <a:p>
            <a:pPr algn="ctr"/>
            <a:r>
              <a:rPr lang="en-US" b="1" dirty="0">
                <a:solidFill>
                  <a:srgbClr val="FF0000"/>
                </a:solidFill>
              </a:rPr>
              <a:t>Managed Environment</a:t>
            </a:r>
          </a:p>
        </p:txBody>
      </p:sp>
      <p:sp>
        <p:nvSpPr>
          <p:cNvPr id="59" name="圆角矩形 32"/>
          <p:cNvSpPr/>
          <p:nvPr/>
        </p:nvSpPr>
        <p:spPr>
          <a:xfrm>
            <a:off x="8403435" y="3786457"/>
            <a:ext cx="1636143" cy="902966"/>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chorCtr="0">
            <a:noAutofit/>
          </a:bodyPr>
          <a:lstStyle/>
          <a:p>
            <a:pPr algn="ctr" defTabSz="457200" hangingPunct="0"/>
            <a:r>
              <a:rPr lang="en-US" sz="1400" b="1" dirty="0">
                <a:solidFill>
                  <a:srgbClr val="44546A"/>
                </a:solidFill>
                <a:sym typeface="Calibri"/>
              </a:rPr>
              <a:t>Application Controller</a:t>
            </a:r>
          </a:p>
          <a:p>
            <a:pPr algn="ctr" defTabSz="457200" hangingPunct="0"/>
            <a:r>
              <a:rPr lang="en-US" sz="1400" b="1" dirty="0">
                <a:solidFill>
                  <a:srgbClr val="44546A"/>
                </a:solidFill>
                <a:sym typeface="Calibri"/>
              </a:rPr>
              <a:t>(L4-L7)</a:t>
            </a:r>
            <a:endParaRPr lang="en-US" sz="1600" b="1" dirty="0">
              <a:solidFill>
                <a:srgbClr val="44546A"/>
              </a:solidFill>
              <a:sym typeface="Calibri"/>
            </a:endParaRPr>
          </a:p>
        </p:txBody>
      </p:sp>
      <p:sp>
        <p:nvSpPr>
          <p:cNvPr id="61" name="圆角矩形 32"/>
          <p:cNvSpPr/>
          <p:nvPr/>
        </p:nvSpPr>
        <p:spPr>
          <a:xfrm>
            <a:off x="10143155" y="3786457"/>
            <a:ext cx="1636143" cy="902966"/>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chorCtr="0">
            <a:noAutofit/>
          </a:bodyPr>
          <a:lstStyle/>
          <a:p>
            <a:pPr algn="ctr" defTabSz="457200" hangingPunct="0"/>
            <a:r>
              <a:rPr lang="en-US" sz="1400" b="1" dirty="0" smtClean="0">
                <a:solidFill>
                  <a:srgbClr val="44546A"/>
                </a:solidFill>
                <a:sym typeface="Calibri"/>
              </a:rPr>
              <a:t>Virtual </a:t>
            </a:r>
            <a:r>
              <a:rPr lang="en-US" sz="1400" b="1" dirty="0">
                <a:solidFill>
                  <a:srgbClr val="44546A"/>
                </a:solidFill>
                <a:sym typeface="Calibri"/>
              </a:rPr>
              <a:t>Function </a:t>
            </a:r>
            <a:r>
              <a:rPr lang="en-US" sz="1400" b="1" dirty="0" smtClean="0">
                <a:solidFill>
                  <a:srgbClr val="44546A"/>
                </a:solidFill>
                <a:sym typeface="Calibri"/>
              </a:rPr>
              <a:t>Controller</a:t>
            </a:r>
          </a:p>
          <a:p>
            <a:pPr algn="ctr" defTabSz="457200" hangingPunct="0"/>
            <a:r>
              <a:rPr lang="en-US" sz="1400" b="1" dirty="0" smtClean="0">
                <a:solidFill>
                  <a:srgbClr val="44546A"/>
                </a:solidFill>
                <a:sym typeface="Calibri"/>
              </a:rPr>
              <a:t>(ETSI-aligned)</a:t>
            </a:r>
            <a:endParaRPr lang="en-US" sz="1400" b="1" dirty="0">
              <a:solidFill>
                <a:srgbClr val="44546A"/>
              </a:solidFill>
              <a:sym typeface="Calibri"/>
            </a:endParaRPr>
          </a:p>
        </p:txBody>
      </p:sp>
      <p:sp>
        <p:nvSpPr>
          <p:cNvPr id="63" name="圆角矩形 26"/>
          <p:cNvSpPr/>
          <p:nvPr/>
        </p:nvSpPr>
        <p:spPr>
          <a:xfrm>
            <a:off x="1578454" y="3786457"/>
            <a:ext cx="2467249" cy="351721"/>
          </a:xfrm>
          <a:prstGeom prst="roundRect">
            <a:avLst/>
          </a:prstGeom>
          <a:solidFill>
            <a:srgbClr val="009788"/>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smtClean="0">
                <a:solidFill>
                  <a:prstClr val="white"/>
                </a:solidFill>
                <a:latin typeface="Calibri"/>
                <a:ea typeface="微软雅黑" panose="020B0503020204020204" pitchFamily="34" charset="-122"/>
              </a:rPr>
              <a:t>CLAMP</a:t>
            </a:r>
            <a:endParaRPr lang="en-US" altLang="zh-CN" sz="1400" b="1" dirty="0">
              <a:solidFill>
                <a:prstClr val="white"/>
              </a:solidFill>
              <a:latin typeface="Calibri"/>
              <a:ea typeface="微软雅黑" panose="020B0503020204020204" pitchFamily="34" charset="-122"/>
            </a:endParaRPr>
          </a:p>
        </p:txBody>
      </p:sp>
      <p:sp>
        <p:nvSpPr>
          <p:cNvPr id="15" name="Flowchart: Magnetic Disk 2"/>
          <p:cNvSpPr/>
          <p:nvPr/>
        </p:nvSpPr>
        <p:spPr>
          <a:xfrm>
            <a:off x="966300" y="4398150"/>
            <a:ext cx="2372692" cy="800384"/>
          </a:xfrm>
          <a:prstGeom prst="flowChartMagneticDisk">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16" name="Rectangle 15"/>
          <p:cNvSpPr/>
          <p:nvPr/>
        </p:nvSpPr>
        <p:spPr>
          <a:xfrm>
            <a:off x="1742469" y="4736436"/>
            <a:ext cx="820354" cy="338554"/>
          </a:xfrm>
          <a:prstGeom prst="rect">
            <a:avLst/>
          </a:prstGeom>
        </p:spPr>
        <p:txBody>
          <a:bodyPr wrap="none">
            <a:spAutoFit/>
          </a:bodyPr>
          <a:lstStyle/>
          <a:p>
            <a:pPr algn="ctr" fontAlgn="base">
              <a:spcBef>
                <a:spcPct val="0"/>
              </a:spcBef>
              <a:spcAft>
                <a:spcPct val="0"/>
              </a:spcAft>
              <a:buClr>
                <a:srgbClr val="CC9900"/>
              </a:buClr>
              <a:defRPr/>
            </a:pPr>
            <a:r>
              <a:rPr lang="en-US" altLang="zh-CN" sz="1600" b="1" dirty="0" smtClean="0">
                <a:solidFill>
                  <a:srgbClr val="44546A"/>
                </a:solidFill>
                <a:ea typeface="微软雅黑" panose="020B0503020204020204" pitchFamily="34" charset="-122"/>
              </a:rPr>
              <a:t>Catalog</a:t>
            </a:r>
            <a:endParaRPr lang="zh-CN" altLang="en-US" b="1" dirty="0">
              <a:solidFill>
                <a:srgbClr val="44546A"/>
              </a:solidFill>
              <a:ea typeface="微软雅黑" panose="020B0503020204020204" pitchFamily="34" charset="-122"/>
            </a:endParaRPr>
          </a:p>
        </p:txBody>
      </p:sp>
      <p:sp>
        <p:nvSpPr>
          <p:cNvPr id="81" name="Rectangle 80"/>
          <p:cNvSpPr/>
          <p:nvPr/>
        </p:nvSpPr>
        <p:spPr>
          <a:xfrm>
            <a:off x="716066" y="1646132"/>
            <a:ext cx="2253041" cy="400110"/>
          </a:xfrm>
          <a:prstGeom prst="rect">
            <a:avLst/>
          </a:prstGeom>
        </p:spPr>
        <p:txBody>
          <a:bodyPr wrap="none">
            <a:spAutoFit/>
          </a:bodyPr>
          <a:lstStyle/>
          <a:p>
            <a:pPr algn="ctr" fontAlgn="base">
              <a:spcBef>
                <a:spcPct val="0"/>
              </a:spcBef>
              <a:spcAft>
                <a:spcPct val="0"/>
              </a:spcAft>
              <a:buClr>
                <a:srgbClr val="CC9900"/>
              </a:buClr>
              <a:defRPr/>
            </a:pPr>
            <a:r>
              <a:rPr lang="en-US" altLang="zh-CN" sz="2000" b="1" dirty="0" smtClean="0">
                <a:solidFill>
                  <a:srgbClr val="FF0000"/>
                </a:solidFill>
                <a:ea typeface="微软雅黑" panose="020B0503020204020204" pitchFamily="34" charset="-122"/>
              </a:rPr>
              <a:t>DESIGN-TIME (</a:t>
            </a:r>
            <a:r>
              <a:rPr lang="en-US" altLang="zh-CN" sz="2000" b="1" dirty="0">
                <a:solidFill>
                  <a:srgbClr val="FF0000"/>
                </a:solidFill>
                <a:ea typeface="微软雅黑" panose="020B0503020204020204" pitchFamily="34" charset="-122"/>
              </a:rPr>
              <a:t>SDC)</a:t>
            </a:r>
          </a:p>
        </p:txBody>
      </p:sp>
      <p:sp>
        <p:nvSpPr>
          <p:cNvPr id="82" name="Rectangle 81"/>
          <p:cNvSpPr/>
          <p:nvPr/>
        </p:nvSpPr>
        <p:spPr>
          <a:xfrm>
            <a:off x="5932839" y="1583222"/>
            <a:ext cx="1288609" cy="400110"/>
          </a:xfrm>
          <a:prstGeom prst="rect">
            <a:avLst/>
          </a:prstGeom>
        </p:spPr>
        <p:txBody>
          <a:bodyPr wrap="none">
            <a:spAutoFit/>
          </a:bodyPr>
          <a:lstStyle/>
          <a:p>
            <a:pPr algn="ctr" fontAlgn="base">
              <a:spcBef>
                <a:spcPct val="0"/>
              </a:spcBef>
              <a:spcAft>
                <a:spcPct val="0"/>
              </a:spcAft>
              <a:buClr>
                <a:srgbClr val="CC9900"/>
              </a:buClr>
              <a:defRPr/>
            </a:pPr>
            <a:r>
              <a:rPr lang="en-US" altLang="zh-CN" sz="2000" b="1" dirty="0" smtClean="0">
                <a:solidFill>
                  <a:srgbClr val="FF0000"/>
                </a:solidFill>
                <a:ea typeface="微软雅黑" panose="020B0503020204020204" pitchFamily="34" charset="-122"/>
              </a:rPr>
              <a:t>RUN</a:t>
            </a:r>
            <a:r>
              <a:rPr lang="en-US" altLang="zh-CN" sz="2000" b="1" dirty="0">
                <a:solidFill>
                  <a:srgbClr val="FF0000"/>
                </a:solidFill>
                <a:ea typeface="微软雅黑" panose="020B0503020204020204" pitchFamily="34" charset="-122"/>
              </a:rPr>
              <a:t>-TIME</a:t>
            </a:r>
          </a:p>
        </p:txBody>
      </p:sp>
      <p:pic>
        <p:nvPicPr>
          <p:cNvPr id="69" name="Picture 6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150194" y="6158157"/>
            <a:ext cx="797091" cy="411480"/>
          </a:xfrm>
          <a:prstGeom prst="rect">
            <a:avLst/>
          </a:prstGeom>
          <a:ln>
            <a:noFill/>
          </a:ln>
        </p:spPr>
      </p:pic>
      <p:sp>
        <p:nvSpPr>
          <p:cNvPr id="72" name="TextBox 71"/>
          <p:cNvSpPr txBox="1"/>
          <p:nvPr/>
        </p:nvSpPr>
        <p:spPr>
          <a:xfrm>
            <a:off x="9318182" y="6212400"/>
            <a:ext cx="521924" cy="3718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lnSpc>
                <a:spcPct val="90000"/>
              </a:lnSpc>
            </a:pPr>
            <a:r>
              <a:rPr lang="en-US" sz="1000" dirty="0">
                <a:solidFill>
                  <a:srgbClr val="44546A"/>
                </a:solidFill>
                <a:sym typeface="Calibri"/>
              </a:rPr>
              <a:t>Public</a:t>
            </a:r>
          </a:p>
          <a:p>
            <a:pPr algn="ctr" defTabSz="457200" hangingPunct="0">
              <a:lnSpc>
                <a:spcPct val="90000"/>
              </a:lnSpc>
            </a:pPr>
            <a:r>
              <a:rPr lang="en-US" sz="1000" dirty="0">
                <a:solidFill>
                  <a:srgbClr val="44546A"/>
                </a:solidFill>
              </a:rPr>
              <a:t>Cloud</a:t>
            </a:r>
            <a:endParaRPr lang="en-US" sz="1000" dirty="0">
              <a:solidFill>
                <a:srgbClr val="44546A"/>
              </a:solidFill>
              <a:sym typeface="Calibri"/>
            </a:endParaRPr>
          </a:p>
        </p:txBody>
      </p:sp>
      <p:sp>
        <p:nvSpPr>
          <p:cNvPr id="78" name="圆角矩形 47"/>
          <p:cNvSpPr/>
          <p:nvPr/>
        </p:nvSpPr>
        <p:spPr>
          <a:xfrm>
            <a:off x="3913481" y="3227610"/>
            <a:ext cx="1221008" cy="365760"/>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lnSpc>
                <a:spcPct val="80000"/>
              </a:lnSpc>
              <a:spcBef>
                <a:spcPct val="0"/>
              </a:spcBef>
              <a:spcAft>
                <a:spcPct val="0"/>
              </a:spcAft>
              <a:buClr>
                <a:srgbClr val="CC9900"/>
              </a:buClr>
            </a:pPr>
            <a:r>
              <a:rPr lang="en-US" altLang="zh-CN" sz="1300" b="1" dirty="0" smtClean="0">
                <a:solidFill>
                  <a:prstClr val="white"/>
                </a:solidFill>
                <a:ea typeface="微软雅黑" panose="020B0503020204020204" pitchFamily="34" charset="-122"/>
              </a:rPr>
              <a:t>Common Services</a:t>
            </a:r>
            <a:endParaRPr lang="en-US" altLang="zh-CN" sz="1300" b="1" dirty="0">
              <a:solidFill>
                <a:prstClr val="white"/>
              </a:solidFill>
              <a:ea typeface="微软雅黑" panose="020B0503020204020204" pitchFamily="34" charset="-122"/>
            </a:endParaRPr>
          </a:p>
        </p:txBody>
      </p:sp>
    </p:spTree>
    <p:extLst>
      <p:ext uri="{BB962C8B-B14F-4D97-AF65-F5344CB8AC3E}">
        <p14:creationId xmlns:p14="http://schemas.microsoft.com/office/powerpoint/2010/main" val="365602213"/>
      </p:ext>
    </p:extLst>
  </p:cSld>
  <p:clrMapOvr>
    <a:masterClrMapping/>
  </p:clrMapOvr>
  <p:transition>
    <p:wipe dir="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38342EA3-53FC-444D-B524-FE5481A54CAD}"/>
              </a:ext>
            </a:extLst>
          </p:cNvPr>
          <p:cNvSpPr>
            <a:spLocks noGrp="1"/>
          </p:cNvSpPr>
          <p:nvPr>
            <p:ph type="sldNum" sz="quarter" idx="4"/>
          </p:nvPr>
        </p:nvSpPr>
        <p:spPr/>
        <p:txBody>
          <a:bodyPr/>
          <a:lstStyle/>
          <a:p>
            <a:fld id="{6C9CD605-947A-3C4E-98CB-B055F943FEBA}" type="slidenum">
              <a:rPr lang="en-US" smtClean="0"/>
              <a:pPr/>
              <a:t>40</a:t>
            </a:fld>
            <a:endParaRPr lang="en-US" dirty="0"/>
          </a:p>
        </p:txBody>
      </p:sp>
      <p:sp>
        <p:nvSpPr>
          <p:cNvPr id="3" name="Title 2">
            <a:extLst>
              <a:ext uri="{FF2B5EF4-FFF2-40B4-BE49-F238E27FC236}">
                <a16:creationId xmlns:a16="http://schemas.microsoft.com/office/drawing/2014/main" xmlns="" id="{03530BB5-549C-4343-9AF4-AC9DF366E71F}"/>
              </a:ext>
            </a:extLst>
          </p:cNvPr>
          <p:cNvSpPr>
            <a:spLocks noGrp="1"/>
          </p:cNvSpPr>
          <p:nvPr>
            <p:ph type="title"/>
          </p:nvPr>
        </p:nvSpPr>
        <p:spPr/>
        <p:txBody>
          <a:bodyPr>
            <a:normAutofit fontScale="90000"/>
          </a:bodyPr>
          <a:lstStyle/>
          <a:p>
            <a:r>
              <a:rPr lang="en-US" b="1" dirty="0"/>
              <a:t>AAF Functional Description</a:t>
            </a:r>
          </a:p>
        </p:txBody>
      </p:sp>
      <p:sp>
        <p:nvSpPr>
          <p:cNvPr id="4" name="Text Placeholder 3">
            <a:extLst>
              <a:ext uri="{FF2B5EF4-FFF2-40B4-BE49-F238E27FC236}">
                <a16:creationId xmlns:a16="http://schemas.microsoft.com/office/drawing/2014/main" xmlns="" id="{B62C726E-130B-4487-985E-2D4E9D3DDCB3}"/>
              </a:ext>
            </a:extLst>
          </p:cNvPr>
          <p:cNvSpPr>
            <a:spLocks noGrp="1"/>
          </p:cNvSpPr>
          <p:nvPr>
            <p:ph type="body" sz="quarter" idx="10"/>
          </p:nvPr>
        </p:nvSpPr>
        <p:spPr/>
        <p:txBody>
          <a:bodyPr>
            <a:noAutofit/>
          </a:bodyPr>
          <a:lstStyle/>
          <a:p>
            <a:pPr marL="0" indent="0">
              <a:buNone/>
            </a:pPr>
            <a:r>
              <a:rPr lang="en-US" sz="1200" b="1" dirty="0"/>
              <a:t>Entities within AAF</a:t>
            </a:r>
          </a:p>
          <a:p>
            <a:pPr marL="0" indent="0">
              <a:buNone/>
            </a:pPr>
            <a:r>
              <a:rPr lang="en-US" sz="1200" b="1" dirty="0"/>
              <a:t>Namespaces</a:t>
            </a:r>
          </a:p>
          <a:p>
            <a:r>
              <a:rPr lang="en-US" sz="1200" dirty="0"/>
              <a:t>A Namespace, in AAF, is the ensemble of Roles, Permissions and Identities controllable within the domain assigned to a member of the Organization's chain-of-command.  </a:t>
            </a:r>
          </a:p>
          <a:p>
            <a:r>
              <a:rPr lang="en-US" sz="1200" dirty="0"/>
              <a:t>Namespaces are known by domain, in dot-delimited form.  ex:  </a:t>
            </a:r>
            <a:r>
              <a:rPr lang="en-US" sz="1200" dirty="0" err="1"/>
              <a:t>com.att.aaf</a:t>
            </a:r>
            <a:r>
              <a:rPr lang="en-US" sz="1200" dirty="0"/>
              <a:t> or </a:t>
            </a:r>
            <a:r>
              <a:rPr lang="en-US" sz="1200" dirty="0" err="1"/>
              <a:t>com.att.wfa</a:t>
            </a:r>
            <a:r>
              <a:rPr lang="en-US" sz="1200" dirty="0"/>
              <a:t>, and they are hierarchically managed.</a:t>
            </a:r>
          </a:p>
          <a:p>
            <a:pPr marL="0" indent="0">
              <a:buNone/>
            </a:pPr>
            <a:r>
              <a:rPr lang="en-US" sz="1200" b="1" dirty="0"/>
              <a:t>People in Namespaces</a:t>
            </a:r>
          </a:p>
          <a:p>
            <a:r>
              <a:rPr lang="en-US" sz="1200" dirty="0"/>
              <a:t>Owner (Responsible)</a:t>
            </a:r>
          </a:p>
          <a:p>
            <a:r>
              <a:rPr lang="en-US" sz="1200" dirty="0"/>
              <a:t>A key feature of how AAF works for an Enterprise is by supporting federated responsibility.  This responsibility is clearly delineated by the owner entry.  Organizations (i.e. companies) may establish their own policies</a:t>
            </a:r>
          </a:p>
          <a:p>
            <a:pPr marL="0" indent="0">
              <a:buNone/>
            </a:pPr>
            <a:r>
              <a:rPr lang="en-US" sz="1200" b="1" dirty="0"/>
              <a:t>Roles</a:t>
            </a:r>
          </a:p>
          <a:p>
            <a:r>
              <a:rPr lang="en-US" sz="1200" dirty="0"/>
              <a:t>I)  "Roles" is a bit of an overloaded term in Security software.  It has unfortunately been typically used as a flat, </a:t>
            </a:r>
            <a:r>
              <a:rPr lang="en-US" sz="1200" dirty="0" err="1"/>
              <a:t>unscoped</a:t>
            </a:r>
            <a:r>
              <a:rPr lang="en-US" sz="1200" dirty="0"/>
              <a:t> Group, known only to the Application. </a:t>
            </a:r>
          </a:p>
          <a:p>
            <a:r>
              <a:rPr lang="en-US" sz="1200" dirty="0"/>
              <a:t> Typical examples such as "user" and "admin" have no meaning outside the immediate context of the application.  "admin"???  "admin" of what?  What are the behaviors allowed for "admin"?  Is the "admin" of Application A, the same as Application B? (answer, no!)</a:t>
            </a:r>
          </a:p>
          <a:p>
            <a:pPr marL="0" indent="0">
              <a:buNone/>
            </a:pPr>
            <a:r>
              <a:rPr lang="en-US" sz="1200" b="1" dirty="0"/>
              <a:t>Permissions</a:t>
            </a:r>
          </a:p>
          <a:p>
            <a:pPr marL="0" indent="0">
              <a:buNone/>
            </a:pPr>
            <a:r>
              <a:rPr lang="en-US" sz="1200" dirty="0"/>
              <a:t>Permissions are the other side of the decoupled Authorization equation.  Permissions represent some resource that needs to be protected by the Application in question. examples:</a:t>
            </a:r>
          </a:p>
          <a:p>
            <a:r>
              <a:rPr lang="en-US" sz="1200" dirty="0"/>
              <a:t>A GUI Admin page should be available to only those who job function is to administer this app.</a:t>
            </a:r>
          </a:p>
          <a:p>
            <a:r>
              <a:rPr lang="en-US" sz="1200" dirty="0"/>
              <a:t>SPI Data that this App accesses should only be accessible to those who are allowed to see SPI data.</a:t>
            </a:r>
          </a:p>
          <a:p>
            <a:r>
              <a:rPr lang="en-US" sz="1200" dirty="0"/>
              <a:t>Full data reporting dumps should only be accessible to Audit teams.</a:t>
            </a:r>
          </a:p>
        </p:txBody>
      </p:sp>
    </p:spTree>
    <p:extLst>
      <p:ext uri="{BB962C8B-B14F-4D97-AF65-F5344CB8AC3E}">
        <p14:creationId xmlns:p14="http://schemas.microsoft.com/office/powerpoint/2010/main" val="1206173657"/>
      </p:ext>
    </p:extLst>
  </p:cSld>
  <p:clrMapOvr>
    <a:masterClrMapping/>
  </p:clrMapOvr>
  <p:transition>
    <p:wipe dir="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38342EA3-53FC-444D-B524-FE5481A54CAD}"/>
              </a:ext>
            </a:extLst>
          </p:cNvPr>
          <p:cNvSpPr>
            <a:spLocks noGrp="1"/>
          </p:cNvSpPr>
          <p:nvPr>
            <p:ph type="sldNum" sz="quarter" idx="4"/>
          </p:nvPr>
        </p:nvSpPr>
        <p:spPr/>
        <p:txBody>
          <a:bodyPr/>
          <a:lstStyle/>
          <a:p>
            <a:fld id="{6C9CD605-947A-3C4E-98CB-B055F943FEBA}" type="slidenum">
              <a:rPr lang="en-US" smtClean="0"/>
              <a:pPr/>
              <a:t>41</a:t>
            </a:fld>
            <a:endParaRPr lang="en-US" dirty="0"/>
          </a:p>
        </p:txBody>
      </p:sp>
      <p:sp>
        <p:nvSpPr>
          <p:cNvPr id="3" name="Title 2">
            <a:extLst>
              <a:ext uri="{FF2B5EF4-FFF2-40B4-BE49-F238E27FC236}">
                <a16:creationId xmlns:a16="http://schemas.microsoft.com/office/drawing/2014/main" xmlns="" id="{03530BB5-549C-4343-9AF4-AC9DF366E71F}"/>
              </a:ext>
            </a:extLst>
          </p:cNvPr>
          <p:cNvSpPr>
            <a:spLocks noGrp="1"/>
          </p:cNvSpPr>
          <p:nvPr>
            <p:ph type="title"/>
          </p:nvPr>
        </p:nvSpPr>
        <p:spPr/>
        <p:txBody>
          <a:bodyPr>
            <a:normAutofit fontScale="90000"/>
          </a:bodyPr>
          <a:lstStyle/>
          <a:p>
            <a:r>
              <a:rPr lang="en-US" b="1" dirty="0"/>
              <a:t>AAF Object Model</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8256" y="1626994"/>
            <a:ext cx="6316756" cy="4307262"/>
          </a:xfrm>
          <a:prstGeom prst="rect">
            <a:avLst/>
          </a:prstGeom>
        </p:spPr>
      </p:pic>
    </p:spTree>
    <p:extLst>
      <p:ext uri="{BB962C8B-B14F-4D97-AF65-F5344CB8AC3E}">
        <p14:creationId xmlns:p14="http://schemas.microsoft.com/office/powerpoint/2010/main" val="1159730868"/>
      </p:ext>
    </p:extLst>
  </p:cSld>
  <p:clrMapOvr>
    <a:masterClrMapping/>
  </p:clrMapOvr>
  <p:transition>
    <p:wipe dir="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38342EA3-53FC-444D-B524-FE5481A54CAD}"/>
              </a:ext>
            </a:extLst>
          </p:cNvPr>
          <p:cNvSpPr>
            <a:spLocks noGrp="1"/>
          </p:cNvSpPr>
          <p:nvPr>
            <p:ph type="sldNum" sz="quarter" idx="4"/>
          </p:nvPr>
        </p:nvSpPr>
        <p:spPr/>
        <p:txBody>
          <a:bodyPr/>
          <a:lstStyle/>
          <a:p>
            <a:fld id="{6C9CD605-947A-3C4E-98CB-B055F943FEBA}" type="slidenum">
              <a:rPr lang="en-US" smtClean="0"/>
              <a:pPr/>
              <a:t>42</a:t>
            </a:fld>
            <a:endParaRPr lang="en-US" dirty="0"/>
          </a:p>
        </p:txBody>
      </p:sp>
      <p:sp>
        <p:nvSpPr>
          <p:cNvPr id="3" name="Title 2">
            <a:extLst>
              <a:ext uri="{FF2B5EF4-FFF2-40B4-BE49-F238E27FC236}">
                <a16:creationId xmlns:a16="http://schemas.microsoft.com/office/drawing/2014/main" xmlns="" id="{03530BB5-549C-4343-9AF4-AC9DF366E71F}"/>
              </a:ext>
            </a:extLst>
          </p:cNvPr>
          <p:cNvSpPr>
            <a:spLocks noGrp="1"/>
          </p:cNvSpPr>
          <p:nvPr>
            <p:ph type="title"/>
          </p:nvPr>
        </p:nvSpPr>
        <p:spPr/>
        <p:txBody>
          <a:bodyPr>
            <a:normAutofit fontScale="90000"/>
          </a:bodyPr>
          <a:lstStyle/>
          <a:p>
            <a:r>
              <a:rPr lang="en-US" b="1" dirty="0" err="1" smtClean="0"/>
              <a:t>DMaaP</a:t>
            </a:r>
            <a:r>
              <a:rPr lang="en-US" b="1" dirty="0" smtClean="0"/>
              <a:t> </a:t>
            </a:r>
            <a:r>
              <a:rPr lang="en-US" b="1" dirty="0"/>
              <a:t>Functional Description</a:t>
            </a:r>
          </a:p>
        </p:txBody>
      </p:sp>
      <p:sp>
        <p:nvSpPr>
          <p:cNvPr id="4" name="Text Placeholder 3">
            <a:extLst>
              <a:ext uri="{FF2B5EF4-FFF2-40B4-BE49-F238E27FC236}">
                <a16:creationId xmlns:a16="http://schemas.microsoft.com/office/drawing/2014/main" xmlns="" id="{B62C726E-130B-4487-985E-2D4E9D3DDCB3}"/>
              </a:ext>
            </a:extLst>
          </p:cNvPr>
          <p:cNvSpPr>
            <a:spLocks noGrp="1"/>
          </p:cNvSpPr>
          <p:nvPr>
            <p:ph type="body" sz="quarter" idx="10"/>
          </p:nvPr>
        </p:nvSpPr>
        <p:spPr/>
        <p:txBody>
          <a:bodyPr>
            <a:normAutofit fontScale="77500" lnSpcReduction="20000"/>
          </a:bodyPr>
          <a:lstStyle/>
          <a:p>
            <a:r>
              <a:rPr lang="en-US" dirty="0"/>
              <a:t>Data movement as a platform(</a:t>
            </a:r>
            <a:r>
              <a:rPr lang="en-US" dirty="0" err="1"/>
              <a:t>DMaaP</a:t>
            </a:r>
            <a:r>
              <a:rPr lang="en-US" dirty="0"/>
              <a:t>) is a premier platform for high performing and cost effective data movement services that </a:t>
            </a:r>
            <a:r>
              <a:rPr lang="en-US" b="1" dirty="0"/>
              <a:t>transports</a:t>
            </a:r>
            <a:r>
              <a:rPr lang="en-US" dirty="0"/>
              <a:t> and </a:t>
            </a:r>
            <a:r>
              <a:rPr lang="en-US" b="1" dirty="0"/>
              <a:t>processes</a:t>
            </a:r>
            <a:r>
              <a:rPr lang="en-US" dirty="0"/>
              <a:t> data from any source to any target with the format, quality, security, and concurrency required to serve the business and customer needs.</a:t>
            </a:r>
          </a:p>
          <a:p>
            <a:r>
              <a:rPr lang="en-US" dirty="0" err="1"/>
              <a:t>DMaaP</a:t>
            </a:r>
            <a:r>
              <a:rPr lang="en-US" dirty="0"/>
              <a:t> consists of three major functional areas</a:t>
            </a:r>
            <a:r>
              <a:rPr lang="en-US" b="1" dirty="0"/>
              <a:t>:</a:t>
            </a:r>
            <a:endParaRPr lang="en-US" dirty="0"/>
          </a:p>
          <a:p>
            <a:r>
              <a:rPr lang="en-US" b="1" dirty="0"/>
              <a:t>1. Data Filtering</a:t>
            </a:r>
            <a:r>
              <a:rPr lang="en-US" dirty="0"/>
              <a:t> - the data preprocessing at the edge via data analytics and compression to reduce the data size needed to be processed.</a:t>
            </a:r>
          </a:p>
          <a:p>
            <a:r>
              <a:rPr lang="en-US" b="1" dirty="0"/>
              <a:t>2. Data Transport</a:t>
            </a:r>
            <a:r>
              <a:rPr lang="en-US" dirty="0"/>
              <a:t> - the transport of data intra &amp; inter data centers. The transport will support both file based and event based data movement. The Data Transport process needs to provide the ability to move data from any system to any system with minimal latency, guaranteed delivery and highly available solution that supports a self-subscription model that lowers initial cost and improves time to market.</a:t>
            </a:r>
          </a:p>
          <a:p>
            <a:r>
              <a:rPr lang="en-US" b="1" dirty="0"/>
              <a:t>3. Data Processing</a:t>
            </a:r>
            <a:r>
              <a:rPr lang="en-US" dirty="0"/>
              <a:t> - the low latency and high throughput data transformation, aggregation, and analysis. The processing will be elastically scalable and fault-tolerant across data centers. The Data processing needs to provide the ability to process both batch and near real-time data.  </a:t>
            </a:r>
          </a:p>
          <a:p>
            <a:pPr marL="0" indent="0">
              <a:buNone/>
            </a:pPr>
            <a:r>
              <a:rPr lang="en-US" dirty="0"/>
              <a:t>This service is build using Apache Kafka and Restful API is created for message publishing, subscribing and admin activities</a:t>
            </a:r>
          </a:p>
        </p:txBody>
      </p:sp>
    </p:spTree>
    <p:extLst>
      <p:ext uri="{BB962C8B-B14F-4D97-AF65-F5344CB8AC3E}">
        <p14:creationId xmlns:p14="http://schemas.microsoft.com/office/powerpoint/2010/main" val="2111451553"/>
      </p:ext>
    </p:extLst>
  </p:cSld>
  <p:clrMapOvr>
    <a:masterClrMapping/>
  </p:clrMapOvr>
  <p:transition>
    <p:wipe dir="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43</a:t>
            </a:fld>
            <a:endParaRPr lang="en-US" dirty="0"/>
          </a:p>
        </p:txBody>
      </p:sp>
      <p:sp>
        <p:nvSpPr>
          <p:cNvPr id="3" name="Title 2"/>
          <p:cNvSpPr>
            <a:spLocks noGrp="1"/>
          </p:cNvSpPr>
          <p:nvPr>
            <p:ph type="title"/>
          </p:nvPr>
        </p:nvSpPr>
        <p:spPr/>
        <p:txBody>
          <a:bodyPr>
            <a:normAutofit fontScale="90000"/>
          </a:bodyPr>
          <a:lstStyle/>
          <a:p>
            <a:r>
              <a:rPr lang="en-US" dirty="0" smtClean="0"/>
              <a:t>APPC (1/2)</a:t>
            </a:r>
            <a:endParaRPr lang="en-US" dirty="0"/>
          </a:p>
        </p:txBody>
      </p:sp>
      <p:sp>
        <p:nvSpPr>
          <p:cNvPr id="7" name="圆角矩形 30"/>
          <p:cNvSpPr/>
          <p:nvPr/>
        </p:nvSpPr>
        <p:spPr>
          <a:xfrm>
            <a:off x="96874" y="2861244"/>
            <a:ext cx="97317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APPC</a:t>
            </a:r>
            <a:endParaRPr lang="en-US" altLang="zh-CN" sz="1200" dirty="0">
              <a:latin typeface="微软雅黑" panose="020B0503020204020204" pitchFamily="34" charset="-122"/>
              <a:ea typeface="微软雅黑" panose="020B0503020204020204" pitchFamily="34" charset="-122"/>
            </a:endParaRPr>
          </a:p>
        </p:txBody>
      </p:sp>
      <p:sp>
        <p:nvSpPr>
          <p:cNvPr id="8" name="Rectangle 7"/>
          <p:cNvSpPr/>
          <p:nvPr/>
        </p:nvSpPr>
        <p:spPr>
          <a:xfrm>
            <a:off x="1264596" y="1088228"/>
            <a:ext cx="10686104" cy="137251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100" dirty="0">
                <a:solidFill>
                  <a:schemeClr val="tx1">
                    <a:lumMod val="85000"/>
                    <a:lumOff val="15000"/>
                  </a:schemeClr>
                </a:solidFill>
              </a:rPr>
              <a:t>Definition</a:t>
            </a:r>
            <a:r>
              <a:rPr lang="en-US" sz="1100" dirty="0" smtClean="0">
                <a:solidFill>
                  <a:schemeClr val="tx1">
                    <a:lumMod val="85000"/>
                    <a:lumOff val="15000"/>
                  </a:schemeClr>
                </a:solidFill>
              </a:rPr>
              <a:t>:</a:t>
            </a:r>
          </a:p>
          <a:p>
            <a:r>
              <a:rPr lang="en-US" sz="1100" dirty="0">
                <a:solidFill>
                  <a:schemeClr val="tx1"/>
                </a:solidFill>
              </a:rPr>
              <a:t>Application Controller (APPC)</a:t>
            </a:r>
            <a:r>
              <a:rPr lang="en-US" sz="1100" b="1" dirty="0">
                <a:solidFill>
                  <a:schemeClr val="tx1"/>
                </a:solidFill>
              </a:rPr>
              <a:t> </a:t>
            </a:r>
            <a:r>
              <a:rPr lang="en-US" sz="1100" dirty="0">
                <a:solidFill>
                  <a:schemeClr val="tx1"/>
                </a:solidFill>
              </a:rPr>
              <a:t>performs the functions to manage the lifecycle of VNFs and their components.</a:t>
            </a:r>
          </a:p>
          <a:p>
            <a:pPr marL="171450" lvl="0" indent="-171450">
              <a:buFont typeface="Arial" panose="020B0604020202020204" pitchFamily="34" charset="0"/>
              <a:buChar char="•"/>
            </a:pPr>
            <a:r>
              <a:rPr lang="en-US" sz="1100" dirty="0">
                <a:solidFill>
                  <a:schemeClr val="tx1"/>
                </a:solidFill>
              </a:rPr>
              <a:t>It provides a comprehensive set of controller actions such as Configure, Modify Configuration, Start, Stop, Migrate, Restart, Rebuild, and so on</a:t>
            </a:r>
            <a:r>
              <a:rPr lang="en-US" sz="1100" dirty="0" smtClean="0">
                <a:solidFill>
                  <a:schemeClr val="tx1"/>
                </a:solidFill>
              </a:rPr>
              <a:t>. Consult </a:t>
            </a:r>
            <a:r>
              <a:rPr lang="en-US" sz="1100" dirty="0" err="1" smtClean="0">
                <a:solidFill>
                  <a:schemeClr val="tx1"/>
                </a:solidFill>
              </a:rPr>
              <a:t>readthedocs</a:t>
            </a:r>
            <a:r>
              <a:rPr lang="en-US" sz="1100" dirty="0" smtClean="0">
                <a:solidFill>
                  <a:schemeClr val="tx1"/>
                </a:solidFill>
              </a:rPr>
              <a:t> documentation for the full set of APIs offered/supported.</a:t>
            </a:r>
            <a:endParaRPr lang="en-US" sz="1100" dirty="0">
              <a:solidFill>
                <a:schemeClr val="tx1"/>
              </a:solidFill>
            </a:endParaRPr>
          </a:p>
          <a:p>
            <a:pPr marL="171450" lvl="0" indent="-171450">
              <a:buFont typeface="Arial" panose="020B0604020202020204" pitchFamily="34" charset="0"/>
              <a:buChar char="•"/>
            </a:pPr>
            <a:r>
              <a:rPr lang="en-US" sz="1100" dirty="0">
                <a:solidFill>
                  <a:schemeClr val="tx1"/>
                </a:solidFill>
              </a:rPr>
              <a:t>It supports a set of standard VNF interfaces (</a:t>
            </a:r>
            <a:r>
              <a:rPr lang="en-US" sz="1100" dirty="0" err="1">
                <a:solidFill>
                  <a:schemeClr val="tx1"/>
                </a:solidFill>
              </a:rPr>
              <a:t>Netconf</a:t>
            </a:r>
            <a:r>
              <a:rPr lang="en-US" sz="1100" dirty="0">
                <a:solidFill>
                  <a:schemeClr val="tx1"/>
                </a:solidFill>
              </a:rPr>
              <a:t>, Chef, </a:t>
            </a:r>
            <a:r>
              <a:rPr lang="en-US" sz="1100" dirty="0" err="1">
                <a:solidFill>
                  <a:schemeClr val="tx1"/>
                </a:solidFill>
              </a:rPr>
              <a:t>Ansible</a:t>
            </a:r>
            <a:r>
              <a:rPr lang="en-US" sz="1100" dirty="0">
                <a:solidFill>
                  <a:schemeClr val="tx1"/>
                </a:solidFill>
              </a:rPr>
              <a:t>.), and </a:t>
            </a:r>
          </a:p>
          <a:p>
            <a:pPr marL="171450" lvl="0" indent="-171450">
              <a:buFont typeface="Arial" panose="020B0604020202020204" pitchFamily="34" charset="0"/>
              <a:buChar char="•"/>
            </a:pPr>
            <a:r>
              <a:rPr lang="en-US" sz="1100" dirty="0">
                <a:solidFill>
                  <a:schemeClr val="tx1"/>
                </a:solidFill>
              </a:rPr>
              <a:t>Is designed to be self-service using a model driven architecture that provides a layer of abstraction making APPC completely service, VNF, and site agnostic. </a:t>
            </a:r>
            <a:endParaRPr lang="en-US" sz="900" dirty="0">
              <a:solidFill>
                <a:schemeClr val="tx1"/>
              </a:solidFill>
            </a:endParaRPr>
          </a:p>
          <a:p>
            <a:pPr lvl="0"/>
            <a:r>
              <a:rPr lang="en-US" sz="1100" dirty="0" smtClean="0">
                <a:solidFill>
                  <a:schemeClr val="tx1"/>
                </a:solidFill>
              </a:rPr>
              <a:t>Information about the APPC architecture and provided APIs can be found in the APPC User Guide and LCM &amp; OAM API Guides on </a:t>
            </a:r>
            <a:r>
              <a:rPr lang="en-US" sz="1100" dirty="0" err="1" smtClean="0">
                <a:solidFill>
                  <a:schemeClr val="tx1"/>
                </a:solidFill>
                <a:hlinkClick r:id="rId2"/>
              </a:rPr>
              <a:t>readthedocs</a:t>
            </a:r>
            <a:endParaRPr lang="en-US" sz="1100" dirty="0">
              <a:solidFill>
                <a:schemeClr val="tx1"/>
              </a:solidFill>
            </a:endParaRPr>
          </a:p>
          <a:p>
            <a:r>
              <a:rPr lang="en-US" sz="900" dirty="0" smtClean="0">
                <a:solidFill>
                  <a:schemeClr val="tx1">
                    <a:lumMod val="85000"/>
                    <a:lumOff val="15000"/>
                  </a:schemeClr>
                </a:solidFill>
              </a:rPr>
              <a:t>.</a:t>
            </a:r>
            <a:endParaRPr lang="en-US" sz="900" dirty="0">
              <a:solidFill>
                <a:schemeClr val="tx1">
                  <a:lumMod val="85000"/>
                  <a:lumOff val="15000"/>
                </a:schemeClr>
              </a:solidFill>
            </a:endParaRPr>
          </a:p>
        </p:txBody>
      </p:sp>
      <p:sp>
        <p:nvSpPr>
          <p:cNvPr id="9" name="Rectangle 8"/>
          <p:cNvSpPr/>
          <p:nvPr/>
        </p:nvSpPr>
        <p:spPr>
          <a:xfrm>
            <a:off x="1232595" y="2563293"/>
            <a:ext cx="10686104" cy="37323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Provided Interfaces</a:t>
            </a:r>
            <a:r>
              <a:rPr lang="en-US" sz="1600" dirty="0" smtClean="0">
                <a:solidFill>
                  <a:schemeClr val="tx1">
                    <a:lumMod val="85000"/>
                    <a:lumOff val="15000"/>
                  </a:schemeClr>
                </a:solidFill>
              </a:rPr>
              <a:t>: </a:t>
            </a:r>
            <a:r>
              <a:rPr lang="en-US" sz="1200" dirty="0" smtClean="0">
                <a:solidFill>
                  <a:schemeClr val="tx1">
                    <a:lumMod val="85000"/>
                    <a:lumOff val="15000"/>
                  </a:schemeClr>
                </a:solidFill>
              </a:rPr>
              <a:t>(refer to </a:t>
            </a:r>
            <a:r>
              <a:rPr lang="en-US" sz="1200" dirty="0" smtClean="0">
                <a:solidFill>
                  <a:schemeClr val="tx1">
                    <a:lumMod val="85000"/>
                    <a:lumOff val="15000"/>
                  </a:schemeClr>
                </a:solidFill>
                <a:hlinkClick r:id="rId3"/>
              </a:rPr>
              <a:t>APPC User Guide </a:t>
            </a:r>
            <a:r>
              <a:rPr lang="en-US" sz="1200" dirty="0" smtClean="0">
                <a:solidFill>
                  <a:schemeClr val="tx1">
                    <a:lumMod val="85000"/>
                    <a:lumOff val="15000"/>
                  </a:schemeClr>
                </a:solidFill>
              </a:rPr>
              <a:t>for details)</a:t>
            </a:r>
            <a:endParaRPr lang="en-US" sz="1200" dirty="0">
              <a:solidFill>
                <a:schemeClr val="tx1">
                  <a:lumMod val="85000"/>
                  <a:lumOff val="15000"/>
                </a:schemeClr>
              </a:solidFill>
            </a:endParaRPr>
          </a:p>
          <a:p>
            <a:endParaRPr lang="en-US" sz="1600" dirty="0" smtClean="0">
              <a:solidFill>
                <a:schemeClr val="tx1">
                  <a:lumMod val="85000"/>
                  <a:lumOff val="15000"/>
                </a:schemeClr>
              </a:solidFill>
            </a:endParaRPr>
          </a:p>
          <a:p>
            <a:pPr marL="742950" lvl="1" indent="-285750">
              <a:buFontTx/>
              <a:buChar char="-"/>
            </a:pPr>
            <a:endParaRPr lang="en-US" sz="1600" dirty="0">
              <a:solidFill>
                <a:schemeClr val="tx1">
                  <a:lumMod val="85000"/>
                  <a:lumOff val="15000"/>
                </a:schemeClr>
              </a:solidFill>
            </a:endParaRP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357790" cy="584775"/>
          </a:xfrm>
          <a:prstGeom prst="rect">
            <a:avLst/>
          </a:prstGeom>
          <a:noFill/>
        </p:spPr>
        <p:txBody>
          <a:bodyPr wrap="none" rtlCol="0">
            <a:spAutoFit/>
          </a:bodyPr>
          <a:lstStyle/>
          <a:p>
            <a:endParaRPr lang="en-US" sz="800" dirty="0"/>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6" name="Picture 5"/>
          <p:cNvPicPr>
            <a:picLocks noChangeAspect="1"/>
          </p:cNvPicPr>
          <p:nvPr/>
        </p:nvPicPr>
        <p:blipFill>
          <a:blip r:embed="rId4"/>
          <a:stretch>
            <a:fillRect/>
          </a:stretch>
        </p:blipFill>
        <p:spPr>
          <a:xfrm>
            <a:off x="1446404" y="3014367"/>
            <a:ext cx="9986113" cy="2255716"/>
          </a:xfrm>
          <a:prstGeom prst="rect">
            <a:avLst/>
          </a:prstGeom>
        </p:spPr>
      </p:pic>
    </p:spTree>
    <p:extLst>
      <p:ext uri="{BB962C8B-B14F-4D97-AF65-F5344CB8AC3E}">
        <p14:creationId xmlns:p14="http://schemas.microsoft.com/office/powerpoint/2010/main" val="1643731553"/>
      </p:ext>
    </p:extLst>
  </p:cSld>
  <p:clrMapOvr>
    <a:masterClrMapping/>
  </p:clrMapOvr>
  <p:transition>
    <p:wipe dir="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44</a:t>
            </a:fld>
            <a:endParaRPr lang="en-US" dirty="0"/>
          </a:p>
        </p:txBody>
      </p:sp>
      <p:sp>
        <p:nvSpPr>
          <p:cNvPr id="3" name="Title 2"/>
          <p:cNvSpPr>
            <a:spLocks noGrp="1"/>
          </p:cNvSpPr>
          <p:nvPr>
            <p:ph type="title"/>
          </p:nvPr>
        </p:nvSpPr>
        <p:spPr/>
        <p:txBody>
          <a:bodyPr>
            <a:normAutofit fontScale="90000"/>
          </a:bodyPr>
          <a:lstStyle/>
          <a:p>
            <a:r>
              <a:rPr lang="en-US" dirty="0" smtClean="0"/>
              <a:t>APPC </a:t>
            </a:r>
            <a:r>
              <a:rPr lang="en-US" dirty="0"/>
              <a:t>(2/2)</a:t>
            </a:r>
          </a:p>
        </p:txBody>
      </p:sp>
      <p:sp>
        <p:nvSpPr>
          <p:cNvPr id="7" name="圆角矩形 30"/>
          <p:cNvSpPr/>
          <p:nvPr/>
        </p:nvSpPr>
        <p:spPr>
          <a:xfrm>
            <a:off x="128203" y="2883938"/>
            <a:ext cx="914803"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APPC</a:t>
            </a:r>
            <a:endParaRPr lang="en-US" altLang="zh-CN" sz="1200" dirty="0">
              <a:latin typeface="微软雅黑" panose="020B0503020204020204" pitchFamily="34" charset="-122"/>
              <a:ea typeface="微软雅黑" panose="020B0503020204020204" pitchFamily="34" charset="-122"/>
            </a:endParaRPr>
          </a:p>
        </p:txBody>
      </p:sp>
      <p:sp>
        <p:nvSpPr>
          <p:cNvPr id="10" name="Rectangle 9"/>
          <p:cNvSpPr/>
          <p:nvPr/>
        </p:nvSpPr>
        <p:spPr>
          <a:xfrm>
            <a:off x="1476787" y="1125131"/>
            <a:ext cx="10344374" cy="204608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smtClean="0">
                <a:solidFill>
                  <a:schemeClr val="tx1">
                    <a:lumMod val="85000"/>
                    <a:lumOff val="15000"/>
                  </a:schemeClr>
                </a:solidFill>
              </a:rPr>
              <a:t>Consumed Interfaces</a:t>
            </a:r>
          </a:p>
          <a:p>
            <a:endParaRPr lang="en-US" dirty="0" smtClean="0">
              <a:solidFill>
                <a:schemeClr val="tx1">
                  <a:lumMod val="85000"/>
                  <a:lumOff val="15000"/>
                </a:schemeClr>
              </a:solidFill>
            </a:endParaRPr>
          </a:p>
        </p:txBody>
      </p:sp>
      <p:sp>
        <p:nvSpPr>
          <p:cNvPr id="11" name="Rectangle 10"/>
          <p:cNvSpPr/>
          <p:nvPr/>
        </p:nvSpPr>
        <p:spPr>
          <a:xfrm>
            <a:off x="1476787" y="3424498"/>
            <a:ext cx="10344374" cy="188614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 typeface="Arial" panose="020B0604020202020204" pitchFamily="34" charset="0"/>
              <a:buChar char="•"/>
            </a:pPr>
            <a:r>
              <a:rPr lang="en-US" sz="1400" dirty="0" smtClean="0">
                <a:solidFill>
                  <a:schemeClr val="tx1">
                    <a:lumMod val="85000"/>
                    <a:lumOff val="15000"/>
                  </a:schemeClr>
                </a:solidFill>
              </a:rPr>
              <a:t>TOSCA Dependency Model</a:t>
            </a:r>
          </a:p>
          <a:p>
            <a:pPr marL="285750" indent="-285750">
              <a:buFont typeface="Arial" panose="020B0604020202020204" pitchFamily="34" charset="0"/>
              <a:buChar char="•"/>
            </a:pPr>
            <a:r>
              <a:rPr lang="en-US" sz="1400" dirty="0" smtClean="0">
                <a:solidFill>
                  <a:schemeClr val="tx1"/>
                </a:solidFill>
              </a:rPr>
              <a:t>APP-C also support </a:t>
            </a:r>
            <a:r>
              <a:rPr lang="en-US" sz="1400" dirty="0">
                <a:solidFill>
                  <a:schemeClr val="tx1"/>
                </a:solidFill>
              </a:rPr>
              <a:t>a variety of models, most of which are created by the </a:t>
            </a:r>
            <a:r>
              <a:rPr lang="en-US" sz="1400" dirty="0" smtClean="0">
                <a:solidFill>
                  <a:schemeClr val="tx1"/>
                </a:solidFill>
              </a:rPr>
              <a:t>APPC Configuration Design Tool (CDT).</a:t>
            </a:r>
            <a:r>
              <a:rPr lang="en-US" sz="1400" dirty="0">
                <a:solidFill>
                  <a:schemeClr val="tx1"/>
                </a:solidFill>
              </a:rPr>
              <a:t>   Examples </a:t>
            </a:r>
            <a:r>
              <a:rPr lang="en-US" sz="1400" dirty="0" smtClean="0">
                <a:solidFill>
                  <a:schemeClr val="tx1"/>
                </a:solidFill>
              </a:rPr>
              <a:t>are:</a:t>
            </a:r>
            <a:endParaRPr lang="en-US" sz="1400" dirty="0">
              <a:solidFill>
                <a:schemeClr val="tx1"/>
              </a:solidFill>
            </a:endParaRPr>
          </a:p>
          <a:p>
            <a:pPr marL="742950" lvl="1" indent="-285750">
              <a:buFont typeface="Arial" panose="020B0604020202020204" pitchFamily="34" charset="0"/>
              <a:buChar char="•"/>
            </a:pPr>
            <a:r>
              <a:rPr lang="en-US" sz="1400" dirty="0" smtClean="0">
                <a:solidFill>
                  <a:schemeClr val="tx1"/>
                </a:solidFill>
              </a:rPr>
              <a:t>Reference </a:t>
            </a:r>
            <a:r>
              <a:rPr lang="en-US" sz="1400" dirty="0">
                <a:solidFill>
                  <a:schemeClr val="tx1"/>
                </a:solidFill>
              </a:rPr>
              <a:t>Data Model (</a:t>
            </a:r>
            <a:r>
              <a:rPr lang="en-US" sz="1400" dirty="0" err="1" smtClean="0">
                <a:solidFill>
                  <a:schemeClr val="tx1"/>
                </a:solidFill>
              </a:rPr>
              <a:t>json</a:t>
            </a:r>
            <a:r>
              <a:rPr lang="en-US" sz="1400" dirty="0" smtClean="0">
                <a:solidFill>
                  <a:schemeClr val="tx1"/>
                </a:solidFill>
              </a:rPr>
              <a:t>)</a:t>
            </a:r>
          </a:p>
          <a:p>
            <a:pPr marL="742950" lvl="1" indent="-285750">
              <a:buFont typeface="Arial" panose="020B0604020202020204" pitchFamily="34" charset="0"/>
              <a:buChar char="•"/>
            </a:pPr>
            <a:r>
              <a:rPr lang="en-US" sz="1400" dirty="0" smtClean="0">
                <a:solidFill>
                  <a:schemeClr val="tx1"/>
                </a:solidFill>
              </a:rPr>
              <a:t>VNF </a:t>
            </a:r>
            <a:r>
              <a:rPr lang="en-US" sz="1400" dirty="0">
                <a:solidFill>
                  <a:schemeClr val="tx1"/>
                </a:solidFill>
              </a:rPr>
              <a:t>Capabilities Model (</a:t>
            </a:r>
            <a:r>
              <a:rPr lang="en-US" sz="1400" dirty="0" err="1" smtClean="0">
                <a:solidFill>
                  <a:schemeClr val="tx1"/>
                </a:solidFill>
              </a:rPr>
              <a:t>json</a:t>
            </a:r>
            <a:r>
              <a:rPr lang="en-US" sz="1400" dirty="0" smtClean="0">
                <a:solidFill>
                  <a:schemeClr val="tx1"/>
                </a:solidFill>
              </a:rPr>
              <a:t>)</a:t>
            </a:r>
          </a:p>
          <a:p>
            <a:pPr marL="742950" lvl="1" indent="-285750">
              <a:buFont typeface="Arial" panose="020B0604020202020204" pitchFamily="34" charset="0"/>
              <a:buChar char="•"/>
            </a:pPr>
            <a:r>
              <a:rPr lang="en-US" sz="1400" dirty="0" smtClean="0">
                <a:solidFill>
                  <a:schemeClr val="tx1"/>
                </a:solidFill>
              </a:rPr>
              <a:t>Template </a:t>
            </a:r>
            <a:r>
              <a:rPr lang="en-US" sz="1400" dirty="0">
                <a:solidFill>
                  <a:schemeClr val="tx1"/>
                </a:solidFill>
              </a:rPr>
              <a:t>Model (</a:t>
            </a:r>
            <a:r>
              <a:rPr lang="en-US" sz="1400" dirty="0" err="1">
                <a:solidFill>
                  <a:schemeClr val="tx1"/>
                </a:solidFill>
              </a:rPr>
              <a:t>json</a:t>
            </a:r>
            <a:r>
              <a:rPr lang="en-US" sz="1400" dirty="0">
                <a:solidFill>
                  <a:schemeClr val="tx1"/>
                </a:solidFill>
              </a:rPr>
              <a:t> or </a:t>
            </a:r>
            <a:r>
              <a:rPr lang="en-US" sz="1400" dirty="0" smtClean="0">
                <a:solidFill>
                  <a:schemeClr val="tx1"/>
                </a:solidFill>
              </a:rPr>
              <a:t>xml)</a:t>
            </a:r>
          </a:p>
          <a:p>
            <a:pPr marL="742950" lvl="1" indent="-285750">
              <a:buFont typeface="Arial" panose="020B0604020202020204" pitchFamily="34" charset="0"/>
              <a:buChar char="•"/>
            </a:pPr>
            <a:r>
              <a:rPr lang="en-US" sz="1400" dirty="0" smtClean="0">
                <a:solidFill>
                  <a:schemeClr val="tx1"/>
                </a:solidFill>
              </a:rPr>
              <a:t>Parameter </a:t>
            </a:r>
            <a:r>
              <a:rPr lang="en-US" sz="1400" dirty="0">
                <a:solidFill>
                  <a:schemeClr val="tx1"/>
                </a:solidFill>
              </a:rPr>
              <a:t>Definition Model (</a:t>
            </a:r>
            <a:r>
              <a:rPr lang="en-US" sz="1400" dirty="0" err="1">
                <a:solidFill>
                  <a:schemeClr val="tx1"/>
                </a:solidFill>
              </a:rPr>
              <a:t>yaml</a:t>
            </a:r>
            <a:r>
              <a:rPr lang="en-US" sz="1400" dirty="0" smtClean="0">
                <a:solidFill>
                  <a:schemeClr val="tx1"/>
                </a:solidFill>
              </a:rPr>
              <a:t>)</a:t>
            </a:r>
          </a:p>
          <a:p>
            <a:r>
              <a:rPr lang="en-US" dirty="0" smtClean="0">
                <a:solidFill>
                  <a:schemeClr val="tx1"/>
                </a:solidFill>
              </a:rPr>
              <a:t> </a:t>
            </a:r>
          </a:p>
          <a:p>
            <a:r>
              <a:rPr lang="en-US" dirty="0" smtClean="0">
                <a:solidFill>
                  <a:schemeClr val="tx1"/>
                </a:solidFill>
              </a:rPr>
              <a:t> </a:t>
            </a:r>
            <a:endParaRPr lang="en-US" dirty="0">
              <a:solidFill>
                <a:schemeClr val="tx1"/>
              </a:solidFill>
            </a:endParaRP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357790" cy="584775"/>
          </a:xfrm>
          <a:prstGeom prst="rect">
            <a:avLst/>
          </a:prstGeom>
          <a:noFill/>
        </p:spPr>
        <p:txBody>
          <a:bodyPr wrap="none" rtlCol="0">
            <a:spAutoFit/>
          </a:bodyPr>
          <a:lstStyle/>
          <a:p>
            <a:endParaRPr lang="en-US" sz="800" dirty="0"/>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4" name="Picture 3"/>
          <p:cNvPicPr>
            <a:picLocks noChangeAspect="1"/>
          </p:cNvPicPr>
          <p:nvPr/>
        </p:nvPicPr>
        <p:blipFill>
          <a:blip r:embed="rId2"/>
          <a:stretch>
            <a:fillRect/>
          </a:stretch>
        </p:blipFill>
        <p:spPr>
          <a:xfrm>
            <a:off x="1606672" y="1576143"/>
            <a:ext cx="9973920" cy="1170533"/>
          </a:xfrm>
          <a:prstGeom prst="rect">
            <a:avLst/>
          </a:prstGeom>
        </p:spPr>
      </p:pic>
    </p:spTree>
    <p:extLst>
      <p:ext uri="{BB962C8B-B14F-4D97-AF65-F5344CB8AC3E}">
        <p14:creationId xmlns:p14="http://schemas.microsoft.com/office/powerpoint/2010/main" val="3630597444"/>
      </p:ext>
    </p:extLst>
  </p:cSld>
  <p:clrMapOvr>
    <a:masterClrMapping/>
  </p:clrMapOvr>
  <p:transition>
    <p:wipe dir="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45</a:t>
            </a:fld>
            <a:endParaRPr lang="en-US" dirty="0"/>
          </a:p>
        </p:txBody>
      </p:sp>
      <p:sp>
        <p:nvSpPr>
          <p:cNvPr id="3" name="Title 2"/>
          <p:cNvSpPr>
            <a:spLocks noGrp="1"/>
          </p:cNvSpPr>
          <p:nvPr>
            <p:ph type="title"/>
          </p:nvPr>
        </p:nvSpPr>
        <p:spPr/>
        <p:txBody>
          <a:bodyPr>
            <a:normAutofit fontScale="90000"/>
          </a:bodyPr>
          <a:lstStyle/>
          <a:p>
            <a:r>
              <a:rPr lang="en-US" dirty="0" smtClean="0"/>
              <a:t>CLAMP (1/2)</a:t>
            </a:r>
            <a:endParaRPr lang="en-US" dirty="0"/>
          </a:p>
        </p:txBody>
      </p:sp>
      <p:sp>
        <p:nvSpPr>
          <p:cNvPr id="7" name="圆角矩形 30"/>
          <p:cNvSpPr/>
          <p:nvPr/>
        </p:nvSpPr>
        <p:spPr>
          <a:xfrm>
            <a:off x="96874" y="2861244"/>
            <a:ext cx="97317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CLAMP</a:t>
            </a:r>
            <a:endParaRPr lang="en-US" altLang="zh-CN" sz="1200" dirty="0">
              <a:latin typeface="微软雅黑" panose="020B0503020204020204" pitchFamily="34" charset="-122"/>
              <a:ea typeface="微软雅黑" panose="020B0503020204020204" pitchFamily="34" charset="-122"/>
            </a:endParaRPr>
          </a:p>
        </p:txBody>
      </p:sp>
      <p:sp>
        <p:nvSpPr>
          <p:cNvPr id="8" name="Rectangle 7"/>
          <p:cNvSpPr/>
          <p:nvPr/>
        </p:nvSpPr>
        <p:spPr>
          <a:xfrm>
            <a:off x="1264596" y="1088228"/>
            <a:ext cx="10686104" cy="137251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100" dirty="0">
                <a:solidFill>
                  <a:schemeClr val="tx1">
                    <a:lumMod val="85000"/>
                    <a:lumOff val="15000"/>
                  </a:schemeClr>
                </a:solidFill>
              </a:rPr>
              <a:t>Definition</a:t>
            </a:r>
            <a:r>
              <a:rPr lang="en-US" sz="1100" dirty="0" smtClean="0">
                <a:solidFill>
                  <a:schemeClr val="tx1">
                    <a:lumMod val="85000"/>
                    <a:lumOff val="15000"/>
                  </a:schemeClr>
                </a:solidFill>
              </a:rPr>
              <a:t>:</a:t>
            </a:r>
          </a:p>
          <a:p>
            <a:r>
              <a:rPr lang="en-US" sz="1100" dirty="0">
                <a:solidFill>
                  <a:schemeClr val="tx1"/>
                </a:solidFill>
              </a:rPr>
              <a:t>CLAMP is a platform for designing and managing control loops.  </a:t>
            </a:r>
          </a:p>
          <a:p>
            <a:r>
              <a:rPr lang="en-US" sz="1100" dirty="0">
                <a:solidFill>
                  <a:schemeClr val="tx1"/>
                </a:solidFill>
              </a:rPr>
              <a:t>It is used to design a </a:t>
            </a:r>
            <a:r>
              <a:rPr lang="en-US" sz="1100" dirty="0" smtClean="0">
                <a:solidFill>
                  <a:schemeClr val="tx1"/>
                </a:solidFill>
              </a:rPr>
              <a:t>control loop</a:t>
            </a:r>
            <a:r>
              <a:rPr lang="en-US" sz="1100" dirty="0">
                <a:solidFill>
                  <a:schemeClr val="tx1"/>
                </a:solidFill>
              </a:rPr>
              <a:t>, configure it with specific parameters for a particular network service, </a:t>
            </a:r>
          </a:p>
          <a:p>
            <a:r>
              <a:rPr lang="en-US" sz="1100" dirty="0">
                <a:solidFill>
                  <a:schemeClr val="tx1"/>
                </a:solidFill>
              </a:rPr>
              <a:t>then It interacts with other systems to </a:t>
            </a:r>
            <a:r>
              <a:rPr lang="en-US" sz="1100" dirty="0" smtClean="0">
                <a:solidFill>
                  <a:schemeClr val="tx1"/>
                </a:solidFill>
              </a:rPr>
              <a:t>deploy/</a:t>
            </a:r>
            <a:r>
              <a:rPr lang="en-US" sz="1100" dirty="0" err="1" smtClean="0">
                <a:solidFill>
                  <a:schemeClr val="tx1"/>
                </a:solidFill>
              </a:rPr>
              <a:t>undeploy</a:t>
            </a:r>
            <a:r>
              <a:rPr lang="en-US" sz="1100" dirty="0" smtClean="0">
                <a:solidFill>
                  <a:schemeClr val="tx1"/>
                </a:solidFill>
              </a:rPr>
              <a:t> </a:t>
            </a:r>
            <a:r>
              <a:rPr lang="en-US" sz="1100" dirty="0">
                <a:solidFill>
                  <a:schemeClr val="tx1"/>
                </a:solidFill>
              </a:rPr>
              <a:t>and execute the </a:t>
            </a:r>
            <a:r>
              <a:rPr lang="en-US" sz="1100" dirty="0" smtClean="0">
                <a:solidFill>
                  <a:schemeClr val="tx1"/>
                </a:solidFill>
              </a:rPr>
              <a:t>control loop</a:t>
            </a:r>
            <a:r>
              <a:rPr lang="en-US" sz="1100" dirty="0">
                <a:solidFill>
                  <a:schemeClr val="tx1"/>
                </a:solidFill>
              </a:rPr>
              <a:t>. </a:t>
            </a:r>
            <a:endParaRPr lang="en-US" sz="1100" dirty="0" smtClean="0">
              <a:solidFill>
                <a:schemeClr val="tx1"/>
              </a:solidFill>
            </a:endParaRPr>
          </a:p>
          <a:p>
            <a:endParaRPr lang="en-US" sz="900" dirty="0" smtClean="0">
              <a:solidFill>
                <a:schemeClr val="tx1"/>
              </a:solidFill>
            </a:endParaRPr>
          </a:p>
          <a:p>
            <a:pPr lvl="0"/>
            <a:r>
              <a:rPr lang="en-US" sz="1100" dirty="0" smtClean="0">
                <a:solidFill>
                  <a:schemeClr val="tx1"/>
                </a:solidFill>
              </a:rPr>
              <a:t>Information about the CLAMP architecture and provided APIs can be found in the CLAMP User Guide and LCM &amp; OAM API Guides on </a:t>
            </a:r>
            <a:r>
              <a:rPr lang="en-US" sz="1100" dirty="0" smtClean="0">
                <a:solidFill>
                  <a:schemeClr val="tx1"/>
                </a:solidFill>
                <a:hlinkClick r:id="rId2"/>
              </a:rPr>
              <a:t>readthedocs</a:t>
            </a:r>
            <a:endParaRPr lang="en-US" sz="1100" dirty="0">
              <a:solidFill>
                <a:schemeClr val="tx1"/>
              </a:solidFill>
            </a:endParaRPr>
          </a:p>
        </p:txBody>
      </p:sp>
      <p:sp>
        <p:nvSpPr>
          <p:cNvPr id="9" name="Rectangle 8"/>
          <p:cNvSpPr/>
          <p:nvPr/>
        </p:nvSpPr>
        <p:spPr>
          <a:xfrm>
            <a:off x="1232595" y="2563293"/>
            <a:ext cx="10686104" cy="37323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b="1" dirty="0">
                <a:solidFill>
                  <a:schemeClr val="tx1">
                    <a:lumMod val="85000"/>
                    <a:lumOff val="15000"/>
                  </a:schemeClr>
                </a:solidFill>
              </a:rPr>
              <a:t>Provided Interfaces</a:t>
            </a:r>
            <a:r>
              <a:rPr lang="en-US" sz="1600" dirty="0" smtClean="0">
                <a:solidFill>
                  <a:schemeClr val="tx1">
                    <a:lumMod val="85000"/>
                    <a:lumOff val="15000"/>
                  </a:schemeClr>
                </a:solidFill>
              </a:rPr>
              <a:t>: </a:t>
            </a:r>
            <a:r>
              <a:rPr lang="en-US" sz="1200" dirty="0" smtClean="0">
                <a:solidFill>
                  <a:schemeClr val="tx1">
                    <a:lumMod val="85000"/>
                    <a:lumOff val="15000"/>
                  </a:schemeClr>
                </a:solidFill>
              </a:rPr>
              <a:t>(CLAMP doesn’t expose functional relates API’s except the one below, refer to </a:t>
            </a:r>
            <a:r>
              <a:rPr lang="en-US" sz="1200" dirty="0" smtClean="0">
                <a:solidFill>
                  <a:schemeClr val="tx1">
                    <a:lumMod val="85000"/>
                    <a:lumOff val="15000"/>
                  </a:schemeClr>
                </a:solidFill>
                <a:hlinkClick r:id="rId3"/>
              </a:rPr>
              <a:t>CLAMP documentation </a:t>
            </a:r>
            <a:r>
              <a:rPr lang="en-US" sz="1200" dirty="0" smtClean="0">
                <a:solidFill>
                  <a:schemeClr val="tx1">
                    <a:lumMod val="85000"/>
                    <a:lumOff val="15000"/>
                  </a:schemeClr>
                </a:solidFill>
              </a:rPr>
              <a:t>for more details)</a:t>
            </a:r>
            <a:endParaRPr lang="en-US" sz="1200" dirty="0">
              <a:solidFill>
                <a:schemeClr val="tx1">
                  <a:lumMod val="85000"/>
                  <a:lumOff val="15000"/>
                </a:schemeClr>
              </a:solidFill>
            </a:endParaRPr>
          </a:p>
          <a:p>
            <a:endParaRPr lang="en-US" sz="1600" dirty="0" smtClean="0">
              <a:solidFill>
                <a:schemeClr val="tx1">
                  <a:lumMod val="85000"/>
                  <a:lumOff val="15000"/>
                </a:schemeClr>
              </a:solidFill>
            </a:endParaRPr>
          </a:p>
          <a:p>
            <a:r>
              <a:rPr lang="en-US" sz="1600" b="1" dirty="0" smtClean="0">
                <a:solidFill>
                  <a:schemeClr val="tx1">
                    <a:lumMod val="85000"/>
                    <a:lumOff val="15000"/>
                  </a:schemeClr>
                </a:solidFill>
              </a:rPr>
              <a:t>Interfaces			Service			Purpose/Comments</a:t>
            </a:r>
            <a:endParaRPr lang="en-US" sz="1600" b="1" dirty="0">
              <a:solidFill>
                <a:schemeClr val="tx1">
                  <a:lumMod val="85000"/>
                  <a:lumOff val="15000"/>
                </a:schemeClr>
              </a:solidFill>
            </a:endParaRPr>
          </a:p>
          <a:p>
            <a:r>
              <a:rPr lang="en-US" sz="1200" dirty="0" smtClean="0">
                <a:solidFill>
                  <a:schemeClr val="tx1">
                    <a:lumMod val="85000"/>
                    <a:lumOff val="15000"/>
                  </a:schemeClr>
                </a:solidFill>
              </a:rPr>
              <a:t>HealthCheck			REST			Health Check of CLAMP instance</a:t>
            </a: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357790" cy="584775"/>
          </a:xfrm>
          <a:prstGeom prst="rect">
            <a:avLst/>
          </a:prstGeom>
          <a:noFill/>
        </p:spPr>
        <p:txBody>
          <a:bodyPr wrap="none" rtlCol="0">
            <a:spAutoFit/>
          </a:bodyPr>
          <a:lstStyle/>
          <a:p>
            <a:endParaRPr lang="en-US" sz="800" dirty="0"/>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881327688"/>
      </p:ext>
    </p:extLst>
  </p:cSld>
  <p:clrMapOvr>
    <a:masterClrMapping/>
  </p:clrMapOvr>
  <p:transition>
    <p:wipe dir="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46</a:t>
            </a:fld>
            <a:endParaRPr lang="en-US" dirty="0"/>
          </a:p>
        </p:txBody>
      </p:sp>
      <p:sp>
        <p:nvSpPr>
          <p:cNvPr id="3" name="Title 2"/>
          <p:cNvSpPr>
            <a:spLocks noGrp="1"/>
          </p:cNvSpPr>
          <p:nvPr>
            <p:ph type="title"/>
          </p:nvPr>
        </p:nvSpPr>
        <p:spPr/>
        <p:txBody>
          <a:bodyPr>
            <a:normAutofit fontScale="90000"/>
          </a:bodyPr>
          <a:lstStyle/>
          <a:p>
            <a:r>
              <a:rPr lang="en-US" dirty="0" smtClean="0"/>
              <a:t>CLAMP </a:t>
            </a:r>
            <a:r>
              <a:rPr lang="en-US" dirty="0"/>
              <a:t>(2/2)</a:t>
            </a:r>
          </a:p>
        </p:txBody>
      </p:sp>
      <p:sp>
        <p:nvSpPr>
          <p:cNvPr id="7" name="圆角矩形 30"/>
          <p:cNvSpPr/>
          <p:nvPr/>
        </p:nvSpPr>
        <p:spPr>
          <a:xfrm>
            <a:off x="128203" y="2883938"/>
            <a:ext cx="914803"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CLAMP</a:t>
            </a:r>
            <a:endParaRPr lang="en-US" altLang="zh-CN" sz="1200" dirty="0">
              <a:latin typeface="微软雅黑" panose="020B0503020204020204" pitchFamily="34" charset="-122"/>
              <a:ea typeface="微软雅黑" panose="020B0503020204020204" pitchFamily="34" charset="-122"/>
            </a:endParaRPr>
          </a:p>
        </p:txBody>
      </p:sp>
      <p:sp>
        <p:nvSpPr>
          <p:cNvPr id="11" name="Rectangle 10"/>
          <p:cNvSpPr/>
          <p:nvPr/>
        </p:nvSpPr>
        <p:spPr>
          <a:xfrm>
            <a:off x="1476787" y="3424498"/>
            <a:ext cx="10344374" cy="188614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b="1" dirty="0">
                <a:solidFill>
                  <a:schemeClr val="tx1">
                    <a:lumMod val="85000"/>
                    <a:lumOff val="15000"/>
                  </a:schemeClr>
                </a:solidFill>
              </a:rPr>
              <a:t>Consumed Models</a:t>
            </a:r>
            <a:r>
              <a:rPr lang="en-US" b="1" dirty="0" smtClean="0">
                <a:solidFill>
                  <a:schemeClr val="tx1">
                    <a:lumMod val="85000"/>
                    <a:lumOff val="15000"/>
                  </a:schemeClr>
                </a:solidFill>
              </a:rPr>
              <a:t>: </a:t>
            </a:r>
            <a:r>
              <a:rPr lang="en-US" sz="1600" dirty="0" smtClean="0">
                <a:solidFill>
                  <a:schemeClr val="tx1">
                    <a:lumMod val="85000"/>
                    <a:lumOff val="15000"/>
                  </a:schemeClr>
                </a:solidFill>
              </a:rPr>
              <a:t>(No specific models were used in the above interface except for Policy(</a:t>
            </a:r>
            <a:r>
              <a:rPr lang="en-US" sz="1600" dirty="0" err="1" smtClean="0">
                <a:solidFill>
                  <a:schemeClr val="tx1">
                    <a:lumMod val="85000"/>
                    <a:lumOff val="15000"/>
                  </a:schemeClr>
                </a:solidFill>
              </a:rPr>
              <a:t>json</a:t>
            </a:r>
            <a:r>
              <a:rPr lang="en-US" sz="1600" dirty="0" smtClean="0">
                <a:solidFill>
                  <a:schemeClr val="tx1">
                    <a:lumMod val="85000"/>
                    <a:lumOff val="15000"/>
                  </a:schemeClr>
                </a:solidFill>
              </a:rPr>
              <a:t>))</a:t>
            </a:r>
            <a:endParaRPr lang="en-US" sz="1600" dirty="0">
              <a:solidFill>
                <a:schemeClr val="tx1">
                  <a:lumMod val="85000"/>
                  <a:lumOff val="15000"/>
                </a:schemeClr>
              </a:solidFill>
            </a:endParaRPr>
          </a:p>
          <a:p>
            <a:r>
              <a:rPr lang="en-US" dirty="0" smtClean="0">
                <a:solidFill>
                  <a:schemeClr val="tx1"/>
                </a:solidFill>
              </a:rPr>
              <a:t> </a:t>
            </a:r>
            <a:endParaRPr lang="en-US" dirty="0">
              <a:solidFill>
                <a:schemeClr val="tx1"/>
              </a:solidFill>
            </a:endParaRP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357790" cy="584775"/>
          </a:xfrm>
          <a:prstGeom prst="rect">
            <a:avLst/>
          </a:prstGeom>
          <a:noFill/>
        </p:spPr>
        <p:txBody>
          <a:bodyPr wrap="none" rtlCol="0">
            <a:spAutoFit/>
          </a:bodyPr>
          <a:lstStyle/>
          <a:p>
            <a:endParaRPr lang="en-US" sz="800" dirty="0"/>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Rectangle 5"/>
          <p:cNvSpPr/>
          <p:nvPr/>
        </p:nvSpPr>
        <p:spPr>
          <a:xfrm>
            <a:off x="1476787" y="1225511"/>
            <a:ext cx="10344374" cy="2041941"/>
          </a:xfrm>
          <a:prstGeom prst="rect">
            <a:avLst/>
          </a:prstGeom>
          <a:ln>
            <a:solidFill>
              <a:schemeClr val="accent1"/>
            </a:solidFill>
          </a:ln>
        </p:spPr>
        <p:txBody>
          <a:bodyPr wrap="square">
            <a:normAutofit/>
          </a:bodyPr>
          <a:lstStyle/>
          <a:p>
            <a:r>
              <a:rPr lang="en-US" b="1" dirty="0" smtClean="0">
                <a:solidFill>
                  <a:schemeClr val="tx1">
                    <a:lumMod val="85000"/>
                    <a:lumOff val="15000"/>
                  </a:schemeClr>
                </a:solidFill>
              </a:rPr>
              <a:t>Consumed Interfaces:</a:t>
            </a:r>
          </a:p>
          <a:p>
            <a:endParaRPr lang="en-US" dirty="0" smtClean="0">
              <a:solidFill>
                <a:schemeClr val="tx1">
                  <a:lumMod val="85000"/>
                  <a:lumOff val="15000"/>
                </a:schemeClr>
              </a:solidFill>
            </a:endParaRPr>
          </a:p>
          <a:p>
            <a:r>
              <a:rPr lang="en-US" b="1" dirty="0" smtClean="0">
                <a:solidFill>
                  <a:schemeClr val="tx1">
                    <a:lumMod val="85000"/>
                    <a:lumOff val="15000"/>
                  </a:schemeClr>
                </a:solidFill>
              </a:rPr>
              <a:t>Interfaces</a:t>
            </a:r>
            <a:r>
              <a:rPr lang="en-US" b="1" dirty="0">
                <a:solidFill>
                  <a:schemeClr val="tx1">
                    <a:lumMod val="85000"/>
                    <a:lumOff val="15000"/>
                  </a:schemeClr>
                </a:solidFill>
              </a:rPr>
              <a:t>		</a:t>
            </a:r>
            <a:r>
              <a:rPr lang="en-US" b="1" dirty="0" smtClean="0">
                <a:solidFill>
                  <a:schemeClr val="tx1">
                    <a:lumMod val="85000"/>
                    <a:lumOff val="15000"/>
                  </a:schemeClr>
                </a:solidFill>
              </a:rPr>
              <a:t>Service</a:t>
            </a:r>
            <a:r>
              <a:rPr lang="en-US" b="1" dirty="0">
                <a:solidFill>
                  <a:schemeClr val="tx1">
                    <a:lumMod val="85000"/>
                    <a:lumOff val="15000"/>
                  </a:schemeClr>
                </a:solidFill>
              </a:rPr>
              <a:t>			</a:t>
            </a:r>
            <a:r>
              <a:rPr lang="en-US" b="1" dirty="0" smtClean="0">
                <a:solidFill>
                  <a:schemeClr val="tx1">
                    <a:lumMod val="85000"/>
                    <a:lumOff val="15000"/>
                  </a:schemeClr>
                </a:solidFill>
              </a:rPr>
              <a:t>Purpose/Comments</a:t>
            </a:r>
          </a:p>
          <a:p>
            <a:r>
              <a:rPr lang="en-US" sz="1200" dirty="0" smtClean="0">
                <a:solidFill>
                  <a:schemeClr val="tx1">
                    <a:lumMod val="85000"/>
                    <a:lumOff val="15000"/>
                  </a:schemeClr>
                </a:solidFill>
              </a:rPr>
              <a:t>SDC			REST			</a:t>
            </a:r>
            <a:r>
              <a:rPr lang="en-US" sz="1200" dirty="0"/>
              <a:t>Distribution of service to DCAE</a:t>
            </a:r>
            <a:endParaRPr lang="en-US" sz="1200" dirty="0" smtClean="0">
              <a:solidFill>
                <a:schemeClr val="tx1">
                  <a:lumMod val="85000"/>
                  <a:lumOff val="15000"/>
                </a:schemeClr>
              </a:solidFill>
            </a:endParaRPr>
          </a:p>
          <a:p>
            <a:r>
              <a:rPr lang="en-US" sz="1200" dirty="0" smtClean="0">
                <a:solidFill>
                  <a:schemeClr val="tx1">
                    <a:lumMod val="85000"/>
                    <a:lumOff val="15000"/>
                  </a:schemeClr>
                </a:solidFill>
              </a:rPr>
              <a:t>DCAE			REST			</a:t>
            </a:r>
            <a:r>
              <a:rPr lang="en-US" sz="1200" dirty="0"/>
              <a:t>Common Controller Framework</a:t>
            </a:r>
            <a:endParaRPr lang="en-US" sz="1200" dirty="0" smtClean="0">
              <a:solidFill>
                <a:schemeClr val="tx1">
                  <a:lumMod val="85000"/>
                  <a:lumOff val="15000"/>
                </a:schemeClr>
              </a:solidFill>
            </a:endParaRPr>
          </a:p>
          <a:p>
            <a:r>
              <a:rPr lang="en-US" sz="1200" dirty="0" smtClean="0">
                <a:solidFill>
                  <a:schemeClr val="tx1">
                    <a:lumMod val="85000"/>
                    <a:lumOff val="15000"/>
                  </a:schemeClr>
                </a:solidFill>
              </a:rPr>
              <a:t>Policy			REST(JSON data)		Create Configuration and Operational policy</a:t>
            </a:r>
            <a:endParaRPr lang="en-US" sz="1200" dirty="0">
              <a:solidFill>
                <a:schemeClr val="tx1">
                  <a:lumMod val="85000"/>
                  <a:lumOff val="15000"/>
                </a:schemeClr>
              </a:solidFill>
            </a:endParaRPr>
          </a:p>
        </p:txBody>
      </p:sp>
    </p:spTree>
    <p:extLst>
      <p:ext uri="{BB962C8B-B14F-4D97-AF65-F5344CB8AC3E}">
        <p14:creationId xmlns:p14="http://schemas.microsoft.com/office/powerpoint/2010/main" val="2456959290"/>
      </p:ext>
    </p:extLst>
  </p:cSld>
  <p:clrMapOvr>
    <a:masterClrMapping/>
  </p:clrMapOvr>
  <p:transition>
    <p:wipe dir="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47</a:t>
            </a:fld>
            <a:endParaRPr lang="en-US" dirty="0"/>
          </a:p>
        </p:txBody>
      </p:sp>
      <p:sp>
        <p:nvSpPr>
          <p:cNvPr id="3" name="Title 2"/>
          <p:cNvSpPr>
            <a:spLocks noGrp="1"/>
          </p:cNvSpPr>
          <p:nvPr>
            <p:ph type="title"/>
          </p:nvPr>
        </p:nvSpPr>
        <p:spPr/>
        <p:txBody>
          <a:bodyPr>
            <a:normAutofit fontScale="90000"/>
          </a:bodyPr>
          <a:lstStyle/>
          <a:p>
            <a:r>
              <a:rPr lang="en-US" b="1" dirty="0" smtClean="0"/>
              <a:t>Use-case UI</a:t>
            </a:r>
            <a:endParaRPr lang="en-US" b="1"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err="1" smtClean="0">
                <a:latin typeface="微软雅黑" panose="020B0503020204020204" pitchFamily="34" charset="-122"/>
                <a:ea typeface="微软雅黑" panose="020B0503020204020204" pitchFamily="34" charset="-122"/>
              </a:rPr>
              <a:t>Usecase</a:t>
            </a:r>
            <a:r>
              <a:rPr lang="en-US" altLang="zh-CN" sz="1200" dirty="0" smtClean="0">
                <a:latin typeface="微软雅黑" panose="020B0503020204020204" pitchFamily="34" charset="-122"/>
                <a:ea typeface="微软雅黑" panose="020B0503020204020204" pitchFamily="34" charset="-122"/>
              </a:rPr>
              <a:t> UI</a:t>
            </a:r>
            <a:endParaRPr lang="en-US" altLang="zh-CN" sz="1200" dirty="0">
              <a:latin typeface="微软雅黑" panose="020B0503020204020204" pitchFamily="34" charset="-122"/>
              <a:ea typeface="微软雅黑" panose="020B0503020204020204" pitchFamily="34" charset="-122"/>
            </a:endParaRPr>
          </a:p>
        </p:txBody>
      </p:sp>
      <p:sp>
        <p:nvSpPr>
          <p:cNvPr id="8" name="Rectangle 7"/>
          <p:cNvSpPr/>
          <p:nvPr/>
        </p:nvSpPr>
        <p:spPr>
          <a:xfrm>
            <a:off x="2297232" y="1381990"/>
            <a:ext cx="9523929" cy="16690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smtClean="0">
                <a:solidFill>
                  <a:schemeClr val="tx1">
                    <a:lumMod val="85000"/>
                    <a:lumOff val="15000"/>
                  </a:schemeClr>
                </a:solidFill>
              </a:rPr>
              <a:t>Provides portal for service life cycle management</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Provides portal for VNF alarm and performance</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Provides portal for VM alarm and performance</a:t>
            </a:r>
            <a:endParaRPr lang="en-US" dirty="0">
              <a:solidFill>
                <a:schemeClr val="tx1">
                  <a:lumMod val="85000"/>
                  <a:lumOff val="15000"/>
                </a:schemeClr>
              </a:solidFill>
            </a:endParaRPr>
          </a:p>
        </p:txBody>
      </p:sp>
      <p:sp>
        <p:nvSpPr>
          <p:cNvPr id="9" name="Rectangle 8"/>
          <p:cNvSpPr/>
          <p:nvPr/>
        </p:nvSpPr>
        <p:spPr>
          <a:xfrm>
            <a:off x="2297232" y="3505015"/>
            <a:ext cx="9523929" cy="95998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smtClean="0">
                <a:solidFill>
                  <a:schemeClr val="tx1">
                    <a:lumMod val="85000"/>
                    <a:lumOff val="15000"/>
                  </a:schemeClr>
                </a:solidFill>
              </a:rPr>
              <a:t>None</a:t>
            </a:r>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22" name="TextBox 21"/>
          <p:cNvSpPr txBox="1"/>
          <p:nvPr/>
        </p:nvSpPr>
        <p:spPr>
          <a:xfrm>
            <a:off x="288413" y="1700654"/>
            <a:ext cx="743689" cy="230832"/>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smtClean="0"/>
              <a:t>None</a:t>
            </a:r>
          </a:p>
        </p:txBody>
      </p:sp>
      <p:sp>
        <p:nvSpPr>
          <p:cNvPr id="26" name="矩形 25"/>
          <p:cNvSpPr/>
          <p:nvPr/>
        </p:nvSpPr>
        <p:spPr>
          <a:xfrm>
            <a:off x="152400" y="4040110"/>
            <a:ext cx="2053767" cy="923330"/>
          </a:xfrm>
          <a:prstGeom prst="rect">
            <a:avLst/>
          </a:prstGeom>
        </p:spPr>
        <p:txBody>
          <a:bodyPr wrap="square">
            <a:spAutoFit/>
          </a:bodyPr>
          <a:lstStyle/>
          <a:p>
            <a:pPr marL="171450" indent="-171450">
              <a:buFont typeface="Arial" panose="020B0604020202020204" pitchFamily="34" charset="0"/>
              <a:buChar char="•"/>
            </a:pPr>
            <a:r>
              <a:rPr lang="en-US" altLang="zh-CN" sz="900" dirty="0" smtClean="0"/>
              <a:t>Catalog Synchronization Interface</a:t>
            </a:r>
          </a:p>
          <a:p>
            <a:pPr marL="171450" indent="-171450">
              <a:buFont typeface="Arial" panose="020B0604020202020204" pitchFamily="34" charset="0"/>
              <a:buChar char="•"/>
            </a:pPr>
            <a:r>
              <a:rPr lang="en-US" altLang="zh-CN" sz="900" dirty="0" smtClean="0"/>
              <a:t>Service Orchestrator Interface</a:t>
            </a:r>
          </a:p>
          <a:p>
            <a:pPr marL="171450" indent="-171450">
              <a:buFont typeface="Arial" panose="020B0604020202020204" pitchFamily="34" charset="0"/>
              <a:buChar char="•"/>
            </a:pPr>
            <a:r>
              <a:rPr lang="en-US" altLang="zh-CN" sz="900" dirty="0" smtClean="0"/>
              <a:t>Inventory Service Interface</a:t>
            </a:r>
          </a:p>
          <a:p>
            <a:pPr marL="171450" indent="-171450">
              <a:buFont typeface="Arial" panose="020B0604020202020204" pitchFamily="34" charset="0"/>
              <a:buChar char="•"/>
            </a:pPr>
            <a:r>
              <a:rPr lang="en-US" altLang="zh-CN" sz="900" dirty="0" smtClean="0"/>
              <a:t>NS/VNF Onboard Interface</a:t>
            </a:r>
          </a:p>
          <a:p>
            <a:pPr marL="171450" indent="-171450">
              <a:buFont typeface="Arial" panose="020B0604020202020204" pitchFamily="34" charset="0"/>
              <a:buChar char="•"/>
            </a:pPr>
            <a:r>
              <a:rPr lang="en-US" altLang="zh-CN" sz="900" dirty="0" smtClean="0"/>
              <a:t>Service Registration Interface</a:t>
            </a:r>
          </a:p>
          <a:p>
            <a:pPr marL="171450" indent="-171450">
              <a:buFont typeface="Arial" panose="020B0604020202020204" pitchFamily="34" charset="0"/>
              <a:buChar char="•"/>
            </a:pPr>
            <a:r>
              <a:rPr lang="en-US" altLang="zh-CN" sz="900" dirty="0" smtClean="0"/>
              <a:t>Data Subscription Interface</a:t>
            </a:r>
            <a:endParaRPr lang="en-US" altLang="zh-CN" sz="900" dirty="0"/>
          </a:p>
        </p:txBody>
      </p:sp>
    </p:spTree>
    <p:extLst>
      <p:ext uri="{BB962C8B-B14F-4D97-AF65-F5344CB8AC3E}">
        <p14:creationId xmlns:p14="http://schemas.microsoft.com/office/powerpoint/2010/main" val="2670659512"/>
      </p:ext>
    </p:extLst>
  </p:cSld>
  <p:clrMapOvr>
    <a:masterClrMapping/>
  </p:clrMapOvr>
  <p:transition>
    <p:wipe dir="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48</a:t>
            </a:fld>
            <a:endParaRPr lang="en-US" dirty="0"/>
          </a:p>
        </p:txBody>
      </p:sp>
      <p:sp>
        <p:nvSpPr>
          <p:cNvPr id="3" name="Title 2"/>
          <p:cNvSpPr>
            <a:spLocks noGrp="1"/>
          </p:cNvSpPr>
          <p:nvPr>
            <p:ph type="title"/>
          </p:nvPr>
        </p:nvSpPr>
        <p:spPr/>
        <p:txBody>
          <a:bodyPr>
            <a:normAutofit fontScale="90000"/>
          </a:bodyPr>
          <a:lstStyle/>
          <a:p>
            <a:r>
              <a:rPr lang="en-US" b="1" dirty="0" smtClean="0"/>
              <a:t>Use-case UI</a:t>
            </a:r>
            <a:endParaRPr lang="en-US" b="1"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err="1" smtClean="0">
                <a:latin typeface="微软雅黑" panose="020B0503020204020204" pitchFamily="34" charset="-122"/>
                <a:ea typeface="微软雅黑" panose="020B0503020204020204" pitchFamily="34" charset="-122"/>
              </a:rPr>
              <a:t>Usecase</a:t>
            </a:r>
            <a:r>
              <a:rPr lang="en-US" altLang="zh-CN" sz="1200" dirty="0" smtClean="0">
                <a:latin typeface="微软雅黑" panose="020B0503020204020204" pitchFamily="34" charset="-122"/>
                <a:ea typeface="微软雅黑" panose="020B0503020204020204" pitchFamily="34" charset="-122"/>
              </a:rPr>
              <a:t> UI</a:t>
            </a:r>
            <a:endParaRPr lang="en-US" altLang="zh-CN" sz="1200" dirty="0">
              <a:latin typeface="微软雅黑" panose="020B0503020204020204" pitchFamily="34" charset="-122"/>
              <a:ea typeface="微软雅黑" panose="020B0503020204020204" pitchFamily="34" charset="-122"/>
            </a:endParaRPr>
          </a:p>
        </p:txBody>
      </p:sp>
      <p:sp>
        <p:nvSpPr>
          <p:cNvPr id="10" name="Rectangle 9"/>
          <p:cNvSpPr/>
          <p:nvPr/>
        </p:nvSpPr>
        <p:spPr>
          <a:xfrm>
            <a:off x="2297232" y="1295438"/>
            <a:ext cx="9523929" cy="220061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a:t>
            </a:r>
            <a:r>
              <a:rPr lang="en-US" dirty="0" smtClean="0">
                <a:solidFill>
                  <a:schemeClr val="tx1">
                    <a:lumMod val="85000"/>
                    <a:lumOff val="15000"/>
                  </a:schemeClr>
                </a:solidFill>
              </a:rPr>
              <a:t>Interfaces</a:t>
            </a:r>
            <a:r>
              <a:rPr lang="en-US" dirty="0">
                <a:solidFill>
                  <a:schemeClr val="tx1">
                    <a:lumMod val="85000"/>
                    <a:lumOff val="15000"/>
                  </a:schemeClr>
                </a:solidFill>
              </a:rPr>
              <a:t>:</a:t>
            </a:r>
          </a:p>
          <a:p>
            <a:pPr marL="285750" indent="-285750">
              <a:buFontTx/>
              <a:buChar char="-"/>
            </a:pPr>
            <a:r>
              <a:rPr lang="en-US" altLang="zh-CN" dirty="0" smtClean="0">
                <a:solidFill>
                  <a:schemeClr val="tx1">
                    <a:lumMod val="85000"/>
                    <a:lumOff val="15000"/>
                  </a:schemeClr>
                </a:solidFill>
              </a:rPr>
              <a:t>Catalog Synchronization Interface</a:t>
            </a:r>
            <a:r>
              <a:rPr lang="en-US" dirty="0" smtClean="0">
                <a:solidFill>
                  <a:schemeClr val="tx1">
                    <a:lumMod val="85000"/>
                    <a:lumOff val="15000"/>
                  </a:schemeClr>
                </a:solidFill>
              </a:rPr>
              <a:t>, </a:t>
            </a:r>
            <a:r>
              <a:rPr lang="en-US" dirty="0">
                <a:solidFill>
                  <a:schemeClr val="tx1">
                    <a:lumMod val="85000"/>
                    <a:lumOff val="15000"/>
                  </a:schemeClr>
                </a:solidFill>
              </a:rPr>
              <a:t>from: </a:t>
            </a:r>
            <a:r>
              <a:rPr lang="en-US" dirty="0" smtClean="0">
                <a:solidFill>
                  <a:schemeClr val="tx1">
                    <a:lumMod val="85000"/>
                    <a:lumOff val="15000"/>
                  </a:schemeClr>
                </a:solidFill>
              </a:rPr>
              <a:t>SDC</a:t>
            </a:r>
          </a:p>
          <a:p>
            <a:pPr marL="285750" indent="-285750">
              <a:buFontTx/>
              <a:buChar char="-"/>
            </a:pPr>
            <a:r>
              <a:rPr lang="en-US" dirty="0" smtClean="0">
                <a:solidFill>
                  <a:schemeClr val="tx1">
                    <a:lumMod val="85000"/>
                    <a:lumOff val="15000"/>
                  </a:schemeClr>
                </a:solidFill>
              </a:rPr>
              <a:t>Service Orchestrator Interface, from: SO</a:t>
            </a:r>
          </a:p>
          <a:p>
            <a:pPr marL="285750" indent="-285750">
              <a:buFontTx/>
              <a:buChar char="-"/>
            </a:pPr>
            <a:r>
              <a:rPr lang="en-US" altLang="zh-CN" dirty="0" smtClean="0">
                <a:solidFill>
                  <a:schemeClr val="tx1">
                    <a:lumMod val="85000"/>
                    <a:lumOff val="15000"/>
                  </a:schemeClr>
                </a:solidFill>
              </a:rPr>
              <a:t>Inventory Service Interface, from: Available and Active Inventory </a:t>
            </a:r>
          </a:p>
          <a:p>
            <a:pPr marL="285750" indent="-285750">
              <a:buFontTx/>
              <a:buChar char="-"/>
            </a:pPr>
            <a:r>
              <a:rPr lang="en-US" altLang="zh-CN" dirty="0" smtClean="0">
                <a:solidFill>
                  <a:schemeClr val="tx1">
                    <a:lumMod val="85000"/>
                    <a:lumOff val="15000"/>
                  </a:schemeClr>
                </a:solidFill>
              </a:rPr>
              <a:t>NS/VNF Onboard Interface, from: VF-C</a:t>
            </a:r>
          </a:p>
          <a:p>
            <a:pPr marL="285750" indent="-285750">
              <a:buFontTx/>
              <a:buChar char="-"/>
            </a:pPr>
            <a:r>
              <a:rPr lang="en-US" altLang="zh-CN" dirty="0" smtClean="0">
                <a:solidFill>
                  <a:schemeClr val="tx1">
                    <a:lumMod val="85000"/>
                    <a:lumOff val="15000"/>
                  </a:schemeClr>
                </a:solidFill>
              </a:rPr>
              <a:t>Service Registration Interface, from: MSB</a:t>
            </a:r>
          </a:p>
          <a:p>
            <a:pPr marL="285750" indent="-285750">
              <a:buFontTx/>
              <a:buChar char="-"/>
            </a:pPr>
            <a:r>
              <a:rPr lang="en-US" altLang="zh-CN" dirty="0" smtClean="0">
                <a:solidFill>
                  <a:schemeClr val="tx1">
                    <a:lumMod val="85000"/>
                    <a:lumOff val="15000"/>
                  </a:schemeClr>
                </a:solidFill>
              </a:rPr>
              <a:t>Data Subscription Interface, from: </a:t>
            </a:r>
            <a:r>
              <a:rPr lang="en-US" altLang="zh-CN" dirty="0" err="1" smtClean="0">
                <a:solidFill>
                  <a:schemeClr val="tx1">
                    <a:lumMod val="85000"/>
                    <a:lumOff val="15000"/>
                  </a:schemeClr>
                </a:solidFill>
              </a:rPr>
              <a:t>DMaaP</a:t>
            </a:r>
            <a:endParaRPr lang="en-US" altLang="zh-CN" dirty="0" smtClean="0">
              <a:solidFill>
                <a:schemeClr val="tx1">
                  <a:lumMod val="85000"/>
                  <a:lumOff val="15000"/>
                </a:schemeClr>
              </a:solidFill>
            </a:endParaRPr>
          </a:p>
          <a:p>
            <a:pPr marL="285750" indent="-285750">
              <a:buFontTx/>
              <a:buChar char="-"/>
            </a:pPr>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22" name="TextBox 21"/>
          <p:cNvSpPr txBox="1"/>
          <p:nvPr/>
        </p:nvSpPr>
        <p:spPr>
          <a:xfrm>
            <a:off x="288413" y="1700654"/>
            <a:ext cx="743689" cy="230832"/>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smtClean="0"/>
              <a:t>None</a:t>
            </a:r>
          </a:p>
        </p:txBody>
      </p:sp>
      <p:sp>
        <p:nvSpPr>
          <p:cNvPr id="23" name="矩形 22"/>
          <p:cNvSpPr/>
          <p:nvPr/>
        </p:nvSpPr>
        <p:spPr>
          <a:xfrm>
            <a:off x="152400" y="4040110"/>
            <a:ext cx="2053767" cy="923330"/>
          </a:xfrm>
          <a:prstGeom prst="rect">
            <a:avLst/>
          </a:prstGeom>
        </p:spPr>
        <p:txBody>
          <a:bodyPr wrap="square">
            <a:spAutoFit/>
          </a:bodyPr>
          <a:lstStyle/>
          <a:p>
            <a:pPr marL="171450" indent="-171450">
              <a:buFont typeface="Arial" panose="020B0604020202020204" pitchFamily="34" charset="0"/>
              <a:buChar char="•"/>
            </a:pPr>
            <a:r>
              <a:rPr lang="en-US" altLang="zh-CN" sz="900" dirty="0" smtClean="0"/>
              <a:t>Catalog Synchronization Interface</a:t>
            </a:r>
          </a:p>
          <a:p>
            <a:pPr marL="171450" indent="-171450">
              <a:buFont typeface="Arial" panose="020B0604020202020204" pitchFamily="34" charset="0"/>
              <a:buChar char="•"/>
            </a:pPr>
            <a:r>
              <a:rPr lang="en-US" altLang="zh-CN" sz="900" dirty="0" smtClean="0"/>
              <a:t>Service Orchestrator Interface</a:t>
            </a:r>
          </a:p>
          <a:p>
            <a:pPr marL="171450" indent="-171450">
              <a:buFont typeface="Arial" panose="020B0604020202020204" pitchFamily="34" charset="0"/>
              <a:buChar char="•"/>
            </a:pPr>
            <a:r>
              <a:rPr lang="en-US" altLang="zh-CN" sz="900" dirty="0" smtClean="0"/>
              <a:t>Inventory Service Interface</a:t>
            </a:r>
          </a:p>
          <a:p>
            <a:pPr marL="171450" indent="-171450">
              <a:buFont typeface="Arial" panose="020B0604020202020204" pitchFamily="34" charset="0"/>
              <a:buChar char="•"/>
            </a:pPr>
            <a:r>
              <a:rPr lang="en-US" altLang="zh-CN" sz="900" dirty="0" smtClean="0"/>
              <a:t>NS/VNF Onboard Interface</a:t>
            </a:r>
          </a:p>
          <a:p>
            <a:pPr marL="171450" indent="-171450">
              <a:buFont typeface="Arial" panose="020B0604020202020204" pitchFamily="34" charset="0"/>
              <a:buChar char="•"/>
            </a:pPr>
            <a:r>
              <a:rPr lang="en-US" altLang="zh-CN" sz="900" dirty="0" smtClean="0"/>
              <a:t>Service Registration Interface</a:t>
            </a:r>
          </a:p>
          <a:p>
            <a:pPr marL="171450" indent="-171450">
              <a:buFont typeface="Arial" panose="020B0604020202020204" pitchFamily="34" charset="0"/>
              <a:buChar char="•"/>
            </a:pPr>
            <a:r>
              <a:rPr lang="en-US" altLang="zh-CN" sz="900" dirty="0" smtClean="0"/>
              <a:t>Data Subscription Interface</a:t>
            </a:r>
            <a:endParaRPr lang="en-US" altLang="zh-CN" sz="900" dirty="0"/>
          </a:p>
        </p:txBody>
      </p:sp>
      <p:sp>
        <p:nvSpPr>
          <p:cNvPr id="24" name="Rectangle 10"/>
          <p:cNvSpPr/>
          <p:nvPr/>
        </p:nvSpPr>
        <p:spPr>
          <a:xfrm>
            <a:off x="2297232" y="3876700"/>
            <a:ext cx="9523929" cy="108909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a:t>
            </a:r>
            <a:r>
              <a:rPr lang="en-US" dirty="0" smtClean="0">
                <a:solidFill>
                  <a:schemeClr val="tx1">
                    <a:lumMod val="85000"/>
                    <a:lumOff val="15000"/>
                  </a:schemeClr>
                </a:solidFill>
              </a:rPr>
              <a:t>Models:</a:t>
            </a:r>
          </a:p>
          <a:p>
            <a:pPr marL="285750" indent="-285750">
              <a:buFontTx/>
              <a:buChar char="-"/>
            </a:pPr>
            <a:r>
              <a:rPr lang="en-US" altLang="zh-CN" dirty="0" smtClean="0">
                <a:solidFill>
                  <a:schemeClr val="tx1">
                    <a:lumMod val="85000"/>
                    <a:lumOff val="15000"/>
                  </a:schemeClr>
                </a:solidFill>
              </a:rPr>
              <a:t>Network Service Descriptor</a:t>
            </a:r>
          </a:p>
          <a:p>
            <a:pPr marL="285750" indent="-285750">
              <a:buFontTx/>
              <a:buChar char="-"/>
            </a:pPr>
            <a:r>
              <a:rPr lang="en-US" altLang="zh-CN" dirty="0" smtClean="0">
                <a:solidFill>
                  <a:schemeClr val="tx1">
                    <a:lumMod val="85000"/>
                    <a:lumOff val="15000"/>
                  </a:schemeClr>
                </a:solidFill>
              </a:rPr>
              <a:t>VNF Descriptor</a:t>
            </a:r>
          </a:p>
          <a:p>
            <a:endParaRPr lang="en-US" dirty="0">
              <a:solidFill>
                <a:schemeClr val="tx1">
                  <a:lumMod val="85000"/>
                  <a:lumOff val="15000"/>
                </a:schemeClr>
              </a:solidFill>
            </a:endParaRPr>
          </a:p>
        </p:txBody>
      </p:sp>
    </p:spTree>
    <p:extLst>
      <p:ext uri="{BB962C8B-B14F-4D97-AF65-F5344CB8AC3E}">
        <p14:creationId xmlns:p14="http://schemas.microsoft.com/office/powerpoint/2010/main" val="3561669085"/>
      </p:ext>
    </p:extLst>
  </p:cSld>
  <p:clrMapOvr>
    <a:masterClrMapping/>
  </p:clrMapOvr>
  <p:transition>
    <p:wipe dir="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49</a:t>
            </a:fld>
            <a:endParaRPr lang="en-US" dirty="0"/>
          </a:p>
        </p:txBody>
      </p:sp>
      <p:sp>
        <p:nvSpPr>
          <p:cNvPr id="3" name="Title 2"/>
          <p:cNvSpPr>
            <a:spLocks noGrp="1"/>
          </p:cNvSpPr>
          <p:nvPr>
            <p:ph type="title"/>
          </p:nvPr>
        </p:nvSpPr>
        <p:spPr/>
        <p:txBody>
          <a:bodyPr>
            <a:normAutofit fontScale="90000"/>
          </a:bodyPr>
          <a:lstStyle/>
          <a:p>
            <a:r>
              <a:rPr lang="en-US" dirty="0"/>
              <a:t>ONAP CLI</a:t>
            </a:r>
          </a:p>
        </p:txBody>
      </p:sp>
      <p:sp>
        <p:nvSpPr>
          <p:cNvPr id="7" name="圆角矩形 30"/>
          <p:cNvSpPr/>
          <p:nvPr/>
        </p:nvSpPr>
        <p:spPr>
          <a:xfrm>
            <a:off x="157883" y="3118460"/>
            <a:ext cx="161323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ONAP CLI</a:t>
            </a:r>
          </a:p>
        </p:txBody>
      </p:sp>
      <p:sp>
        <p:nvSpPr>
          <p:cNvPr id="8" name="Rectangle 7"/>
          <p:cNvSpPr/>
          <p:nvPr/>
        </p:nvSpPr>
        <p:spPr>
          <a:xfrm>
            <a:off x="2426328" y="1097280"/>
            <a:ext cx="9523929" cy="90364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dirty="0">
                <a:solidFill>
                  <a:schemeClr val="tx1">
                    <a:lumMod val="85000"/>
                    <a:lumOff val="15000"/>
                  </a:schemeClr>
                </a:solidFill>
              </a:rPr>
              <a:t>Definition:</a:t>
            </a:r>
          </a:p>
          <a:p>
            <a:pPr marL="285750" indent="-285750">
              <a:buFontTx/>
              <a:buChar char="-"/>
            </a:pPr>
            <a:r>
              <a:rPr lang="en-US" sz="1400" dirty="0" smtClean="0">
                <a:solidFill>
                  <a:schemeClr val="tx1">
                    <a:lumMod val="85000"/>
                    <a:lumOff val="15000"/>
                  </a:schemeClr>
                </a:solidFill>
              </a:rPr>
              <a:t>Provides Open CLI Platform (OCLIP) – Industry first Model-driven command line </a:t>
            </a:r>
            <a:r>
              <a:rPr lang="en-US" sz="1400" smtClean="0">
                <a:solidFill>
                  <a:schemeClr val="tx1">
                    <a:lumMod val="85000"/>
                    <a:lumOff val="15000"/>
                  </a:schemeClr>
                </a:solidFill>
              </a:rPr>
              <a:t>interface platform</a:t>
            </a:r>
            <a:endParaRPr lang="en-US" sz="1400" dirty="0">
              <a:solidFill>
                <a:schemeClr val="tx1">
                  <a:lumMod val="85000"/>
                  <a:lumOff val="15000"/>
                </a:schemeClr>
              </a:solidFill>
            </a:endParaRPr>
          </a:p>
          <a:p>
            <a:pPr marL="285750" indent="-285750">
              <a:buFontTx/>
              <a:buChar char="-"/>
            </a:pPr>
            <a:r>
              <a:rPr lang="en-US" sz="1400" dirty="0" smtClean="0">
                <a:solidFill>
                  <a:schemeClr val="tx1">
                    <a:lumMod val="85000"/>
                    <a:lumOff val="15000"/>
                  </a:schemeClr>
                </a:solidFill>
              </a:rPr>
              <a:t>Provides commands for performing end-end service on-boarding and life cycle management</a:t>
            </a:r>
            <a:endParaRPr lang="en-US" sz="1400" dirty="0">
              <a:solidFill>
                <a:schemeClr val="tx1">
                  <a:lumMod val="85000"/>
                  <a:lumOff val="15000"/>
                </a:schemeClr>
              </a:solidFill>
            </a:endParaRPr>
          </a:p>
          <a:p>
            <a:pPr marL="285750" indent="-285750">
              <a:buFontTx/>
              <a:buChar char="-"/>
            </a:pPr>
            <a:r>
              <a:rPr lang="en-US" sz="1400" dirty="0" smtClean="0">
                <a:solidFill>
                  <a:schemeClr val="tx1">
                    <a:lumMod val="85000"/>
                    <a:lumOff val="15000"/>
                  </a:schemeClr>
                </a:solidFill>
              </a:rPr>
              <a:t>Provides command console for Linux and web platforms.</a:t>
            </a:r>
            <a:endParaRPr lang="en-US" sz="1400" dirty="0">
              <a:solidFill>
                <a:schemeClr val="tx1">
                  <a:lumMod val="85000"/>
                  <a:lumOff val="15000"/>
                </a:schemeClr>
              </a:solidFill>
            </a:endParaRPr>
          </a:p>
        </p:txBody>
      </p:sp>
      <p:sp>
        <p:nvSpPr>
          <p:cNvPr id="9" name="Rectangle 8"/>
          <p:cNvSpPr/>
          <p:nvPr/>
        </p:nvSpPr>
        <p:spPr>
          <a:xfrm>
            <a:off x="2426328" y="2116166"/>
            <a:ext cx="9523929" cy="29614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dirty="0">
                <a:solidFill>
                  <a:schemeClr val="tx1">
                    <a:lumMod val="85000"/>
                    <a:lumOff val="15000"/>
                  </a:schemeClr>
                </a:solidFill>
              </a:rPr>
              <a:t>Provided Interfaces</a:t>
            </a:r>
            <a:r>
              <a:rPr lang="en-US" sz="1400" dirty="0" smtClean="0">
                <a:solidFill>
                  <a:schemeClr val="tx1">
                    <a:lumMod val="85000"/>
                    <a:lumOff val="15000"/>
                  </a:schemeClr>
                </a:solidFill>
              </a:rPr>
              <a:t>:</a:t>
            </a:r>
          </a:p>
          <a:p>
            <a:pPr marL="285750" indent="-285750">
              <a:buFontTx/>
              <a:buChar char="-"/>
            </a:pPr>
            <a:r>
              <a:rPr lang="en-US" sz="1400" dirty="0" smtClean="0">
                <a:solidFill>
                  <a:schemeClr val="tx1">
                    <a:lumMod val="85000"/>
                    <a:lumOff val="15000"/>
                  </a:schemeClr>
                </a:solidFill>
              </a:rPr>
              <a:t>micro-service discovery</a:t>
            </a:r>
          </a:p>
          <a:p>
            <a:pPr marL="742950" lvl="1" indent="-285750">
              <a:buFontTx/>
              <a:buChar char="-"/>
            </a:pPr>
            <a:r>
              <a:rPr lang="en-US" sz="1400" dirty="0" smtClean="0">
                <a:solidFill>
                  <a:schemeClr val="tx1">
                    <a:lumMod val="85000"/>
                    <a:lumOff val="15000"/>
                  </a:schemeClr>
                </a:solidFill>
              </a:rPr>
              <a:t>Provides commands for micro service discovery and registration</a:t>
            </a:r>
          </a:p>
          <a:p>
            <a:pPr marL="285750" indent="-285750">
              <a:buFontTx/>
              <a:buChar char="-"/>
            </a:pPr>
            <a:r>
              <a:rPr lang="en-US" sz="1400" dirty="0" smtClean="0">
                <a:solidFill>
                  <a:schemeClr val="tx1">
                    <a:lumMod val="85000"/>
                    <a:lumOff val="15000"/>
                  </a:schemeClr>
                </a:solidFill>
              </a:rPr>
              <a:t>external system and VNF cloud on-boarding</a:t>
            </a:r>
          </a:p>
          <a:p>
            <a:pPr marL="742950" lvl="1" indent="-285750">
              <a:buFontTx/>
              <a:buChar char="-"/>
            </a:pPr>
            <a:r>
              <a:rPr lang="en-US" sz="1400" dirty="0" smtClean="0">
                <a:solidFill>
                  <a:schemeClr val="tx1">
                    <a:lumMod val="85000"/>
                    <a:lumOff val="15000"/>
                  </a:schemeClr>
                </a:solidFill>
              </a:rPr>
              <a:t>Provides commands for registering/unregistering VIM, VNFM, EMS and SDNC</a:t>
            </a:r>
          </a:p>
          <a:p>
            <a:pPr marL="285750" indent="-285750">
              <a:buFontTx/>
              <a:buChar char="-"/>
            </a:pPr>
            <a:r>
              <a:rPr lang="en-US" sz="1400" dirty="0" smtClean="0">
                <a:solidFill>
                  <a:schemeClr val="tx1">
                    <a:lumMod val="85000"/>
                    <a:lumOff val="15000"/>
                  </a:schemeClr>
                </a:solidFill>
              </a:rPr>
              <a:t>customer and subscription management</a:t>
            </a:r>
          </a:p>
          <a:p>
            <a:pPr marL="742950" lvl="1" indent="-285750">
              <a:buFontTx/>
              <a:buChar char="-"/>
            </a:pPr>
            <a:r>
              <a:rPr lang="en-US" sz="1400" dirty="0" smtClean="0">
                <a:solidFill>
                  <a:schemeClr val="tx1">
                    <a:lumMod val="85000"/>
                    <a:lumOff val="15000"/>
                  </a:schemeClr>
                </a:solidFill>
              </a:rPr>
              <a:t>Provides commands for subscription and service-type life cycle management</a:t>
            </a:r>
          </a:p>
          <a:p>
            <a:pPr marL="285750" indent="-285750">
              <a:buFontTx/>
              <a:buChar char="-"/>
            </a:pPr>
            <a:r>
              <a:rPr lang="en-US" sz="1400" dirty="0" smtClean="0">
                <a:solidFill>
                  <a:schemeClr val="tx1">
                    <a:lumMod val="85000"/>
                    <a:lumOff val="15000"/>
                  </a:schemeClr>
                </a:solidFill>
              </a:rPr>
              <a:t>resource on-boarding</a:t>
            </a:r>
          </a:p>
          <a:p>
            <a:pPr marL="742950" lvl="1" indent="-285750">
              <a:buFontTx/>
              <a:buChar char="-"/>
            </a:pPr>
            <a:r>
              <a:rPr lang="en-US" sz="1400" dirty="0" smtClean="0">
                <a:solidFill>
                  <a:schemeClr val="tx1">
                    <a:lumMod val="85000"/>
                    <a:lumOff val="15000"/>
                  </a:schemeClr>
                </a:solidFill>
              </a:rPr>
              <a:t>Provides commands for adding VNF modules </a:t>
            </a:r>
          </a:p>
          <a:p>
            <a:pPr marL="285750" indent="-285750">
              <a:buFontTx/>
              <a:buChar char="-"/>
            </a:pPr>
            <a:r>
              <a:rPr lang="en-US" sz="1400" dirty="0" smtClean="0">
                <a:solidFill>
                  <a:schemeClr val="tx1">
                    <a:lumMod val="85000"/>
                    <a:lumOff val="15000"/>
                  </a:schemeClr>
                </a:solidFill>
              </a:rPr>
              <a:t>Product and service management</a:t>
            </a:r>
          </a:p>
          <a:p>
            <a:pPr marL="742950" lvl="1" indent="-285750">
              <a:buFontTx/>
              <a:buChar char="-"/>
            </a:pPr>
            <a:r>
              <a:rPr lang="en-US" sz="1400" dirty="0" smtClean="0">
                <a:solidFill>
                  <a:schemeClr val="tx1">
                    <a:lumMod val="85000"/>
                    <a:lumOff val="15000"/>
                  </a:schemeClr>
                </a:solidFill>
              </a:rPr>
              <a:t>Provides commands for design time creation and management of VF and NS</a:t>
            </a:r>
          </a:p>
          <a:p>
            <a:pPr marL="285750" indent="-285750">
              <a:buFontTx/>
              <a:buChar char="-"/>
            </a:pPr>
            <a:r>
              <a:rPr lang="en-US" sz="1400" dirty="0" smtClean="0">
                <a:solidFill>
                  <a:schemeClr val="tx1">
                    <a:lumMod val="85000"/>
                    <a:lumOff val="15000"/>
                  </a:schemeClr>
                </a:solidFill>
              </a:rPr>
              <a:t>network service life-cycle management</a:t>
            </a:r>
          </a:p>
          <a:p>
            <a:pPr marL="742950" lvl="1" indent="-285750">
              <a:buFontTx/>
              <a:buChar char="-"/>
            </a:pPr>
            <a:r>
              <a:rPr lang="en-US" sz="1400" dirty="0" smtClean="0">
                <a:solidFill>
                  <a:schemeClr val="tx1">
                    <a:lumMod val="85000"/>
                    <a:lumOff val="15000"/>
                  </a:schemeClr>
                </a:solidFill>
              </a:rPr>
              <a:t>Provides commands for creating and managing Network services (NS)</a:t>
            </a:r>
            <a:endParaRPr lang="en-US" sz="1400" dirty="0">
              <a:solidFill>
                <a:schemeClr val="tx1">
                  <a:lumMod val="85000"/>
                  <a:lumOff val="15000"/>
                </a:schemeClr>
              </a:solidFill>
            </a:endParaRPr>
          </a:p>
        </p:txBody>
      </p:sp>
      <p:sp>
        <p:nvSpPr>
          <p:cNvPr id="10" name="Rectangle 9"/>
          <p:cNvSpPr/>
          <p:nvPr/>
        </p:nvSpPr>
        <p:spPr>
          <a:xfrm>
            <a:off x="2426328" y="5185184"/>
            <a:ext cx="9523929" cy="60242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dirty="0">
                <a:solidFill>
                  <a:schemeClr val="tx1">
                    <a:lumMod val="85000"/>
                    <a:lumOff val="15000"/>
                  </a:schemeClr>
                </a:solidFill>
              </a:rPr>
              <a:t>Consumed interface Interfaces</a:t>
            </a:r>
            <a:r>
              <a:rPr lang="en-US" sz="1400" dirty="0" smtClean="0">
                <a:solidFill>
                  <a:schemeClr val="tx1">
                    <a:lumMod val="85000"/>
                    <a:lumOff val="15000"/>
                  </a:schemeClr>
                </a:solidFill>
              </a:rPr>
              <a:t>:</a:t>
            </a:r>
          </a:p>
          <a:p>
            <a:pPr marL="285750" indent="-285750">
              <a:buFontTx/>
              <a:buChar char="-"/>
            </a:pPr>
            <a:r>
              <a:rPr lang="en-US" sz="1400" dirty="0" smtClean="0">
                <a:solidFill>
                  <a:schemeClr val="tx1">
                    <a:lumMod val="85000"/>
                    <a:lumOff val="15000"/>
                  </a:schemeClr>
                </a:solidFill>
              </a:rPr>
              <a:t>REST API from SDC, SO, AAI, MSB.</a:t>
            </a:r>
          </a:p>
        </p:txBody>
      </p:sp>
      <p:cxnSp>
        <p:nvCxnSpPr>
          <p:cNvPr id="13" name="Straight Connector 12"/>
          <p:cNvCxnSpPr/>
          <p:nvPr/>
        </p:nvCxnSpPr>
        <p:spPr>
          <a:xfrm flipV="1">
            <a:off x="555913" y="2804370"/>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3261" y="2571750"/>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157883" y="4051441"/>
            <a:ext cx="2139348" cy="1323439"/>
          </a:xfrm>
          <a:prstGeom prst="rect">
            <a:avLst/>
          </a:prstGeom>
          <a:noFill/>
        </p:spPr>
        <p:txBody>
          <a:bodyPr wrap="square" rtlCol="0">
            <a:spAutoFit/>
          </a:bodyPr>
          <a:lstStyle/>
          <a:p>
            <a:r>
              <a:rPr lang="en-US" sz="800" dirty="0" smtClean="0"/>
              <a:t>micro-service discovery Interface (MSB)</a:t>
            </a:r>
          </a:p>
          <a:p>
            <a:r>
              <a:rPr lang="en-US" sz="800" dirty="0" smtClean="0"/>
              <a:t>external system and VNF cloud on-boarding interface (AAI)</a:t>
            </a:r>
          </a:p>
          <a:p>
            <a:r>
              <a:rPr lang="en-US" sz="800" dirty="0" smtClean="0"/>
              <a:t>customer and subscription management interface (AAI)</a:t>
            </a:r>
          </a:p>
          <a:p>
            <a:r>
              <a:rPr lang="en-US" sz="800" dirty="0" smtClean="0"/>
              <a:t>resource on-boarding interface (SDC)</a:t>
            </a:r>
          </a:p>
          <a:p>
            <a:r>
              <a:rPr lang="en-US" sz="800" dirty="0" smtClean="0"/>
              <a:t>Product and service management interface (SDC)</a:t>
            </a:r>
          </a:p>
          <a:p>
            <a:r>
              <a:rPr lang="en-US" sz="800" dirty="0" smtClean="0"/>
              <a:t>network service life-cycle management interface (SO)</a:t>
            </a:r>
            <a:endParaRPr lang="en-US" sz="800" dirty="0"/>
          </a:p>
        </p:txBody>
      </p:sp>
      <p:sp>
        <p:nvSpPr>
          <p:cNvPr id="15" name="TextBox 14"/>
          <p:cNvSpPr txBox="1"/>
          <p:nvPr/>
        </p:nvSpPr>
        <p:spPr>
          <a:xfrm>
            <a:off x="0" y="1381991"/>
            <a:ext cx="2520771" cy="830997"/>
          </a:xfrm>
          <a:prstGeom prst="rect">
            <a:avLst/>
          </a:prstGeom>
          <a:noFill/>
        </p:spPr>
        <p:txBody>
          <a:bodyPr wrap="square" rtlCol="0">
            <a:spAutoFit/>
          </a:bodyPr>
          <a:lstStyle/>
          <a:p>
            <a:r>
              <a:rPr lang="en-US" sz="800" dirty="0" smtClean="0"/>
              <a:t>micro-service discovery commands</a:t>
            </a:r>
          </a:p>
          <a:p>
            <a:r>
              <a:rPr lang="en-US" sz="800" dirty="0" smtClean="0"/>
              <a:t>external system and VNF cloud on-boarding  commands</a:t>
            </a:r>
          </a:p>
          <a:p>
            <a:r>
              <a:rPr lang="en-US" sz="800" dirty="0" smtClean="0"/>
              <a:t>customer and subscription management  commands</a:t>
            </a:r>
          </a:p>
          <a:p>
            <a:r>
              <a:rPr lang="en-US" sz="800" dirty="0" smtClean="0"/>
              <a:t>resource on-boarding  commands</a:t>
            </a:r>
          </a:p>
          <a:p>
            <a:r>
              <a:rPr lang="en-US" sz="800" dirty="0" smtClean="0"/>
              <a:t>Product and service management  commands</a:t>
            </a:r>
          </a:p>
          <a:p>
            <a:r>
              <a:rPr lang="en-US" sz="800" dirty="0" smtClean="0"/>
              <a:t>network service life-cycle management  commands</a:t>
            </a:r>
            <a:endParaRPr lang="en-US" sz="800" dirty="0"/>
          </a:p>
        </p:txBody>
      </p:sp>
      <p:sp>
        <p:nvSpPr>
          <p:cNvPr id="20" name="Rectangle 19"/>
          <p:cNvSpPr/>
          <p:nvPr/>
        </p:nvSpPr>
        <p:spPr>
          <a:xfrm>
            <a:off x="2426327" y="5894947"/>
            <a:ext cx="9523929" cy="48186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dirty="0">
                <a:solidFill>
                  <a:schemeClr val="tx1">
                    <a:lumMod val="85000"/>
                    <a:lumOff val="15000"/>
                  </a:schemeClr>
                </a:solidFill>
              </a:rPr>
              <a:t>Consumed </a:t>
            </a:r>
            <a:r>
              <a:rPr lang="en-US" sz="1400" dirty="0" smtClean="0">
                <a:solidFill>
                  <a:schemeClr val="tx1">
                    <a:lumMod val="85000"/>
                    <a:lumOff val="15000"/>
                  </a:schemeClr>
                </a:solidFill>
              </a:rPr>
              <a:t>Models:</a:t>
            </a:r>
          </a:p>
          <a:p>
            <a:r>
              <a:rPr lang="en-US" sz="1400" dirty="0" smtClean="0">
                <a:solidFill>
                  <a:schemeClr val="tx1">
                    <a:lumMod val="85000"/>
                    <a:lumOff val="15000"/>
                  </a:schemeClr>
                </a:solidFill>
              </a:rPr>
              <a:t>-     Open Command Specification (OCS) 1.0</a:t>
            </a:r>
            <a:endParaRPr lang="en-US" sz="1400" dirty="0">
              <a:solidFill>
                <a:schemeClr val="tx1">
                  <a:lumMod val="85000"/>
                  <a:lumOff val="15000"/>
                </a:schemeClr>
              </a:solidFill>
            </a:endParaRPr>
          </a:p>
        </p:txBody>
      </p:sp>
    </p:spTree>
    <p:extLst>
      <p:ext uri="{BB962C8B-B14F-4D97-AF65-F5344CB8AC3E}">
        <p14:creationId xmlns:p14="http://schemas.microsoft.com/office/powerpoint/2010/main" val="3776834810"/>
      </p:ext>
    </p:extLst>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653143" y="4363476"/>
            <a:ext cx="11318033" cy="2283814"/>
          </a:xfrm>
          <a:prstGeom prst="rect">
            <a:avLst/>
          </a:prstGeom>
        </p:spPr>
        <p:txBody>
          <a:bodyPr>
            <a:noAutofit/>
          </a:bodyPr>
          <a:lstStyle/>
          <a:p>
            <a:r>
              <a:rPr lang="en-US" sz="3200" b="1" dirty="0">
                <a:solidFill>
                  <a:schemeClr val="tx1"/>
                </a:solidFill>
              </a:rPr>
              <a:t>ONAP Reference Architecture for R2 and Beyond</a:t>
            </a:r>
            <a:r>
              <a:rPr lang="en-US" sz="1600" b="1" dirty="0">
                <a:solidFill>
                  <a:schemeClr val="tx1"/>
                </a:solidFill>
              </a:rPr>
              <a:t/>
            </a:r>
            <a:br>
              <a:rPr lang="en-US" sz="1600" b="1" dirty="0">
                <a:solidFill>
                  <a:schemeClr val="tx1"/>
                </a:solidFill>
              </a:rPr>
            </a:br>
            <a:endParaRPr lang="en-US" sz="1200" b="1" dirty="0">
              <a:solidFill>
                <a:srgbClr val="FF0000"/>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3713274644"/>
      </p:ext>
    </p:extLst>
  </p:cSld>
  <p:clrMapOvr>
    <a:masterClrMapping/>
  </p:clrMapOvr>
  <p:transition>
    <p:wipe dir="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t>50</a:t>
            </a:fld>
            <a:endParaRPr lang="en-US" dirty="0"/>
          </a:p>
        </p:txBody>
      </p:sp>
      <p:sp>
        <p:nvSpPr>
          <p:cNvPr id="3" name="Title 2"/>
          <p:cNvSpPr>
            <a:spLocks noGrp="1"/>
          </p:cNvSpPr>
          <p:nvPr>
            <p:ph type="title"/>
          </p:nvPr>
        </p:nvSpPr>
        <p:spPr/>
        <p:txBody>
          <a:bodyPr>
            <a:normAutofit fontScale="90000"/>
          </a:bodyPr>
          <a:lstStyle/>
          <a:p>
            <a:r>
              <a:rPr lang="en-US" dirty="0"/>
              <a:t>Microservices </a:t>
            </a:r>
            <a:r>
              <a:rPr lang="en-US" dirty="0" smtClean="0"/>
              <a:t>Bus (1/2</a:t>
            </a:r>
            <a:r>
              <a:rPr lang="en-US" dirty="0"/>
              <a:t>)</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9pPr>
          </a:lstStyle>
          <a:p>
            <a:pPr algn="ctr" defTabSz="913765">
              <a:buClr>
                <a:srgbClr val="CC9900"/>
              </a:buClr>
            </a:pPr>
            <a:r>
              <a:rPr lang="en-US" altLang="zh-CN" sz="1200" dirty="0">
                <a:latin typeface="Microsoft YaHei" panose="020B0503020204020204" pitchFamily="34" charset="-122"/>
                <a:ea typeface="Microsoft YaHei" panose="020B0503020204020204" pitchFamily="34" charset="-122"/>
              </a:rPr>
              <a:t>Micro </a:t>
            </a:r>
            <a:r>
              <a:rPr lang="en-US" altLang="zh-CN" sz="1200" dirty="0" smtClean="0">
                <a:latin typeface="Microsoft YaHei" panose="020B0503020204020204" pitchFamily="34" charset="-122"/>
                <a:ea typeface="Microsoft YaHei" panose="020B0503020204020204" pitchFamily="34" charset="-122"/>
              </a:rPr>
              <a:t>Services </a:t>
            </a:r>
            <a:r>
              <a:rPr lang="en-US" altLang="zh-CN" sz="1200" dirty="0">
                <a:latin typeface="Microsoft YaHei" panose="020B0503020204020204" pitchFamily="34" charset="-122"/>
                <a:ea typeface="Microsoft YaHei" panose="020B0503020204020204" pitchFamily="34" charset="-122"/>
              </a:rPr>
              <a:t>Bus / Data Movement</a:t>
            </a:r>
          </a:p>
        </p:txBody>
      </p:sp>
      <p:sp>
        <p:nvSpPr>
          <p:cNvPr id="8" name="Rectangle 7"/>
          <p:cNvSpPr/>
          <p:nvPr/>
        </p:nvSpPr>
        <p:spPr>
          <a:xfrm>
            <a:off x="2297430" y="1381125"/>
            <a:ext cx="9523730" cy="283273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 </a:t>
            </a:r>
          </a:p>
          <a:p>
            <a:pPr marL="285750" indent="-285750">
              <a:buFontTx/>
              <a:buChar char="-"/>
            </a:pPr>
            <a:r>
              <a:rPr lang="en-US" dirty="0">
                <a:solidFill>
                  <a:schemeClr val="tx1">
                    <a:lumMod val="85000"/>
                    <a:lumOff val="15000"/>
                  </a:schemeClr>
                </a:solidFill>
                <a:sym typeface="+mn-ea"/>
              </a:rPr>
              <a:t>Provides a reliable, resilient and scalable communication and governance infrastructure to support ONAP Microservice Architecture(OMSA).</a:t>
            </a:r>
            <a:endParaRPr lang="en-US" dirty="0">
              <a:solidFill>
                <a:schemeClr val="tx1">
                  <a:lumMod val="85000"/>
                  <a:lumOff val="15000"/>
                </a:schemeClr>
              </a:solidFill>
            </a:endParaRPr>
          </a:p>
          <a:p>
            <a:pPr marL="285750" indent="-285750">
              <a:buFontTx/>
              <a:buChar char="-"/>
            </a:pPr>
            <a:r>
              <a:rPr lang="en-US" dirty="0">
                <a:solidFill>
                  <a:schemeClr val="tx1">
                    <a:lumMod val="85000"/>
                    <a:lumOff val="15000"/>
                  </a:schemeClr>
                </a:solidFill>
              </a:rPr>
              <a:t>Provides RESTFul API for service registration/discovery</a:t>
            </a:r>
          </a:p>
          <a:p>
            <a:pPr marL="285750" indent="-285750">
              <a:buFontTx/>
              <a:buChar char="-"/>
            </a:pPr>
            <a:r>
              <a:rPr lang="en-US" dirty="0">
                <a:solidFill>
                  <a:schemeClr val="tx1">
                    <a:lumMod val="85000"/>
                    <a:lumOff val="15000"/>
                  </a:schemeClr>
                </a:solidFill>
              </a:rPr>
              <a:t>Provides JAVA SDK for service registration and access</a:t>
            </a:r>
          </a:p>
          <a:p>
            <a:pPr marL="285750" indent="-285750">
              <a:buFontTx/>
              <a:buChar char="-"/>
            </a:pPr>
            <a:r>
              <a:rPr lang="en-US" altLang="zh-CN" dirty="0">
                <a:solidFill>
                  <a:schemeClr val="tx1">
                    <a:lumMod val="85000"/>
                    <a:lumOff val="15000"/>
                  </a:schemeClr>
                </a:solidFill>
                <a:ea typeface="SimSun" panose="02010600030101010101" pitchFamily="2" charset="-122"/>
              </a:rPr>
              <a:t>Provides a transparent service registration proxy with OOM-Kube2MSB</a:t>
            </a:r>
          </a:p>
          <a:p>
            <a:pPr marL="285750" indent="-285750">
              <a:buFontTx/>
              <a:buChar char="-"/>
            </a:pPr>
            <a:r>
              <a:rPr lang="en-US" altLang="zh-CN" dirty="0">
                <a:solidFill>
                  <a:schemeClr val="tx1">
                    <a:lumMod val="85000"/>
                    <a:lumOff val="15000"/>
                  </a:schemeClr>
                </a:solidFill>
                <a:ea typeface="SimSun" panose="02010600030101010101" pitchFamily="2" charset="-122"/>
              </a:rPr>
              <a:t>Provides a transparent service communication proxy which handles service discovery, load balancing, routing, failure handling, and visibility-Internal API Gateway(Implemented) and Mesh Sidecar(WIP)</a:t>
            </a:r>
          </a:p>
          <a:p>
            <a:pPr marL="285750" indent="-285750">
              <a:buFontTx/>
              <a:buChar char="-"/>
            </a:pPr>
            <a:r>
              <a:rPr lang="en-US" altLang="zh-CN" dirty="0">
                <a:solidFill>
                  <a:schemeClr val="tx1">
                    <a:lumMod val="85000"/>
                    <a:lumOff val="15000"/>
                  </a:schemeClr>
                </a:solidFill>
                <a:ea typeface="SimSun" panose="02010600030101010101" pitchFamily="2" charset="-122"/>
              </a:rPr>
              <a:t>Provides an External API Gateway to expose ONAP services to the outside world</a:t>
            </a:r>
            <a:endParaRPr lang="zh-CN" altLang="en-US" dirty="0">
              <a:solidFill>
                <a:schemeClr val="tx1">
                  <a:lumMod val="85000"/>
                  <a:lumOff val="15000"/>
                </a:schemeClr>
              </a:solidFill>
              <a:ea typeface="SimSun" panose="02010600030101010101" pitchFamily="2" charset="-122"/>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14325" y="1499235"/>
            <a:ext cx="2085975" cy="583565"/>
          </a:xfrm>
          <a:prstGeom prst="rect">
            <a:avLst/>
          </a:prstGeom>
          <a:noFill/>
        </p:spPr>
        <p:txBody>
          <a:bodyPr wrap="square" rtlCol="0">
            <a:spAutoFit/>
          </a:bodyPr>
          <a:lstStyle/>
          <a:p>
            <a:r>
              <a:rPr lang="en-US" sz="800" dirty="0"/>
              <a:t>Service Registration REST Interface</a:t>
            </a:r>
          </a:p>
          <a:p>
            <a:r>
              <a:rPr lang="en-US" sz="800" dirty="0"/>
              <a:t>Service Discovery RES Interface</a:t>
            </a:r>
          </a:p>
          <a:p>
            <a:r>
              <a:rPr lang="en-US" sz="800" dirty="0"/>
              <a:t>JAVA SDK for Service Registration/Access</a:t>
            </a:r>
          </a:p>
          <a:p>
            <a:endParaRPr lang="en-US" sz="800" dirty="0"/>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Tree>
    <p:extLst>
      <p:ext uri="{BB962C8B-B14F-4D97-AF65-F5344CB8AC3E}">
        <p14:creationId xmlns:p14="http://schemas.microsoft.com/office/powerpoint/2010/main" val="92163298"/>
      </p:ext>
    </p:extLst>
  </p:cSld>
  <p:clrMapOvr>
    <a:masterClrMapping/>
  </p:clrMapOvr>
  <p:transition>
    <p:wipe dir="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t>51</a:t>
            </a:fld>
            <a:endParaRPr lang="en-US" dirty="0"/>
          </a:p>
        </p:txBody>
      </p:sp>
      <p:sp>
        <p:nvSpPr>
          <p:cNvPr id="3" name="Title 2"/>
          <p:cNvSpPr>
            <a:spLocks noGrp="1"/>
          </p:cNvSpPr>
          <p:nvPr>
            <p:ph type="title"/>
          </p:nvPr>
        </p:nvSpPr>
        <p:spPr/>
        <p:txBody>
          <a:bodyPr>
            <a:normAutofit fontScale="90000"/>
          </a:bodyPr>
          <a:lstStyle/>
          <a:p>
            <a:r>
              <a:rPr lang="en-US" dirty="0">
                <a:sym typeface="+mn-ea"/>
              </a:rPr>
              <a:t>Microservices </a:t>
            </a:r>
            <a:r>
              <a:rPr lang="en-US" dirty="0" smtClean="0">
                <a:sym typeface="+mn-ea"/>
              </a:rPr>
              <a:t>Bus (2/2</a:t>
            </a:r>
            <a:r>
              <a:rPr lang="en-US" dirty="0">
                <a:sym typeface="+mn-ea"/>
              </a:rPr>
              <a:t>)</a:t>
            </a:r>
            <a:endParaRPr lang="en-US"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9pPr>
          </a:lstStyle>
          <a:p>
            <a:pPr algn="ctr" defTabSz="913765">
              <a:buClr>
                <a:srgbClr val="CC9900"/>
              </a:buClr>
            </a:pPr>
            <a:r>
              <a:rPr lang="en-US" altLang="zh-CN" sz="1200" dirty="0">
                <a:latin typeface="Microsoft YaHei" panose="020B0503020204020204" pitchFamily="34" charset="-122"/>
                <a:ea typeface="Microsoft YaHei" panose="020B0503020204020204" pitchFamily="34" charset="-122"/>
              </a:rPr>
              <a:t>Micro </a:t>
            </a:r>
            <a:r>
              <a:rPr lang="en-US" altLang="zh-CN" sz="1200" dirty="0" smtClean="0">
                <a:latin typeface="Microsoft YaHei" panose="020B0503020204020204" pitchFamily="34" charset="-122"/>
                <a:ea typeface="Microsoft YaHei" panose="020B0503020204020204" pitchFamily="34" charset="-122"/>
              </a:rPr>
              <a:t>Services </a:t>
            </a:r>
            <a:r>
              <a:rPr lang="en-US" altLang="zh-CN" sz="1200" dirty="0">
                <a:latin typeface="Microsoft YaHei" panose="020B0503020204020204" pitchFamily="34" charset="-122"/>
                <a:ea typeface="Microsoft YaHei" panose="020B0503020204020204" pitchFamily="34" charset="-122"/>
              </a:rPr>
              <a:t>Bus / Data Movement</a:t>
            </a:r>
          </a:p>
        </p:txBody>
      </p:sp>
      <p:sp>
        <p:nvSpPr>
          <p:cNvPr id="10" name="Rectangle 9"/>
          <p:cNvSpPr/>
          <p:nvPr/>
        </p:nvSpPr>
        <p:spPr>
          <a:xfrm>
            <a:off x="2297430" y="4549140"/>
            <a:ext cx="9523730" cy="41275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 (None)</a:t>
            </a:r>
          </a:p>
        </p:txBody>
      </p:sp>
      <p:sp>
        <p:nvSpPr>
          <p:cNvPr id="11" name="Rectangle 10"/>
          <p:cNvSpPr/>
          <p:nvPr/>
        </p:nvSpPr>
        <p:spPr>
          <a:xfrm>
            <a:off x="2297430" y="5198110"/>
            <a:ext cx="9523730" cy="14954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Tx/>
              <a:buChar char="-"/>
            </a:pPr>
            <a:r>
              <a:rPr lang="en-US" dirty="0">
                <a:solidFill>
                  <a:schemeClr val="tx1">
                    <a:lumMod val="85000"/>
                    <a:lumOff val="15000"/>
                  </a:schemeClr>
                </a:solidFill>
                <a:sym typeface="+mn-ea"/>
              </a:rPr>
              <a:t>Swagger for RESTFul APIs definition</a:t>
            </a:r>
            <a:endParaRPr lang="en-US" dirty="0">
              <a:solidFill>
                <a:schemeClr val="tx1">
                  <a:lumMod val="85000"/>
                  <a:lumOff val="15000"/>
                </a:schemeClr>
              </a:solidFill>
            </a:endParaRPr>
          </a:p>
          <a:p>
            <a:pPr marL="285750" indent="-285750">
              <a:buFontTx/>
              <a:buChar char="-"/>
            </a:pPr>
            <a:r>
              <a:rPr lang="en-US" dirty="0">
                <a:solidFill>
                  <a:schemeClr val="tx1"/>
                </a:solidFill>
                <a:sym typeface="+mn-ea"/>
              </a:rPr>
              <a:t>Service definition in kubernetes config files for Kube2MSB service registration</a:t>
            </a:r>
            <a:endParaRPr lang="en-US" dirty="0">
              <a:solidFill>
                <a:schemeClr val="tx1"/>
              </a:solidFill>
            </a:endParaRPr>
          </a:p>
          <a:p>
            <a:endParaRPr lang="en-US" dirty="0">
              <a:solidFill>
                <a:schemeClr val="tx1"/>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14325" y="1499235"/>
            <a:ext cx="2085975" cy="583565"/>
          </a:xfrm>
          <a:prstGeom prst="rect">
            <a:avLst/>
          </a:prstGeom>
          <a:noFill/>
        </p:spPr>
        <p:txBody>
          <a:bodyPr wrap="square" rtlCol="0">
            <a:spAutoFit/>
          </a:bodyPr>
          <a:lstStyle/>
          <a:p>
            <a:r>
              <a:rPr lang="en-US" sz="800" dirty="0"/>
              <a:t>Service Registration REST Interface</a:t>
            </a:r>
          </a:p>
          <a:p>
            <a:r>
              <a:rPr lang="en-US" sz="800" dirty="0"/>
              <a:t>Service Discovery RES Interface</a:t>
            </a:r>
          </a:p>
          <a:p>
            <a:r>
              <a:rPr lang="en-US" sz="800" dirty="0"/>
              <a:t>JAVA SDK for Service Registration/Access</a:t>
            </a:r>
          </a:p>
          <a:p>
            <a:endParaRPr lang="en-US" sz="800" dirty="0"/>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
        <p:nvSpPr>
          <p:cNvPr id="4" name="Rectangle 8"/>
          <p:cNvSpPr/>
          <p:nvPr/>
        </p:nvSpPr>
        <p:spPr>
          <a:xfrm>
            <a:off x="2297430" y="1372235"/>
            <a:ext cx="9523730" cy="28416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a:solidFill>
                  <a:schemeClr val="tx1">
                    <a:lumMod val="85000"/>
                    <a:lumOff val="15000"/>
                  </a:schemeClr>
                </a:solidFill>
              </a:rPr>
              <a:t>Service Registration REST Interface</a:t>
            </a:r>
          </a:p>
          <a:p>
            <a:pPr marL="742950" lvl="1" indent="-285750">
              <a:buFontTx/>
              <a:buChar char="-"/>
            </a:pPr>
            <a:r>
              <a:rPr lang="en-US" dirty="0">
                <a:solidFill>
                  <a:schemeClr val="tx1">
                    <a:lumMod val="85000"/>
                    <a:lumOff val="15000"/>
                  </a:schemeClr>
                </a:solidFill>
                <a:sym typeface="+mn-ea"/>
              </a:rPr>
              <a:t>Provides the RESTFul interface to </a:t>
            </a:r>
            <a:r>
              <a:rPr lang="en-US" altLang="zh-CN" dirty="0">
                <a:solidFill>
                  <a:schemeClr val="tx1">
                    <a:lumMod val="85000"/>
                    <a:lumOff val="15000"/>
                  </a:schemeClr>
                </a:solidFill>
                <a:ea typeface="SimSun" panose="02010600030101010101" pitchFamily="2" charset="-122"/>
                <a:sym typeface="+mn-ea"/>
              </a:rPr>
              <a:t>register ONAP services.</a:t>
            </a:r>
            <a:endParaRPr lang="en-US" dirty="0">
              <a:solidFill>
                <a:schemeClr val="tx1">
                  <a:lumMod val="85000"/>
                  <a:lumOff val="15000"/>
                </a:schemeClr>
              </a:solidFill>
            </a:endParaRPr>
          </a:p>
          <a:p>
            <a:pPr marL="285750" indent="-285750">
              <a:buFontTx/>
              <a:buChar char="-"/>
            </a:pPr>
            <a:r>
              <a:rPr lang="en-US" dirty="0">
                <a:solidFill>
                  <a:schemeClr val="tx1">
                    <a:lumMod val="85000"/>
                    <a:lumOff val="15000"/>
                  </a:schemeClr>
                </a:solidFill>
                <a:sym typeface="+mn-ea"/>
              </a:rPr>
              <a:t>Service Discovery REST Interface</a:t>
            </a:r>
            <a:endParaRPr lang="en-US" dirty="0">
              <a:solidFill>
                <a:schemeClr val="tx1">
                  <a:lumMod val="85000"/>
                  <a:lumOff val="15000"/>
                </a:schemeClr>
              </a:solidFill>
            </a:endParaRPr>
          </a:p>
          <a:p>
            <a:pPr marL="742950" lvl="1" indent="-285750">
              <a:buFontTx/>
              <a:buChar char="-"/>
            </a:pPr>
            <a:r>
              <a:rPr lang="en-US" dirty="0">
                <a:solidFill>
                  <a:schemeClr val="tx1">
                    <a:lumMod val="85000"/>
                    <a:lumOff val="15000"/>
                  </a:schemeClr>
                </a:solidFill>
                <a:sym typeface="+mn-ea"/>
              </a:rPr>
              <a:t>Provides the RESTFul interface to </a:t>
            </a:r>
            <a:r>
              <a:rPr lang="en-US" altLang="zh-CN" dirty="0">
                <a:solidFill>
                  <a:schemeClr val="tx1">
                    <a:lumMod val="85000"/>
                    <a:lumOff val="15000"/>
                  </a:schemeClr>
                </a:solidFill>
                <a:ea typeface="SimSun" panose="02010600030101010101" pitchFamily="2" charset="-122"/>
                <a:sym typeface="+mn-ea"/>
              </a:rPr>
              <a:t>discover ONAP services.</a:t>
            </a:r>
          </a:p>
          <a:p>
            <a:pPr marL="285750" indent="-285750">
              <a:buFontTx/>
              <a:buChar char="-"/>
            </a:pPr>
            <a:r>
              <a:rPr lang="en-US" dirty="0">
                <a:solidFill>
                  <a:schemeClr val="tx1">
                    <a:lumMod val="85000"/>
                    <a:lumOff val="15000"/>
                  </a:schemeClr>
                </a:solidFill>
                <a:sym typeface="+mn-ea"/>
              </a:rPr>
              <a:t>JAVA SDK</a:t>
            </a:r>
            <a:endParaRPr lang="en-US" dirty="0">
              <a:solidFill>
                <a:schemeClr val="tx1">
                  <a:lumMod val="85000"/>
                  <a:lumOff val="15000"/>
                </a:schemeClr>
              </a:solidFill>
            </a:endParaRPr>
          </a:p>
          <a:p>
            <a:pPr marL="742950" lvl="1" indent="-285750">
              <a:buFontTx/>
              <a:buChar char="-"/>
            </a:pPr>
            <a:r>
              <a:rPr lang="en-US" dirty="0">
                <a:solidFill>
                  <a:schemeClr val="tx1">
                    <a:lumMod val="85000"/>
                    <a:lumOff val="15000"/>
                  </a:schemeClr>
                </a:solidFill>
                <a:sym typeface="+mn-ea"/>
              </a:rPr>
              <a:t>Provides JAVA SDK to register ONAP services.</a:t>
            </a:r>
          </a:p>
          <a:p>
            <a:pPr marL="742950" lvl="1" indent="-285750">
              <a:buFontTx/>
              <a:buChar char="-"/>
            </a:pPr>
            <a:r>
              <a:rPr lang="en-US" dirty="0">
                <a:solidFill>
                  <a:schemeClr val="tx1">
                    <a:lumMod val="85000"/>
                    <a:lumOff val="15000"/>
                  </a:schemeClr>
                </a:solidFill>
              </a:rPr>
              <a:t>Provides JAVA SDK to access ONAP services.</a:t>
            </a:r>
          </a:p>
          <a:p>
            <a:pPr lvl="1" indent="0">
              <a:buFontTx/>
              <a:buNone/>
            </a:pPr>
            <a:r>
              <a:rPr lang="en-US" dirty="0">
                <a:solidFill>
                  <a:schemeClr val="tx1">
                    <a:lumMod val="85000"/>
                    <a:lumOff val="15000"/>
                  </a:schemeClr>
                </a:solidFill>
              </a:rPr>
              <a:t>Note: ONAP components don' t need interfaces to leverage the </a:t>
            </a:r>
            <a:r>
              <a:rPr lang="en-US" altLang="zh-CN" dirty="0">
                <a:solidFill>
                  <a:schemeClr val="tx1">
                    <a:lumMod val="85000"/>
                    <a:lumOff val="15000"/>
                  </a:schemeClr>
                </a:solidFill>
                <a:ea typeface="SimSun" panose="02010600030101010101" pitchFamily="2" charset="-122"/>
              </a:rPr>
              <a:t>transparent service registration proxy and communication proxy.</a:t>
            </a:r>
          </a:p>
        </p:txBody>
      </p:sp>
    </p:spTree>
    <p:extLst>
      <p:ext uri="{BB962C8B-B14F-4D97-AF65-F5344CB8AC3E}">
        <p14:creationId xmlns:p14="http://schemas.microsoft.com/office/powerpoint/2010/main" val="2514468426"/>
      </p:ext>
    </p:extLst>
  </p:cSld>
  <p:clrMapOvr>
    <a:masterClrMapping/>
  </p:clrMapOvr>
  <p:transition>
    <p:wipe dir="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52</a:t>
            </a:fld>
            <a:endParaRPr lang="en-US" dirty="0"/>
          </a:p>
        </p:txBody>
      </p:sp>
      <p:sp>
        <p:nvSpPr>
          <p:cNvPr id="3" name="Title 2"/>
          <p:cNvSpPr>
            <a:spLocks noGrp="1"/>
          </p:cNvSpPr>
          <p:nvPr>
            <p:ph type="title"/>
          </p:nvPr>
        </p:nvSpPr>
        <p:spPr/>
        <p:txBody>
          <a:bodyPr>
            <a:normAutofit fontScale="90000"/>
          </a:bodyPr>
          <a:lstStyle/>
          <a:p>
            <a:r>
              <a:rPr lang="en-US" dirty="0"/>
              <a:t>Microservices Bus Updated With Swagger SDK(1/2)</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9pPr>
          </a:lstStyle>
          <a:p>
            <a:pPr algn="ctr" defTabSz="913765">
              <a:buClr>
                <a:srgbClr val="CC9900"/>
              </a:buClr>
            </a:pPr>
            <a:r>
              <a:rPr lang="en-US" altLang="zh-CN" sz="1200" dirty="0">
                <a:latin typeface="Microsoft YaHei" panose="020B0503020204020204" pitchFamily="34" charset="-122"/>
                <a:ea typeface="Microsoft YaHei" panose="020B0503020204020204" pitchFamily="34" charset="-122"/>
              </a:rPr>
              <a:t>Micro </a:t>
            </a:r>
            <a:r>
              <a:rPr lang="en-US" altLang="zh-CN" sz="1200" dirty="0" smtClean="0">
                <a:latin typeface="Microsoft YaHei" panose="020B0503020204020204" pitchFamily="34" charset="-122"/>
                <a:ea typeface="Microsoft YaHei" panose="020B0503020204020204" pitchFamily="34" charset="-122"/>
              </a:rPr>
              <a:t>Services </a:t>
            </a:r>
            <a:r>
              <a:rPr lang="en-US" altLang="zh-CN" sz="1200" dirty="0">
                <a:latin typeface="Microsoft YaHei" panose="020B0503020204020204" pitchFamily="34" charset="-122"/>
                <a:ea typeface="Microsoft YaHei" panose="020B0503020204020204" pitchFamily="34" charset="-122"/>
              </a:rPr>
              <a:t>Bus / Data Movement</a:t>
            </a:r>
          </a:p>
        </p:txBody>
      </p:sp>
      <p:sp>
        <p:nvSpPr>
          <p:cNvPr id="8" name="Rectangle 7"/>
          <p:cNvSpPr/>
          <p:nvPr/>
        </p:nvSpPr>
        <p:spPr>
          <a:xfrm>
            <a:off x="2297430" y="1381125"/>
            <a:ext cx="9523730" cy="344905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 </a:t>
            </a:r>
          </a:p>
          <a:p>
            <a:pPr marL="285750" indent="-285750">
              <a:buFontTx/>
              <a:buChar char="-"/>
            </a:pPr>
            <a:r>
              <a:rPr lang="en-US" dirty="0">
                <a:solidFill>
                  <a:schemeClr val="tx1">
                    <a:lumMod val="85000"/>
                    <a:lumOff val="15000"/>
                  </a:schemeClr>
                </a:solidFill>
                <a:sym typeface="+mn-ea"/>
              </a:rPr>
              <a:t>Provides a reliable, resilient and scalable communication and governance infrastructure to support ONAP Microservice Architecture(OMSA).</a:t>
            </a:r>
            <a:endParaRPr lang="en-US" dirty="0">
              <a:solidFill>
                <a:schemeClr val="tx1">
                  <a:lumMod val="85000"/>
                  <a:lumOff val="15000"/>
                </a:schemeClr>
              </a:solidFill>
            </a:endParaRPr>
          </a:p>
          <a:p>
            <a:pPr marL="285750" indent="-285750">
              <a:buFontTx/>
              <a:buChar char="-"/>
            </a:pPr>
            <a:r>
              <a:rPr lang="en-US" dirty="0">
                <a:solidFill>
                  <a:schemeClr val="tx1">
                    <a:lumMod val="85000"/>
                    <a:lumOff val="15000"/>
                  </a:schemeClr>
                </a:solidFill>
              </a:rPr>
              <a:t>Provides RESTFul API for service registration/discovery</a:t>
            </a:r>
          </a:p>
          <a:p>
            <a:pPr marL="285750" indent="-285750">
              <a:buFontTx/>
              <a:buChar char="-"/>
            </a:pPr>
            <a:r>
              <a:rPr lang="en-US" dirty="0">
                <a:solidFill>
                  <a:schemeClr val="tx1">
                    <a:lumMod val="85000"/>
                    <a:lumOff val="15000"/>
                  </a:schemeClr>
                </a:solidFill>
              </a:rPr>
              <a:t>Provides JAVA SDK for service registration and access</a:t>
            </a:r>
          </a:p>
          <a:p>
            <a:pPr marL="285750" indent="-285750">
              <a:buFontTx/>
              <a:buChar char="-"/>
            </a:pPr>
            <a:r>
              <a:rPr lang="en-US" altLang="zh-CN" dirty="0">
                <a:solidFill>
                  <a:schemeClr val="tx1">
                    <a:lumMod val="85000"/>
                    <a:lumOff val="15000"/>
                  </a:schemeClr>
                </a:solidFill>
                <a:ea typeface="SimSun" panose="02010600030101010101" pitchFamily="2" charset="-122"/>
              </a:rPr>
              <a:t>Provides a transparent service registration proxy with OOM-Kube2MSB</a:t>
            </a:r>
          </a:p>
          <a:p>
            <a:pPr marL="285750" indent="-285750">
              <a:buFontTx/>
              <a:buChar char="-"/>
            </a:pPr>
            <a:r>
              <a:rPr lang="en-US" altLang="zh-CN" dirty="0">
                <a:solidFill>
                  <a:schemeClr val="tx1">
                    <a:lumMod val="85000"/>
                    <a:lumOff val="15000"/>
                  </a:schemeClr>
                </a:solidFill>
                <a:ea typeface="SimSun" panose="02010600030101010101" pitchFamily="2" charset="-122"/>
              </a:rPr>
              <a:t>Provides a transparent service communication proxy which handles service discovery, load balancing, routing, failure handling, and visibility-Internal API Gateway(Implemented) and Mesh Sidecar(WIP)</a:t>
            </a:r>
          </a:p>
          <a:p>
            <a:pPr marL="285750" indent="-285750">
              <a:buFontTx/>
              <a:buChar char="-"/>
            </a:pPr>
            <a:r>
              <a:rPr lang="en-US" altLang="zh-CN" dirty="0">
                <a:solidFill>
                  <a:schemeClr val="tx1">
                    <a:lumMod val="85000"/>
                    <a:lumOff val="15000"/>
                  </a:schemeClr>
                </a:solidFill>
                <a:ea typeface="SimSun" panose="02010600030101010101" pitchFamily="2" charset="-122"/>
              </a:rPr>
              <a:t>Provides an External API Gateway to expose ONAP services to the outside </a:t>
            </a:r>
            <a:r>
              <a:rPr lang="en-US" altLang="zh-CN" dirty="0" smtClean="0">
                <a:solidFill>
                  <a:schemeClr val="tx1">
                    <a:lumMod val="85000"/>
                    <a:lumOff val="15000"/>
                  </a:schemeClr>
                </a:solidFill>
                <a:ea typeface="SimSun" panose="02010600030101010101" pitchFamily="2" charset="-122"/>
              </a:rPr>
              <a:t>world</a:t>
            </a:r>
          </a:p>
          <a:p>
            <a:pPr marL="285750" indent="-285750">
              <a:buFontTx/>
              <a:buChar char="-"/>
            </a:pPr>
            <a:r>
              <a:rPr lang="en-US" altLang="zh-CN" dirty="0" smtClean="0">
                <a:solidFill>
                  <a:schemeClr val="tx1">
                    <a:lumMod val="85000"/>
                    <a:lumOff val="15000"/>
                  </a:schemeClr>
                </a:solidFill>
                <a:ea typeface="SimSun" panose="02010600030101010101" pitchFamily="2" charset="-122"/>
              </a:rPr>
              <a:t>Swagger SDK for auto-generate the client SDK in different languages for every micro-services in ONAP. Also it deploys the generated SDK into the nexus.</a:t>
            </a:r>
            <a:endParaRPr lang="zh-CN" altLang="en-US" dirty="0">
              <a:solidFill>
                <a:schemeClr val="tx1">
                  <a:lumMod val="85000"/>
                  <a:lumOff val="15000"/>
                </a:schemeClr>
              </a:solidFill>
              <a:ea typeface="SimSun" panose="02010600030101010101" pitchFamily="2" charset="-122"/>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14325" y="1499235"/>
            <a:ext cx="2085975" cy="707886"/>
          </a:xfrm>
          <a:prstGeom prst="rect">
            <a:avLst/>
          </a:prstGeom>
          <a:noFill/>
        </p:spPr>
        <p:txBody>
          <a:bodyPr wrap="square" rtlCol="0">
            <a:spAutoFit/>
          </a:bodyPr>
          <a:lstStyle/>
          <a:p>
            <a:r>
              <a:rPr lang="en-US" sz="800" dirty="0"/>
              <a:t>Service Registration REST Interface</a:t>
            </a:r>
          </a:p>
          <a:p>
            <a:r>
              <a:rPr lang="en-US" sz="800" dirty="0"/>
              <a:t>Service Discovery RES Interface</a:t>
            </a:r>
          </a:p>
          <a:p>
            <a:r>
              <a:rPr lang="en-US" sz="800" dirty="0"/>
              <a:t>JAVA SDK for Service </a:t>
            </a:r>
            <a:r>
              <a:rPr lang="en-US" sz="800" dirty="0" smtClean="0"/>
              <a:t>Registration/Access</a:t>
            </a:r>
          </a:p>
          <a:p>
            <a:r>
              <a:rPr lang="en-US" sz="800" dirty="0" smtClean="0"/>
              <a:t>Swagger SDK </a:t>
            </a:r>
            <a:endParaRPr lang="en-US" sz="800" dirty="0"/>
          </a:p>
          <a:p>
            <a:endParaRPr lang="en-US" sz="800" dirty="0"/>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Tree>
    <p:extLst>
      <p:ext uri="{BB962C8B-B14F-4D97-AF65-F5344CB8AC3E}">
        <p14:creationId xmlns:p14="http://schemas.microsoft.com/office/powerpoint/2010/main" val="3287768472"/>
      </p:ext>
    </p:extLst>
  </p:cSld>
  <p:clrMapOvr>
    <a:masterClrMapping/>
  </p:clrMapOvr>
  <p:transition>
    <p:wipe dir="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53</a:t>
            </a:fld>
            <a:endParaRPr lang="en-US" dirty="0"/>
          </a:p>
        </p:txBody>
      </p:sp>
      <p:sp>
        <p:nvSpPr>
          <p:cNvPr id="3" name="Title 2"/>
          <p:cNvSpPr>
            <a:spLocks noGrp="1"/>
          </p:cNvSpPr>
          <p:nvPr>
            <p:ph type="title"/>
          </p:nvPr>
        </p:nvSpPr>
        <p:spPr/>
        <p:txBody>
          <a:bodyPr>
            <a:normAutofit fontScale="90000"/>
          </a:bodyPr>
          <a:lstStyle/>
          <a:p>
            <a:r>
              <a:rPr lang="en-US" dirty="0"/>
              <a:t>Microservices Bus Updated With Swagger </a:t>
            </a:r>
            <a:r>
              <a:rPr lang="en-US" dirty="0" smtClean="0"/>
              <a:t>SDK(2/2</a:t>
            </a:r>
            <a:r>
              <a:rPr lang="en-US" dirty="0"/>
              <a:t>)</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9pPr>
          </a:lstStyle>
          <a:p>
            <a:pPr algn="ctr" defTabSz="913765">
              <a:buClr>
                <a:srgbClr val="CC9900"/>
              </a:buClr>
            </a:pPr>
            <a:r>
              <a:rPr lang="en-US" altLang="zh-CN" sz="1200" dirty="0">
                <a:latin typeface="Microsoft YaHei" panose="020B0503020204020204" pitchFamily="34" charset="-122"/>
                <a:ea typeface="Microsoft YaHei" panose="020B0503020204020204" pitchFamily="34" charset="-122"/>
              </a:rPr>
              <a:t>Micro </a:t>
            </a:r>
            <a:r>
              <a:rPr lang="en-US" altLang="zh-CN" sz="1200" dirty="0" smtClean="0">
                <a:latin typeface="Microsoft YaHei" panose="020B0503020204020204" pitchFamily="34" charset="-122"/>
                <a:ea typeface="Microsoft YaHei" panose="020B0503020204020204" pitchFamily="34" charset="-122"/>
              </a:rPr>
              <a:t>Services </a:t>
            </a:r>
            <a:r>
              <a:rPr lang="en-US" altLang="zh-CN" sz="1200" dirty="0">
                <a:latin typeface="Microsoft YaHei" panose="020B0503020204020204" pitchFamily="34" charset="-122"/>
                <a:ea typeface="Microsoft YaHei" panose="020B0503020204020204" pitchFamily="34" charset="-122"/>
              </a:rPr>
              <a:t>Bus / Data Movement</a:t>
            </a:r>
          </a:p>
        </p:txBody>
      </p:sp>
      <p:sp>
        <p:nvSpPr>
          <p:cNvPr id="10" name="Rectangle 9"/>
          <p:cNvSpPr/>
          <p:nvPr/>
        </p:nvSpPr>
        <p:spPr>
          <a:xfrm>
            <a:off x="2297430" y="4549140"/>
            <a:ext cx="9523730" cy="41275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 (None)</a:t>
            </a:r>
          </a:p>
        </p:txBody>
      </p:sp>
      <p:sp>
        <p:nvSpPr>
          <p:cNvPr id="11" name="Rectangle 10"/>
          <p:cNvSpPr/>
          <p:nvPr/>
        </p:nvSpPr>
        <p:spPr>
          <a:xfrm>
            <a:off x="2297430" y="5198110"/>
            <a:ext cx="9523730" cy="14954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Tx/>
              <a:buChar char="-"/>
            </a:pPr>
            <a:r>
              <a:rPr lang="en-US" dirty="0">
                <a:solidFill>
                  <a:schemeClr val="tx1">
                    <a:lumMod val="85000"/>
                    <a:lumOff val="15000"/>
                  </a:schemeClr>
                </a:solidFill>
                <a:sym typeface="+mn-ea"/>
              </a:rPr>
              <a:t>Swagger for RESTFul APIs definition</a:t>
            </a:r>
            <a:endParaRPr lang="en-US" dirty="0">
              <a:solidFill>
                <a:schemeClr val="tx1">
                  <a:lumMod val="85000"/>
                  <a:lumOff val="15000"/>
                </a:schemeClr>
              </a:solidFill>
            </a:endParaRPr>
          </a:p>
          <a:p>
            <a:pPr marL="285750" indent="-285750">
              <a:buFontTx/>
              <a:buChar char="-"/>
            </a:pPr>
            <a:r>
              <a:rPr lang="en-US" dirty="0">
                <a:solidFill>
                  <a:schemeClr val="tx1"/>
                </a:solidFill>
                <a:sym typeface="+mn-ea"/>
              </a:rPr>
              <a:t>Service definition in kubernetes config files for Kube2MSB service registration</a:t>
            </a:r>
            <a:endParaRPr lang="en-US" dirty="0">
              <a:solidFill>
                <a:schemeClr val="tx1"/>
              </a:solidFill>
            </a:endParaRPr>
          </a:p>
          <a:p>
            <a:endParaRPr lang="en-US" dirty="0">
              <a:solidFill>
                <a:schemeClr val="tx1"/>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14325" y="1499235"/>
            <a:ext cx="2085975" cy="707886"/>
          </a:xfrm>
          <a:prstGeom prst="rect">
            <a:avLst/>
          </a:prstGeom>
          <a:noFill/>
        </p:spPr>
        <p:txBody>
          <a:bodyPr wrap="square" rtlCol="0">
            <a:spAutoFit/>
          </a:bodyPr>
          <a:lstStyle/>
          <a:p>
            <a:r>
              <a:rPr lang="en-US" sz="800" dirty="0"/>
              <a:t>Service Registration REST Interface</a:t>
            </a:r>
          </a:p>
          <a:p>
            <a:r>
              <a:rPr lang="en-US" sz="800" dirty="0"/>
              <a:t>Service Discovery RES Interface</a:t>
            </a:r>
          </a:p>
          <a:p>
            <a:r>
              <a:rPr lang="en-US" sz="800" dirty="0"/>
              <a:t>JAVA SDK for Service </a:t>
            </a:r>
            <a:r>
              <a:rPr lang="en-US" sz="800" dirty="0" smtClean="0"/>
              <a:t>Registration/Access</a:t>
            </a:r>
          </a:p>
          <a:p>
            <a:r>
              <a:rPr lang="en-US" sz="800" dirty="0" smtClean="0"/>
              <a:t>Swagger SDK</a:t>
            </a:r>
            <a:endParaRPr lang="en-US" sz="800" dirty="0"/>
          </a:p>
          <a:p>
            <a:endParaRPr lang="en-US" sz="800" dirty="0"/>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
        <p:nvSpPr>
          <p:cNvPr id="4" name="Rectangle 8"/>
          <p:cNvSpPr/>
          <p:nvPr/>
        </p:nvSpPr>
        <p:spPr>
          <a:xfrm>
            <a:off x="2297430" y="1372235"/>
            <a:ext cx="9523730" cy="30384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Provided Interfaces:</a:t>
            </a:r>
          </a:p>
          <a:p>
            <a:pPr marL="285750" indent="-285750">
              <a:buFontTx/>
              <a:buChar char="-"/>
            </a:pPr>
            <a:r>
              <a:rPr lang="en-US" sz="1600" dirty="0">
                <a:solidFill>
                  <a:schemeClr val="tx1">
                    <a:lumMod val="85000"/>
                    <a:lumOff val="15000"/>
                  </a:schemeClr>
                </a:solidFill>
              </a:rPr>
              <a:t>Service Registration REST Interface</a:t>
            </a:r>
          </a:p>
          <a:p>
            <a:pPr marL="742950" lvl="1" indent="-285750">
              <a:buFontTx/>
              <a:buChar char="-"/>
            </a:pPr>
            <a:r>
              <a:rPr lang="en-US" sz="1600" dirty="0">
                <a:solidFill>
                  <a:schemeClr val="tx1">
                    <a:lumMod val="85000"/>
                    <a:lumOff val="15000"/>
                  </a:schemeClr>
                </a:solidFill>
                <a:sym typeface="+mn-ea"/>
              </a:rPr>
              <a:t>Provides the RESTFul interface to </a:t>
            </a:r>
            <a:r>
              <a:rPr lang="en-US" altLang="zh-CN" sz="1600" dirty="0">
                <a:solidFill>
                  <a:schemeClr val="tx1">
                    <a:lumMod val="85000"/>
                    <a:lumOff val="15000"/>
                  </a:schemeClr>
                </a:solidFill>
                <a:ea typeface="SimSun" panose="02010600030101010101" pitchFamily="2" charset="-122"/>
                <a:sym typeface="+mn-ea"/>
              </a:rPr>
              <a:t>register ONAP services.</a:t>
            </a:r>
            <a:endParaRPr lang="en-US" sz="1600" dirty="0">
              <a:solidFill>
                <a:schemeClr val="tx1">
                  <a:lumMod val="85000"/>
                  <a:lumOff val="15000"/>
                </a:schemeClr>
              </a:solidFill>
            </a:endParaRPr>
          </a:p>
          <a:p>
            <a:pPr marL="285750" indent="-285750">
              <a:buFontTx/>
              <a:buChar char="-"/>
            </a:pPr>
            <a:r>
              <a:rPr lang="en-US" sz="1600" dirty="0">
                <a:solidFill>
                  <a:schemeClr val="tx1">
                    <a:lumMod val="85000"/>
                    <a:lumOff val="15000"/>
                  </a:schemeClr>
                </a:solidFill>
                <a:sym typeface="+mn-ea"/>
              </a:rPr>
              <a:t>Service Discovery REST Interface</a:t>
            </a:r>
            <a:endParaRPr lang="en-US" sz="1600" dirty="0">
              <a:solidFill>
                <a:schemeClr val="tx1">
                  <a:lumMod val="85000"/>
                  <a:lumOff val="15000"/>
                </a:schemeClr>
              </a:solidFill>
            </a:endParaRPr>
          </a:p>
          <a:p>
            <a:pPr marL="742950" lvl="1" indent="-285750">
              <a:buFontTx/>
              <a:buChar char="-"/>
            </a:pPr>
            <a:r>
              <a:rPr lang="en-US" sz="1600" dirty="0">
                <a:solidFill>
                  <a:schemeClr val="tx1">
                    <a:lumMod val="85000"/>
                    <a:lumOff val="15000"/>
                  </a:schemeClr>
                </a:solidFill>
                <a:sym typeface="+mn-ea"/>
              </a:rPr>
              <a:t>Provides the RESTFul interface to </a:t>
            </a:r>
            <a:r>
              <a:rPr lang="en-US" altLang="zh-CN" sz="1600" dirty="0">
                <a:solidFill>
                  <a:schemeClr val="tx1">
                    <a:lumMod val="85000"/>
                    <a:lumOff val="15000"/>
                  </a:schemeClr>
                </a:solidFill>
                <a:ea typeface="SimSun" panose="02010600030101010101" pitchFamily="2" charset="-122"/>
                <a:sym typeface="+mn-ea"/>
              </a:rPr>
              <a:t>discover ONAP services.</a:t>
            </a:r>
          </a:p>
          <a:p>
            <a:pPr marL="285750" indent="-285750">
              <a:buFontTx/>
              <a:buChar char="-"/>
            </a:pPr>
            <a:r>
              <a:rPr lang="en-US" sz="1600" dirty="0">
                <a:solidFill>
                  <a:schemeClr val="tx1">
                    <a:lumMod val="85000"/>
                    <a:lumOff val="15000"/>
                  </a:schemeClr>
                </a:solidFill>
                <a:sym typeface="+mn-ea"/>
              </a:rPr>
              <a:t>JAVA SDK</a:t>
            </a:r>
            <a:endParaRPr lang="en-US" sz="1600" dirty="0">
              <a:solidFill>
                <a:schemeClr val="tx1">
                  <a:lumMod val="85000"/>
                  <a:lumOff val="15000"/>
                </a:schemeClr>
              </a:solidFill>
            </a:endParaRPr>
          </a:p>
          <a:p>
            <a:pPr marL="742950" lvl="1" indent="-285750">
              <a:buFontTx/>
              <a:buChar char="-"/>
            </a:pPr>
            <a:r>
              <a:rPr lang="en-US" sz="1600" dirty="0">
                <a:solidFill>
                  <a:schemeClr val="tx1">
                    <a:lumMod val="85000"/>
                    <a:lumOff val="15000"/>
                  </a:schemeClr>
                </a:solidFill>
                <a:sym typeface="+mn-ea"/>
              </a:rPr>
              <a:t>Provides JAVA SDK to register ONAP services.</a:t>
            </a:r>
          </a:p>
          <a:p>
            <a:pPr marL="742950" lvl="1" indent="-285750">
              <a:buFontTx/>
              <a:buChar char="-"/>
            </a:pPr>
            <a:r>
              <a:rPr lang="en-US" sz="1600" dirty="0">
                <a:solidFill>
                  <a:schemeClr val="tx1">
                    <a:lumMod val="85000"/>
                    <a:lumOff val="15000"/>
                  </a:schemeClr>
                </a:solidFill>
              </a:rPr>
              <a:t>Provides JAVA SDK to access ONAP services.</a:t>
            </a:r>
          </a:p>
          <a:p>
            <a:pPr lvl="1" indent="0">
              <a:buFontTx/>
              <a:buNone/>
            </a:pPr>
            <a:r>
              <a:rPr lang="en-US" sz="1600" dirty="0">
                <a:solidFill>
                  <a:schemeClr val="tx1">
                    <a:lumMod val="85000"/>
                    <a:lumOff val="15000"/>
                  </a:schemeClr>
                </a:solidFill>
              </a:rPr>
              <a:t>Note: ONAP components don' t need interfaces to leverage the </a:t>
            </a:r>
            <a:r>
              <a:rPr lang="en-US" altLang="zh-CN" sz="1600" dirty="0">
                <a:solidFill>
                  <a:schemeClr val="tx1">
                    <a:lumMod val="85000"/>
                    <a:lumOff val="15000"/>
                  </a:schemeClr>
                </a:solidFill>
                <a:ea typeface="SimSun" panose="02010600030101010101" pitchFamily="2" charset="-122"/>
              </a:rPr>
              <a:t>transparent service registration proxy and communication proxy</a:t>
            </a:r>
            <a:r>
              <a:rPr lang="en-US" altLang="zh-CN" sz="1600" dirty="0" smtClean="0">
                <a:solidFill>
                  <a:schemeClr val="tx1">
                    <a:lumMod val="85000"/>
                    <a:lumOff val="15000"/>
                  </a:schemeClr>
                </a:solidFill>
                <a:ea typeface="SimSun" panose="02010600030101010101" pitchFamily="2" charset="-122"/>
              </a:rPr>
              <a:t>.</a:t>
            </a:r>
          </a:p>
          <a:p>
            <a:pPr>
              <a:buFontTx/>
              <a:buChar char="-"/>
            </a:pPr>
            <a:r>
              <a:rPr lang="en-US" altLang="zh-CN" sz="1600" dirty="0" smtClean="0">
                <a:solidFill>
                  <a:schemeClr val="tx1">
                    <a:lumMod val="85000"/>
                    <a:lumOff val="15000"/>
                  </a:schemeClr>
                </a:solidFill>
                <a:ea typeface="SimSun" panose="02010600030101010101" pitchFamily="2" charset="-122"/>
              </a:rPr>
              <a:t>Swagger SDK</a:t>
            </a:r>
          </a:p>
          <a:p>
            <a:pPr lvl="1">
              <a:buFontTx/>
              <a:buChar char="-"/>
            </a:pPr>
            <a:r>
              <a:rPr lang="en-US" altLang="zh-CN" sz="1600" dirty="0" smtClean="0">
                <a:solidFill>
                  <a:schemeClr val="tx1">
                    <a:lumMod val="85000"/>
                    <a:lumOff val="15000"/>
                  </a:schemeClr>
                </a:solidFill>
                <a:ea typeface="SimSun" panose="02010600030101010101" pitchFamily="2" charset="-122"/>
              </a:rPr>
              <a:t> provides </a:t>
            </a:r>
            <a:r>
              <a:rPr lang="en-US" altLang="zh-CN" sz="1600" dirty="0" err="1" smtClean="0">
                <a:solidFill>
                  <a:schemeClr val="tx1">
                    <a:lumMod val="85000"/>
                    <a:lumOff val="15000"/>
                  </a:schemeClr>
                </a:solidFill>
                <a:ea typeface="SimSun" panose="02010600030101010101" pitchFamily="2" charset="-122"/>
              </a:rPr>
              <a:t>Mvn</a:t>
            </a:r>
            <a:r>
              <a:rPr lang="en-US" altLang="zh-CN" sz="1600" dirty="0" smtClean="0">
                <a:solidFill>
                  <a:schemeClr val="tx1">
                    <a:lumMod val="85000"/>
                    <a:lumOff val="15000"/>
                  </a:schemeClr>
                </a:solidFill>
                <a:ea typeface="SimSun" panose="02010600030101010101" pitchFamily="2" charset="-122"/>
              </a:rPr>
              <a:t> plug-in settings for  </a:t>
            </a:r>
            <a:r>
              <a:rPr lang="en-US" altLang="zh-CN" sz="1600" smtClean="0">
                <a:solidFill>
                  <a:schemeClr val="tx1">
                    <a:lumMod val="85000"/>
                    <a:lumOff val="15000"/>
                  </a:schemeClr>
                </a:solidFill>
                <a:ea typeface="SimSun" panose="02010600030101010101" pitchFamily="2" charset="-122"/>
              </a:rPr>
              <a:t>(JAVA)client </a:t>
            </a:r>
            <a:r>
              <a:rPr lang="en-US" altLang="zh-CN" sz="1600" dirty="0" err="1" smtClean="0">
                <a:solidFill>
                  <a:schemeClr val="tx1">
                    <a:lumMod val="85000"/>
                    <a:lumOff val="15000"/>
                  </a:schemeClr>
                </a:solidFill>
                <a:ea typeface="SimSun" panose="02010600030101010101" pitchFamily="2" charset="-122"/>
              </a:rPr>
              <a:t>sdk</a:t>
            </a:r>
            <a:r>
              <a:rPr lang="en-US" altLang="zh-CN" sz="1600" dirty="0" smtClean="0">
                <a:solidFill>
                  <a:schemeClr val="tx1">
                    <a:lumMod val="85000"/>
                    <a:lumOff val="15000"/>
                  </a:schemeClr>
                </a:solidFill>
                <a:ea typeface="SimSun" panose="02010600030101010101" pitchFamily="2" charset="-122"/>
              </a:rPr>
              <a:t> generation </a:t>
            </a:r>
          </a:p>
          <a:p>
            <a:pPr lvl="1" indent="0">
              <a:buFontTx/>
              <a:buNone/>
            </a:pPr>
            <a:endParaRPr lang="en-US" altLang="zh-CN" dirty="0">
              <a:solidFill>
                <a:schemeClr val="tx1">
                  <a:lumMod val="85000"/>
                  <a:lumOff val="15000"/>
                </a:schemeClr>
              </a:solidFill>
              <a:ea typeface="SimSun" panose="02010600030101010101" pitchFamily="2" charset="-122"/>
            </a:endParaRPr>
          </a:p>
        </p:txBody>
      </p:sp>
    </p:spTree>
    <p:extLst>
      <p:ext uri="{BB962C8B-B14F-4D97-AF65-F5344CB8AC3E}">
        <p14:creationId xmlns:p14="http://schemas.microsoft.com/office/powerpoint/2010/main" val="4198663767"/>
      </p:ext>
    </p:extLst>
  </p:cSld>
  <p:clrMapOvr>
    <a:masterClrMapping/>
  </p:clrMapOvr>
  <p:transition>
    <p:wipe dir="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54</a:t>
            </a:fld>
            <a:endParaRPr lang="en-US" dirty="0"/>
          </a:p>
        </p:txBody>
      </p:sp>
      <p:sp>
        <p:nvSpPr>
          <p:cNvPr id="3" name="Title 2"/>
          <p:cNvSpPr>
            <a:spLocks noGrp="1"/>
          </p:cNvSpPr>
          <p:nvPr>
            <p:ph type="title"/>
          </p:nvPr>
        </p:nvSpPr>
        <p:spPr/>
        <p:txBody>
          <a:bodyPr>
            <a:normAutofit fontScale="90000"/>
          </a:bodyPr>
          <a:lstStyle/>
          <a:p>
            <a:r>
              <a:rPr lang="en-US" dirty="0" smtClean="0"/>
              <a:t>Optimization Framework - R2 (1/4)</a:t>
            </a:r>
            <a:endParaRPr lang="en-US" dirty="0"/>
          </a:p>
        </p:txBody>
      </p:sp>
      <p:sp>
        <p:nvSpPr>
          <p:cNvPr id="7" name="圆角矩形 30"/>
          <p:cNvSpPr/>
          <p:nvPr/>
        </p:nvSpPr>
        <p:spPr>
          <a:xfrm>
            <a:off x="281699" y="2827053"/>
            <a:ext cx="1613230" cy="440310"/>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Optimization Framework (OOF)</a:t>
            </a:r>
            <a:endParaRPr lang="en-US" altLang="zh-CN" sz="1200" dirty="0">
              <a:latin typeface="微软雅黑" panose="020B0503020204020204" pitchFamily="34" charset="-122"/>
              <a:ea typeface="微软雅黑" panose="020B0503020204020204" pitchFamily="34" charset="-122"/>
            </a:endParaRPr>
          </a:p>
        </p:txBody>
      </p:sp>
      <p:sp>
        <p:nvSpPr>
          <p:cNvPr id="8" name="Rectangle 7"/>
          <p:cNvSpPr/>
          <p:nvPr/>
        </p:nvSpPr>
        <p:spPr>
          <a:xfrm>
            <a:off x="3039962" y="1009800"/>
            <a:ext cx="8833880" cy="190383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Definition:</a:t>
            </a:r>
          </a:p>
          <a:p>
            <a:pPr marL="285750" indent="-285750">
              <a:buFontTx/>
              <a:buChar char="-"/>
            </a:pPr>
            <a:r>
              <a:rPr lang="en-US" sz="1300" dirty="0" smtClean="0">
                <a:solidFill>
                  <a:schemeClr val="tx1">
                    <a:lumMod val="85000"/>
                    <a:lumOff val="15000"/>
                  </a:schemeClr>
                </a:solidFill>
              </a:rPr>
              <a:t>ONAP Optimization Framework (OOF) provides </a:t>
            </a:r>
            <a:r>
              <a:rPr lang="en-US" sz="1300" dirty="0">
                <a:solidFill>
                  <a:schemeClr val="tx1">
                    <a:lumMod val="85000"/>
                    <a:lumOff val="15000"/>
                  </a:schemeClr>
                </a:solidFill>
              </a:rPr>
              <a:t>functionality for </a:t>
            </a:r>
            <a:r>
              <a:rPr lang="en-US" sz="1300" dirty="0" smtClean="0">
                <a:solidFill>
                  <a:schemeClr val="tx1">
                    <a:lumMod val="85000"/>
                    <a:lumOff val="15000"/>
                  </a:schemeClr>
                </a:solidFill>
              </a:rPr>
              <a:t>creating and running optimization applications by leveraging a policy-driven, declarative approach.</a:t>
            </a:r>
            <a:endParaRPr lang="en-US" sz="1300" dirty="0">
              <a:solidFill>
                <a:schemeClr val="tx1">
                  <a:lumMod val="85000"/>
                  <a:lumOff val="15000"/>
                </a:schemeClr>
              </a:solidFill>
            </a:endParaRPr>
          </a:p>
          <a:p>
            <a:pPr marL="285750" indent="-285750">
              <a:buFontTx/>
              <a:buChar char="-"/>
            </a:pPr>
            <a:r>
              <a:rPr lang="en-US" sz="1300" dirty="0">
                <a:solidFill>
                  <a:schemeClr val="tx1">
                    <a:lumMod val="85000"/>
                    <a:lumOff val="15000"/>
                  </a:schemeClr>
                </a:solidFill>
              </a:rPr>
              <a:t>Supports different specializations </a:t>
            </a:r>
            <a:r>
              <a:rPr lang="en-US" sz="1300" dirty="0" smtClean="0">
                <a:solidFill>
                  <a:schemeClr val="tx1">
                    <a:lumMod val="85000"/>
                    <a:lumOff val="15000"/>
                  </a:schemeClr>
                </a:solidFill>
              </a:rPr>
              <a:t>(applications) with </a:t>
            </a:r>
            <a:r>
              <a:rPr lang="en-US" sz="1300" dirty="0">
                <a:solidFill>
                  <a:schemeClr val="tx1">
                    <a:lumMod val="85000"/>
                    <a:lumOff val="15000"/>
                  </a:schemeClr>
                </a:solidFill>
              </a:rPr>
              <a:t>specific </a:t>
            </a:r>
            <a:r>
              <a:rPr lang="en-US" sz="1300" dirty="0" smtClean="0">
                <a:solidFill>
                  <a:schemeClr val="tx1">
                    <a:lumMod val="85000"/>
                    <a:lumOff val="15000"/>
                  </a:schemeClr>
                </a:solidFill>
              </a:rPr>
              <a:t>domain and optimization needs.</a:t>
            </a:r>
            <a:endParaRPr lang="en-US" sz="1300" dirty="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Initial specialization </a:t>
            </a:r>
            <a:r>
              <a:rPr lang="en-US" sz="1300" dirty="0">
                <a:solidFill>
                  <a:schemeClr val="tx1">
                    <a:lumMod val="85000"/>
                    <a:lumOff val="15000"/>
                  </a:schemeClr>
                </a:solidFill>
              </a:rPr>
              <a:t>scopes include, but are not limited to, </a:t>
            </a:r>
            <a:r>
              <a:rPr lang="en-US" sz="1300" dirty="0" smtClean="0">
                <a:solidFill>
                  <a:schemeClr val="tx1">
                    <a:lumMod val="85000"/>
                    <a:lumOff val="15000"/>
                  </a:schemeClr>
                </a:solidFill>
              </a:rPr>
              <a:t>VNF placement support via Homing and Allocation Service (HAS) with different use cases, and change management scheduling service.</a:t>
            </a:r>
            <a:endParaRPr lang="en-US" sz="1300" dirty="0">
              <a:solidFill>
                <a:schemeClr val="tx1">
                  <a:lumMod val="85000"/>
                  <a:lumOff val="15000"/>
                </a:schemeClr>
              </a:solidFill>
            </a:endParaRPr>
          </a:p>
          <a:p>
            <a:pPr marL="285750" lvl="1" indent="-285750">
              <a:buFontTx/>
              <a:buChar char="-"/>
            </a:pPr>
            <a:r>
              <a:rPr lang="en-US" sz="1300" dirty="0" smtClean="0">
                <a:solidFill>
                  <a:schemeClr val="tx1">
                    <a:lumMod val="85000"/>
                    <a:lumOff val="15000"/>
                  </a:schemeClr>
                </a:solidFill>
              </a:rPr>
              <a:t>For R2, the OOF will </a:t>
            </a:r>
            <a:r>
              <a:rPr lang="en-US" sz="1300" dirty="0">
                <a:solidFill>
                  <a:schemeClr val="tx1">
                    <a:lumMod val="85000"/>
                    <a:lumOff val="15000"/>
                  </a:schemeClr>
                </a:solidFill>
              </a:rPr>
              <a:t>support </a:t>
            </a:r>
            <a:r>
              <a:rPr lang="en-US" sz="1300" dirty="0" err="1" smtClean="0">
                <a:solidFill>
                  <a:schemeClr val="tx1">
                    <a:lumMod val="85000"/>
                    <a:lumOff val="15000"/>
                  </a:schemeClr>
                </a:solidFill>
              </a:rPr>
              <a:t>vCPE</a:t>
            </a:r>
            <a:r>
              <a:rPr lang="en-US" sz="1300" dirty="0" smtClean="0">
                <a:solidFill>
                  <a:schemeClr val="tx1">
                    <a:lumMod val="85000"/>
                    <a:lumOff val="15000"/>
                  </a:schemeClr>
                </a:solidFill>
              </a:rPr>
              <a:t> </a:t>
            </a:r>
            <a:r>
              <a:rPr lang="en-US" sz="1300" dirty="0">
                <a:solidFill>
                  <a:schemeClr val="tx1">
                    <a:lumMod val="85000"/>
                    <a:lumOff val="15000"/>
                  </a:schemeClr>
                </a:solidFill>
              </a:rPr>
              <a:t>use </a:t>
            </a:r>
            <a:r>
              <a:rPr lang="en-US" sz="1300" dirty="0" smtClean="0">
                <a:solidFill>
                  <a:schemeClr val="tx1">
                    <a:lumMod val="85000"/>
                    <a:lumOff val="15000"/>
                  </a:schemeClr>
                </a:solidFill>
              </a:rPr>
              <a:t>case (as a MVP). </a:t>
            </a:r>
          </a:p>
          <a:p>
            <a:pPr marL="285750" lvl="1" indent="-285750">
              <a:buFontTx/>
              <a:buChar char="-"/>
            </a:pPr>
            <a:r>
              <a:rPr lang="en-US" sz="1300" dirty="0" smtClean="0">
                <a:solidFill>
                  <a:schemeClr val="tx1">
                    <a:lumMod val="85000"/>
                    <a:lumOff val="15000"/>
                  </a:schemeClr>
                </a:solidFill>
              </a:rPr>
              <a:t>For R2, the OOF will demonstrate an example of </a:t>
            </a:r>
            <a:r>
              <a:rPr lang="en-US" sz="1300" dirty="0">
                <a:solidFill>
                  <a:schemeClr val="tx1">
                    <a:lumMod val="85000"/>
                    <a:lumOff val="15000"/>
                  </a:schemeClr>
                </a:solidFill>
              </a:rPr>
              <a:t>C</a:t>
            </a:r>
            <a:r>
              <a:rPr lang="en-US" sz="1300" dirty="0" smtClean="0">
                <a:solidFill>
                  <a:schemeClr val="tx1">
                    <a:lumMod val="85000"/>
                    <a:lumOff val="15000"/>
                  </a:schemeClr>
                </a:solidFill>
              </a:rPr>
              <a:t>hange Management Scheduling Optimization using the OOF design </a:t>
            </a:r>
            <a:r>
              <a:rPr lang="en-US" sz="1300" dirty="0">
                <a:solidFill>
                  <a:schemeClr val="tx1">
                    <a:lumMod val="85000"/>
                    <a:lumOff val="15000"/>
                  </a:schemeClr>
                </a:solidFill>
              </a:rPr>
              <a:t>framework with simple, representative </a:t>
            </a:r>
            <a:r>
              <a:rPr lang="en-US" sz="1300" dirty="0" smtClean="0">
                <a:solidFill>
                  <a:schemeClr val="tx1">
                    <a:lumMod val="85000"/>
                    <a:lumOff val="15000"/>
                  </a:schemeClr>
                </a:solidFill>
              </a:rPr>
              <a:t>constraints. </a:t>
            </a:r>
          </a:p>
        </p:txBody>
      </p:sp>
      <p:cxnSp>
        <p:nvCxnSpPr>
          <p:cNvPr id="13" name="Straight Connector 12"/>
          <p:cNvCxnSpPr>
            <a:endCxn id="14" idx="4"/>
          </p:cNvCxnSpPr>
          <p:nvPr/>
        </p:nvCxnSpPr>
        <p:spPr>
          <a:xfrm flipH="1" flipV="1">
            <a:off x="546012" y="2569848"/>
            <a:ext cx="3551" cy="257206"/>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16125"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60987" y="1517914"/>
            <a:ext cx="2397836" cy="954107"/>
          </a:xfrm>
          <a:prstGeom prst="rect">
            <a:avLst/>
          </a:prstGeom>
          <a:noFill/>
        </p:spPr>
        <p:txBody>
          <a:bodyPr wrap="none" rtlCol="0">
            <a:spAutoFit/>
          </a:bodyPr>
          <a:lstStyle/>
          <a:p>
            <a:pPr marL="171450" indent="-171450">
              <a:buFont typeface="Arial" panose="020B0604020202020204" pitchFamily="34" charset="0"/>
              <a:buChar char="•"/>
            </a:pPr>
            <a:r>
              <a:rPr lang="en-US" sz="1400" dirty="0"/>
              <a:t>Service </a:t>
            </a:r>
            <a:r>
              <a:rPr lang="en-US" sz="1400" dirty="0" smtClean="0"/>
              <a:t>Orchestrator (SO)</a:t>
            </a:r>
            <a:endParaRPr lang="en-US" sz="1400" dirty="0"/>
          </a:p>
          <a:p>
            <a:pPr marL="171450" indent="-171450">
              <a:buFont typeface="Arial" panose="020B0604020202020204" pitchFamily="34" charset="0"/>
              <a:buChar char="•"/>
            </a:pPr>
            <a:r>
              <a:rPr lang="en-US" sz="1400" dirty="0" smtClean="0"/>
              <a:t>Change Management Portal</a:t>
            </a:r>
            <a:endParaRPr lang="en-US" sz="1400" dirty="0"/>
          </a:p>
          <a:p>
            <a:pPr marL="171450" indent="-171450">
              <a:buFont typeface="Arial" panose="020B0604020202020204" pitchFamily="34" charset="0"/>
              <a:buChar char="•"/>
            </a:pPr>
            <a:endParaRPr lang="en-US" sz="1400" dirty="0"/>
          </a:p>
          <a:p>
            <a:endParaRPr lang="en-US" sz="14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60987" y="3985471"/>
            <a:ext cx="2652521" cy="954107"/>
          </a:xfrm>
          <a:prstGeom prst="rect">
            <a:avLst/>
          </a:prstGeom>
          <a:noFill/>
        </p:spPr>
        <p:txBody>
          <a:bodyPr wrap="none" rtlCol="0">
            <a:spAutoFit/>
          </a:bodyPr>
          <a:lstStyle/>
          <a:p>
            <a:pPr marL="171450" indent="-171450">
              <a:buFont typeface="Arial" charset="0"/>
              <a:buChar char="•"/>
            </a:pPr>
            <a:r>
              <a:rPr lang="en-US" sz="1400" dirty="0" smtClean="0"/>
              <a:t>Policy Interface</a:t>
            </a:r>
            <a:endParaRPr lang="en-US" sz="1400" dirty="0"/>
          </a:p>
          <a:p>
            <a:pPr marL="171450" indent="-171450">
              <a:buFont typeface="Arial" charset="0"/>
              <a:buChar char="•"/>
            </a:pPr>
            <a:r>
              <a:rPr lang="en-US" sz="1400" dirty="0" smtClean="0"/>
              <a:t>Inventory </a:t>
            </a:r>
            <a:r>
              <a:rPr lang="en-US" sz="1400" dirty="0"/>
              <a:t>Service Interface</a:t>
            </a:r>
          </a:p>
          <a:p>
            <a:pPr marL="171450" indent="-171450">
              <a:buFont typeface="Arial" charset="0"/>
              <a:buChar char="•"/>
            </a:pPr>
            <a:r>
              <a:rPr lang="en-US" sz="1400" dirty="0" smtClean="0"/>
              <a:t>Service/Policy Models Interface</a:t>
            </a:r>
          </a:p>
          <a:p>
            <a:pPr marL="171450" indent="-171450">
              <a:buFont typeface="Arial" charset="0"/>
              <a:buChar char="•"/>
            </a:pPr>
            <a:r>
              <a:rPr lang="en-US" sz="1400" dirty="0"/>
              <a:t>Infrastructure Metrics </a:t>
            </a:r>
            <a:r>
              <a:rPr lang="en-US" sz="1400" dirty="0" smtClean="0"/>
              <a:t>Interface</a:t>
            </a:r>
          </a:p>
        </p:txBody>
      </p:sp>
      <p:sp>
        <p:nvSpPr>
          <p:cNvPr id="22" name="Rectangle 21"/>
          <p:cNvSpPr/>
          <p:nvPr/>
        </p:nvSpPr>
        <p:spPr>
          <a:xfrm>
            <a:off x="3039961" y="3025112"/>
            <a:ext cx="8833880" cy="12356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Provided Interfaces:</a:t>
            </a:r>
          </a:p>
          <a:p>
            <a:pPr marL="285750" indent="-285750">
              <a:buFontTx/>
              <a:buChar char="-"/>
            </a:pPr>
            <a:r>
              <a:rPr lang="en-US" sz="1300" dirty="0" smtClean="0">
                <a:solidFill>
                  <a:schemeClr val="tx1">
                    <a:lumMod val="85000"/>
                    <a:lumOff val="15000"/>
                  </a:schemeClr>
                </a:solidFill>
              </a:rPr>
              <a:t>Placement Optimization Interface</a:t>
            </a:r>
            <a:endParaRPr lang="en-US" sz="1300" dirty="0">
              <a:solidFill>
                <a:schemeClr val="tx1">
                  <a:lumMod val="85000"/>
                  <a:lumOff val="15000"/>
                </a:schemeClr>
              </a:solidFill>
            </a:endParaRPr>
          </a:p>
          <a:p>
            <a:pPr marL="742950" lvl="1" indent="-285750">
              <a:buFontTx/>
              <a:buChar char="-"/>
            </a:pPr>
            <a:r>
              <a:rPr lang="en-US" sz="1300" dirty="0">
                <a:solidFill>
                  <a:schemeClr val="tx1">
                    <a:lumMod val="85000"/>
                    <a:lumOff val="15000"/>
                  </a:schemeClr>
                </a:solidFill>
              </a:rPr>
              <a:t>Provides </a:t>
            </a:r>
            <a:r>
              <a:rPr lang="en-US" sz="1300" dirty="0" smtClean="0">
                <a:solidFill>
                  <a:schemeClr val="tx1">
                    <a:lumMod val="85000"/>
                    <a:lumOff val="15000"/>
                  </a:schemeClr>
                </a:solidFill>
              </a:rPr>
              <a:t>functionality for the Service Orchestrator to specify placement services</a:t>
            </a:r>
            <a:r>
              <a:rPr lang="en-US" sz="1300" dirty="0">
                <a:solidFill>
                  <a:schemeClr val="tx1">
                    <a:lumMod val="85000"/>
                    <a:lumOff val="15000"/>
                  </a:schemeClr>
                </a:solidFill>
              </a:rPr>
              <a:t> </a:t>
            </a:r>
            <a:r>
              <a:rPr lang="en-US" sz="1300" dirty="0" smtClean="0">
                <a:solidFill>
                  <a:schemeClr val="tx1">
                    <a:lumMod val="85000"/>
                    <a:lumOff val="15000"/>
                  </a:schemeClr>
                </a:solidFill>
              </a:rPr>
              <a:t>[</a:t>
            </a:r>
            <a:r>
              <a:rPr lang="en-US" sz="1300" dirty="0" err="1" smtClean="0">
                <a:solidFill>
                  <a:schemeClr val="tx1">
                    <a:lumMod val="85000"/>
                    <a:lumOff val="15000"/>
                  </a:schemeClr>
                </a:solidFill>
              </a:rPr>
              <a:t>vCPE</a:t>
            </a:r>
            <a:r>
              <a:rPr lang="en-US" sz="1300" dirty="0" smtClean="0">
                <a:solidFill>
                  <a:schemeClr val="tx1">
                    <a:lumMod val="85000"/>
                    <a:lumOff val="15000"/>
                  </a:schemeClr>
                </a:solidFill>
              </a:rPr>
              <a:t> use case]</a:t>
            </a:r>
            <a:endParaRPr lang="en-US" sz="1300" dirty="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Change Management Portal Interface</a:t>
            </a:r>
            <a:endParaRPr lang="en-US" sz="1300" dirty="0">
              <a:solidFill>
                <a:schemeClr val="tx1">
                  <a:lumMod val="85000"/>
                  <a:lumOff val="15000"/>
                </a:schemeClr>
              </a:solidFill>
            </a:endParaRPr>
          </a:p>
          <a:p>
            <a:pPr marL="742950" lvl="1" indent="-285750">
              <a:buFontTx/>
              <a:buChar char="-"/>
            </a:pPr>
            <a:r>
              <a:rPr lang="en-US" sz="1300" dirty="0" smtClean="0">
                <a:solidFill>
                  <a:schemeClr val="tx1">
                    <a:lumMod val="85000"/>
                    <a:lumOff val="15000"/>
                  </a:schemeClr>
                </a:solidFill>
              </a:rPr>
              <a:t>Provides functionality for calculating schedules that satisfy time constraints and conflicts [R2 focus on a demonstration of the design framework; alignment with Change Management scheduling use case]</a:t>
            </a:r>
            <a:endParaRPr lang="en-US" sz="1300" dirty="0">
              <a:solidFill>
                <a:schemeClr val="tx1">
                  <a:lumMod val="85000"/>
                  <a:lumOff val="15000"/>
                </a:schemeClr>
              </a:solidFill>
            </a:endParaRPr>
          </a:p>
        </p:txBody>
      </p:sp>
      <p:sp>
        <p:nvSpPr>
          <p:cNvPr id="23" name="Rectangle 22"/>
          <p:cNvSpPr/>
          <p:nvPr/>
        </p:nvSpPr>
        <p:spPr>
          <a:xfrm>
            <a:off x="3039961" y="5694450"/>
            <a:ext cx="8833880" cy="70463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Consumed </a:t>
            </a:r>
            <a:r>
              <a:rPr lang="en-US" sz="1300" dirty="0" smtClean="0">
                <a:solidFill>
                  <a:schemeClr val="tx1">
                    <a:lumMod val="85000"/>
                    <a:lumOff val="15000"/>
                  </a:schemeClr>
                </a:solidFill>
              </a:rPr>
              <a:t>Models:</a:t>
            </a:r>
            <a:endParaRPr lang="en-US" sz="1300" dirty="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Policy Models (constraints) and License Models from</a:t>
            </a:r>
            <a:r>
              <a:rPr lang="en-US" sz="1300" dirty="0">
                <a:solidFill>
                  <a:schemeClr val="tx1">
                    <a:lumMod val="85000"/>
                    <a:lumOff val="15000"/>
                  </a:schemeClr>
                </a:solidFill>
              </a:rPr>
              <a:t>: </a:t>
            </a:r>
            <a:r>
              <a:rPr lang="en-US" sz="1300" dirty="0" smtClean="0">
                <a:solidFill>
                  <a:schemeClr val="tx1">
                    <a:lumMod val="85000"/>
                    <a:lumOff val="15000"/>
                  </a:schemeClr>
                </a:solidFill>
              </a:rPr>
              <a:t>SDC</a:t>
            </a:r>
          </a:p>
          <a:p>
            <a:pPr marL="285750" indent="-285750">
              <a:buFontTx/>
              <a:buChar char="-"/>
            </a:pPr>
            <a:r>
              <a:rPr lang="en-US" sz="1300" dirty="0" smtClean="0">
                <a:solidFill>
                  <a:schemeClr val="tx1">
                    <a:lumMod val="85000"/>
                    <a:lumOff val="15000"/>
                  </a:schemeClr>
                </a:solidFill>
              </a:rPr>
              <a:t>Infrastructure Metrics Models, from:  Multi Cloud</a:t>
            </a:r>
          </a:p>
        </p:txBody>
      </p:sp>
      <p:sp>
        <p:nvSpPr>
          <p:cNvPr id="25" name="Rectangle 24"/>
          <p:cNvSpPr/>
          <p:nvPr/>
        </p:nvSpPr>
        <p:spPr>
          <a:xfrm>
            <a:off x="3039961" y="4395450"/>
            <a:ext cx="8819960" cy="121462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Consumed </a:t>
            </a:r>
            <a:r>
              <a:rPr lang="en-US" sz="1300" dirty="0" smtClean="0">
                <a:solidFill>
                  <a:schemeClr val="tx1">
                    <a:lumMod val="85000"/>
                    <a:lumOff val="15000"/>
                  </a:schemeClr>
                </a:solidFill>
              </a:rPr>
              <a:t>Interfaces</a:t>
            </a:r>
            <a:r>
              <a:rPr lang="en-US" sz="1300" dirty="0">
                <a:solidFill>
                  <a:schemeClr val="tx1">
                    <a:lumMod val="85000"/>
                    <a:lumOff val="15000"/>
                  </a:schemeClr>
                </a:solidFill>
              </a:rPr>
              <a:t>:</a:t>
            </a:r>
          </a:p>
          <a:p>
            <a:pPr marL="285750" indent="-285750">
              <a:buFontTx/>
              <a:buChar char="-"/>
            </a:pPr>
            <a:r>
              <a:rPr lang="en-US" sz="1300" dirty="0" smtClean="0">
                <a:solidFill>
                  <a:schemeClr val="tx1">
                    <a:lumMod val="85000"/>
                    <a:lumOff val="15000"/>
                  </a:schemeClr>
                </a:solidFill>
              </a:rPr>
              <a:t>Policy Interface</a:t>
            </a:r>
            <a:r>
              <a:rPr lang="en-US" sz="1300" dirty="0">
                <a:solidFill>
                  <a:schemeClr val="tx1">
                    <a:lumMod val="85000"/>
                    <a:lumOff val="15000"/>
                  </a:schemeClr>
                </a:solidFill>
              </a:rPr>
              <a:t>, from: </a:t>
            </a:r>
            <a:r>
              <a:rPr lang="en-US" sz="1300" dirty="0" smtClean="0">
                <a:solidFill>
                  <a:schemeClr val="tx1">
                    <a:lumMod val="85000"/>
                    <a:lumOff val="15000"/>
                  </a:schemeClr>
                </a:solidFill>
              </a:rPr>
              <a:t>Policy</a:t>
            </a:r>
          </a:p>
          <a:p>
            <a:pPr marL="285750" indent="-285750">
              <a:buFontTx/>
              <a:buChar char="-"/>
            </a:pPr>
            <a:r>
              <a:rPr lang="en-US" sz="1300" dirty="0" smtClean="0">
                <a:solidFill>
                  <a:schemeClr val="tx1">
                    <a:lumMod val="85000"/>
                    <a:lumOff val="15000"/>
                  </a:schemeClr>
                </a:solidFill>
              </a:rPr>
              <a:t>Inventory </a:t>
            </a:r>
            <a:r>
              <a:rPr lang="en-US" sz="1300" dirty="0">
                <a:solidFill>
                  <a:schemeClr val="tx1">
                    <a:lumMod val="85000"/>
                    <a:lumOff val="15000"/>
                  </a:schemeClr>
                </a:solidFill>
              </a:rPr>
              <a:t>Service Interface, from: Available and Active Inventory</a:t>
            </a:r>
          </a:p>
          <a:p>
            <a:pPr marL="285750" indent="-285750">
              <a:buFontTx/>
              <a:buChar char="-"/>
            </a:pPr>
            <a:r>
              <a:rPr lang="en-US" sz="1300" dirty="0">
                <a:solidFill>
                  <a:schemeClr val="tx1">
                    <a:lumMod val="85000"/>
                    <a:lumOff val="15000"/>
                  </a:schemeClr>
                </a:solidFill>
              </a:rPr>
              <a:t>Service/Policy Models Interface, from: SDC </a:t>
            </a:r>
            <a:endParaRPr lang="en-US" sz="1300" dirty="0" smtClean="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Infrastructure Metrics Interface, from: Multi Cloud</a:t>
            </a:r>
            <a:endParaRPr lang="en-US" sz="1300" i="1" dirty="0" smtClean="0">
              <a:solidFill>
                <a:schemeClr val="tx1">
                  <a:lumMod val="85000"/>
                  <a:lumOff val="15000"/>
                </a:schemeClr>
              </a:solidFill>
            </a:endParaRPr>
          </a:p>
        </p:txBody>
      </p:sp>
    </p:spTree>
    <p:extLst>
      <p:ext uri="{BB962C8B-B14F-4D97-AF65-F5344CB8AC3E}">
        <p14:creationId xmlns:p14="http://schemas.microsoft.com/office/powerpoint/2010/main" val="391780961"/>
      </p:ext>
    </p:extLst>
  </p:cSld>
  <p:clrMapOvr>
    <a:masterClrMapping/>
  </p:clrMapOvr>
  <p:transition>
    <p:wipe dir="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55</a:t>
            </a:fld>
            <a:endParaRPr lang="en-US" dirty="0"/>
          </a:p>
        </p:txBody>
      </p:sp>
      <p:sp>
        <p:nvSpPr>
          <p:cNvPr id="7" name="圆角矩形 30"/>
          <p:cNvSpPr/>
          <p:nvPr/>
        </p:nvSpPr>
        <p:spPr>
          <a:xfrm>
            <a:off x="281699" y="2827053"/>
            <a:ext cx="1613230" cy="440310"/>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Optimization Framework (OOF)</a:t>
            </a:r>
            <a:endParaRPr lang="en-US" altLang="zh-CN" sz="1200" dirty="0">
              <a:latin typeface="微软雅黑" panose="020B0503020204020204" pitchFamily="34" charset="-122"/>
              <a:ea typeface="微软雅黑" panose="020B0503020204020204" pitchFamily="34" charset="-122"/>
            </a:endParaRPr>
          </a:p>
        </p:txBody>
      </p:sp>
      <p:sp>
        <p:nvSpPr>
          <p:cNvPr id="9" name="Rectangle 8"/>
          <p:cNvSpPr/>
          <p:nvPr/>
        </p:nvSpPr>
        <p:spPr>
          <a:xfrm>
            <a:off x="3017418" y="3561348"/>
            <a:ext cx="8943354" cy="151269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smtClean="0">
                <a:solidFill>
                  <a:schemeClr val="tx1">
                    <a:lumMod val="85000"/>
                    <a:lumOff val="15000"/>
                  </a:schemeClr>
                </a:solidFill>
              </a:rPr>
              <a:t>Additional Provided Interfaces for R3 and beyond:</a:t>
            </a:r>
            <a:endParaRPr lang="en-US" sz="1300" dirty="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Placement Optimization Interface</a:t>
            </a:r>
          </a:p>
          <a:p>
            <a:pPr marL="742950" lvl="1" indent="-285750">
              <a:buFontTx/>
              <a:buChar char="-"/>
            </a:pPr>
            <a:r>
              <a:rPr lang="en-US" sz="1300" dirty="0" smtClean="0">
                <a:solidFill>
                  <a:schemeClr val="tx1">
                    <a:lumMod val="85000"/>
                    <a:lumOff val="15000"/>
                  </a:schemeClr>
                </a:solidFill>
              </a:rPr>
              <a:t>For R2, the focus is on supporting </a:t>
            </a:r>
            <a:r>
              <a:rPr lang="en-US" sz="1300" dirty="0" err="1" smtClean="0">
                <a:solidFill>
                  <a:schemeClr val="tx1">
                    <a:lumMod val="85000"/>
                    <a:lumOff val="15000"/>
                  </a:schemeClr>
                </a:solidFill>
              </a:rPr>
              <a:t>vCPE</a:t>
            </a:r>
            <a:r>
              <a:rPr lang="en-US" sz="1300" dirty="0" smtClean="0">
                <a:solidFill>
                  <a:schemeClr val="tx1">
                    <a:lumMod val="85000"/>
                    <a:lumOff val="15000"/>
                  </a:schemeClr>
                </a:solidFill>
              </a:rPr>
              <a:t> use case; </a:t>
            </a:r>
          </a:p>
          <a:p>
            <a:pPr marL="742950" lvl="1" indent="-285750">
              <a:buFontTx/>
              <a:buChar char="-"/>
            </a:pPr>
            <a:r>
              <a:rPr lang="en-US" sz="1300" dirty="0" smtClean="0">
                <a:solidFill>
                  <a:schemeClr val="tx1">
                    <a:lumMod val="85000"/>
                    <a:lumOff val="15000"/>
                  </a:schemeClr>
                </a:solidFill>
              </a:rPr>
              <a:t>for R3 and beyond, the OOF will also support </a:t>
            </a:r>
            <a:r>
              <a:rPr lang="en-US" sz="1300" dirty="0" err="1" smtClean="0">
                <a:solidFill>
                  <a:schemeClr val="tx1">
                    <a:lumMod val="85000"/>
                    <a:lumOff val="15000"/>
                  </a:schemeClr>
                </a:solidFill>
              </a:rPr>
              <a:t>VoLTE</a:t>
            </a:r>
            <a:r>
              <a:rPr lang="en-US" sz="1300" dirty="0" smtClean="0">
                <a:solidFill>
                  <a:schemeClr val="tx1">
                    <a:lumMod val="85000"/>
                    <a:lumOff val="15000"/>
                  </a:schemeClr>
                </a:solidFill>
              </a:rPr>
              <a:t>, VNF/Service scale-in/out (higher order control loop), and RAN-5G</a:t>
            </a:r>
            <a:r>
              <a:rPr lang="en-US" sz="1300" dirty="0">
                <a:solidFill>
                  <a:schemeClr val="tx1">
                    <a:lumMod val="85000"/>
                    <a:lumOff val="15000"/>
                  </a:schemeClr>
                </a:solidFill>
              </a:rPr>
              <a:t>.</a:t>
            </a:r>
            <a:endParaRPr lang="en-US" sz="1300" dirty="0" smtClean="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Change Management Portal Interface</a:t>
            </a:r>
            <a:endParaRPr lang="en-US" sz="1300" dirty="0">
              <a:solidFill>
                <a:schemeClr val="tx1">
                  <a:lumMod val="85000"/>
                  <a:lumOff val="15000"/>
                </a:schemeClr>
              </a:solidFill>
            </a:endParaRPr>
          </a:p>
          <a:p>
            <a:pPr marL="742950" lvl="1" indent="-285750">
              <a:buFontTx/>
              <a:buChar char="-"/>
            </a:pPr>
            <a:r>
              <a:rPr lang="en-US" sz="1300" dirty="0" smtClean="0">
                <a:solidFill>
                  <a:schemeClr val="tx1">
                    <a:lumMod val="85000"/>
                    <a:lumOff val="15000"/>
                  </a:schemeClr>
                </a:solidFill>
              </a:rPr>
              <a:t>For R2, the focus is on a demonstration of OOF with simple, representative constraints; </a:t>
            </a:r>
            <a:br>
              <a:rPr lang="en-US" sz="1300" dirty="0" smtClean="0">
                <a:solidFill>
                  <a:schemeClr val="tx1">
                    <a:lumMod val="85000"/>
                    <a:lumOff val="15000"/>
                  </a:schemeClr>
                </a:solidFill>
              </a:rPr>
            </a:br>
            <a:r>
              <a:rPr lang="en-US" sz="1300" dirty="0" smtClean="0">
                <a:solidFill>
                  <a:schemeClr val="tx1">
                    <a:lumMod val="85000"/>
                    <a:lumOff val="15000"/>
                  </a:schemeClr>
                </a:solidFill>
              </a:rPr>
              <a:t>this effort will be aligned with the Change Management scheduling use case (for R3 and beyond)</a:t>
            </a:r>
            <a:endParaRPr lang="en-US" sz="1300" dirty="0">
              <a:solidFill>
                <a:schemeClr val="tx1">
                  <a:lumMod val="85000"/>
                  <a:lumOff val="15000"/>
                </a:schemeClr>
              </a:solidFill>
            </a:endParaRPr>
          </a:p>
        </p:txBody>
      </p:sp>
      <p:cxnSp>
        <p:nvCxnSpPr>
          <p:cNvPr id="13" name="Straight Connector 12"/>
          <p:cNvCxnSpPr>
            <a:endCxn id="14" idx="4"/>
          </p:cNvCxnSpPr>
          <p:nvPr/>
        </p:nvCxnSpPr>
        <p:spPr>
          <a:xfrm flipH="1" flipV="1">
            <a:off x="546012" y="2569848"/>
            <a:ext cx="3551" cy="257206"/>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16125"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2678426" cy="1077218"/>
          </a:xfrm>
          <a:prstGeom prst="rect">
            <a:avLst/>
          </a:prstGeom>
          <a:noFill/>
        </p:spPr>
        <p:txBody>
          <a:bodyPr wrap="none" rtlCol="0">
            <a:spAutoFit/>
          </a:bodyPr>
          <a:lstStyle/>
          <a:p>
            <a:pPr marL="171450" indent="-171450">
              <a:buFont typeface="Arial" panose="020B0604020202020204" pitchFamily="34" charset="0"/>
              <a:buChar char="•"/>
            </a:pPr>
            <a:r>
              <a:rPr lang="en-US" sz="1600" dirty="0"/>
              <a:t>Service </a:t>
            </a:r>
            <a:r>
              <a:rPr lang="en-US" sz="1600" dirty="0" smtClean="0"/>
              <a:t>Orchestrator (SO)</a:t>
            </a:r>
            <a:endParaRPr lang="en-US" sz="1600" dirty="0"/>
          </a:p>
          <a:p>
            <a:pPr marL="171450" indent="-171450">
              <a:buFont typeface="Arial" panose="020B0604020202020204" pitchFamily="34" charset="0"/>
              <a:buChar char="•"/>
            </a:pPr>
            <a:r>
              <a:rPr lang="en-US" sz="1600" dirty="0" smtClean="0"/>
              <a:t>Change Management Portal</a:t>
            </a:r>
            <a:endParaRPr lang="en-US" sz="1600" dirty="0"/>
          </a:p>
          <a:p>
            <a:pPr marL="171450" indent="-171450">
              <a:buFont typeface="Arial" panose="020B0604020202020204" pitchFamily="34" charset="0"/>
              <a:buChar char="•"/>
            </a:pPr>
            <a:endParaRPr lang="en-US" sz="1600" dirty="0"/>
          </a:p>
          <a:p>
            <a:endParaRPr lang="en-US" sz="16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75152" y="3798843"/>
            <a:ext cx="2976649" cy="1815882"/>
          </a:xfrm>
          <a:prstGeom prst="rect">
            <a:avLst/>
          </a:prstGeom>
          <a:noFill/>
        </p:spPr>
        <p:txBody>
          <a:bodyPr wrap="none" rtlCol="0">
            <a:spAutoFit/>
          </a:bodyPr>
          <a:lstStyle/>
          <a:p>
            <a:pPr marL="171450" indent="-171450">
              <a:buFont typeface="Arial" charset="0"/>
              <a:buChar char="•"/>
            </a:pPr>
            <a:r>
              <a:rPr lang="en-US" sz="1600" dirty="0" smtClean="0"/>
              <a:t>Policy Interface</a:t>
            </a:r>
            <a:endParaRPr lang="en-US" sz="1600" dirty="0"/>
          </a:p>
          <a:p>
            <a:pPr marL="171450" indent="-171450">
              <a:buFont typeface="Arial" charset="0"/>
              <a:buChar char="•"/>
            </a:pPr>
            <a:r>
              <a:rPr lang="en-US" sz="1600" dirty="0" smtClean="0"/>
              <a:t>Inventory </a:t>
            </a:r>
            <a:r>
              <a:rPr lang="en-US" sz="1600" dirty="0"/>
              <a:t>Service Interface</a:t>
            </a:r>
          </a:p>
          <a:p>
            <a:pPr marL="171450" indent="-171450">
              <a:buFont typeface="Arial" charset="0"/>
              <a:buChar char="•"/>
            </a:pPr>
            <a:r>
              <a:rPr lang="en-US" sz="1600" dirty="0" smtClean="0"/>
              <a:t>Service/Policy Models Interface</a:t>
            </a:r>
          </a:p>
          <a:p>
            <a:pPr marL="171450" indent="-171450">
              <a:buFont typeface="Arial" charset="0"/>
              <a:buChar char="•"/>
            </a:pPr>
            <a:r>
              <a:rPr lang="en-US" sz="1600" dirty="0"/>
              <a:t>Infrastructure Metrics </a:t>
            </a:r>
            <a:r>
              <a:rPr lang="en-US" sz="1600" dirty="0" smtClean="0"/>
              <a:t>Interface</a:t>
            </a:r>
          </a:p>
          <a:p>
            <a:pPr marL="171450" indent="-171450">
              <a:buFont typeface="Arial" charset="0"/>
              <a:buChar char="•"/>
            </a:pPr>
            <a:endParaRPr lang="en-US" sz="1600" dirty="0"/>
          </a:p>
          <a:p>
            <a:r>
              <a:rPr lang="en-US" sz="1600" b="1" i="1" dirty="0" smtClean="0"/>
              <a:t>R3 and Beyond</a:t>
            </a:r>
          </a:p>
          <a:p>
            <a:pPr marL="171450" indent="-171450">
              <a:buFont typeface="Arial" charset="0"/>
              <a:buChar char="•"/>
            </a:pPr>
            <a:r>
              <a:rPr lang="en-US" sz="1600" b="1" i="1" dirty="0" smtClean="0"/>
              <a:t>Application </a:t>
            </a:r>
            <a:r>
              <a:rPr lang="en-US" sz="1600" b="1" i="1" dirty="0"/>
              <a:t>Metrics </a:t>
            </a:r>
            <a:r>
              <a:rPr lang="en-US" sz="1600" b="1" i="1" dirty="0" smtClean="0"/>
              <a:t>Interface</a:t>
            </a:r>
            <a:endParaRPr lang="en-US" sz="1600" b="1" i="1" dirty="0"/>
          </a:p>
        </p:txBody>
      </p:sp>
      <p:sp>
        <p:nvSpPr>
          <p:cNvPr id="20" name="Rectangle 19"/>
          <p:cNvSpPr/>
          <p:nvPr/>
        </p:nvSpPr>
        <p:spPr>
          <a:xfrm>
            <a:off x="3051800" y="5147465"/>
            <a:ext cx="8908971" cy="69616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smtClean="0">
                <a:solidFill>
                  <a:schemeClr val="tx1">
                    <a:lumMod val="85000"/>
                    <a:lumOff val="15000"/>
                  </a:schemeClr>
                </a:solidFill>
              </a:rPr>
              <a:t>Additional Consumed Interfaces for R3 and Beyond:</a:t>
            </a:r>
            <a:endParaRPr lang="en-US" sz="1300" dirty="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Application Metrics Interface, from: DCAE [R3 and Beyond]</a:t>
            </a:r>
          </a:p>
          <a:p>
            <a:pPr marL="285750" indent="-285750">
              <a:buFontTx/>
              <a:buChar char="-"/>
            </a:pPr>
            <a:r>
              <a:rPr lang="en-US" sz="1300" dirty="0" smtClean="0">
                <a:solidFill>
                  <a:schemeClr val="tx1">
                    <a:lumMod val="85000"/>
                    <a:lumOff val="15000"/>
                  </a:schemeClr>
                </a:solidFill>
              </a:rPr>
              <a:t>These are in addition to Policy, Inventory, SDC Models, and Infrastructure metrics from R2 </a:t>
            </a:r>
          </a:p>
        </p:txBody>
      </p:sp>
      <p:sp>
        <p:nvSpPr>
          <p:cNvPr id="21" name="Rectangle 20"/>
          <p:cNvSpPr/>
          <p:nvPr/>
        </p:nvSpPr>
        <p:spPr>
          <a:xfrm>
            <a:off x="3017417" y="5900909"/>
            <a:ext cx="8943353" cy="53141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smtClean="0">
                <a:solidFill>
                  <a:schemeClr val="tx1">
                    <a:lumMod val="85000"/>
                    <a:lumOff val="15000"/>
                  </a:schemeClr>
                </a:solidFill>
              </a:rPr>
              <a:t>Additional Consumed Models for R3 and beyond:</a:t>
            </a:r>
            <a:endParaRPr lang="en-US" sz="1300" dirty="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Application Metrics Models, from: DCAE</a:t>
            </a:r>
          </a:p>
        </p:txBody>
      </p:sp>
      <p:sp>
        <p:nvSpPr>
          <p:cNvPr id="4" name="TextBox 3"/>
          <p:cNvSpPr txBox="1"/>
          <p:nvPr/>
        </p:nvSpPr>
        <p:spPr>
          <a:xfrm>
            <a:off x="12759559" y="5496910"/>
            <a:ext cx="184731" cy="369332"/>
          </a:xfrm>
          <a:prstGeom prst="rect">
            <a:avLst/>
          </a:prstGeom>
          <a:noFill/>
        </p:spPr>
        <p:txBody>
          <a:bodyPr wrap="none" rtlCol="0">
            <a:spAutoFit/>
          </a:bodyPr>
          <a:lstStyle/>
          <a:p>
            <a:endParaRPr lang="en-US" dirty="0"/>
          </a:p>
        </p:txBody>
      </p:sp>
      <p:sp>
        <p:nvSpPr>
          <p:cNvPr id="6" name="Title 5"/>
          <p:cNvSpPr>
            <a:spLocks noGrp="1"/>
          </p:cNvSpPr>
          <p:nvPr>
            <p:ph type="title"/>
          </p:nvPr>
        </p:nvSpPr>
        <p:spPr/>
        <p:txBody>
          <a:bodyPr>
            <a:normAutofit fontScale="90000"/>
          </a:bodyPr>
          <a:lstStyle/>
          <a:p>
            <a:r>
              <a:rPr lang="en-US" dirty="0" smtClean="0"/>
              <a:t>Optimization Framework - R3+ (2/4)</a:t>
            </a:r>
            <a:endParaRPr lang="en-US" dirty="0"/>
          </a:p>
        </p:txBody>
      </p:sp>
      <p:sp>
        <p:nvSpPr>
          <p:cNvPr id="22" name="Rectangle 21"/>
          <p:cNvSpPr/>
          <p:nvPr/>
        </p:nvSpPr>
        <p:spPr>
          <a:xfrm>
            <a:off x="3017417" y="1909729"/>
            <a:ext cx="8888616" cy="155867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smtClean="0">
                <a:solidFill>
                  <a:schemeClr val="tx1">
                    <a:lumMod val="85000"/>
                    <a:lumOff val="15000"/>
                  </a:schemeClr>
                </a:solidFill>
              </a:rPr>
              <a:t>Additional Definitions for R3 and beyond:</a:t>
            </a:r>
            <a:endParaRPr lang="en-US" sz="1300" dirty="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For R3 and beyond, the OOF will focus on supporting multiple R3 and beyond use case (along with R2 use cases)</a:t>
            </a:r>
            <a:br>
              <a:rPr lang="en-US" sz="1300" dirty="0" smtClean="0">
                <a:solidFill>
                  <a:schemeClr val="tx1">
                    <a:lumMod val="85000"/>
                    <a:lumOff val="15000"/>
                  </a:schemeClr>
                </a:solidFill>
              </a:rPr>
            </a:br>
            <a:r>
              <a:rPr lang="en-US" sz="1300" dirty="0" smtClean="0">
                <a:solidFill>
                  <a:schemeClr val="tx1">
                    <a:lumMod val="85000"/>
                    <a:lumOff val="15000"/>
                  </a:schemeClr>
                </a:solidFill>
              </a:rPr>
              <a:t>[supporting </a:t>
            </a:r>
            <a:r>
              <a:rPr lang="en-US" sz="1300" dirty="0" err="1" smtClean="0">
                <a:solidFill>
                  <a:schemeClr val="tx1">
                    <a:lumMod val="85000"/>
                    <a:lumOff val="15000"/>
                  </a:schemeClr>
                </a:solidFill>
              </a:rPr>
              <a:t>VoLTE</a:t>
            </a:r>
            <a:r>
              <a:rPr lang="en-US" sz="1300" dirty="0">
                <a:solidFill>
                  <a:schemeClr val="tx1">
                    <a:lumMod val="85000"/>
                    <a:lumOff val="15000"/>
                  </a:schemeClr>
                </a:solidFill>
              </a:rPr>
              <a:t>, VNF/Service scale-in/out (higher order control loop), and </a:t>
            </a:r>
            <a:r>
              <a:rPr lang="en-US" sz="1300" dirty="0" smtClean="0">
                <a:solidFill>
                  <a:schemeClr val="tx1">
                    <a:lumMod val="85000"/>
                    <a:lumOff val="15000"/>
                  </a:schemeClr>
                </a:solidFill>
              </a:rPr>
              <a:t>RAN-5G].</a:t>
            </a:r>
            <a:endParaRPr lang="en-US" sz="1300" dirty="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Synchronization with Change Management Scheduling use case.</a:t>
            </a:r>
          </a:p>
          <a:p>
            <a:pPr marL="285750" indent="-285750">
              <a:buFontTx/>
              <a:buChar char="-"/>
            </a:pPr>
            <a:r>
              <a:rPr lang="en-US" sz="1300" dirty="0" smtClean="0">
                <a:solidFill>
                  <a:schemeClr val="tx1">
                    <a:lumMod val="85000"/>
                    <a:lumOff val="15000"/>
                  </a:schemeClr>
                </a:solidFill>
              </a:rPr>
              <a:t>Providing additional sample/example optimization applications as documentation.</a:t>
            </a:r>
          </a:p>
          <a:p>
            <a:pPr marL="285750" indent="-285750">
              <a:buFontTx/>
              <a:buChar char="-"/>
            </a:pPr>
            <a:r>
              <a:rPr lang="en-US" sz="1300" dirty="0" smtClean="0">
                <a:solidFill>
                  <a:schemeClr val="tx1">
                    <a:lumMod val="85000"/>
                    <a:lumOff val="15000"/>
                  </a:schemeClr>
                </a:solidFill>
              </a:rPr>
              <a:t>Proving initial Knowledge Base on OOF (building blocks and recipes for creating complex applications).</a:t>
            </a:r>
          </a:p>
          <a:p>
            <a:pPr marL="285750" indent="-285750">
              <a:buFontTx/>
              <a:buChar char="-"/>
            </a:pPr>
            <a:r>
              <a:rPr lang="en-US" sz="1300" dirty="0" smtClean="0">
                <a:solidFill>
                  <a:schemeClr val="tx1">
                    <a:lumMod val="85000"/>
                    <a:lumOff val="15000"/>
                  </a:schemeClr>
                </a:solidFill>
              </a:rPr>
              <a:t>Further alignment with S3P objectives.</a:t>
            </a:r>
          </a:p>
          <a:p>
            <a:pPr marL="285750" indent="-285750">
              <a:buFontTx/>
              <a:buChar char="-"/>
            </a:pPr>
            <a:endParaRPr lang="en-US" sz="1300" dirty="0" smtClean="0">
              <a:solidFill>
                <a:schemeClr val="tx1">
                  <a:lumMod val="85000"/>
                  <a:lumOff val="15000"/>
                </a:schemeClr>
              </a:solidFill>
            </a:endParaRPr>
          </a:p>
          <a:p>
            <a:pPr marL="285750" indent="-285750">
              <a:buFontTx/>
              <a:buChar char="-"/>
            </a:pPr>
            <a:endParaRPr lang="en-US" sz="1300" dirty="0" smtClean="0">
              <a:solidFill>
                <a:schemeClr val="tx1">
                  <a:lumMod val="85000"/>
                  <a:lumOff val="15000"/>
                </a:schemeClr>
              </a:solidFill>
            </a:endParaRPr>
          </a:p>
          <a:p>
            <a:pPr marL="285750" indent="-285750">
              <a:buFontTx/>
              <a:buChar char="-"/>
            </a:pPr>
            <a:endParaRPr lang="en-US" sz="1300" dirty="0" smtClean="0">
              <a:solidFill>
                <a:schemeClr val="tx1">
                  <a:lumMod val="85000"/>
                  <a:lumOff val="15000"/>
                </a:schemeClr>
              </a:solidFill>
            </a:endParaRPr>
          </a:p>
        </p:txBody>
      </p:sp>
      <p:sp>
        <p:nvSpPr>
          <p:cNvPr id="23" name="Rectangle 22"/>
          <p:cNvSpPr/>
          <p:nvPr/>
        </p:nvSpPr>
        <p:spPr>
          <a:xfrm>
            <a:off x="2962680" y="1082858"/>
            <a:ext cx="8943353" cy="71440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b="1" i="1" dirty="0" smtClean="0">
                <a:solidFill>
                  <a:srgbClr val="C00000"/>
                </a:solidFill>
              </a:rPr>
              <a:t>Note on Functionality for R3 and beyond:</a:t>
            </a:r>
            <a:endParaRPr lang="en-US" sz="1300" b="1" i="1" dirty="0">
              <a:solidFill>
                <a:srgbClr val="C00000"/>
              </a:solidFill>
            </a:endParaRPr>
          </a:p>
          <a:p>
            <a:r>
              <a:rPr lang="en-US" sz="1300" dirty="0" smtClean="0">
                <a:solidFill>
                  <a:srgbClr val="C00000"/>
                </a:solidFill>
              </a:rPr>
              <a:t>While the items listed below are not part of MVP for R2, the OOF team is initiating discussions and collaborations on these during the R2 time frame, so that the OOF is aligned with the use cases that will mature in R3 and beyond.</a:t>
            </a:r>
          </a:p>
        </p:txBody>
      </p:sp>
    </p:spTree>
    <p:extLst>
      <p:ext uri="{BB962C8B-B14F-4D97-AF65-F5344CB8AC3E}">
        <p14:creationId xmlns:p14="http://schemas.microsoft.com/office/powerpoint/2010/main" val="1496509771"/>
      </p:ext>
    </p:extLst>
  </p:cSld>
  <p:clrMapOvr>
    <a:masterClrMapping/>
  </p:clrMapOvr>
  <p:transition>
    <p:wipe dir="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88E69129-417E-4513-97A0-7938BAAC1B30}"/>
              </a:ext>
            </a:extLst>
          </p:cNvPr>
          <p:cNvSpPr>
            <a:spLocks noGrp="1"/>
          </p:cNvSpPr>
          <p:nvPr>
            <p:ph type="sldNum" sz="quarter" idx="4"/>
          </p:nvPr>
        </p:nvSpPr>
        <p:spPr/>
        <p:txBody>
          <a:bodyPr/>
          <a:lstStyle/>
          <a:p>
            <a:fld id="{6C9CD605-947A-3C4E-98CB-B055F943FEBA}" type="slidenum">
              <a:rPr lang="en-US" smtClean="0"/>
              <a:pPr/>
              <a:t>56</a:t>
            </a:fld>
            <a:endParaRPr lang="en-US" dirty="0"/>
          </a:p>
        </p:txBody>
      </p:sp>
      <p:sp>
        <p:nvSpPr>
          <p:cNvPr id="3" name="Title 2">
            <a:extLst>
              <a:ext uri="{FF2B5EF4-FFF2-40B4-BE49-F238E27FC236}">
                <a16:creationId xmlns="" xmlns:a16="http://schemas.microsoft.com/office/drawing/2014/main" id="{F842310F-EE06-44DA-B9FA-2FF9DFE7D9F4}"/>
              </a:ext>
            </a:extLst>
          </p:cNvPr>
          <p:cNvSpPr>
            <a:spLocks noGrp="1"/>
          </p:cNvSpPr>
          <p:nvPr>
            <p:ph type="title"/>
          </p:nvPr>
        </p:nvSpPr>
        <p:spPr/>
        <p:txBody>
          <a:bodyPr>
            <a:normAutofit fontScale="90000"/>
          </a:bodyPr>
          <a:lstStyle/>
          <a:p>
            <a:r>
              <a:rPr lang="en-US" dirty="0"/>
              <a:t>Optimization Framework </a:t>
            </a:r>
            <a:r>
              <a:rPr lang="en-US" dirty="0" smtClean="0"/>
              <a:t>- Interface Definitions (3/4)</a:t>
            </a:r>
            <a:endParaRPr lang="en-US" dirty="0"/>
          </a:p>
        </p:txBody>
      </p:sp>
      <p:graphicFrame>
        <p:nvGraphicFramePr>
          <p:cNvPr id="7" name="Content Placeholder 6">
            <a:extLst>
              <a:ext uri="{FF2B5EF4-FFF2-40B4-BE49-F238E27FC236}">
                <a16:creationId xmlns="" xmlns:a16="http://schemas.microsoft.com/office/drawing/2014/main" id="{786E75EC-CCBF-4CDF-8AE8-01F9318770F8}"/>
              </a:ext>
            </a:extLst>
          </p:cNvPr>
          <p:cNvGraphicFramePr>
            <a:graphicFrameLocks noGrp="1"/>
          </p:cNvGraphicFramePr>
          <p:nvPr>
            <p:ph sz="half" idx="4294967295"/>
            <p:extLst/>
          </p:nvPr>
        </p:nvGraphicFramePr>
        <p:xfrm>
          <a:off x="226106" y="1301750"/>
          <a:ext cx="11737294" cy="2477956"/>
        </p:xfrm>
        <a:graphic>
          <a:graphicData uri="http://schemas.openxmlformats.org/drawingml/2006/table">
            <a:tbl>
              <a:tblPr firstRow="1" bandRow="1">
                <a:tableStyleId>{5C22544A-7EE6-4342-B048-85BDC9FD1C3A}</a:tableStyleId>
              </a:tblPr>
              <a:tblGrid>
                <a:gridCol w="2345030">
                  <a:extLst>
                    <a:ext uri="{9D8B030D-6E8A-4147-A177-3AD203B41FA5}">
                      <a16:colId xmlns="" xmlns:a16="http://schemas.microsoft.com/office/drawing/2014/main" val="2523137343"/>
                    </a:ext>
                  </a:extLst>
                </a:gridCol>
                <a:gridCol w="9392264">
                  <a:extLst>
                    <a:ext uri="{9D8B030D-6E8A-4147-A177-3AD203B41FA5}">
                      <a16:colId xmlns="" xmlns:a16="http://schemas.microsoft.com/office/drawing/2014/main" val="750913862"/>
                    </a:ext>
                  </a:extLst>
                </a:gridCol>
              </a:tblGrid>
              <a:tr h="459469">
                <a:tc gridSpan="2">
                  <a:txBody>
                    <a:bodyPr/>
                    <a:lstStyle/>
                    <a:p>
                      <a:r>
                        <a:rPr lang="en-US" dirty="0"/>
                        <a:t>Optimization Request Interface</a:t>
                      </a:r>
                    </a:p>
                  </a:txBody>
                  <a:tcPr/>
                </a:tc>
                <a:tc hMerge="1">
                  <a:txBody>
                    <a:bodyPr/>
                    <a:lstStyle/>
                    <a:p>
                      <a:endParaRPr lang="en-US" dirty="0"/>
                    </a:p>
                  </a:txBody>
                  <a:tcPr/>
                </a:tc>
                <a:extLst>
                  <a:ext uri="{0D108BD9-81ED-4DB2-BD59-A6C34878D82A}">
                    <a16:rowId xmlns="" xmlns:a16="http://schemas.microsoft.com/office/drawing/2014/main" val="54680813"/>
                  </a:ext>
                </a:extLst>
              </a:tr>
              <a:tr h="459469">
                <a:tc>
                  <a:txBody>
                    <a:bodyPr/>
                    <a:lstStyle/>
                    <a:p>
                      <a:r>
                        <a:rPr lang="en-US" dirty="0"/>
                        <a:t>Provided Service</a:t>
                      </a:r>
                    </a:p>
                  </a:txBody>
                  <a:tcPr/>
                </a:tc>
                <a:tc>
                  <a:txBody>
                    <a:bodyPr/>
                    <a:lstStyle/>
                    <a:p>
                      <a:r>
                        <a:rPr lang="en-US" dirty="0" smtClean="0"/>
                        <a:t>Homing Service</a:t>
                      </a:r>
                      <a:r>
                        <a:rPr lang="en-US" baseline="0" dirty="0" smtClean="0"/>
                        <a:t> API (HAS-API)</a:t>
                      </a:r>
                      <a:endParaRPr lang="en-US" dirty="0"/>
                    </a:p>
                  </a:txBody>
                  <a:tcPr/>
                </a:tc>
                <a:extLst>
                  <a:ext uri="{0D108BD9-81ED-4DB2-BD59-A6C34878D82A}">
                    <a16:rowId xmlns="" xmlns:a16="http://schemas.microsoft.com/office/drawing/2014/main" val="2786426597"/>
                  </a:ext>
                </a:extLst>
              </a:tr>
              <a:tr h="459469">
                <a:tc>
                  <a:txBody>
                    <a:bodyPr/>
                    <a:lstStyle/>
                    <a:p>
                      <a:r>
                        <a:rPr lang="en-US" dirty="0"/>
                        <a:t>Supplementary Information</a:t>
                      </a:r>
                    </a:p>
                  </a:txBody>
                  <a:tcPr/>
                </a:tc>
                <a:tc>
                  <a:txBody>
                    <a:bodyPr/>
                    <a:lstStyle/>
                    <a:p>
                      <a:r>
                        <a:rPr lang="en-US" dirty="0" smtClean="0"/>
                        <a:t>The OOF will provide</a:t>
                      </a:r>
                      <a:r>
                        <a:rPr lang="en-US" baseline="0" dirty="0" smtClean="0"/>
                        <a:t> a list of possible candidates for placement, which the service orchestrator can use to instantiate the service</a:t>
                      </a:r>
                      <a:endParaRPr lang="en-US" dirty="0"/>
                    </a:p>
                  </a:txBody>
                  <a:tcPr/>
                </a:tc>
                <a:extLst>
                  <a:ext uri="{0D108BD9-81ED-4DB2-BD59-A6C34878D82A}">
                    <a16:rowId xmlns="" xmlns:a16="http://schemas.microsoft.com/office/drawing/2014/main" val="289276562"/>
                  </a:ext>
                </a:extLst>
              </a:tr>
              <a:tr h="459469">
                <a:tc>
                  <a:txBody>
                    <a:bodyPr/>
                    <a:lstStyle/>
                    <a:p>
                      <a:r>
                        <a:rPr lang="en-US" dirty="0"/>
                        <a:t>Interface Provider(s)</a:t>
                      </a:r>
                    </a:p>
                  </a:txBody>
                  <a:tcPr/>
                </a:tc>
                <a:tc>
                  <a:txBody>
                    <a:bodyPr/>
                    <a:lstStyle/>
                    <a:p>
                      <a:r>
                        <a:rPr lang="en-US" dirty="0"/>
                        <a:t>Optimization Framework</a:t>
                      </a:r>
                    </a:p>
                  </a:txBody>
                  <a:tcPr/>
                </a:tc>
                <a:extLst>
                  <a:ext uri="{0D108BD9-81ED-4DB2-BD59-A6C34878D82A}">
                    <a16:rowId xmlns="" xmlns:a16="http://schemas.microsoft.com/office/drawing/2014/main" val="3289706606"/>
                  </a:ext>
                </a:extLst>
              </a:tr>
              <a:tr h="459469">
                <a:tc>
                  <a:txBody>
                    <a:bodyPr/>
                    <a:lstStyle/>
                    <a:p>
                      <a:r>
                        <a:rPr lang="en-US" dirty="0"/>
                        <a:t>Provided Capabilities</a:t>
                      </a:r>
                    </a:p>
                  </a:txBody>
                  <a:tcPr/>
                </a:tc>
                <a:tc>
                  <a:txBody>
                    <a:bodyPr/>
                    <a:lstStyle/>
                    <a:p>
                      <a:pPr marL="285750" indent="-285750">
                        <a:buFontTx/>
                        <a:buChar char="-"/>
                      </a:pPr>
                      <a:r>
                        <a:rPr lang="en-US" dirty="0"/>
                        <a:t>Optimization Information Request</a:t>
                      </a:r>
                    </a:p>
                  </a:txBody>
                  <a:tcPr/>
                </a:tc>
                <a:extLst>
                  <a:ext uri="{0D108BD9-81ED-4DB2-BD59-A6C34878D82A}">
                    <a16:rowId xmlns="" xmlns:a16="http://schemas.microsoft.com/office/drawing/2014/main" val="1226283752"/>
                  </a:ext>
                </a:extLst>
              </a:tr>
            </a:tbl>
          </a:graphicData>
        </a:graphic>
      </p:graphicFrame>
    </p:spTree>
    <p:extLst>
      <p:ext uri="{BB962C8B-B14F-4D97-AF65-F5344CB8AC3E}">
        <p14:creationId xmlns:p14="http://schemas.microsoft.com/office/powerpoint/2010/main" val="1320759564"/>
      </p:ext>
    </p:extLst>
  </p:cSld>
  <p:clrMapOvr>
    <a:masterClrMapping/>
  </p:clrMapOvr>
  <p:transition>
    <p:wipe dir="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88E69129-417E-4513-97A0-7938BAAC1B30}"/>
              </a:ext>
            </a:extLst>
          </p:cNvPr>
          <p:cNvSpPr>
            <a:spLocks noGrp="1"/>
          </p:cNvSpPr>
          <p:nvPr>
            <p:ph type="sldNum" sz="quarter" idx="4"/>
          </p:nvPr>
        </p:nvSpPr>
        <p:spPr/>
        <p:txBody>
          <a:bodyPr/>
          <a:lstStyle/>
          <a:p>
            <a:fld id="{6C9CD605-947A-3C4E-98CB-B055F943FEBA}" type="slidenum">
              <a:rPr lang="en-US" smtClean="0"/>
              <a:pPr/>
              <a:t>57</a:t>
            </a:fld>
            <a:endParaRPr lang="en-US" dirty="0"/>
          </a:p>
        </p:txBody>
      </p:sp>
      <p:sp>
        <p:nvSpPr>
          <p:cNvPr id="3" name="Title 2">
            <a:extLst>
              <a:ext uri="{FF2B5EF4-FFF2-40B4-BE49-F238E27FC236}">
                <a16:creationId xmlns="" xmlns:a16="http://schemas.microsoft.com/office/drawing/2014/main" id="{F842310F-EE06-44DA-B9FA-2FF9DFE7D9F4}"/>
              </a:ext>
            </a:extLst>
          </p:cNvPr>
          <p:cNvSpPr>
            <a:spLocks noGrp="1"/>
          </p:cNvSpPr>
          <p:nvPr>
            <p:ph type="title"/>
          </p:nvPr>
        </p:nvSpPr>
        <p:spPr/>
        <p:txBody>
          <a:bodyPr>
            <a:normAutofit fontScale="90000"/>
          </a:bodyPr>
          <a:lstStyle/>
          <a:p>
            <a:r>
              <a:rPr lang="en-US" dirty="0"/>
              <a:t>Optimization Framework </a:t>
            </a:r>
            <a:r>
              <a:rPr lang="en-US" dirty="0" smtClean="0"/>
              <a:t>- Interface Definitions (4/4)</a:t>
            </a:r>
            <a:endParaRPr lang="en-US" dirty="0"/>
          </a:p>
        </p:txBody>
      </p:sp>
      <p:graphicFrame>
        <p:nvGraphicFramePr>
          <p:cNvPr id="7" name="Content Placeholder 6">
            <a:extLst>
              <a:ext uri="{FF2B5EF4-FFF2-40B4-BE49-F238E27FC236}">
                <a16:creationId xmlns="" xmlns:a16="http://schemas.microsoft.com/office/drawing/2014/main" id="{786E75EC-CCBF-4CDF-8AE8-01F9318770F8}"/>
              </a:ext>
            </a:extLst>
          </p:cNvPr>
          <p:cNvGraphicFramePr>
            <a:graphicFrameLocks noGrp="1"/>
          </p:cNvGraphicFramePr>
          <p:nvPr>
            <p:ph sz="half" idx="4294967295"/>
            <p:extLst/>
          </p:nvPr>
        </p:nvGraphicFramePr>
        <p:xfrm>
          <a:off x="226106" y="1301750"/>
          <a:ext cx="11737294" cy="2477956"/>
        </p:xfrm>
        <a:graphic>
          <a:graphicData uri="http://schemas.openxmlformats.org/drawingml/2006/table">
            <a:tbl>
              <a:tblPr firstRow="1" bandRow="1">
                <a:tableStyleId>{5C22544A-7EE6-4342-B048-85BDC9FD1C3A}</a:tableStyleId>
              </a:tblPr>
              <a:tblGrid>
                <a:gridCol w="2345030">
                  <a:extLst>
                    <a:ext uri="{9D8B030D-6E8A-4147-A177-3AD203B41FA5}">
                      <a16:colId xmlns="" xmlns:a16="http://schemas.microsoft.com/office/drawing/2014/main" val="2523137343"/>
                    </a:ext>
                  </a:extLst>
                </a:gridCol>
                <a:gridCol w="9392264">
                  <a:extLst>
                    <a:ext uri="{9D8B030D-6E8A-4147-A177-3AD203B41FA5}">
                      <a16:colId xmlns="" xmlns:a16="http://schemas.microsoft.com/office/drawing/2014/main" val="750913862"/>
                    </a:ext>
                  </a:extLst>
                </a:gridCol>
              </a:tblGrid>
              <a:tr h="459469">
                <a:tc gridSpan="2">
                  <a:txBody>
                    <a:bodyPr/>
                    <a:lstStyle/>
                    <a:p>
                      <a:r>
                        <a:rPr lang="en-US" dirty="0" smtClean="0"/>
                        <a:t>Scheduling Optimization </a:t>
                      </a:r>
                      <a:r>
                        <a:rPr lang="en-US" dirty="0"/>
                        <a:t>Request Interface</a:t>
                      </a:r>
                    </a:p>
                  </a:txBody>
                  <a:tcPr/>
                </a:tc>
                <a:tc hMerge="1">
                  <a:txBody>
                    <a:bodyPr/>
                    <a:lstStyle/>
                    <a:p>
                      <a:endParaRPr lang="en-US" dirty="0"/>
                    </a:p>
                  </a:txBody>
                  <a:tcPr/>
                </a:tc>
                <a:extLst>
                  <a:ext uri="{0D108BD9-81ED-4DB2-BD59-A6C34878D82A}">
                    <a16:rowId xmlns="" xmlns:a16="http://schemas.microsoft.com/office/drawing/2014/main" val="54680813"/>
                  </a:ext>
                </a:extLst>
              </a:tr>
              <a:tr h="459469">
                <a:tc>
                  <a:txBody>
                    <a:bodyPr/>
                    <a:lstStyle/>
                    <a:p>
                      <a:r>
                        <a:rPr lang="en-US" dirty="0"/>
                        <a:t>Provided Service</a:t>
                      </a:r>
                    </a:p>
                  </a:txBody>
                  <a:tcPr/>
                </a:tc>
                <a:tc>
                  <a:txBody>
                    <a:bodyPr/>
                    <a:lstStyle/>
                    <a:p>
                      <a:r>
                        <a:rPr lang="en-US" dirty="0" smtClean="0"/>
                        <a:t>Change Management Scheduling</a:t>
                      </a:r>
                      <a:r>
                        <a:rPr lang="en-US" baseline="0" dirty="0" smtClean="0"/>
                        <a:t> API (</a:t>
                      </a:r>
                      <a:r>
                        <a:rPr lang="en-US" dirty="0" smtClean="0"/>
                        <a:t>CMSO API)</a:t>
                      </a:r>
                      <a:endParaRPr lang="en-US" dirty="0"/>
                    </a:p>
                  </a:txBody>
                  <a:tcPr/>
                </a:tc>
                <a:extLst>
                  <a:ext uri="{0D108BD9-81ED-4DB2-BD59-A6C34878D82A}">
                    <a16:rowId xmlns="" xmlns:a16="http://schemas.microsoft.com/office/drawing/2014/main" val="2786426597"/>
                  </a:ext>
                </a:extLst>
              </a:tr>
              <a:tr h="459469">
                <a:tc>
                  <a:txBody>
                    <a:bodyPr/>
                    <a:lstStyle/>
                    <a:p>
                      <a:r>
                        <a:rPr lang="en-US" dirty="0"/>
                        <a:t>Supplementary Information</a:t>
                      </a:r>
                    </a:p>
                  </a:txBody>
                  <a:tcPr/>
                </a:tc>
                <a:tc>
                  <a:txBody>
                    <a:bodyPr/>
                    <a:lstStyle/>
                    <a:p>
                      <a:r>
                        <a:rPr lang="en-US" dirty="0" smtClean="0"/>
                        <a:t>The OOF will provide</a:t>
                      </a:r>
                      <a:r>
                        <a:rPr lang="en-US" baseline="0" dirty="0" smtClean="0"/>
                        <a:t> a possible schedule of VNF actions (e.g. upgrades) that satisfy the constraints on availability periods and constraints related to conflicts</a:t>
                      </a:r>
                      <a:endParaRPr lang="en-US" dirty="0"/>
                    </a:p>
                  </a:txBody>
                  <a:tcPr/>
                </a:tc>
                <a:extLst>
                  <a:ext uri="{0D108BD9-81ED-4DB2-BD59-A6C34878D82A}">
                    <a16:rowId xmlns="" xmlns:a16="http://schemas.microsoft.com/office/drawing/2014/main" val="289276562"/>
                  </a:ext>
                </a:extLst>
              </a:tr>
              <a:tr h="459469">
                <a:tc>
                  <a:txBody>
                    <a:bodyPr/>
                    <a:lstStyle/>
                    <a:p>
                      <a:r>
                        <a:rPr lang="en-US" dirty="0"/>
                        <a:t>Interface Provider(s)</a:t>
                      </a:r>
                    </a:p>
                  </a:txBody>
                  <a:tcPr/>
                </a:tc>
                <a:tc>
                  <a:txBody>
                    <a:bodyPr/>
                    <a:lstStyle/>
                    <a:p>
                      <a:r>
                        <a:rPr lang="en-US" dirty="0"/>
                        <a:t>Optimization Framework</a:t>
                      </a:r>
                    </a:p>
                  </a:txBody>
                  <a:tcPr/>
                </a:tc>
                <a:extLst>
                  <a:ext uri="{0D108BD9-81ED-4DB2-BD59-A6C34878D82A}">
                    <a16:rowId xmlns="" xmlns:a16="http://schemas.microsoft.com/office/drawing/2014/main" val="3289706606"/>
                  </a:ext>
                </a:extLst>
              </a:tr>
              <a:tr h="459469">
                <a:tc>
                  <a:txBody>
                    <a:bodyPr/>
                    <a:lstStyle/>
                    <a:p>
                      <a:r>
                        <a:rPr lang="en-US" dirty="0"/>
                        <a:t>Provided Capabilities</a:t>
                      </a:r>
                    </a:p>
                  </a:txBody>
                  <a:tcPr/>
                </a:tc>
                <a:tc>
                  <a:txBody>
                    <a:bodyPr/>
                    <a:lstStyle/>
                    <a:p>
                      <a:pPr marL="285750" indent="-285750">
                        <a:buFontTx/>
                        <a:buChar char="-"/>
                      </a:pPr>
                      <a:r>
                        <a:rPr lang="en-US" dirty="0"/>
                        <a:t>Optimization Information Request</a:t>
                      </a:r>
                    </a:p>
                  </a:txBody>
                  <a:tcPr/>
                </a:tc>
                <a:extLst>
                  <a:ext uri="{0D108BD9-81ED-4DB2-BD59-A6C34878D82A}">
                    <a16:rowId xmlns="" xmlns:a16="http://schemas.microsoft.com/office/drawing/2014/main" val="1226283752"/>
                  </a:ext>
                </a:extLst>
              </a:tr>
            </a:tbl>
          </a:graphicData>
        </a:graphic>
      </p:graphicFrame>
    </p:spTree>
    <p:extLst>
      <p:ext uri="{BB962C8B-B14F-4D97-AF65-F5344CB8AC3E}">
        <p14:creationId xmlns:p14="http://schemas.microsoft.com/office/powerpoint/2010/main" val="2010358344"/>
      </p:ext>
    </p:extLst>
  </p:cSld>
  <p:clrMapOvr>
    <a:masterClrMapping/>
  </p:clrMapOvr>
  <p:transition>
    <p:wipe dir="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58</a:t>
            </a:fld>
            <a:endParaRPr lang="en-US" dirty="0"/>
          </a:p>
        </p:txBody>
      </p:sp>
      <p:sp>
        <p:nvSpPr>
          <p:cNvPr id="3" name="Title 2"/>
          <p:cNvSpPr>
            <a:spLocks noGrp="1"/>
          </p:cNvSpPr>
          <p:nvPr>
            <p:ph type="title"/>
          </p:nvPr>
        </p:nvSpPr>
        <p:spPr/>
        <p:txBody>
          <a:bodyPr>
            <a:normAutofit fontScale="90000"/>
          </a:bodyPr>
          <a:lstStyle/>
          <a:p>
            <a:r>
              <a:rPr lang="en-US" b="1" dirty="0" smtClean="0"/>
              <a:t>VNF SDK (VNF package validation) (1/2)</a:t>
            </a:r>
            <a:endParaRPr lang="en-US" b="1" dirty="0"/>
          </a:p>
        </p:txBody>
      </p:sp>
      <p:sp>
        <p:nvSpPr>
          <p:cNvPr id="7" name="圆角矩形 30"/>
          <p:cNvSpPr/>
          <p:nvPr/>
        </p:nvSpPr>
        <p:spPr>
          <a:xfrm>
            <a:off x="314961" y="3847208"/>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VNF SDK Marketplace</a:t>
            </a:r>
            <a:endParaRPr lang="en-US" altLang="zh-CN" sz="1200" dirty="0">
              <a:latin typeface="微软雅黑" panose="020B0503020204020204" pitchFamily="34" charset="-122"/>
              <a:ea typeface="微软雅黑" panose="020B0503020204020204" pitchFamily="34" charset="-122"/>
            </a:endParaRPr>
          </a:p>
        </p:txBody>
      </p:sp>
      <p:sp>
        <p:nvSpPr>
          <p:cNvPr id="8" name="Rectangle 7"/>
          <p:cNvSpPr/>
          <p:nvPr/>
        </p:nvSpPr>
        <p:spPr>
          <a:xfrm>
            <a:off x="2297232" y="1381990"/>
            <a:ext cx="9523929" cy="163559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smtClean="0">
                <a:solidFill>
                  <a:schemeClr val="tx1">
                    <a:lumMod val="85000"/>
                    <a:lumOff val="15000"/>
                  </a:schemeClr>
                </a:solidFill>
              </a:rPr>
              <a:t>Provides functionality to upload, verify, and download VNFs</a:t>
            </a:r>
          </a:p>
          <a:p>
            <a:pPr marL="285750" indent="-285750">
              <a:buFontTx/>
              <a:buChar char="-"/>
            </a:pPr>
            <a:r>
              <a:rPr lang="en-US" dirty="0" smtClean="0">
                <a:solidFill>
                  <a:schemeClr val="tx1">
                    <a:lumMod val="85000"/>
                    <a:lumOff val="15000"/>
                  </a:schemeClr>
                </a:solidFill>
              </a:rPr>
              <a:t>VNF Vendors upload VNFs through the Marketplace portal</a:t>
            </a:r>
          </a:p>
          <a:p>
            <a:pPr marL="285750" indent="-285750">
              <a:buFontTx/>
              <a:buChar char="-"/>
            </a:pPr>
            <a:r>
              <a:rPr lang="en-US" dirty="0" smtClean="0">
                <a:solidFill>
                  <a:schemeClr val="tx1">
                    <a:lumMod val="85000"/>
                    <a:lumOff val="15000"/>
                  </a:schemeClr>
                </a:solidFill>
              </a:rPr>
              <a:t>Marketplace runs package validation tests</a:t>
            </a:r>
          </a:p>
          <a:p>
            <a:pPr marL="285750" indent="-285750">
              <a:buFontTx/>
              <a:buChar char="-"/>
            </a:pPr>
            <a:r>
              <a:rPr lang="en-US" dirty="0" smtClean="0">
                <a:solidFill>
                  <a:schemeClr val="tx1">
                    <a:lumMod val="85000"/>
                    <a:lumOff val="15000"/>
                  </a:schemeClr>
                </a:solidFill>
              </a:rPr>
              <a:t>VNFs are made available for Onboarding</a:t>
            </a:r>
            <a:endParaRPr lang="en-US" dirty="0">
              <a:solidFill>
                <a:schemeClr val="tx1">
                  <a:lumMod val="85000"/>
                  <a:lumOff val="15000"/>
                </a:schemeClr>
              </a:solidFill>
            </a:endParaRPr>
          </a:p>
        </p:txBody>
      </p:sp>
      <p:sp>
        <p:nvSpPr>
          <p:cNvPr id="9" name="Rectangle 8"/>
          <p:cNvSpPr/>
          <p:nvPr/>
        </p:nvSpPr>
        <p:spPr>
          <a:xfrm>
            <a:off x="2297230" y="3109922"/>
            <a:ext cx="9523929" cy="259587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smtClean="0">
                <a:solidFill>
                  <a:schemeClr val="tx1">
                    <a:lumMod val="85000"/>
                    <a:lumOff val="15000"/>
                  </a:schemeClr>
                </a:solidFill>
              </a:rPr>
              <a:t>Marketplace API:</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Upload/Re-upload VNF</a:t>
            </a:r>
            <a:endParaRPr lang="en-US" dirty="0">
              <a:solidFill>
                <a:schemeClr val="tx1">
                  <a:lumMod val="85000"/>
                  <a:lumOff val="15000"/>
                </a:schemeClr>
              </a:solidFill>
            </a:endParaRPr>
          </a:p>
          <a:p>
            <a:pPr marL="742950" lvl="1" indent="-285750">
              <a:buFontTx/>
              <a:buChar char="-"/>
            </a:pPr>
            <a:r>
              <a:rPr lang="en-US" dirty="0" smtClean="0">
                <a:solidFill>
                  <a:schemeClr val="tx1">
                    <a:lumMod val="85000"/>
                    <a:lumOff val="15000"/>
                  </a:schemeClr>
                </a:solidFill>
              </a:rPr>
              <a:t>Upload VNFs to the Marketplace</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Download VNF</a:t>
            </a:r>
            <a:endParaRPr lang="en-US" dirty="0">
              <a:solidFill>
                <a:schemeClr val="tx1">
                  <a:lumMod val="85000"/>
                  <a:lumOff val="15000"/>
                </a:schemeClr>
              </a:solidFill>
            </a:endParaRPr>
          </a:p>
          <a:p>
            <a:pPr marL="742950" lvl="1" indent="-285750">
              <a:buFontTx/>
              <a:buChar char="-"/>
            </a:pPr>
            <a:r>
              <a:rPr lang="en-US" dirty="0" smtClean="0">
                <a:solidFill>
                  <a:schemeClr val="tx1">
                    <a:lumMod val="85000"/>
                    <a:lumOff val="15000"/>
                  </a:schemeClr>
                </a:solidFill>
              </a:rPr>
              <a:t>Download VNFs</a:t>
            </a:r>
          </a:p>
          <a:p>
            <a:pPr marL="285750" indent="-285750">
              <a:buFontTx/>
              <a:buChar char="-"/>
            </a:pPr>
            <a:r>
              <a:rPr lang="en-US" dirty="0" smtClean="0">
                <a:solidFill>
                  <a:schemeClr val="tx1">
                    <a:lumMod val="85000"/>
                    <a:lumOff val="15000"/>
                  </a:schemeClr>
                </a:solidFill>
              </a:rPr>
              <a:t>Query VNF</a:t>
            </a:r>
          </a:p>
          <a:p>
            <a:pPr marL="742950" lvl="1" indent="-285750">
              <a:buFontTx/>
              <a:buChar char="-"/>
            </a:pPr>
            <a:r>
              <a:rPr lang="en-US" dirty="0" smtClean="0">
                <a:solidFill>
                  <a:schemeClr val="tx1">
                    <a:lumMod val="85000"/>
                    <a:lumOff val="15000"/>
                  </a:schemeClr>
                </a:solidFill>
              </a:rPr>
              <a:t>Query VNFs by CSAR ID or conditions (name, version, type, provider)</a:t>
            </a:r>
          </a:p>
          <a:p>
            <a:pPr marL="285750" indent="-285750">
              <a:buFontTx/>
              <a:buChar char="-"/>
            </a:pPr>
            <a:r>
              <a:rPr lang="en-US" smtClean="0">
                <a:solidFill>
                  <a:schemeClr val="tx1">
                    <a:lumMod val="85000"/>
                    <a:lumOff val="15000"/>
                  </a:schemeClr>
                </a:solidFill>
              </a:rPr>
              <a:t>Delete </a:t>
            </a:r>
            <a:r>
              <a:rPr lang="en-US" dirty="0" smtClean="0">
                <a:solidFill>
                  <a:schemeClr val="tx1">
                    <a:lumMod val="85000"/>
                    <a:lumOff val="15000"/>
                  </a:schemeClr>
                </a:solidFill>
              </a:rPr>
              <a:t>VNF</a:t>
            </a:r>
          </a:p>
          <a:p>
            <a:pPr marL="742950" lvl="1" indent="-285750">
              <a:buFontTx/>
              <a:buChar char="-"/>
            </a:pPr>
            <a:r>
              <a:rPr lang="en-US" dirty="0" smtClean="0">
                <a:solidFill>
                  <a:schemeClr val="tx1">
                    <a:lumMod val="85000"/>
                    <a:lumOff val="15000"/>
                  </a:schemeClr>
                </a:solidFill>
              </a:rPr>
              <a:t>Delete VNF from the Marketplace</a:t>
            </a:r>
            <a:endParaRPr lang="en-US" dirty="0">
              <a:solidFill>
                <a:schemeClr val="tx1">
                  <a:lumMod val="85000"/>
                  <a:lumOff val="15000"/>
                </a:schemeClr>
              </a:solidFill>
            </a:endParaRPr>
          </a:p>
        </p:txBody>
      </p:sp>
      <p:sp>
        <p:nvSpPr>
          <p:cNvPr id="11" name="Rectangle 10"/>
          <p:cNvSpPr/>
          <p:nvPr/>
        </p:nvSpPr>
        <p:spPr>
          <a:xfrm>
            <a:off x="2297231" y="5798125"/>
            <a:ext cx="9523929" cy="48186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a:t>
            </a:r>
            <a:r>
              <a:rPr lang="en-US" dirty="0" smtClean="0">
                <a:solidFill>
                  <a:schemeClr val="tx1">
                    <a:lumMod val="85000"/>
                    <a:lumOff val="15000"/>
                  </a:schemeClr>
                </a:solidFill>
              </a:rPr>
              <a:t>Models: SOL-004 (Beijing)</a:t>
            </a:r>
            <a:endParaRPr lang="en-US" dirty="0">
              <a:solidFill>
                <a:schemeClr val="tx1">
                  <a:lumMod val="85000"/>
                  <a:lumOff val="15000"/>
                </a:schemeClr>
              </a:solidFill>
            </a:endParaRPr>
          </a:p>
        </p:txBody>
      </p:sp>
      <p:cxnSp>
        <p:nvCxnSpPr>
          <p:cNvPr id="13" name="Straight Connector 12"/>
          <p:cNvCxnSpPr/>
          <p:nvPr/>
        </p:nvCxnSpPr>
        <p:spPr>
          <a:xfrm flipV="1">
            <a:off x="685800" y="353940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3321194"/>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53204" y="3093275"/>
            <a:ext cx="872355" cy="215444"/>
          </a:xfrm>
          <a:prstGeom prst="rect">
            <a:avLst/>
          </a:prstGeom>
          <a:noFill/>
        </p:spPr>
        <p:txBody>
          <a:bodyPr wrap="none" rtlCol="0">
            <a:spAutoFit/>
          </a:bodyPr>
          <a:lstStyle/>
          <a:p>
            <a:r>
              <a:rPr lang="en-US" sz="800" dirty="0" smtClean="0"/>
              <a:t>Marketplace API</a:t>
            </a:r>
            <a:endParaRPr lang="en-US" sz="800" dirty="0"/>
          </a:p>
        </p:txBody>
      </p:sp>
      <p:cxnSp>
        <p:nvCxnSpPr>
          <p:cNvPr id="17" name="Straight Connector 16"/>
          <p:cNvCxnSpPr/>
          <p:nvPr/>
        </p:nvCxnSpPr>
        <p:spPr>
          <a:xfrm flipV="1">
            <a:off x="549563" y="48676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51876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4" name="Rectangle 3">
            <a:extLst>
              <a:ext uri="{FF2B5EF4-FFF2-40B4-BE49-F238E27FC236}">
                <a16:creationId xmlns:a16="http://schemas.microsoft.com/office/drawing/2014/main" xmlns="" id="{D61E85E8-426C-4E1D-9428-1590FBD3B833}"/>
              </a:ext>
            </a:extLst>
          </p:cNvPr>
          <p:cNvSpPr/>
          <p:nvPr/>
        </p:nvSpPr>
        <p:spPr>
          <a:xfrm>
            <a:off x="0" y="1143000"/>
            <a:ext cx="2155371" cy="5442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Here we put the services provided</a:t>
            </a:r>
          </a:p>
        </p:txBody>
      </p:sp>
    </p:spTree>
    <p:extLst>
      <p:ext uri="{BB962C8B-B14F-4D97-AF65-F5344CB8AC3E}">
        <p14:creationId xmlns:p14="http://schemas.microsoft.com/office/powerpoint/2010/main" val="179342862"/>
      </p:ext>
    </p:extLst>
  </p:cSld>
  <p:clrMapOvr>
    <a:masterClrMapping/>
  </p:clrMapOvr>
  <p:transition>
    <p:wipe dir="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88E69129-417E-4513-97A0-7938BAAC1B30}"/>
              </a:ext>
            </a:extLst>
          </p:cNvPr>
          <p:cNvSpPr>
            <a:spLocks noGrp="1"/>
          </p:cNvSpPr>
          <p:nvPr>
            <p:ph type="sldNum" sz="quarter" idx="4"/>
          </p:nvPr>
        </p:nvSpPr>
        <p:spPr/>
        <p:txBody>
          <a:bodyPr/>
          <a:lstStyle/>
          <a:p>
            <a:fld id="{6C9CD605-947A-3C4E-98CB-B055F943FEBA}" type="slidenum">
              <a:rPr lang="en-US" smtClean="0"/>
              <a:pPr/>
              <a:t>59</a:t>
            </a:fld>
            <a:endParaRPr lang="en-US" dirty="0"/>
          </a:p>
        </p:txBody>
      </p:sp>
      <p:sp>
        <p:nvSpPr>
          <p:cNvPr id="3" name="Title 2">
            <a:extLst>
              <a:ext uri="{FF2B5EF4-FFF2-40B4-BE49-F238E27FC236}">
                <a16:creationId xmlns="" xmlns:a16="http://schemas.microsoft.com/office/drawing/2014/main" id="{F842310F-EE06-44DA-B9FA-2FF9DFE7D9F4}"/>
              </a:ext>
            </a:extLst>
          </p:cNvPr>
          <p:cNvSpPr>
            <a:spLocks noGrp="1"/>
          </p:cNvSpPr>
          <p:nvPr>
            <p:ph type="title"/>
          </p:nvPr>
        </p:nvSpPr>
        <p:spPr/>
        <p:txBody>
          <a:bodyPr>
            <a:normAutofit fontScale="90000"/>
          </a:bodyPr>
          <a:lstStyle/>
          <a:p>
            <a:r>
              <a:rPr lang="en-US" b="1" dirty="0"/>
              <a:t>VNF SDK </a:t>
            </a:r>
            <a:r>
              <a:rPr lang="en-US" b="1" dirty="0" smtClean="0"/>
              <a:t>- </a:t>
            </a:r>
            <a:r>
              <a:rPr lang="en-US" dirty="0" smtClean="0"/>
              <a:t>Interface Definitions (2/2)</a:t>
            </a:r>
            <a:endParaRPr lang="en-US" dirty="0"/>
          </a:p>
        </p:txBody>
      </p:sp>
      <p:graphicFrame>
        <p:nvGraphicFramePr>
          <p:cNvPr id="7" name="Content Placeholder 6">
            <a:extLst>
              <a:ext uri="{FF2B5EF4-FFF2-40B4-BE49-F238E27FC236}">
                <a16:creationId xmlns="" xmlns:a16="http://schemas.microsoft.com/office/drawing/2014/main" id="{786E75EC-CCBF-4CDF-8AE8-01F9318770F8}"/>
              </a:ext>
            </a:extLst>
          </p:cNvPr>
          <p:cNvGraphicFramePr>
            <a:graphicFrameLocks noGrp="1"/>
          </p:cNvGraphicFramePr>
          <p:nvPr>
            <p:ph sz="half" idx="4294967295"/>
            <p:extLst/>
          </p:nvPr>
        </p:nvGraphicFramePr>
        <p:xfrm>
          <a:off x="226106" y="1301750"/>
          <a:ext cx="11737294" cy="2477956"/>
        </p:xfrm>
        <a:graphic>
          <a:graphicData uri="http://schemas.openxmlformats.org/drawingml/2006/table">
            <a:tbl>
              <a:tblPr firstRow="1" bandRow="1">
                <a:tableStyleId>{5C22544A-7EE6-4342-B048-85BDC9FD1C3A}</a:tableStyleId>
              </a:tblPr>
              <a:tblGrid>
                <a:gridCol w="2345030">
                  <a:extLst>
                    <a:ext uri="{9D8B030D-6E8A-4147-A177-3AD203B41FA5}">
                      <a16:colId xmlns="" xmlns:a16="http://schemas.microsoft.com/office/drawing/2014/main" val="2523137343"/>
                    </a:ext>
                  </a:extLst>
                </a:gridCol>
                <a:gridCol w="9392264">
                  <a:extLst>
                    <a:ext uri="{9D8B030D-6E8A-4147-A177-3AD203B41FA5}">
                      <a16:colId xmlns="" xmlns:a16="http://schemas.microsoft.com/office/drawing/2014/main" val="750913862"/>
                    </a:ext>
                  </a:extLst>
                </a:gridCol>
              </a:tblGrid>
              <a:tr h="459469">
                <a:tc gridSpan="2">
                  <a:txBody>
                    <a:bodyPr/>
                    <a:lstStyle/>
                    <a:p>
                      <a:r>
                        <a:rPr lang="en-US" dirty="0" smtClean="0"/>
                        <a:t>Marketplace API</a:t>
                      </a:r>
                      <a:endParaRPr lang="en-US" dirty="0"/>
                    </a:p>
                  </a:txBody>
                  <a:tcPr/>
                </a:tc>
                <a:tc hMerge="1">
                  <a:txBody>
                    <a:bodyPr/>
                    <a:lstStyle/>
                    <a:p>
                      <a:endParaRPr lang="en-US" dirty="0"/>
                    </a:p>
                  </a:txBody>
                  <a:tcPr/>
                </a:tc>
                <a:extLst>
                  <a:ext uri="{0D108BD9-81ED-4DB2-BD59-A6C34878D82A}">
                    <a16:rowId xmlns="" xmlns:a16="http://schemas.microsoft.com/office/drawing/2014/main" val="54680813"/>
                  </a:ext>
                </a:extLst>
              </a:tr>
              <a:tr h="459469">
                <a:tc>
                  <a:txBody>
                    <a:bodyPr/>
                    <a:lstStyle/>
                    <a:p>
                      <a:r>
                        <a:rPr lang="en-US" dirty="0"/>
                        <a:t>Provided Service</a:t>
                      </a:r>
                    </a:p>
                  </a:txBody>
                  <a:tcPr/>
                </a:tc>
                <a:tc>
                  <a:txBody>
                    <a:bodyPr/>
                    <a:lstStyle/>
                    <a:p>
                      <a:r>
                        <a:rPr lang="en-US" dirty="0" smtClean="0"/>
                        <a:t>Upload, Download, Query, Delete</a:t>
                      </a:r>
                      <a:endParaRPr lang="en-US" dirty="0"/>
                    </a:p>
                  </a:txBody>
                  <a:tcPr/>
                </a:tc>
                <a:extLst>
                  <a:ext uri="{0D108BD9-81ED-4DB2-BD59-A6C34878D82A}">
                    <a16:rowId xmlns="" xmlns:a16="http://schemas.microsoft.com/office/drawing/2014/main" val="2786426597"/>
                  </a:ext>
                </a:extLst>
              </a:tr>
              <a:tr h="584296">
                <a:tc>
                  <a:txBody>
                    <a:bodyPr/>
                    <a:lstStyle/>
                    <a:p>
                      <a:r>
                        <a:rPr lang="en-US" dirty="0"/>
                        <a:t>Supplementary Information</a:t>
                      </a:r>
                    </a:p>
                  </a:txBody>
                  <a:tcPr/>
                </a:tc>
                <a:tc>
                  <a:txBody>
                    <a:bodyPr/>
                    <a:lstStyle/>
                    <a:p>
                      <a:r>
                        <a:rPr lang="en-US" dirty="0" smtClean="0"/>
                        <a:t>The VNFSDK APIs </a:t>
                      </a:r>
                      <a:r>
                        <a:rPr lang="en-US" smtClean="0"/>
                        <a:t>are documented on the ONAP Wiki: https://wiki.onap.org/display/DW/API+Documentation</a:t>
                      </a:r>
                      <a:endParaRPr lang="en-US" dirty="0"/>
                    </a:p>
                  </a:txBody>
                  <a:tcPr/>
                </a:tc>
                <a:extLst>
                  <a:ext uri="{0D108BD9-81ED-4DB2-BD59-A6C34878D82A}">
                    <a16:rowId xmlns="" xmlns:a16="http://schemas.microsoft.com/office/drawing/2014/main" val="289276562"/>
                  </a:ext>
                </a:extLst>
              </a:tr>
              <a:tr h="459469">
                <a:tc>
                  <a:txBody>
                    <a:bodyPr/>
                    <a:lstStyle/>
                    <a:p>
                      <a:r>
                        <a:rPr lang="en-US" dirty="0"/>
                        <a:t>Interface Provider(s)</a:t>
                      </a:r>
                    </a:p>
                  </a:txBody>
                  <a:tcPr/>
                </a:tc>
                <a:tc>
                  <a:txBody>
                    <a:bodyPr/>
                    <a:lstStyle/>
                    <a:p>
                      <a:r>
                        <a:rPr lang="en-US" dirty="0" smtClean="0"/>
                        <a:t>VNF SDK Marketplace</a:t>
                      </a:r>
                      <a:endParaRPr lang="en-US" dirty="0"/>
                    </a:p>
                  </a:txBody>
                  <a:tcPr/>
                </a:tc>
                <a:extLst>
                  <a:ext uri="{0D108BD9-81ED-4DB2-BD59-A6C34878D82A}">
                    <a16:rowId xmlns="" xmlns:a16="http://schemas.microsoft.com/office/drawing/2014/main" val="3289706606"/>
                  </a:ext>
                </a:extLst>
              </a:tr>
              <a:tr h="459469">
                <a:tc>
                  <a:txBody>
                    <a:bodyPr/>
                    <a:lstStyle/>
                    <a:p>
                      <a:r>
                        <a:rPr lang="en-US" dirty="0"/>
                        <a:t>Provided Capabilities</a:t>
                      </a:r>
                    </a:p>
                  </a:txBody>
                  <a:tcPr/>
                </a:tc>
                <a:tc>
                  <a:txBody>
                    <a:bodyPr/>
                    <a:lstStyle/>
                    <a:p>
                      <a:pPr marL="0" indent="0">
                        <a:buFontTx/>
                        <a:buNone/>
                      </a:pPr>
                      <a:r>
                        <a:rPr lang="en-US" dirty="0" smtClean="0"/>
                        <a:t>VNF</a:t>
                      </a:r>
                      <a:r>
                        <a:rPr lang="en-US" baseline="0" dirty="0" smtClean="0"/>
                        <a:t> Pre-onboarding upload/download/validation/query/delete</a:t>
                      </a:r>
                      <a:endParaRPr lang="en-US" dirty="0"/>
                    </a:p>
                  </a:txBody>
                  <a:tcPr/>
                </a:tc>
                <a:extLst>
                  <a:ext uri="{0D108BD9-81ED-4DB2-BD59-A6C34878D82A}">
                    <a16:rowId xmlns="" xmlns:a16="http://schemas.microsoft.com/office/drawing/2014/main" val="1226283752"/>
                  </a:ext>
                </a:extLst>
              </a:tr>
            </a:tbl>
          </a:graphicData>
        </a:graphic>
      </p:graphicFrame>
    </p:spTree>
    <p:extLst>
      <p:ext uri="{BB962C8B-B14F-4D97-AF65-F5344CB8AC3E}">
        <p14:creationId xmlns:p14="http://schemas.microsoft.com/office/powerpoint/2010/main" val="1967251556"/>
      </p:ext>
    </p:extLst>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6</a:t>
            </a:fld>
            <a:endParaRPr lang="en-US" dirty="0"/>
          </a:p>
        </p:txBody>
      </p:sp>
      <p:sp>
        <p:nvSpPr>
          <p:cNvPr id="3" name="Title 2"/>
          <p:cNvSpPr>
            <a:spLocks noGrp="1"/>
          </p:cNvSpPr>
          <p:nvPr>
            <p:ph type="title"/>
          </p:nvPr>
        </p:nvSpPr>
        <p:spPr/>
        <p:txBody>
          <a:bodyPr>
            <a:normAutofit fontScale="90000"/>
          </a:bodyPr>
          <a:lstStyle/>
          <a:p>
            <a:r>
              <a:rPr lang="en-US" b="1" dirty="0"/>
              <a:t>Architecture Design Considerations</a:t>
            </a:r>
          </a:p>
        </p:txBody>
      </p:sp>
      <p:sp>
        <p:nvSpPr>
          <p:cNvPr id="5" name="内容占位符 2"/>
          <p:cNvSpPr txBox="1">
            <a:spLocks/>
          </p:cNvSpPr>
          <p:nvPr/>
        </p:nvSpPr>
        <p:spPr>
          <a:xfrm>
            <a:off x="163196" y="1057013"/>
            <a:ext cx="11899101" cy="5318620"/>
          </a:xfrm>
          <a:prstGeom prst="rect">
            <a:avLst/>
          </a:prstGeom>
        </p:spPr>
        <p:txBody>
          <a:bodyPr/>
          <a:lstStyle/>
          <a:p>
            <a:pPr marL="228600" marR="0" lvl="0" indent="-228600" algn="l" defTabSz="914400" rtl="0" eaLnBrk="1" fontAlgn="auto" latinLnBrk="0" hangingPunct="1">
              <a:lnSpc>
                <a:spcPct val="90000"/>
              </a:lnSpc>
              <a:spcBef>
                <a:spcPts val="1000"/>
              </a:spcBef>
              <a:spcAft>
                <a:spcPts val="0"/>
              </a:spcAft>
              <a:buClrTx/>
              <a:buSzTx/>
              <a:buFont typeface="Arial" pitchFamily="34" charset="0"/>
              <a:buChar char="•"/>
              <a:tabLst/>
              <a:defRPr/>
            </a:pPr>
            <a:r>
              <a:rPr lang="en-US" altLang="zh-CN" sz="2000" dirty="0">
                <a:ea typeface="Arial Unicode MS" pitchFamily="34" charset="-122"/>
                <a:cs typeface="Arial Unicode MS" pitchFamily="34" charset="-122"/>
              </a:rPr>
              <a:t>Architecture Principles Were Reviewed Earlier and Agreed Upon by the Architecture Team:</a:t>
            </a:r>
          </a:p>
          <a:p>
            <a:pPr lvl="1">
              <a:lnSpc>
                <a:spcPct val="90000"/>
              </a:lnSpc>
              <a:spcBef>
                <a:spcPts val="1000"/>
              </a:spcBef>
              <a:defRPr/>
            </a:pPr>
            <a:r>
              <a:rPr lang="en-US" altLang="zh-CN" sz="1600" dirty="0">
                <a:solidFill>
                  <a:srgbClr val="0070C0"/>
                </a:solidFill>
                <a:ea typeface="Arial Unicode MS" pitchFamily="34" charset="-122"/>
                <a:cs typeface="Arial Unicode MS" pitchFamily="34" charset="-122"/>
                <a:hlinkClick r:id="rId2"/>
              </a:rPr>
              <a:t>https://wiki.onap.org/display/DW/Contributions?preview=/8225716/8232492/Architectural%20principles_v3.docx</a:t>
            </a:r>
            <a:endParaRPr lang="en-US" altLang="zh-CN" sz="1600" dirty="0">
              <a:solidFill>
                <a:srgbClr val="0070C0"/>
              </a:solidFill>
              <a:ea typeface="Arial Unicode MS" pitchFamily="34" charset="-122"/>
              <a:cs typeface="Arial Unicode MS" pitchFamily="34" charset="-122"/>
            </a:endParaRPr>
          </a:p>
          <a:p>
            <a:pPr marL="228600" marR="0" lvl="0" indent="-228600" algn="l" defTabSz="914400" rtl="0" eaLnBrk="1" fontAlgn="auto" latinLnBrk="0" hangingPunct="1">
              <a:lnSpc>
                <a:spcPct val="90000"/>
              </a:lnSpc>
              <a:spcBef>
                <a:spcPts val="1000"/>
              </a:spcBef>
              <a:spcAft>
                <a:spcPts val="0"/>
              </a:spcAft>
              <a:buClrTx/>
              <a:buSzTx/>
              <a:buFont typeface="Arial" pitchFamily="34" charset="0"/>
              <a:buChar char="•"/>
              <a:tabLst/>
              <a:defRPr/>
            </a:pPr>
            <a:r>
              <a:rPr lang="en-US" altLang="zh-CN" sz="2000" dirty="0">
                <a:ea typeface="Arial Unicode MS" pitchFamily="34" charset="-122"/>
                <a:cs typeface="Arial Unicode MS" pitchFamily="34" charset="-122"/>
              </a:rPr>
              <a:t>ONAP is a layered architecture – Orchestration, Multi-Cloud, Controller, etc.</a:t>
            </a:r>
          </a:p>
          <a:p>
            <a:pPr marL="228600" marR="0" lvl="0" indent="-228600" algn="l" defTabSz="914400" rtl="0" eaLnBrk="1" fontAlgn="auto" latinLnBrk="0" hangingPunct="1">
              <a:lnSpc>
                <a:spcPct val="90000"/>
              </a:lnSpc>
              <a:spcBef>
                <a:spcPts val="1000"/>
              </a:spcBef>
              <a:spcAft>
                <a:spcPts val="0"/>
              </a:spcAft>
              <a:buClrTx/>
              <a:buSzTx/>
              <a:buFont typeface="Arial" pitchFamily="34" charset="0"/>
              <a:buChar char="•"/>
              <a:tabLst/>
              <a:defRPr/>
            </a:pPr>
            <a:r>
              <a:rPr lang="en-US" altLang="zh-CN" sz="2000" dirty="0">
                <a:ea typeface="Arial Unicode MS" pitchFamily="34" charset="-122"/>
                <a:cs typeface="Arial Unicode MS" pitchFamily="34" charset="-122"/>
              </a:rPr>
              <a:t>Functional role of each layer should be well defined </a:t>
            </a:r>
            <a:r>
              <a:rPr lang="en-US" altLang="zh-CN" sz="2000" dirty="0" smtClean="0">
                <a:ea typeface="Arial Unicode MS" pitchFamily="34" charset="-122"/>
                <a:cs typeface="Arial Unicode MS" pitchFamily="34" charset="-122"/>
              </a:rPr>
              <a:t>per the architecture principles agreed by the architecture team (see the above link).</a:t>
            </a:r>
            <a:endParaRPr lang="en-US" altLang="zh-CN" sz="2000" b="1" dirty="0">
              <a:solidFill>
                <a:srgbClr val="0070C0"/>
              </a:solidFill>
              <a:ea typeface="Arial Unicode MS" pitchFamily="34" charset="-122"/>
              <a:cs typeface="Arial Unicode MS" pitchFamily="34" charset="-122"/>
            </a:endParaRPr>
          </a:p>
          <a:p>
            <a:pPr marL="228600" marR="0" lvl="0" indent="-228600" algn="l" defTabSz="914400" rtl="0" eaLnBrk="1" fontAlgn="auto" latinLnBrk="0" hangingPunct="1">
              <a:lnSpc>
                <a:spcPct val="90000"/>
              </a:lnSpc>
              <a:spcBef>
                <a:spcPts val="1000"/>
              </a:spcBef>
              <a:spcAft>
                <a:spcPts val="0"/>
              </a:spcAft>
              <a:buClrTx/>
              <a:buSzTx/>
              <a:buFont typeface="Arial" pitchFamily="34" charset="0"/>
              <a:buChar char="•"/>
              <a:tabLst/>
              <a:defRPr/>
            </a:pPr>
            <a:r>
              <a:rPr lang="en-US" altLang="zh-CN" sz="2000" dirty="0">
                <a:ea typeface="Arial Unicode MS" pitchFamily="34" charset="-122"/>
                <a:cs typeface="Arial Unicode MS" pitchFamily="34" charset="-122"/>
              </a:rPr>
              <a:t>ONAP should support </a:t>
            </a:r>
            <a:r>
              <a:rPr lang="en-US" altLang="zh-CN" sz="2000" b="1" dirty="0">
                <a:solidFill>
                  <a:srgbClr val="0070C0"/>
                </a:solidFill>
                <a:ea typeface="Arial Unicode MS" pitchFamily="34" charset="-122"/>
                <a:cs typeface="Arial Unicode MS" pitchFamily="34" charset="-122"/>
              </a:rPr>
              <a:t>integrated design studio </a:t>
            </a:r>
            <a:r>
              <a:rPr lang="en-US" altLang="zh-CN" sz="2000" dirty="0">
                <a:ea typeface="Arial Unicode MS" pitchFamily="34" charset="-122"/>
                <a:cs typeface="Arial Unicode MS" pitchFamily="34" charset="-122"/>
              </a:rPr>
              <a:t>to capture full lifecycle management models (TOSCA models for NF, simple / nested services augmented with BPMN, Policy / Analytic design models, etc.)</a:t>
            </a:r>
          </a:p>
          <a:p>
            <a:pPr marL="228600" marR="0" lvl="0" indent="-228600" algn="l" defTabSz="914400" rtl="0" eaLnBrk="1" fontAlgn="auto" latinLnBrk="0" hangingPunct="1">
              <a:lnSpc>
                <a:spcPct val="90000"/>
              </a:lnSpc>
              <a:spcBef>
                <a:spcPts val="1000"/>
              </a:spcBef>
              <a:spcAft>
                <a:spcPts val="0"/>
              </a:spcAft>
              <a:buClrTx/>
              <a:buSzTx/>
              <a:buFont typeface="Arial" pitchFamily="34" charset="0"/>
              <a:buChar char="•"/>
              <a:tabLst/>
              <a:defRPr/>
            </a:pPr>
            <a:r>
              <a:rPr lang="en-US" altLang="zh-CN" sz="2000" dirty="0">
                <a:ea typeface="Arial Unicode MS" pitchFamily="34" charset="-122"/>
                <a:cs typeface="Arial Unicode MS" pitchFamily="34" charset="-122"/>
              </a:rPr>
              <a:t>ONAP Should Support Cloud Agnostic Model and Multi-Cloud adaption layer while hiding infrastructure details</a:t>
            </a:r>
          </a:p>
          <a:p>
            <a:pPr marL="228600" marR="0" lvl="0" indent="-228600" algn="l" defTabSz="914400" rtl="0" eaLnBrk="1" fontAlgn="auto" latinLnBrk="0" hangingPunct="1">
              <a:lnSpc>
                <a:spcPct val="90000"/>
              </a:lnSpc>
              <a:spcBef>
                <a:spcPts val="1000"/>
              </a:spcBef>
              <a:spcAft>
                <a:spcPts val="0"/>
              </a:spcAft>
              <a:buClrTx/>
              <a:buSzTx/>
              <a:buFont typeface="Arial" pitchFamily="34" charset="0"/>
              <a:buChar char="•"/>
              <a:tabLst/>
              <a:defRPr/>
            </a:pPr>
            <a:r>
              <a:rPr lang="en-US" altLang="zh-CN" sz="2000" b="1" dirty="0">
                <a:solidFill>
                  <a:srgbClr val="0070C0"/>
                </a:solidFill>
                <a:ea typeface="Arial Unicode MS" pitchFamily="34" charset="-122"/>
                <a:cs typeface="Arial Unicode MS" pitchFamily="34" charset="-122"/>
              </a:rPr>
              <a:t>ONAP Target Goal is: Modular, Model-driven, Microservices-based architecture</a:t>
            </a:r>
          </a:p>
          <a:p>
            <a:pPr marL="685800" lvl="1" indent="-228600">
              <a:lnSpc>
                <a:spcPct val="90000"/>
              </a:lnSpc>
              <a:spcBef>
                <a:spcPts val="1000"/>
              </a:spcBef>
              <a:buFont typeface="Arial" pitchFamily="34" charset="0"/>
              <a:buChar char="•"/>
              <a:defRPr/>
            </a:pPr>
            <a:r>
              <a:rPr lang="en-US" altLang="zh-CN" sz="2000" dirty="0">
                <a:ea typeface="Arial Unicode MS" pitchFamily="34" charset="-122"/>
                <a:cs typeface="Arial Unicode MS" pitchFamily="34" charset="-122"/>
              </a:rPr>
              <a:t>Models drive interfaces between layers/components</a:t>
            </a:r>
          </a:p>
          <a:p>
            <a:pPr marL="228600" marR="0" lvl="0" indent="-228600" algn="l" defTabSz="914400" rtl="0" eaLnBrk="1" fontAlgn="auto" latinLnBrk="0" hangingPunct="1">
              <a:lnSpc>
                <a:spcPct val="90000"/>
              </a:lnSpc>
              <a:spcBef>
                <a:spcPts val="1000"/>
              </a:spcBef>
              <a:spcAft>
                <a:spcPts val="0"/>
              </a:spcAft>
              <a:buClrTx/>
              <a:buSzTx/>
              <a:buFont typeface="Arial" pitchFamily="34" charset="0"/>
              <a:buChar char="•"/>
              <a:tabLst/>
              <a:defRPr/>
            </a:pPr>
            <a:r>
              <a:rPr lang="en-US" altLang="zh-CN" sz="2000" dirty="0">
                <a:ea typeface="Arial Unicode MS" pitchFamily="34" charset="-122"/>
                <a:cs typeface="Arial Unicode MS" pitchFamily="34" charset="-122"/>
              </a:rPr>
              <a:t>ONAP should define </a:t>
            </a:r>
            <a:r>
              <a:rPr lang="en-US" altLang="zh-CN" sz="2000" b="1" dirty="0" smtClean="0">
                <a:solidFill>
                  <a:srgbClr val="0070C0"/>
                </a:solidFill>
                <a:ea typeface="Arial Unicode MS" pitchFamily="34" charset="-122"/>
                <a:cs typeface="Arial Unicode MS" pitchFamily="34" charset="-122"/>
              </a:rPr>
              <a:t>well-described and consistent NB-APIs </a:t>
            </a:r>
            <a:r>
              <a:rPr lang="en-US" altLang="zh-CN" sz="2000" dirty="0">
                <a:ea typeface="Arial Unicode MS" pitchFamily="34" charset="-122"/>
                <a:cs typeface="Arial Unicode MS" pitchFamily="34" charset="-122"/>
              </a:rPr>
              <a:t>at </a:t>
            </a:r>
            <a:r>
              <a:rPr lang="en-US" altLang="zh-CN" sz="2000" dirty="0" smtClean="0">
                <a:ea typeface="Arial Unicode MS" pitchFamily="34" charset="-122"/>
                <a:cs typeface="Arial Unicode MS" pitchFamily="34" charset="-122"/>
              </a:rPr>
              <a:t>all layers</a:t>
            </a:r>
            <a:endParaRPr lang="en-US" altLang="zh-CN" sz="2000" dirty="0">
              <a:ea typeface="Arial Unicode MS" pitchFamily="34" charset="-122"/>
              <a:cs typeface="Arial Unicode MS" pitchFamily="34" charset="-122"/>
            </a:endParaRPr>
          </a:p>
          <a:p>
            <a:pPr marL="228600" marR="0" lvl="0" indent="-228600" algn="l" defTabSz="914400" rtl="0" eaLnBrk="1" fontAlgn="auto" latinLnBrk="0" hangingPunct="1">
              <a:lnSpc>
                <a:spcPct val="90000"/>
              </a:lnSpc>
              <a:spcBef>
                <a:spcPts val="1000"/>
              </a:spcBef>
              <a:spcAft>
                <a:spcPts val="0"/>
              </a:spcAft>
              <a:buClrTx/>
              <a:buSzTx/>
              <a:buFont typeface="Arial" pitchFamily="34" charset="0"/>
              <a:buChar char="•"/>
              <a:tabLst/>
              <a:defRPr/>
            </a:pPr>
            <a:r>
              <a:rPr lang="en-US" altLang="zh-CN" sz="2000" dirty="0">
                <a:ea typeface="Arial Unicode MS" pitchFamily="34" charset="-122"/>
                <a:cs typeface="Arial Unicode MS" pitchFamily="34" charset="-122"/>
              </a:rPr>
              <a:t>Keep flexible capability for commercial solution (</a:t>
            </a:r>
            <a:r>
              <a:rPr lang="en-US" altLang="zh-CN" sz="2000" b="1" dirty="0">
                <a:solidFill>
                  <a:srgbClr val="0070C0"/>
                </a:solidFill>
                <a:ea typeface="Arial Unicode MS" pitchFamily="34" charset="-122"/>
                <a:cs typeface="Arial Unicode MS" pitchFamily="34" charset="-122"/>
              </a:rPr>
              <a:t>no vendor lock-in</a:t>
            </a:r>
            <a:r>
              <a:rPr lang="en-US" altLang="zh-CN" sz="2000" dirty="0">
                <a:ea typeface="Arial Unicode MS" pitchFamily="34" charset="-122"/>
                <a:cs typeface="Arial Unicode MS" pitchFamily="34" charset="-122"/>
              </a:rPr>
              <a:t>) </a:t>
            </a:r>
          </a:p>
          <a:p>
            <a:pPr marL="228600" marR="0" lvl="0" indent="-228600" algn="l" defTabSz="914400" rtl="0" eaLnBrk="1" fontAlgn="auto" latinLnBrk="0" hangingPunct="1">
              <a:lnSpc>
                <a:spcPct val="90000"/>
              </a:lnSpc>
              <a:spcBef>
                <a:spcPts val="1000"/>
              </a:spcBef>
              <a:spcAft>
                <a:spcPts val="0"/>
              </a:spcAft>
              <a:buClrTx/>
              <a:buSzTx/>
              <a:buFont typeface="Arial" pitchFamily="34" charset="0"/>
              <a:buChar char="•"/>
              <a:tabLst/>
              <a:defRPr/>
            </a:pPr>
            <a:r>
              <a:rPr lang="en-US" altLang="zh-CN" sz="2000" dirty="0">
                <a:ea typeface="Arial Unicode MS" pitchFamily="34" charset="-122"/>
                <a:cs typeface="Arial Unicode MS" pitchFamily="34" charset="-122"/>
              </a:rPr>
              <a:t>Agree to </a:t>
            </a:r>
            <a:r>
              <a:rPr lang="en-US" altLang="zh-CN" sz="2000" b="1" dirty="0">
                <a:solidFill>
                  <a:srgbClr val="0070C0"/>
                </a:solidFill>
                <a:ea typeface="Arial Unicode MS" pitchFamily="34" charset="-122"/>
                <a:cs typeface="Arial Unicode MS" pitchFamily="34" charset="-122"/>
              </a:rPr>
              <a:t>unified </a:t>
            </a:r>
            <a:r>
              <a:rPr lang="en-US" altLang="zh-CN" sz="2000" b="1" dirty="0" smtClean="0">
                <a:solidFill>
                  <a:srgbClr val="0070C0"/>
                </a:solidFill>
                <a:ea typeface="Arial Unicode MS" pitchFamily="34" charset="-122"/>
                <a:cs typeface="Arial Unicode MS" pitchFamily="34" charset="-122"/>
              </a:rPr>
              <a:t>modeling </a:t>
            </a:r>
            <a:r>
              <a:rPr lang="en-US" altLang="zh-CN" sz="2000" dirty="0">
                <a:ea typeface="Arial Unicode MS" pitchFamily="34" charset="-122"/>
                <a:cs typeface="Arial Unicode MS" pitchFamily="34" charset="-122"/>
              </a:rPr>
              <a:t>for integration across all modules: VES in DCAE, Logging &amp; monitor inside ONAP and more</a:t>
            </a:r>
            <a:endParaRPr lang="en-US" altLang="zh-CN" dirty="0">
              <a:ea typeface="Arial Unicode MS" pitchFamily="34" charset="-122"/>
              <a:cs typeface="Arial Unicode MS" pitchFamily="34" charset="-122"/>
            </a:endParaRPr>
          </a:p>
        </p:txBody>
      </p:sp>
    </p:spTree>
  </p:cSld>
  <p:clrMapOvr>
    <a:masterClrMapping/>
  </p:clrMapOvr>
  <p:transition>
    <p:wipe dir="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矩形 69"/>
          <p:cNvSpPr/>
          <p:nvPr/>
        </p:nvSpPr>
        <p:spPr>
          <a:xfrm>
            <a:off x="1188593" y="1126274"/>
            <a:ext cx="5444267" cy="56871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Flowchart: Document 29">
            <a:extLst>
              <a:ext uri="{FF2B5EF4-FFF2-40B4-BE49-F238E27FC236}">
                <a16:creationId xmlns="" xmlns:a16="http://schemas.microsoft.com/office/drawing/2014/main" id="{2201DC6D-CC95-430A-AA20-58AEE7F71D6A}"/>
              </a:ext>
            </a:extLst>
          </p:cNvPr>
          <p:cNvSpPr/>
          <p:nvPr/>
        </p:nvSpPr>
        <p:spPr>
          <a:xfrm>
            <a:off x="1588037" y="5707201"/>
            <a:ext cx="5463540" cy="495564"/>
          </a:xfrm>
          <a:prstGeom prst="flowChartDocumen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lowchart: Document 28">
            <a:extLst>
              <a:ext uri="{FF2B5EF4-FFF2-40B4-BE49-F238E27FC236}">
                <a16:creationId xmlns="" xmlns:a16="http://schemas.microsoft.com/office/drawing/2014/main" id="{69EE4E89-28DC-45EC-9F62-292FB766AF21}"/>
              </a:ext>
            </a:extLst>
          </p:cNvPr>
          <p:cNvSpPr/>
          <p:nvPr/>
        </p:nvSpPr>
        <p:spPr>
          <a:xfrm>
            <a:off x="1125123" y="5764757"/>
            <a:ext cx="5463540" cy="495564"/>
          </a:xfrm>
          <a:prstGeom prst="flowChartDocumen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rmAutofit/>
          </a:bodyPr>
          <a:lstStyle/>
          <a:p>
            <a:r>
              <a:rPr lang="en-US" altLang="en-US" sz="3600" b="1" dirty="0" smtClean="0">
                <a:solidFill>
                  <a:schemeClr val="bg1">
                    <a:lumMod val="95000"/>
                  </a:schemeClr>
                </a:solidFill>
              </a:rPr>
              <a:t>VF-C Components</a:t>
            </a:r>
            <a:endParaRPr lang="en-US" altLang="en-US" sz="3600" b="1" dirty="0">
              <a:solidFill>
                <a:schemeClr val="bg1">
                  <a:lumMod val="95000"/>
                </a:schemeClr>
              </a:solidFill>
            </a:endParaRPr>
          </a:p>
        </p:txBody>
      </p:sp>
      <p:sp>
        <p:nvSpPr>
          <p:cNvPr id="4" name="Rectangle: Rounded Corners 3">
            <a:extLst>
              <a:ext uri="{FF2B5EF4-FFF2-40B4-BE49-F238E27FC236}">
                <a16:creationId xmlns="" xmlns:a16="http://schemas.microsoft.com/office/drawing/2014/main" id="{0E3B859D-C3DA-49AF-B1D2-6C57B81AE6F2}"/>
              </a:ext>
            </a:extLst>
          </p:cNvPr>
          <p:cNvSpPr/>
          <p:nvPr/>
        </p:nvSpPr>
        <p:spPr>
          <a:xfrm>
            <a:off x="1291847" y="1923173"/>
            <a:ext cx="5034915" cy="2243027"/>
          </a:xfrm>
          <a:prstGeom prst="roundRect">
            <a:avLst/>
          </a:prstGeom>
          <a:solidFill>
            <a:srgbClr val="FFFFFF"/>
          </a:solidFill>
          <a:ln w="12700" cap="flat" cmpd="sng" algn="ctr">
            <a:solidFill>
              <a:srgbClr val="FF0000"/>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solidFill>
                  <a:srgbClr val="000000"/>
                </a:solidFill>
              </a:rPr>
              <a:t>NFVO</a:t>
            </a:r>
            <a:endParaRPr lang="en-US" dirty="0">
              <a:solidFill>
                <a:srgbClr val="000000"/>
              </a:solidFill>
            </a:endParaRPr>
          </a:p>
        </p:txBody>
      </p:sp>
      <p:sp>
        <p:nvSpPr>
          <p:cNvPr id="27" name="Flowchart: Document 26">
            <a:extLst>
              <a:ext uri="{FF2B5EF4-FFF2-40B4-BE49-F238E27FC236}">
                <a16:creationId xmlns="" xmlns:a16="http://schemas.microsoft.com/office/drawing/2014/main" id="{EA5147D7-5FC3-44D5-A6DD-6D58158949E7}"/>
              </a:ext>
            </a:extLst>
          </p:cNvPr>
          <p:cNvSpPr/>
          <p:nvPr/>
        </p:nvSpPr>
        <p:spPr>
          <a:xfrm>
            <a:off x="696498" y="5830132"/>
            <a:ext cx="5463540" cy="495564"/>
          </a:xfrm>
          <a:prstGeom prst="flowChartDocumen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 xmlns:a16="http://schemas.microsoft.com/office/drawing/2014/main" id="{E384522A-6081-4D7B-87AA-736AB6685BCE}"/>
              </a:ext>
            </a:extLst>
          </p:cNvPr>
          <p:cNvSpPr txBox="1"/>
          <p:nvPr/>
        </p:nvSpPr>
        <p:spPr>
          <a:xfrm>
            <a:off x="4975222" y="5607051"/>
            <a:ext cx="1172116" cy="369332"/>
          </a:xfrm>
          <a:prstGeom prst="rect">
            <a:avLst/>
          </a:prstGeom>
          <a:noFill/>
        </p:spPr>
        <p:txBody>
          <a:bodyPr wrap="none" rtlCol="0">
            <a:spAutoFit/>
          </a:bodyPr>
          <a:lstStyle/>
          <a:p>
            <a:r>
              <a:rPr lang="en-US" dirty="0"/>
              <a:t>NFVI&amp;VIM</a:t>
            </a:r>
          </a:p>
        </p:txBody>
      </p:sp>
      <p:sp>
        <p:nvSpPr>
          <p:cNvPr id="37" name="Flowchart: Document 36">
            <a:extLst>
              <a:ext uri="{FF2B5EF4-FFF2-40B4-BE49-F238E27FC236}">
                <a16:creationId xmlns="" xmlns:a16="http://schemas.microsoft.com/office/drawing/2014/main" id="{BBB59951-9FF2-4068-A679-1AB851C40AA8}"/>
              </a:ext>
            </a:extLst>
          </p:cNvPr>
          <p:cNvSpPr/>
          <p:nvPr/>
        </p:nvSpPr>
        <p:spPr>
          <a:xfrm>
            <a:off x="5422523" y="2097733"/>
            <a:ext cx="1266092" cy="514598"/>
          </a:xfrm>
          <a:prstGeom prst="flowChartDocumen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dirty="0"/>
              <a:t>VNF Package </a:t>
            </a:r>
            <a:br>
              <a:rPr lang="en-US" sz="1200" dirty="0"/>
            </a:br>
            <a:r>
              <a:rPr lang="en-US" sz="1200" dirty="0"/>
              <a:t>( VNFD)</a:t>
            </a:r>
          </a:p>
        </p:txBody>
      </p:sp>
      <p:sp>
        <p:nvSpPr>
          <p:cNvPr id="36" name="Flowchart: Document 35">
            <a:extLst>
              <a:ext uri="{FF2B5EF4-FFF2-40B4-BE49-F238E27FC236}">
                <a16:creationId xmlns="" xmlns:a16="http://schemas.microsoft.com/office/drawing/2014/main" id="{C94DAE16-30DC-4AB3-8B3C-594A87EF073E}"/>
              </a:ext>
            </a:extLst>
          </p:cNvPr>
          <p:cNvSpPr/>
          <p:nvPr/>
        </p:nvSpPr>
        <p:spPr>
          <a:xfrm>
            <a:off x="5300959" y="2161155"/>
            <a:ext cx="1266092" cy="514598"/>
          </a:xfrm>
          <a:prstGeom prst="flowChartDocumen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dirty="0" smtClean="0"/>
              <a:t>NS </a:t>
            </a:r>
            <a:r>
              <a:rPr lang="en-US" sz="1200" dirty="0"/>
              <a:t>Package </a:t>
            </a:r>
            <a:br>
              <a:rPr lang="en-US" sz="1200" dirty="0"/>
            </a:br>
            <a:r>
              <a:rPr lang="en-US" sz="1200" dirty="0"/>
              <a:t>( </a:t>
            </a:r>
            <a:r>
              <a:rPr lang="en-US" sz="1200" dirty="0" smtClean="0"/>
              <a:t>NSD</a:t>
            </a:r>
            <a:r>
              <a:rPr lang="en-US" sz="1200" dirty="0"/>
              <a:t>)</a:t>
            </a:r>
          </a:p>
        </p:txBody>
      </p:sp>
      <p:sp>
        <p:nvSpPr>
          <p:cNvPr id="38" name="TextBox 37">
            <a:extLst>
              <a:ext uri="{FF2B5EF4-FFF2-40B4-BE49-F238E27FC236}">
                <a16:creationId xmlns="" xmlns:a16="http://schemas.microsoft.com/office/drawing/2014/main" id="{F2222CFF-496B-4453-AF94-AC243980874D}"/>
              </a:ext>
            </a:extLst>
          </p:cNvPr>
          <p:cNvSpPr txBox="1"/>
          <p:nvPr/>
        </p:nvSpPr>
        <p:spPr>
          <a:xfrm>
            <a:off x="7497624" y="1575381"/>
            <a:ext cx="4289219" cy="3785652"/>
          </a:xfrm>
          <a:prstGeom prst="rect">
            <a:avLst/>
          </a:prstGeom>
          <a:noFill/>
        </p:spPr>
        <p:txBody>
          <a:bodyPr wrap="square" rtlCol="0">
            <a:spAutoFit/>
          </a:bodyPr>
          <a:lstStyle/>
          <a:p>
            <a:pPr marL="285750" indent="-285750"/>
            <a:r>
              <a:rPr lang="en-US" sz="1600" b="1" dirty="0" smtClean="0">
                <a:latin typeface="微软雅黑" pitchFamily="34" charset="-122"/>
                <a:ea typeface="微软雅黑" pitchFamily="34" charset="-122"/>
              </a:rPr>
              <a:t>NFVO Functions</a:t>
            </a:r>
          </a:p>
          <a:p>
            <a:pPr marL="285750" indent="-285750">
              <a:buFont typeface="Arial" panose="020B0604020202020204" pitchFamily="34" charset="0"/>
              <a:buChar char="•"/>
            </a:pPr>
            <a:r>
              <a:rPr lang="en-US" sz="1600" b="1" dirty="0" smtClean="0"/>
              <a:t>Support </a:t>
            </a:r>
            <a:r>
              <a:rPr lang="en-US" sz="1600" b="1" smtClean="0"/>
              <a:t>NS </a:t>
            </a:r>
            <a:r>
              <a:rPr lang="en-US" altLang="zh-CN" sz="1600" b="1" smtClean="0"/>
              <a:t>Lifecycle </a:t>
            </a:r>
            <a:r>
              <a:rPr lang="en-US" altLang="zh-CN" sz="1600" b="1" dirty="0" smtClean="0"/>
              <a:t>Management </a:t>
            </a:r>
            <a:r>
              <a:rPr lang="en-US" sz="1600" b="1" dirty="0" smtClean="0"/>
              <a:t>including NS instantiate, </a:t>
            </a:r>
            <a:r>
              <a:rPr lang="en-US" sz="1600" b="1" dirty="0"/>
              <a:t>scale, heal, operate </a:t>
            </a:r>
            <a:r>
              <a:rPr lang="en-US" sz="1600" b="1" dirty="0" smtClean="0"/>
              <a:t>(query /update/…)and terminate. In R1, most of NSLCM interfaces align with  SOL005 </a:t>
            </a:r>
            <a:r>
              <a:rPr lang="en-GB" altLang="zh-CN" sz="1600" b="1" dirty="0" smtClean="0"/>
              <a:t>Os-Ma-</a:t>
            </a:r>
            <a:r>
              <a:rPr lang="en-GB" altLang="zh-CN" sz="1600" b="1" dirty="0" err="1" smtClean="0"/>
              <a:t>nfvo</a:t>
            </a:r>
            <a:r>
              <a:rPr lang="en-GB" altLang="zh-CN" sz="1600" b="1" dirty="0" smtClean="0"/>
              <a:t> reference point</a:t>
            </a:r>
            <a:endParaRPr lang="en-US" sz="1600" b="1" dirty="0"/>
          </a:p>
          <a:p>
            <a:pPr marL="285750" indent="-285750">
              <a:buFont typeface="Arial" panose="020B0604020202020204" pitchFamily="34" charset="0"/>
              <a:buChar char="•"/>
            </a:pPr>
            <a:r>
              <a:rPr lang="en-US" sz="1600" b="1" dirty="0"/>
              <a:t>Support </a:t>
            </a:r>
            <a:r>
              <a:rPr lang="en-US" sz="1600" b="1" dirty="0" smtClean="0"/>
              <a:t> integration with  multi VNFMs via drivers which include vendors VNFM and generic VNFM. The interfaces between NFVO and driver comply with </a:t>
            </a:r>
            <a:r>
              <a:rPr lang="en-US" altLang="zh-CN" sz="1600" b="1" dirty="0" smtClean="0"/>
              <a:t>Or-</a:t>
            </a:r>
            <a:r>
              <a:rPr lang="en-US" altLang="zh-CN" sz="1600" b="1" dirty="0" err="1" smtClean="0"/>
              <a:t>Vnfm</a:t>
            </a:r>
            <a:r>
              <a:rPr lang="en-US" altLang="zh-CN" sz="1600" b="1" dirty="0" smtClean="0"/>
              <a:t>  reference point.</a:t>
            </a:r>
            <a:endParaRPr lang="en-US" sz="1600" b="1" dirty="0" smtClean="0"/>
          </a:p>
          <a:p>
            <a:pPr marL="285750" indent="-285750">
              <a:buFont typeface="Arial" panose="020B0604020202020204" pitchFamily="34" charset="0"/>
              <a:buChar char="•"/>
            </a:pPr>
            <a:r>
              <a:rPr lang="en-US" sz="1600" b="1" dirty="0" smtClean="0"/>
              <a:t>Support  integration with multi VIM via Multi-Cloud</a:t>
            </a:r>
          </a:p>
          <a:p>
            <a:pPr marL="285750" indent="-285750">
              <a:buFont typeface="Arial" panose="020B0604020202020204" pitchFamily="34" charset="0"/>
              <a:buChar char="•"/>
            </a:pPr>
            <a:r>
              <a:rPr lang="en-US" sz="1600" b="1" dirty="0" smtClean="0"/>
              <a:t>In R1, NFVO also supports  integration with vendor EMS via driver </a:t>
            </a:r>
            <a:endParaRPr lang="en-US" sz="1600" b="1" dirty="0"/>
          </a:p>
        </p:txBody>
      </p:sp>
      <p:sp>
        <p:nvSpPr>
          <p:cNvPr id="41" name="Circle: Hollow 18">
            <a:extLst>
              <a:ext uri="{FF2B5EF4-FFF2-40B4-BE49-F238E27FC236}">
                <a16:creationId xmlns="" xmlns:a16="http://schemas.microsoft.com/office/drawing/2014/main" id="{ADE56DA5-1148-4E5B-BF8B-E520481F9DB4}"/>
              </a:ext>
            </a:extLst>
          </p:cNvPr>
          <p:cNvSpPr/>
          <p:nvPr/>
        </p:nvSpPr>
        <p:spPr>
          <a:xfrm>
            <a:off x="2331580" y="2405071"/>
            <a:ext cx="2406650" cy="1556078"/>
          </a:xfrm>
          <a:prstGeom prst="donut">
            <a:avLst>
              <a:gd name="adj" fmla="val 621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2" name="Rectangle: Rounded Corners 20">
            <a:extLst>
              <a:ext uri="{FF2B5EF4-FFF2-40B4-BE49-F238E27FC236}">
                <a16:creationId xmlns="" xmlns:a16="http://schemas.microsoft.com/office/drawing/2014/main" id="{E623B598-210B-4E1F-86FB-31BF0A9C111E}"/>
              </a:ext>
            </a:extLst>
          </p:cNvPr>
          <p:cNvSpPr/>
          <p:nvPr/>
        </p:nvSpPr>
        <p:spPr>
          <a:xfrm>
            <a:off x="3311289" y="2355032"/>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smtClean="0"/>
              <a:t>Instantiate</a:t>
            </a:r>
            <a:endParaRPr lang="en-US" sz="1200" dirty="0"/>
          </a:p>
        </p:txBody>
      </p:sp>
      <p:sp>
        <p:nvSpPr>
          <p:cNvPr id="45" name="Rectangle: Rounded Corners 22">
            <a:extLst>
              <a:ext uri="{FF2B5EF4-FFF2-40B4-BE49-F238E27FC236}">
                <a16:creationId xmlns="" xmlns:a16="http://schemas.microsoft.com/office/drawing/2014/main" id="{75F86AB5-2114-4CFA-BBCD-54CC91FF1B57}"/>
              </a:ext>
            </a:extLst>
          </p:cNvPr>
          <p:cNvSpPr/>
          <p:nvPr/>
        </p:nvSpPr>
        <p:spPr>
          <a:xfrm>
            <a:off x="4300209" y="2943805"/>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Scale</a:t>
            </a:r>
            <a:endParaRPr lang="en-US" sz="1200" dirty="0"/>
          </a:p>
        </p:txBody>
      </p:sp>
      <p:sp>
        <p:nvSpPr>
          <p:cNvPr id="46" name="Rectangle: Rounded Corners 23">
            <a:extLst>
              <a:ext uri="{FF2B5EF4-FFF2-40B4-BE49-F238E27FC236}">
                <a16:creationId xmlns="" xmlns:a16="http://schemas.microsoft.com/office/drawing/2014/main" id="{5A3F4E92-D95C-48DB-8DAE-8824F852B61D}"/>
              </a:ext>
            </a:extLst>
          </p:cNvPr>
          <p:cNvSpPr/>
          <p:nvPr/>
        </p:nvSpPr>
        <p:spPr>
          <a:xfrm>
            <a:off x="3702577" y="3560157"/>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Heal</a:t>
            </a:r>
            <a:endParaRPr lang="en-US" sz="1200" dirty="0"/>
          </a:p>
        </p:txBody>
      </p:sp>
      <p:sp>
        <p:nvSpPr>
          <p:cNvPr id="48" name="Rectangle: Rounded Corners 25">
            <a:extLst>
              <a:ext uri="{FF2B5EF4-FFF2-40B4-BE49-F238E27FC236}">
                <a16:creationId xmlns="" xmlns:a16="http://schemas.microsoft.com/office/drawing/2014/main" id="{91C32C53-FD53-4747-BFD6-3B6487FAD8A5}"/>
              </a:ext>
            </a:extLst>
          </p:cNvPr>
          <p:cNvSpPr/>
          <p:nvPr/>
        </p:nvSpPr>
        <p:spPr>
          <a:xfrm>
            <a:off x="2059375" y="2718906"/>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Terminate</a:t>
            </a:r>
            <a:endParaRPr lang="en-US" sz="1200" dirty="0"/>
          </a:p>
        </p:txBody>
      </p:sp>
      <p:sp>
        <p:nvSpPr>
          <p:cNvPr id="53" name="Rectangle: Rounded Corners 5">
            <a:extLst>
              <a:ext uri="{FF2B5EF4-FFF2-40B4-BE49-F238E27FC236}">
                <a16:creationId xmlns="" xmlns:a16="http://schemas.microsoft.com/office/drawing/2014/main" id="{F5048C9F-85B9-4D96-A4EA-3EF6A6949BF9}"/>
              </a:ext>
            </a:extLst>
          </p:cNvPr>
          <p:cNvSpPr/>
          <p:nvPr/>
        </p:nvSpPr>
        <p:spPr>
          <a:xfrm>
            <a:off x="1244348" y="4466898"/>
            <a:ext cx="1705467" cy="499593"/>
          </a:xfrm>
          <a:prstGeom prst="roundRect">
            <a:avLst/>
          </a:prstGeom>
          <a:noFill/>
          <a:ln w="12700" cap="flat" cmpd="sng" algn="ctr">
            <a:solidFill>
              <a:schemeClr val="accent1">
                <a:shade val="50000"/>
              </a:schemeClr>
            </a:solidFill>
            <a:prstDash val="solid"/>
            <a:miter lim="800000"/>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0000"/>
                </a:solidFill>
              </a:rPr>
              <a:t>SVNFM</a:t>
            </a:r>
            <a:endParaRPr lang="en-US" dirty="0">
              <a:solidFill>
                <a:srgbClr val="000000"/>
              </a:solidFill>
            </a:endParaRPr>
          </a:p>
        </p:txBody>
      </p:sp>
      <p:sp>
        <p:nvSpPr>
          <p:cNvPr id="55" name="Rectangle: Rounded Corners 24">
            <a:extLst>
              <a:ext uri="{FF2B5EF4-FFF2-40B4-BE49-F238E27FC236}">
                <a16:creationId xmlns="" xmlns:a16="http://schemas.microsoft.com/office/drawing/2014/main" id="{5D8202FE-6F46-4095-8DA1-08BEA5BD5D33}"/>
              </a:ext>
            </a:extLst>
          </p:cNvPr>
          <p:cNvSpPr/>
          <p:nvPr/>
        </p:nvSpPr>
        <p:spPr>
          <a:xfrm>
            <a:off x="1679674" y="4354224"/>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D</a:t>
            </a:r>
            <a:r>
              <a:rPr lang="en-US" altLang="zh-CN" sz="1200" dirty="0" smtClean="0"/>
              <a:t>river</a:t>
            </a:r>
            <a:endParaRPr lang="en-US" sz="1200" dirty="0"/>
          </a:p>
        </p:txBody>
      </p:sp>
      <p:sp>
        <p:nvSpPr>
          <p:cNvPr id="56" name="Rectangle: Rounded Corners 38">
            <a:extLst>
              <a:ext uri="{FF2B5EF4-FFF2-40B4-BE49-F238E27FC236}">
                <a16:creationId xmlns="" xmlns:a16="http://schemas.microsoft.com/office/drawing/2014/main" id="{3B1C62D5-24C0-4277-A6CF-4DE2325CCE91}"/>
              </a:ext>
            </a:extLst>
          </p:cNvPr>
          <p:cNvSpPr/>
          <p:nvPr/>
        </p:nvSpPr>
        <p:spPr>
          <a:xfrm>
            <a:off x="954344" y="5146302"/>
            <a:ext cx="5505084" cy="308231"/>
          </a:xfrm>
          <a:prstGeom prst="roundRect">
            <a:avLst/>
          </a:prstGeom>
          <a:solidFill>
            <a:srgbClr val="FFFFFF"/>
          </a:solidFill>
          <a:ln w="12700" cap="flat" cmpd="sng" algn="ctr">
            <a:solidFill>
              <a:schemeClr val="accent1">
                <a:shade val="5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0000"/>
                </a:solidFill>
              </a:rPr>
              <a:t>Multi-Cloud</a:t>
            </a:r>
            <a:endParaRPr lang="en-US" dirty="0">
              <a:solidFill>
                <a:srgbClr val="000000"/>
              </a:solidFill>
            </a:endParaRPr>
          </a:p>
        </p:txBody>
      </p:sp>
      <p:sp>
        <p:nvSpPr>
          <p:cNvPr id="58" name="Rectangle: Rounded Corners 23">
            <a:extLst>
              <a:ext uri="{FF2B5EF4-FFF2-40B4-BE49-F238E27FC236}">
                <a16:creationId xmlns="" xmlns:a16="http://schemas.microsoft.com/office/drawing/2014/main" id="{5A3F4E92-D95C-48DB-8DAE-8824F852B61D}"/>
              </a:ext>
            </a:extLst>
          </p:cNvPr>
          <p:cNvSpPr/>
          <p:nvPr/>
        </p:nvSpPr>
        <p:spPr>
          <a:xfrm>
            <a:off x="2220070" y="3435168"/>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Operate</a:t>
            </a:r>
            <a:endParaRPr lang="en-US" sz="1200" dirty="0"/>
          </a:p>
        </p:txBody>
      </p:sp>
      <p:sp>
        <p:nvSpPr>
          <p:cNvPr id="24" name="Rectangle: Rounded Corners 5">
            <a:extLst>
              <a:ext uri="{FF2B5EF4-FFF2-40B4-BE49-F238E27FC236}">
                <a16:creationId xmlns="" xmlns:a16="http://schemas.microsoft.com/office/drawing/2014/main" id="{F5048C9F-85B9-4D96-A4EA-3EF6A6949BF9}"/>
              </a:ext>
            </a:extLst>
          </p:cNvPr>
          <p:cNvSpPr/>
          <p:nvPr/>
        </p:nvSpPr>
        <p:spPr>
          <a:xfrm>
            <a:off x="3517711" y="4466898"/>
            <a:ext cx="1418124" cy="499593"/>
          </a:xfrm>
          <a:prstGeom prst="roundRect">
            <a:avLst/>
          </a:prstGeom>
          <a:noFill/>
          <a:ln w="12700" cap="flat" cmpd="sng" algn="ctr">
            <a:solidFill>
              <a:schemeClr val="accent1">
                <a:shade val="50000"/>
              </a:schemeClr>
            </a:solidFill>
            <a:prstDash val="solid"/>
            <a:miter lim="800000"/>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0000"/>
                </a:solidFill>
              </a:rPr>
              <a:t>GVNFM</a:t>
            </a:r>
            <a:endParaRPr lang="en-US" dirty="0">
              <a:solidFill>
                <a:srgbClr val="000000"/>
              </a:solidFill>
            </a:endParaRPr>
          </a:p>
        </p:txBody>
      </p:sp>
      <p:cxnSp>
        <p:nvCxnSpPr>
          <p:cNvPr id="25" name="Straight Arrow Connector 17">
            <a:extLst>
              <a:ext uri="{FF2B5EF4-FFF2-40B4-BE49-F238E27FC236}">
                <a16:creationId xmlns="" xmlns:a16="http://schemas.microsoft.com/office/drawing/2014/main" id="{5250E69F-0B80-4312-A57A-0F14B9294EAB}"/>
              </a:ext>
            </a:extLst>
          </p:cNvPr>
          <p:cNvCxnSpPr>
            <a:cxnSpLocks/>
          </p:cNvCxnSpPr>
          <p:nvPr/>
        </p:nvCxnSpPr>
        <p:spPr>
          <a:xfrm flipV="1">
            <a:off x="3090193" y="4166200"/>
            <a:ext cx="0" cy="947474"/>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17">
            <a:extLst>
              <a:ext uri="{FF2B5EF4-FFF2-40B4-BE49-F238E27FC236}">
                <a16:creationId xmlns="" xmlns:a16="http://schemas.microsoft.com/office/drawing/2014/main" id="{5250E69F-0B80-4312-A57A-0F14B9294EAB}"/>
              </a:ext>
            </a:extLst>
          </p:cNvPr>
          <p:cNvCxnSpPr>
            <a:cxnSpLocks/>
          </p:cNvCxnSpPr>
          <p:nvPr/>
        </p:nvCxnSpPr>
        <p:spPr>
          <a:xfrm flipV="1">
            <a:off x="4298832" y="4166200"/>
            <a:ext cx="0" cy="286839"/>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cxnSp>
        <p:nvCxnSpPr>
          <p:cNvPr id="33" name="Straight Arrow Connector 17">
            <a:extLst>
              <a:ext uri="{FF2B5EF4-FFF2-40B4-BE49-F238E27FC236}">
                <a16:creationId xmlns="" xmlns:a16="http://schemas.microsoft.com/office/drawing/2014/main" id="{5250E69F-0B80-4312-A57A-0F14B9294EAB}"/>
              </a:ext>
            </a:extLst>
          </p:cNvPr>
          <p:cNvCxnSpPr>
            <a:cxnSpLocks/>
          </p:cNvCxnSpPr>
          <p:nvPr/>
        </p:nvCxnSpPr>
        <p:spPr>
          <a:xfrm flipV="1">
            <a:off x="2136874" y="4141679"/>
            <a:ext cx="0" cy="212546"/>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cxnSp>
        <p:nvCxnSpPr>
          <p:cNvPr id="35" name="Straight Arrow Connector 17">
            <a:extLst>
              <a:ext uri="{FF2B5EF4-FFF2-40B4-BE49-F238E27FC236}">
                <a16:creationId xmlns="" xmlns:a16="http://schemas.microsoft.com/office/drawing/2014/main" id="{5250E69F-0B80-4312-A57A-0F14B9294EAB}"/>
              </a:ext>
            </a:extLst>
          </p:cNvPr>
          <p:cNvCxnSpPr>
            <a:cxnSpLocks/>
          </p:cNvCxnSpPr>
          <p:nvPr/>
        </p:nvCxnSpPr>
        <p:spPr>
          <a:xfrm flipV="1">
            <a:off x="3495224" y="5443628"/>
            <a:ext cx="0" cy="286839"/>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 xmlns:a16="http://schemas.microsoft.com/office/drawing/2014/main" id="{8E208599-8C13-494A-920B-5471CE26C5D1}"/>
              </a:ext>
            </a:extLst>
          </p:cNvPr>
          <p:cNvSpPr txBox="1"/>
          <p:nvPr/>
        </p:nvSpPr>
        <p:spPr>
          <a:xfrm>
            <a:off x="3613369" y="5443628"/>
            <a:ext cx="665567" cy="261610"/>
          </a:xfrm>
          <a:prstGeom prst="rect">
            <a:avLst/>
          </a:prstGeom>
          <a:noFill/>
        </p:spPr>
        <p:txBody>
          <a:bodyPr wrap="square" rtlCol="0">
            <a:spAutoFit/>
          </a:bodyPr>
          <a:lstStyle/>
          <a:p>
            <a:r>
              <a:rPr lang="en-US" sz="1100" b="1" dirty="0"/>
              <a:t>Vi-</a:t>
            </a:r>
            <a:r>
              <a:rPr lang="en-US" sz="1100" b="1" dirty="0" err="1"/>
              <a:t>Vnfm</a:t>
            </a:r>
            <a:endParaRPr lang="en-US" sz="1100" b="1" dirty="0"/>
          </a:p>
        </p:txBody>
      </p:sp>
      <p:sp>
        <p:nvSpPr>
          <p:cNvPr id="49" name="TextBox 48">
            <a:extLst>
              <a:ext uri="{FF2B5EF4-FFF2-40B4-BE49-F238E27FC236}">
                <a16:creationId xmlns="" xmlns:a16="http://schemas.microsoft.com/office/drawing/2014/main" id="{525AE47A-F0D1-47A5-872F-4B37A8004070}"/>
              </a:ext>
            </a:extLst>
          </p:cNvPr>
          <p:cNvSpPr txBox="1"/>
          <p:nvPr/>
        </p:nvSpPr>
        <p:spPr>
          <a:xfrm>
            <a:off x="4270267" y="4920655"/>
            <a:ext cx="665567" cy="261610"/>
          </a:xfrm>
          <a:prstGeom prst="rect">
            <a:avLst/>
          </a:prstGeom>
          <a:noFill/>
        </p:spPr>
        <p:txBody>
          <a:bodyPr wrap="none" rtlCol="0">
            <a:spAutoFit/>
          </a:bodyPr>
          <a:lstStyle/>
          <a:p>
            <a:r>
              <a:rPr lang="en-US" sz="1100" b="1" dirty="0"/>
              <a:t>Vi-</a:t>
            </a:r>
            <a:r>
              <a:rPr lang="en-US" sz="1100" b="1" dirty="0" err="1"/>
              <a:t>Vnfm</a:t>
            </a:r>
            <a:endParaRPr lang="en-US" sz="1100" b="1" dirty="0"/>
          </a:p>
        </p:txBody>
      </p:sp>
      <p:cxnSp>
        <p:nvCxnSpPr>
          <p:cNvPr id="50" name="Straight Arrow Connector 17">
            <a:extLst>
              <a:ext uri="{FF2B5EF4-FFF2-40B4-BE49-F238E27FC236}">
                <a16:creationId xmlns="" xmlns:a16="http://schemas.microsoft.com/office/drawing/2014/main" id="{5250E69F-0B80-4312-A57A-0F14B9294EAB}"/>
              </a:ext>
            </a:extLst>
          </p:cNvPr>
          <p:cNvCxnSpPr>
            <a:cxnSpLocks/>
          </p:cNvCxnSpPr>
          <p:nvPr/>
        </p:nvCxnSpPr>
        <p:spPr>
          <a:xfrm flipV="1">
            <a:off x="4293127" y="4971450"/>
            <a:ext cx="0" cy="212546"/>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 xmlns:a16="http://schemas.microsoft.com/office/drawing/2014/main" id="{525AE47A-F0D1-47A5-872F-4B37A8004070}"/>
              </a:ext>
            </a:extLst>
          </p:cNvPr>
          <p:cNvSpPr txBox="1"/>
          <p:nvPr/>
        </p:nvSpPr>
        <p:spPr>
          <a:xfrm>
            <a:off x="1991911" y="5376452"/>
            <a:ext cx="665567" cy="261610"/>
          </a:xfrm>
          <a:prstGeom prst="rect">
            <a:avLst/>
          </a:prstGeom>
          <a:noFill/>
        </p:spPr>
        <p:txBody>
          <a:bodyPr wrap="none" rtlCol="0">
            <a:spAutoFit/>
          </a:bodyPr>
          <a:lstStyle/>
          <a:p>
            <a:r>
              <a:rPr lang="en-US" sz="1100" b="1" dirty="0"/>
              <a:t>Vi-</a:t>
            </a:r>
            <a:r>
              <a:rPr lang="en-US" sz="1100" b="1" dirty="0" err="1"/>
              <a:t>Vnfm</a:t>
            </a:r>
            <a:endParaRPr lang="en-US" sz="1100" b="1" dirty="0"/>
          </a:p>
        </p:txBody>
      </p:sp>
      <p:cxnSp>
        <p:nvCxnSpPr>
          <p:cNvPr id="54" name="Straight Arrow Connector 17">
            <a:extLst>
              <a:ext uri="{FF2B5EF4-FFF2-40B4-BE49-F238E27FC236}">
                <a16:creationId xmlns="" xmlns:a16="http://schemas.microsoft.com/office/drawing/2014/main" id="{5250E69F-0B80-4312-A57A-0F14B9294EAB}"/>
              </a:ext>
            </a:extLst>
          </p:cNvPr>
          <p:cNvCxnSpPr>
            <a:cxnSpLocks/>
          </p:cNvCxnSpPr>
          <p:nvPr/>
        </p:nvCxnSpPr>
        <p:spPr>
          <a:xfrm flipV="1">
            <a:off x="2059375" y="4935488"/>
            <a:ext cx="0" cy="829269"/>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 xmlns:a16="http://schemas.microsoft.com/office/drawing/2014/main" id="{525AE47A-F0D1-47A5-872F-4B37A8004070}"/>
              </a:ext>
            </a:extLst>
          </p:cNvPr>
          <p:cNvSpPr txBox="1"/>
          <p:nvPr/>
        </p:nvSpPr>
        <p:spPr>
          <a:xfrm>
            <a:off x="2097082" y="4106062"/>
            <a:ext cx="724878" cy="261610"/>
          </a:xfrm>
          <a:prstGeom prst="rect">
            <a:avLst/>
          </a:prstGeom>
          <a:noFill/>
        </p:spPr>
        <p:txBody>
          <a:bodyPr wrap="none" rtlCol="0">
            <a:spAutoFit/>
          </a:bodyPr>
          <a:lstStyle/>
          <a:p>
            <a:r>
              <a:rPr lang="en-US" sz="1100" b="1" dirty="0" smtClean="0"/>
              <a:t>Or- </a:t>
            </a:r>
            <a:r>
              <a:rPr lang="en-US" sz="1100" b="1" dirty="0" err="1" smtClean="0"/>
              <a:t>Vnfm</a:t>
            </a:r>
            <a:endParaRPr lang="en-US" sz="1100" b="1" dirty="0"/>
          </a:p>
        </p:txBody>
      </p:sp>
      <p:sp>
        <p:nvSpPr>
          <p:cNvPr id="60" name="TextBox 59">
            <a:extLst>
              <a:ext uri="{FF2B5EF4-FFF2-40B4-BE49-F238E27FC236}">
                <a16:creationId xmlns="" xmlns:a16="http://schemas.microsoft.com/office/drawing/2014/main" id="{525AE47A-F0D1-47A5-872F-4B37A8004070}"/>
              </a:ext>
            </a:extLst>
          </p:cNvPr>
          <p:cNvSpPr txBox="1"/>
          <p:nvPr/>
        </p:nvSpPr>
        <p:spPr>
          <a:xfrm>
            <a:off x="4277582" y="4179647"/>
            <a:ext cx="724878" cy="261610"/>
          </a:xfrm>
          <a:prstGeom prst="rect">
            <a:avLst/>
          </a:prstGeom>
          <a:noFill/>
        </p:spPr>
        <p:txBody>
          <a:bodyPr wrap="none" rtlCol="0">
            <a:spAutoFit/>
          </a:bodyPr>
          <a:lstStyle/>
          <a:p>
            <a:r>
              <a:rPr lang="en-US" sz="1100" b="1" dirty="0" smtClean="0"/>
              <a:t>Or- </a:t>
            </a:r>
            <a:r>
              <a:rPr lang="en-US" sz="1100" b="1" dirty="0" err="1" smtClean="0"/>
              <a:t>Vnfm</a:t>
            </a:r>
            <a:endParaRPr lang="en-US" sz="1100" b="1" dirty="0"/>
          </a:p>
        </p:txBody>
      </p:sp>
      <p:sp>
        <p:nvSpPr>
          <p:cNvPr id="61" name="TextBox 60">
            <a:extLst>
              <a:ext uri="{FF2B5EF4-FFF2-40B4-BE49-F238E27FC236}">
                <a16:creationId xmlns="" xmlns:a16="http://schemas.microsoft.com/office/drawing/2014/main" id="{525AE47A-F0D1-47A5-872F-4B37A8004070}"/>
              </a:ext>
            </a:extLst>
          </p:cNvPr>
          <p:cNvSpPr txBox="1"/>
          <p:nvPr/>
        </p:nvSpPr>
        <p:spPr>
          <a:xfrm>
            <a:off x="3028398" y="4471069"/>
            <a:ext cx="492443" cy="261610"/>
          </a:xfrm>
          <a:prstGeom prst="rect">
            <a:avLst/>
          </a:prstGeom>
          <a:noFill/>
        </p:spPr>
        <p:txBody>
          <a:bodyPr wrap="none" rtlCol="0">
            <a:spAutoFit/>
          </a:bodyPr>
          <a:lstStyle/>
          <a:p>
            <a:r>
              <a:rPr lang="en-US" sz="1100" b="1" dirty="0" smtClean="0"/>
              <a:t>Or-Vi</a:t>
            </a:r>
            <a:endParaRPr lang="en-US" sz="1100" b="1" dirty="0"/>
          </a:p>
        </p:txBody>
      </p:sp>
      <p:sp>
        <p:nvSpPr>
          <p:cNvPr id="64" name="Rectangle: Rounded Corners 5">
            <a:extLst>
              <a:ext uri="{FF2B5EF4-FFF2-40B4-BE49-F238E27FC236}">
                <a16:creationId xmlns="" xmlns:a16="http://schemas.microsoft.com/office/drawing/2014/main" id="{F5048C9F-85B9-4D96-A4EA-3EF6A6949BF9}"/>
              </a:ext>
            </a:extLst>
          </p:cNvPr>
          <p:cNvSpPr/>
          <p:nvPr/>
        </p:nvSpPr>
        <p:spPr>
          <a:xfrm>
            <a:off x="5088235" y="4474710"/>
            <a:ext cx="1418124" cy="499593"/>
          </a:xfrm>
          <a:prstGeom prst="roundRect">
            <a:avLst/>
          </a:prstGeom>
          <a:noFill/>
          <a:ln w="12700" cap="flat" cmpd="sng" algn="ctr">
            <a:solidFill>
              <a:schemeClr val="accent1">
                <a:shade val="50000"/>
              </a:schemeClr>
            </a:solidFill>
            <a:prstDash val="solid"/>
            <a:miter lim="800000"/>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0000"/>
                </a:solidFill>
              </a:rPr>
              <a:t>EMS</a:t>
            </a:r>
            <a:endParaRPr lang="en-US" dirty="0">
              <a:solidFill>
                <a:srgbClr val="000000"/>
              </a:solidFill>
            </a:endParaRPr>
          </a:p>
        </p:txBody>
      </p:sp>
      <p:sp>
        <p:nvSpPr>
          <p:cNvPr id="65" name="Rectangle: Rounded Corners 24">
            <a:extLst>
              <a:ext uri="{FF2B5EF4-FFF2-40B4-BE49-F238E27FC236}">
                <a16:creationId xmlns="" xmlns:a16="http://schemas.microsoft.com/office/drawing/2014/main" id="{5D8202FE-6F46-4095-8DA1-08BEA5BD5D33}"/>
              </a:ext>
            </a:extLst>
          </p:cNvPr>
          <p:cNvSpPr/>
          <p:nvPr/>
        </p:nvSpPr>
        <p:spPr>
          <a:xfrm>
            <a:off x="5345456" y="4382799"/>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D</a:t>
            </a:r>
            <a:r>
              <a:rPr lang="en-US" altLang="zh-CN" sz="1200" dirty="0" smtClean="0"/>
              <a:t>river</a:t>
            </a:r>
            <a:endParaRPr lang="en-US" sz="1200" dirty="0"/>
          </a:p>
        </p:txBody>
      </p:sp>
      <p:sp>
        <p:nvSpPr>
          <p:cNvPr id="66" name="Rectangle: Rounded Corners 3">
            <a:extLst>
              <a:ext uri="{FF2B5EF4-FFF2-40B4-BE49-F238E27FC236}">
                <a16:creationId xmlns="" xmlns:a16="http://schemas.microsoft.com/office/drawing/2014/main" id="{0E3B859D-C3DA-49AF-B1D2-6C57B81AE6F2}"/>
              </a:ext>
            </a:extLst>
          </p:cNvPr>
          <p:cNvSpPr/>
          <p:nvPr/>
        </p:nvSpPr>
        <p:spPr>
          <a:xfrm>
            <a:off x="1254933" y="1182029"/>
            <a:ext cx="1712599" cy="426805"/>
          </a:xfrm>
          <a:prstGeom prst="roundRect">
            <a:avLst/>
          </a:prstGeom>
          <a:solidFill>
            <a:srgbClr val="FFFFFF"/>
          </a:solidFill>
          <a:ln w="12700" cap="flat" cmpd="sng" algn="ctr">
            <a:solidFill>
              <a:schemeClr val="accent1">
                <a:shade val="5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solidFill>
                  <a:srgbClr val="000000"/>
                </a:solidFill>
              </a:rPr>
              <a:t>SO</a:t>
            </a:r>
            <a:endParaRPr lang="en-US" dirty="0">
              <a:solidFill>
                <a:srgbClr val="000000"/>
              </a:solidFill>
            </a:endParaRPr>
          </a:p>
        </p:txBody>
      </p:sp>
      <p:sp>
        <p:nvSpPr>
          <p:cNvPr id="67" name="Rectangle: Rounded Corners 3">
            <a:extLst>
              <a:ext uri="{FF2B5EF4-FFF2-40B4-BE49-F238E27FC236}">
                <a16:creationId xmlns="" xmlns:a16="http://schemas.microsoft.com/office/drawing/2014/main" id="{0E3B859D-C3DA-49AF-B1D2-6C57B81AE6F2}"/>
              </a:ext>
            </a:extLst>
          </p:cNvPr>
          <p:cNvSpPr/>
          <p:nvPr/>
        </p:nvSpPr>
        <p:spPr>
          <a:xfrm>
            <a:off x="3056413" y="1182029"/>
            <a:ext cx="1712599" cy="426805"/>
          </a:xfrm>
          <a:prstGeom prst="roundRect">
            <a:avLst/>
          </a:prstGeom>
          <a:solidFill>
            <a:srgbClr val="FFFFFF"/>
          </a:solidFill>
          <a:ln w="12700" cap="flat" cmpd="sng" algn="ctr">
            <a:solidFill>
              <a:schemeClr val="accent1">
                <a:shade val="5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solidFill>
                  <a:srgbClr val="000000"/>
                </a:solidFill>
              </a:rPr>
              <a:t>Policy</a:t>
            </a:r>
            <a:endParaRPr lang="en-US" dirty="0">
              <a:solidFill>
                <a:srgbClr val="000000"/>
              </a:solidFill>
            </a:endParaRPr>
          </a:p>
        </p:txBody>
      </p:sp>
      <p:sp>
        <p:nvSpPr>
          <p:cNvPr id="68" name="Rectangle: Rounded Corners 3">
            <a:extLst>
              <a:ext uri="{FF2B5EF4-FFF2-40B4-BE49-F238E27FC236}">
                <a16:creationId xmlns="" xmlns:a16="http://schemas.microsoft.com/office/drawing/2014/main" id="{0E3B859D-C3DA-49AF-B1D2-6C57B81AE6F2}"/>
              </a:ext>
            </a:extLst>
          </p:cNvPr>
          <p:cNvSpPr/>
          <p:nvPr/>
        </p:nvSpPr>
        <p:spPr>
          <a:xfrm>
            <a:off x="4857778" y="1182029"/>
            <a:ext cx="1712599" cy="426805"/>
          </a:xfrm>
          <a:prstGeom prst="roundRect">
            <a:avLst/>
          </a:prstGeom>
          <a:solidFill>
            <a:srgbClr val="FFFFFF"/>
          </a:solidFill>
          <a:ln w="12700" cap="flat" cmpd="sng" algn="ctr">
            <a:solidFill>
              <a:schemeClr val="accent1">
                <a:shade val="5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solidFill>
                  <a:srgbClr val="000000"/>
                </a:solidFill>
              </a:rPr>
              <a:t>UUI</a:t>
            </a:r>
            <a:endParaRPr lang="en-US" dirty="0">
              <a:solidFill>
                <a:srgbClr val="000000"/>
              </a:solidFill>
            </a:endParaRPr>
          </a:p>
        </p:txBody>
      </p:sp>
      <p:cxnSp>
        <p:nvCxnSpPr>
          <p:cNvPr id="71" name="Straight Arrow Connector 17">
            <a:extLst>
              <a:ext uri="{FF2B5EF4-FFF2-40B4-BE49-F238E27FC236}">
                <a16:creationId xmlns="" xmlns:a16="http://schemas.microsoft.com/office/drawing/2014/main" id="{5250E69F-0B80-4312-A57A-0F14B9294EAB}"/>
              </a:ext>
            </a:extLst>
          </p:cNvPr>
          <p:cNvCxnSpPr>
            <a:cxnSpLocks/>
          </p:cNvCxnSpPr>
          <p:nvPr/>
        </p:nvCxnSpPr>
        <p:spPr>
          <a:xfrm flipV="1">
            <a:off x="3869473" y="1710627"/>
            <a:ext cx="0" cy="212546"/>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sp>
        <p:nvSpPr>
          <p:cNvPr id="72" name="矩形 71"/>
          <p:cNvSpPr/>
          <p:nvPr/>
        </p:nvSpPr>
        <p:spPr>
          <a:xfrm>
            <a:off x="3856350" y="1677174"/>
            <a:ext cx="878767" cy="261610"/>
          </a:xfrm>
          <a:prstGeom prst="rect">
            <a:avLst/>
          </a:prstGeom>
        </p:spPr>
        <p:txBody>
          <a:bodyPr wrap="square">
            <a:spAutoFit/>
          </a:bodyPr>
          <a:lstStyle/>
          <a:p>
            <a:r>
              <a:rPr lang="en-GB" altLang="zh-CN" sz="1100" b="1" dirty="0" smtClean="0"/>
              <a:t>Os-Ma-</a:t>
            </a:r>
            <a:r>
              <a:rPr lang="en-GB" altLang="zh-CN" sz="1100" b="1" dirty="0" err="1" smtClean="0"/>
              <a:t>nfvo</a:t>
            </a:r>
            <a:endParaRPr lang="zh-CN" altLang="en-US" sz="1100" b="1" dirty="0"/>
          </a:p>
        </p:txBody>
      </p:sp>
    </p:spTree>
    <p:extLst>
      <p:ext uri="{BB962C8B-B14F-4D97-AF65-F5344CB8AC3E}">
        <p14:creationId xmlns:p14="http://schemas.microsoft.com/office/powerpoint/2010/main" val="2631484857"/>
      </p:ext>
    </p:extLst>
  </p:cSld>
  <p:clrMapOvr>
    <a:masterClrMapping/>
  </p:clrMapOvr>
  <p:transition spd="med" advClick="0"/>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61</a:t>
            </a:fld>
            <a:endParaRPr lang="en-US" dirty="0"/>
          </a:p>
        </p:txBody>
      </p:sp>
      <p:sp>
        <p:nvSpPr>
          <p:cNvPr id="3" name="Title 2"/>
          <p:cNvSpPr>
            <a:spLocks noGrp="1"/>
          </p:cNvSpPr>
          <p:nvPr>
            <p:ph type="title"/>
          </p:nvPr>
        </p:nvSpPr>
        <p:spPr/>
        <p:txBody>
          <a:bodyPr>
            <a:normAutofit/>
          </a:bodyPr>
          <a:lstStyle/>
          <a:p>
            <a:r>
              <a:rPr lang="en-US" sz="3200" b="1" dirty="0" smtClean="0"/>
              <a:t>VF-C – NFVO (1/2)</a:t>
            </a:r>
            <a:endParaRPr lang="en-US" sz="3200" b="1"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endParaRPr lang="en-US" altLang="zh-CN" sz="1200" dirty="0" smtClean="0">
              <a:latin typeface="微软雅黑" panose="020B0503020204020204" pitchFamily="34" charset="-122"/>
              <a:ea typeface="微软雅黑" panose="020B0503020204020204" pitchFamily="34" charset="-122"/>
            </a:endParaRPr>
          </a:p>
          <a:p>
            <a:pPr algn="ctr" defTabSz="914377">
              <a:buClr>
                <a:srgbClr val="CC9900"/>
              </a:buClr>
            </a:pPr>
            <a:endParaRPr lang="en-US" altLang="zh-CN" sz="1200" dirty="0" smtClean="0">
              <a:latin typeface="微软雅黑" panose="020B0503020204020204" pitchFamily="34" charset="-122"/>
              <a:ea typeface="微软雅黑" panose="020B0503020204020204" pitchFamily="34" charset="-122"/>
            </a:endParaRPr>
          </a:p>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NFVO</a:t>
            </a:r>
            <a:endParaRPr lang="en-US" altLang="zh-CN" sz="1200" dirty="0">
              <a:latin typeface="微软雅黑" panose="020B0503020204020204" pitchFamily="34" charset="-122"/>
              <a:ea typeface="微软雅黑" panose="020B0503020204020204" pitchFamily="34" charset="-122"/>
            </a:endParaRPr>
          </a:p>
        </p:txBody>
      </p:sp>
      <p:sp>
        <p:nvSpPr>
          <p:cNvPr id="8" name="Rectangle 7"/>
          <p:cNvSpPr/>
          <p:nvPr/>
        </p:nvSpPr>
        <p:spPr>
          <a:xfrm>
            <a:off x="2297232" y="1500741"/>
            <a:ext cx="9523929" cy="12988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smtClean="0">
                <a:solidFill>
                  <a:schemeClr val="tx1">
                    <a:lumMod val="85000"/>
                    <a:lumOff val="15000"/>
                  </a:schemeClr>
                </a:solidFill>
              </a:rPr>
              <a:t> Provides reference implementation of NFVO in ETSI MANO architecture</a:t>
            </a:r>
            <a:endParaRPr lang="en-US" dirty="0">
              <a:solidFill>
                <a:schemeClr val="tx1">
                  <a:lumMod val="85000"/>
                  <a:lumOff val="15000"/>
                </a:schemeClr>
              </a:solidFill>
            </a:endParaRPr>
          </a:p>
          <a:p>
            <a:pPr marL="285750" indent="-285750">
              <a:buFontTx/>
              <a:buChar char="-"/>
            </a:pPr>
            <a:r>
              <a:rPr lang="en-US" dirty="0">
                <a:solidFill>
                  <a:schemeClr val="tx1">
                    <a:lumMod val="85000"/>
                    <a:lumOff val="15000"/>
                  </a:schemeClr>
                </a:solidFill>
              </a:rPr>
              <a:t> </a:t>
            </a:r>
            <a:r>
              <a:rPr lang="en-US" dirty="0" smtClean="0">
                <a:solidFill>
                  <a:schemeClr val="tx1">
                    <a:lumMod val="85000"/>
                    <a:lumOff val="15000"/>
                  </a:schemeClr>
                </a:solidFill>
              </a:rPr>
              <a:t>Provides Network service life cycle management </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 Provides NS/VNF layer’s FCAPS management</a:t>
            </a:r>
            <a:endParaRPr lang="en-US" dirty="0">
              <a:solidFill>
                <a:schemeClr val="tx1">
                  <a:lumMod val="85000"/>
                  <a:lumOff val="15000"/>
                </a:schemeClr>
              </a:solidFill>
            </a:endParaRPr>
          </a:p>
        </p:txBody>
      </p:sp>
      <p:sp>
        <p:nvSpPr>
          <p:cNvPr id="9" name="Rectangle 8"/>
          <p:cNvSpPr/>
          <p:nvPr/>
        </p:nvSpPr>
        <p:spPr>
          <a:xfrm>
            <a:off x="2297232" y="3161947"/>
            <a:ext cx="9523929" cy="293337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smtClean="0">
                <a:solidFill>
                  <a:schemeClr val="tx1">
                    <a:lumMod val="85000"/>
                    <a:lumOff val="15000"/>
                  </a:schemeClr>
                </a:solidFill>
              </a:rPr>
              <a:t>Network Service LCM interface</a:t>
            </a:r>
            <a:endParaRPr lang="en-US" dirty="0">
              <a:solidFill>
                <a:schemeClr val="tx1">
                  <a:lumMod val="85000"/>
                  <a:lumOff val="15000"/>
                </a:schemeClr>
              </a:solidFill>
            </a:endParaRPr>
          </a:p>
          <a:p>
            <a:pPr marL="742950" lvl="1" indent="-285750">
              <a:buFontTx/>
              <a:buChar char="-"/>
            </a:pPr>
            <a:r>
              <a:rPr lang="en-US" dirty="0" smtClean="0">
                <a:solidFill>
                  <a:schemeClr val="tx1">
                    <a:lumMod val="85000"/>
                    <a:lumOff val="15000"/>
                  </a:schemeClr>
                </a:solidFill>
              </a:rPr>
              <a:t>Provides Network Service LCM interface</a:t>
            </a:r>
          </a:p>
          <a:p>
            <a:pPr marL="742950" lvl="1" indent="-285750"/>
            <a:r>
              <a:rPr lang="en-US" dirty="0" smtClean="0">
                <a:solidFill>
                  <a:schemeClr val="tx1">
                    <a:lumMod val="85000"/>
                    <a:lumOff val="15000"/>
                  </a:schemeClr>
                </a:solidFill>
              </a:rPr>
              <a:t>     (</a:t>
            </a:r>
            <a:r>
              <a:rPr lang="en-US" altLang="zh-CN" dirty="0" smtClean="0">
                <a:solidFill>
                  <a:schemeClr val="tx1">
                    <a:lumMod val="85000"/>
                    <a:lumOff val="15000"/>
                  </a:schemeClr>
                </a:solidFill>
              </a:rPr>
              <a:t>NS create/instantiate/scale/heal/terminate/delete/query</a:t>
            </a:r>
            <a:r>
              <a:rPr lang="en-US" dirty="0" smtClean="0">
                <a:solidFill>
                  <a:schemeClr val="tx1">
                    <a:lumMod val="85000"/>
                    <a:lumOff val="15000"/>
                  </a:schemeClr>
                </a:solidFill>
              </a:rPr>
              <a:t>) </a:t>
            </a:r>
          </a:p>
          <a:p>
            <a:pPr marL="285750" indent="-285750">
              <a:buFontTx/>
              <a:buChar char="-"/>
            </a:pPr>
            <a:r>
              <a:rPr lang="en-US" dirty="0" smtClean="0">
                <a:solidFill>
                  <a:schemeClr val="tx1">
                    <a:lumMod val="85000"/>
                    <a:lumOff val="15000"/>
                  </a:schemeClr>
                </a:solidFill>
              </a:rPr>
              <a:t>VNF Operation Granting interface</a:t>
            </a:r>
          </a:p>
          <a:p>
            <a:pPr marL="742950" lvl="1" indent="-285750">
              <a:buFontTx/>
              <a:buChar char="-"/>
            </a:pPr>
            <a:r>
              <a:rPr lang="en-US" dirty="0" smtClean="0">
                <a:solidFill>
                  <a:schemeClr val="tx1">
                    <a:lumMod val="85000"/>
                    <a:lumOff val="15000"/>
                  </a:schemeClr>
                </a:solidFill>
              </a:rPr>
              <a:t>Provides VNF Operation Granting interface and make granting decision</a:t>
            </a:r>
          </a:p>
          <a:p>
            <a:pPr marL="285750" indent="-285750">
              <a:buFontTx/>
              <a:buChar char="-"/>
            </a:pPr>
            <a:r>
              <a:rPr lang="en-US" dirty="0" smtClean="0">
                <a:solidFill>
                  <a:schemeClr val="tx1">
                    <a:lumMod val="85000"/>
                    <a:lumOff val="15000"/>
                  </a:schemeClr>
                </a:solidFill>
              </a:rPr>
              <a:t>NS package management interface</a:t>
            </a:r>
          </a:p>
          <a:p>
            <a:pPr marL="742950" lvl="1" indent="-285750">
              <a:buFontTx/>
              <a:buChar char="-"/>
            </a:pPr>
            <a:r>
              <a:rPr lang="en-US" dirty="0" smtClean="0">
                <a:solidFill>
                  <a:schemeClr val="tx1">
                    <a:lumMod val="85000"/>
                    <a:lumOff val="15000"/>
                  </a:schemeClr>
                </a:solidFill>
              </a:rPr>
              <a:t>Provides runtime NS package management interface</a:t>
            </a:r>
          </a:p>
          <a:p>
            <a:pPr marL="285750" indent="-285750">
              <a:buFontTx/>
              <a:buChar char="-"/>
            </a:pPr>
            <a:r>
              <a:rPr lang="en-US" altLang="zh-CN" dirty="0" smtClean="0">
                <a:solidFill>
                  <a:schemeClr val="tx1">
                    <a:lumMod val="85000"/>
                    <a:lumOff val="15000"/>
                  </a:schemeClr>
                </a:solidFill>
              </a:rPr>
              <a:t>VNF package management interface</a:t>
            </a:r>
          </a:p>
          <a:p>
            <a:pPr marL="742950" lvl="1" indent="-285750">
              <a:buFontTx/>
              <a:buChar char="-"/>
            </a:pPr>
            <a:r>
              <a:rPr lang="en-US" altLang="zh-CN" dirty="0" smtClean="0">
                <a:solidFill>
                  <a:schemeClr val="tx1">
                    <a:lumMod val="85000"/>
                    <a:lumOff val="15000"/>
                  </a:schemeClr>
                </a:solidFill>
              </a:rPr>
              <a:t>Provides runtime VNF package management interface</a:t>
            </a:r>
          </a:p>
          <a:p>
            <a:pPr marL="742950" lvl="1" indent="-285750">
              <a:buFontTx/>
              <a:buChar char="-"/>
            </a:pPr>
            <a:endParaRPr lang="en-US" dirty="0" smtClean="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1" y="1263241"/>
            <a:ext cx="2297231" cy="646331"/>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smtClean="0"/>
              <a:t>Network Service LCM Interface</a:t>
            </a:r>
          </a:p>
          <a:p>
            <a:pPr marL="171450" indent="-171450">
              <a:buFont typeface="Arial" panose="020B0604020202020204" pitchFamily="34" charset="0"/>
              <a:buChar char="•"/>
            </a:pPr>
            <a:r>
              <a:rPr lang="en-US" altLang="zh-CN" sz="900" dirty="0" smtClean="0"/>
              <a:t>VNF Operation Granting Interface</a:t>
            </a:r>
          </a:p>
          <a:p>
            <a:pPr marL="171450" indent="-171450">
              <a:buFont typeface="Arial" panose="020B0604020202020204" pitchFamily="34" charset="0"/>
              <a:buChar char="•"/>
            </a:pPr>
            <a:r>
              <a:rPr lang="en-US" altLang="zh-CN" sz="900" dirty="0" smtClean="0"/>
              <a:t>NS package management Interface</a:t>
            </a:r>
          </a:p>
          <a:p>
            <a:pPr marL="171450" indent="-171450">
              <a:buFont typeface="Arial" panose="020B0604020202020204" pitchFamily="34" charset="0"/>
              <a:buChar char="•"/>
            </a:pPr>
            <a:r>
              <a:rPr lang="en-US" altLang="zh-CN" sz="900" dirty="0" smtClean="0"/>
              <a:t>VNF package management interface</a:t>
            </a:r>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22" name="TextBox 21"/>
          <p:cNvSpPr txBox="1"/>
          <p:nvPr/>
        </p:nvSpPr>
        <p:spPr>
          <a:xfrm>
            <a:off x="345308" y="4051441"/>
            <a:ext cx="1758815" cy="1061829"/>
          </a:xfrm>
          <a:prstGeom prst="rect">
            <a:avLst/>
          </a:prstGeom>
          <a:noFill/>
        </p:spPr>
        <p:txBody>
          <a:bodyPr wrap="none" rtlCol="0">
            <a:spAutoFit/>
          </a:bodyPr>
          <a:lstStyle/>
          <a:p>
            <a:r>
              <a:rPr lang="en-US" altLang="zh-CN" sz="900" dirty="0" smtClean="0"/>
              <a:t>VNF </a:t>
            </a:r>
            <a:r>
              <a:rPr lang="en-US" altLang="zh-CN" sz="900" dirty="0"/>
              <a:t>LCM Interface</a:t>
            </a:r>
          </a:p>
          <a:p>
            <a:r>
              <a:rPr lang="en-US" altLang="zh-CN" sz="900" dirty="0" smtClean="0"/>
              <a:t>Inventory </a:t>
            </a:r>
            <a:r>
              <a:rPr lang="en-US" altLang="zh-CN" sz="900" dirty="0"/>
              <a:t>Service </a:t>
            </a:r>
            <a:r>
              <a:rPr lang="en-US" altLang="zh-CN" sz="900" dirty="0" smtClean="0"/>
              <a:t>Interface</a:t>
            </a:r>
          </a:p>
          <a:p>
            <a:r>
              <a:rPr lang="en-US" altLang="zh-CN" sz="900" dirty="0" smtClean="0"/>
              <a:t>Catalog Synchronization interface</a:t>
            </a:r>
          </a:p>
          <a:p>
            <a:r>
              <a:rPr lang="en-US" altLang="zh-CN" sz="900" dirty="0" smtClean="0"/>
              <a:t>Generic VIM Interface</a:t>
            </a:r>
          </a:p>
          <a:p>
            <a:r>
              <a:rPr lang="en-US" altLang="zh-CN" sz="900" dirty="0" smtClean="0"/>
              <a:t>Date report interface</a:t>
            </a:r>
          </a:p>
          <a:p>
            <a:r>
              <a:rPr lang="en-US" altLang="zh-CN" sz="900" dirty="0" smtClean="0"/>
              <a:t>Tosca parser interface </a:t>
            </a:r>
          </a:p>
          <a:p>
            <a:r>
              <a:rPr lang="en-US" altLang="zh-CN" sz="900" dirty="0" smtClean="0"/>
              <a:t>Optimization Request Interface</a:t>
            </a:r>
          </a:p>
        </p:txBody>
      </p:sp>
    </p:spTree>
    <p:extLst>
      <p:ext uri="{BB962C8B-B14F-4D97-AF65-F5344CB8AC3E}">
        <p14:creationId xmlns:p14="http://schemas.microsoft.com/office/powerpoint/2010/main" val="690939641"/>
      </p:ext>
    </p:extLst>
  </p:cSld>
  <p:clrMapOvr>
    <a:masterClrMapping/>
  </p:clrMapOvr>
  <p:transition>
    <p:wipe dir="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62</a:t>
            </a:fld>
            <a:endParaRPr lang="en-US" dirty="0"/>
          </a:p>
        </p:txBody>
      </p:sp>
      <p:sp>
        <p:nvSpPr>
          <p:cNvPr id="3" name="Title 2"/>
          <p:cNvSpPr>
            <a:spLocks noGrp="1"/>
          </p:cNvSpPr>
          <p:nvPr>
            <p:ph type="title"/>
          </p:nvPr>
        </p:nvSpPr>
        <p:spPr/>
        <p:txBody>
          <a:bodyPr>
            <a:normAutofit/>
          </a:bodyPr>
          <a:lstStyle/>
          <a:p>
            <a:r>
              <a:rPr lang="en-US" sz="3200" b="1" dirty="0" smtClean="0"/>
              <a:t>VF-C – NFVO (2/2)</a:t>
            </a:r>
            <a:endParaRPr lang="en-US" sz="3200" b="1"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endParaRPr lang="en-US" altLang="zh-CN" sz="1200" dirty="0" smtClean="0">
              <a:latin typeface="微软雅黑" panose="020B0503020204020204" pitchFamily="34" charset="-122"/>
              <a:ea typeface="微软雅黑" panose="020B0503020204020204" pitchFamily="34" charset="-122"/>
            </a:endParaRPr>
          </a:p>
          <a:p>
            <a:pPr algn="ctr" defTabSz="914377">
              <a:buClr>
                <a:srgbClr val="CC9900"/>
              </a:buClr>
            </a:pPr>
            <a:endParaRPr lang="en-US" altLang="zh-CN" sz="1200" dirty="0" smtClean="0">
              <a:latin typeface="微软雅黑" panose="020B0503020204020204" pitchFamily="34" charset="-122"/>
              <a:ea typeface="微软雅黑" panose="020B0503020204020204" pitchFamily="34" charset="-122"/>
            </a:endParaRPr>
          </a:p>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NFVO</a:t>
            </a:r>
            <a:endParaRPr lang="en-US" altLang="zh-CN" sz="1200" dirty="0">
              <a:latin typeface="微软雅黑" panose="020B0503020204020204" pitchFamily="34" charset="-122"/>
              <a:ea typeface="微软雅黑" panose="020B0503020204020204" pitchFamily="34" charset="-122"/>
            </a:endParaRPr>
          </a:p>
        </p:txBody>
      </p:sp>
      <p:sp>
        <p:nvSpPr>
          <p:cNvPr id="10" name="Rectangle 9"/>
          <p:cNvSpPr/>
          <p:nvPr/>
        </p:nvSpPr>
        <p:spPr>
          <a:xfrm>
            <a:off x="2297232" y="1734902"/>
            <a:ext cx="9523929" cy="261950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a:t>
            </a:r>
            <a:r>
              <a:rPr lang="en-US" dirty="0" smtClean="0">
                <a:solidFill>
                  <a:schemeClr val="tx1">
                    <a:lumMod val="85000"/>
                    <a:lumOff val="15000"/>
                  </a:schemeClr>
                </a:solidFill>
              </a:rPr>
              <a:t>Interfaces:</a:t>
            </a:r>
            <a:endParaRPr lang="en-US" dirty="0">
              <a:solidFill>
                <a:schemeClr val="tx1">
                  <a:lumMod val="85000"/>
                  <a:lumOff val="15000"/>
                </a:schemeClr>
              </a:solidFill>
            </a:endParaRPr>
          </a:p>
          <a:p>
            <a:pPr marL="285750" indent="-285750">
              <a:buFontTx/>
              <a:buChar char="-"/>
            </a:pPr>
            <a:r>
              <a:rPr lang="en-US" altLang="zh-CN" dirty="0" smtClean="0">
                <a:solidFill>
                  <a:schemeClr val="tx1">
                    <a:lumMod val="85000"/>
                    <a:lumOff val="15000"/>
                  </a:schemeClr>
                </a:solidFill>
              </a:rPr>
              <a:t>VNF LCM Interface, from: Generic NF controller, SVNFM </a:t>
            </a:r>
          </a:p>
          <a:p>
            <a:pPr marL="285750" indent="-285750">
              <a:buFontTx/>
              <a:buChar char="-"/>
            </a:pPr>
            <a:r>
              <a:rPr lang="en-US" altLang="zh-CN" dirty="0" smtClean="0">
                <a:solidFill>
                  <a:schemeClr val="tx1">
                    <a:lumMod val="85000"/>
                    <a:lumOff val="15000"/>
                  </a:schemeClr>
                </a:solidFill>
              </a:rPr>
              <a:t>Inventory Service Interface, from: Available and Active Inventory</a:t>
            </a:r>
          </a:p>
          <a:p>
            <a:pPr marL="285750" indent="-285750">
              <a:buFontTx/>
              <a:buChar char="-"/>
            </a:pPr>
            <a:r>
              <a:rPr lang="en-US" altLang="zh-CN" dirty="0" smtClean="0">
                <a:solidFill>
                  <a:schemeClr val="tx1">
                    <a:lumMod val="85000"/>
                    <a:lumOff val="15000"/>
                  </a:schemeClr>
                </a:solidFill>
              </a:rPr>
              <a:t>Catalog Synchronization Interface, from: SDC</a:t>
            </a:r>
          </a:p>
          <a:p>
            <a:pPr marL="285750" indent="-285750">
              <a:buFontTx/>
              <a:buChar char="-"/>
            </a:pPr>
            <a:r>
              <a:rPr lang="en-US" altLang="zh-CN" dirty="0" smtClean="0">
                <a:solidFill>
                  <a:schemeClr val="tx1">
                    <a:lumMod val="85000"/>
                    <a:lumOff val="15000"/>
                  </a:schemeClr>
                </a:solidFill>
              </a:rPr>
              <a:t>Generic VIM Interface, From: Multi-cloud</a:t>
            </a:r>
          </a:p>
          <a:p>
            <a:pPr marL="285750" indent="-285750">
              <a:buFontTx/>
              <a:buChar char="-"/>
            </a:pPr>
            <a:r>
              <a:rPr lang="en-US" altLang="zh-CN" dirty="0" smtClean="0">
                <a:solidFill>
                  <a:schemeClr val="tx1">
                    <a:lumMod val="85000"/>
                    <a:lumOff val="15000"/>
                  </a:schemeClr>
                </a:solidFill>
              </a:rPr>
              <a:t>Data report Interface, From: DCAE</a:t>
            </a:r>
          </a:p>
          <a:p>
            <a:pPr marL="285750" indent="-285750">
              <a:buFontTx/>
              <a:buChar char="-"/>
            </a:pPr>
            <a:r>
              <a:rPr lang="en-US" altLang="zh-CN" dirty="0" smtClean="0">
                <a:solidFill>
                  <a:schemeClr val="tx1">
                    <a:lumMod val="85000"/>
                    <a:lumOff val="15000"/>
                  </a:schemeClr>
                </a:solidFill>
              </a:rPr>
              <a:t>Tosca parser Interface, From: Modeling</a:t>
            </a:r>
          </a:p>
          <a:p>
            <a:pPr marL="285750" indent="-285750">
              <a:buFontTx/>
              <a:buChar char="-"/>
            </a:pPr>
            <a:r>
              <a:rPr lang="en-US" altLang="zh-CN" dirty="0" smtClean="0">
                <a:solidFill>
                  <a:schemeClr val="tx1">
                    <a:lumMod val="85000"/>
                    <a:lumOff val="15000"/>
                  </a:schemeClr>
                </a:solidFill>
              </a:rPr>
              <a:t>Service registration and discovery, From: MSB</a:t>
            </a:r>
          </a:p>
          <a:p>
            <a:pPr marL="285750" indent="-285750">
              <a:buFontTx/>
              <a:buChar char="-"/>
            </a:pPr>
            <a:r>
              <a:rPr lang="en-US" altLang="zh-CN" dirty="0" smtClean="0">
                <a:solidFill>
                  <a:schemeClr val="tx1">
                    <a:lumMod val="85000"/>
                    <a:lumOff val="15000"/>
                  </a:schemeClr>
                </a:solidFill>
              </a:rPr>
              <a:t>Optimization Request Interface, from: Optimization Framework -TBD</a:t>
            </a:r>
          </a:p>
          <a:p>
            <a:pPr marL="285750" indent="-285750">
              <a:buFontTx/>
              <a:buChar char="-"/>
            </a:pPr>
            <a:endParaRPr lang="en-US" altLang="zh-CN" dirty="0" smtClean="0">
              <a:solidFill>
                <a:schemeClr val="tx1">
                  <a:lumMod val="85000"/>
                  <a:lumOff val="15000"/>
                </a:schemeClr>
              </a:solidFill>
            </a:endParaRPr>
          </a:p>
          <a:p>
            <a:endParaRPr lang="en-US" dirty="0">
              <a:solidFill>
                <a:schemeClr val="tx1">
                  <a:lumMod val="85000"/>
                  <a:lumOff val="15000"/>
                </a:schemeClr>
              </a:solidFill>
            </a:endParaRPr>
          </a:p>
        </p:txBody>
      </p:sp>
      <p:sp>
        <p:nvSpPr>
          <p:cNvPr id="11" name="Rectangle 10"/>
          <p:cNvSpPr/>
          <p:nvPr/>
        </p:nvSpPr>
        <p:spPr>
          <a:xfrm>
            <a:off x="2297232" y="4461285"/>
            <a:ext cx="9523929" cy="14407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a:t>
            </a:r>
            <a:r>
              <a:rPr lang="en-US" dirty="0" smtClean="0">
                <a:solidFill>
                  <a:schemeClr val="tx1">
                    <a:lumMod val="85000"/>
                    <a:lumOff val="15000"/>
                  </a:schemeClr>
                </a:solidFill>
              </a:rPr>
              <a:t>Models:</a:t>
            </a:r>
          </a:p>
          <a:p>
            <a:pPr marL="285750" indent="-285750">
              <a:buFontTx/>
              <a:buChar char="-"/>
            </a:pPr>
            <a:r>
              <a:rPr lang="en-US" altLang="zh-CN" dirty="0" smtClean="0">
                <a:solidFill>
                  <a:schemeClr val="tx1">
                    <a:lumMod val="85000"/>
                    <a:lumOff val="15000"/>
                  </a:schemeClr>
                </a:solidFill>
              </a:rPr>
              <a:t>Network Service Descriptor</a:t>
            </a:r>
          </a:p>
          <a:p>
            <a:pPr marL="285750" indent="-285750">
              <a:buFontTx/>
              <a:buChar char="-"/>
            </a:pPr>
            <a:r>
              <a:rPr lang="en-US" altLang="zh-CN" dirty="0" smtClean="0">
                <a:solidFill>
                  <a:schemeClr val="tx1">
                    <a:lumMod val="85000"/>
                    <a:lumOff val="15000"/>
                  </a:schemeClr>
                </a:solidFill>
              </a:rPr>
              <a:t>VNF Descriptor</a:t>
            </a:r>
          </a:p>
          <a:p>
            <a:pPr marL="285750" indent="-285750">
              <a:buFontTx/>
              <a:buChar char="-"/>
            </a:pPr>
            <a:r>
              <a:rPr lang="en-US" altLang="zh-CN" dirty="0" smtClean="0">
                <a:solidFill>
                  <a:prstClr val="black">
                    <a:lumMod val="85000"/>
                    <a:lumOff val="15000"/>
                  </a:prstClr>
                </a:solidFill>
              </a:rPr>
              <a:t>VES data format </a:t>
            </a:r>
          </a:p>
          <a:p>
            <a:pPr marL="285750" indent="-285750">
              <a:buFontTx/>
              <a:buChar char="-"/>
            </a:pPr>
            <a:r>
              <a:rPr lang="en-US" altLang="zh-CN" dirty="0" err="1" smtClean="0">
                <a:solidFill>
                  <a:prstClr val="black">
                    <a:lumMod val="85000"/>
                    <a:lumOff val="15000"/>
                  </a:prstClr>
                </a:solidFill>
              </a:rPr>
              <a:t>Bpmn</a:t>
            </a:r>
            <a:r>
              <a:rPr lang="en-US" altLang="zh-CN" dirty="0" smtClean="0">
                <a:solidFill>
                  <a:prstClr val="black">
                    <a:lumMod val="85000"/>
                    <a:lumOff val="15000"/>
                  </a:prstClr>
                </a:solidFill>
              </a:rPr>
              <a:t> Workflow</a:t>
            </a:r>
          </a:p>
          <a:p>
            <a:endParaRPr lang="en-US" altLang="zh-CN" dirty="0" smtClean="0">
              <a:solidFill>
                <a:schemeClr val="tx1">
                  <a:lumMod val="85000"/>
                  <a:lumOff val="15000"/>
                </a:schemeClr>
              </a:solidFill>
            </a:endParaRPr>
          </a:p>
          <a:p>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1" y="1263241"/>
            <a:ext cx="2297231" cy="646331"/>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smtClean="0"/>
              <a:t>Network Service LCM Interface</a:t>
            </a:r>
          </a:p>
          <a:p>
            <a:pPr marL="171450" indent="-171450">
              <a:buFont typeface="Arial" panose="020B0604020202020204" pitchFamily="34" charset="0"/>
              <a:buChar char="•"/>
            </a:pPr>
            <a:r>
              <a:rPr lang="en-US" altLang="zh-CN" sz="900" dirty="0" smtClean="0"/>
              <a:t>VNF Operation Granting Interface</a:t>
            </a:r>
          </a:p>
          <a:p>
            <a:pPr marL="171450" indent="-171450">
              <a:buFont typeface="Arial" panose="020B0604020202020204" pitchFamily="34" charset="0"/>
              <a:buChar char="•"/>
            </a:pPr>
            <a:r>
              <a:rPr lang="en-US" altLang="zh-CN" sz="900" dirty="0" smtClean="0"/>
              <a:t>NS package management interface</a:t>
            </a:r>
          </a:p>
          <a:p>
            <a:pPr marL="171450" indent="-171450">
              <a:buFont typeface="Arial" panose="020B0604020202020204" pitchFamily="34" charset="0"/>
              <a:buChar char="•"/>
            </a:pPr>
            <a:r>
              <a:rPr lang="en-US" altLang="zh-CN" sz="900" dirty="0" smtClean="0"/>
              <a:t>VNF package management interface</a:t>
            </a:r>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22" name="TextBox 21"/>
          <p:cNvSpPr txBox="1"/>
          <p:nvPr/>
        </p:nvSpPr>
        <p:spPr>
          <a:xfrm>
            <a:off x="345308" y="4051441"/>
            <a:ext cx="1758815" cy="1061829"/>
          </a:xfrm>
          <a:prstGeom prst="rect">
            <a:avLst/>
          </a:prstGeom>
          <a:noFill/>
        </p:spPr>
        <p:txBody>
          <a:bodyPr wrap="none" rtlCol="0">
            <a:spAutoFit/>
          </a:bodyPr>
          <a:lstStyle/>
          <a:p>
            <a:r>
              <a:rPr lang="en-US" altLang="zh-CN" sz="900" dirty="0" smtClean="0"/>
              <a:t>VNF </a:t>
            </a:r>
            <a:r>
              <a:rPr lang="en-US" altLang="zh-CN" sz="900" dirty="0"/>
              <a:t>LCM Interface</a:t>
            </a:r>
          </a:p>
          <a:p>
            <a:r>
              <a:rPr lang="en-US" altLang="zh-CN" sz="900" dirty="0" smtClean="0"/>
              <a:t>Inventory </a:t>
            </a:r>
            <a:r>
              <a:rPr lang="en-US" altLang="zh-CN" sz="900" dirty="0"/>
              <a:t>Service </a:t>
            </a:r>
            <a:r>
              <a:rPr lang="en-US" altLang="zh-CN" sz="900" dirty="0" smtClean="0"/>
              <a:t>Interface</a:t>
            </a:r>
          </a:p>
          <a:p>
            <a:r>
              <a:rPr lang="en-US" altLang="zh-CN" sz="900" dirty="0" smtClean="0"/>
              <a:t>Catalog Synchronization interface</a:t>
            </a:r>
          </a:p>
          <a:p>
            <a:r>
              <a:rPr lang="en-US" altLang="zh-CN" sz="900" dirty="0" smtClean="0"/>
              <a:t>Generic VIM Interface</a:t>
            </a:r>
          </a:p>
          <a:p>
            <a:r>
              <a:rPr lang="en-US" altLang="zh-CN" sz="900" dirty="0" smtClean="0"/>
              <a:t>Data report interface</a:t>
            </a:r>
          </a:p>
          <a:p>
            <a:r>
              <a:rPr lang="en-US" altLang="zh-CN" sz="900" dirty="0" smtClean="0"/>
              <a:t>Tosca parser interface </a:t>
            </a:r>
          </a:p>
          <a:p>
            <a:r>
              <a:rPr lang="en-US" altLang="zh-CN" sz="900" dirty="0" smtClean="0"/>
              <a:t>Optimization Request Interface</a:t>
            </a:r>
          </a:p>
        </p:txBody>
      </p:sp>
    </p:spTree>
    <p:extLst>
      <p:ext uri="{BB962C8B-B14F-4D97-AF65-F5344CB8AC3E}">
        <p14:creationId xmlns:p14="http://schemas.microsoft.com/office/powerpoint/2010/main" val="2872917927"/>
      </p:ext>
    </p:extLst>
  </p:cSld>
  <p:clrMapOvr>
    <a:masterClrMapping/>
  </p:clrMapOvr>
  <p:transition>
    <p:wipe dir="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63</a:t>
            </a:fld>
            <a:endParaRPr lang="en-US" dirty="0"/>
          </a:p>
        </p:txBody>
      </p:sp>
      <p:sp>
        <p:nvSpPr>
          <p:cNvPr id="3" name="Title 2"/>
          <p:cNvSpPr>
            <a:spLocks noGrp="1"/>
          </p:cNvSpPr>
          <p:nvPr>
            <p:ph type="title"/>
          </p:nvPr>
        </p:nvSpPr>
        <p:spPr/>
        <p:txBody>
          <a:bodyPr>
            <a:normAutofit fontScale="90000"/>
          </a:bodyPr>
          <a:lstStyle/>
          <a:p>
            <a:r>
              <a:rPr lang="en-US" b="1" dirty="0" smtClean="0"/>
              <a:t>VF-C - GVNFM</a:t>
            </a:r>
            <a:endParaRPr lang="en-US" b="1"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endParaRPr lang="en-US" altLang="zh-CN" sz="1200" dirty="0" smtClean="0">
              <a:latin typeface="微软雅黑" panose="020B0503020204020204" pitchFamily="34" charset="-122"/>
              <a:ea typeface="微软雅黑" panose="020B0503020204020204" pitchFamily="34" charset="-122"/>
            </a:endParaRPr>
          </a:p>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GVNFM </a:t>
            </a:r>
            <a:endParaRPr lang="en-US" altLang="zh-CN" sz="1200" dirty="0">
              <a:latin typeface="微软雅黑" panose="020B0503020204020204" pitchFamily="34" charset="-122"/>
              <a:ea typeface="微软雅黑" panose="020B0503020204020204" pitchFamily="34" charset="-122"/>
            </a:endParaRPr>
          </a:p>
        </p:txBody>
      </p:sp>
      <p:sp>
        <p:nvSpPr>
          <p:cNvPr id="8" name="Rectangle 7"/>
          <p:cNvSpPr/>
          <p:nvPr/>
        </p:nvSpPr>
        <p:spPr>
          <a:xfrm>
            <a:off x="2297232" y="1061366"/>
            <a:ext cx="9523929" cy="12988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smtClean="0">
                <a:solidFill>
                  <a:schemeClr val="tx1">
                    <a:lumMod val="85000"/>
                    <a:lumOff val="15000"/>
                  </a:schemeClr>
                </a:solidFill>
              </a:rPr>
              <a:t>Provides the Generic  VNFM </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Provides the VNF life cycle management </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Supports NFVO to implement Network service LCM management </a:t>
            </a:r>
            <a:endParaRPr lang="en-US" dirty="0">
              <a:solidFill>
                <a:schemeClr val="tx1">
                  <a:lumMod val="85000"/>
                  <a:lumOff val="15000"/>
                </a:schemeClr>
              </a:solidFill>
            </a:endParaRPr>
          </a:p>
        </p:txBody>
      </p:sp>
      <p:sp>
        <p:nvSpPr>
          <p:cNvPr id="9" name="Rectangle 8"/>
          <p:cNvSpPr/>
          <p:nvPr/>
        </p:nvSpPr>
        <p:spPr>
          <a:xfrm>
            <a:off x="2297232" y="2413824"/>
            <a:ext cx="9523929" cy="152137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smtClean="0">
                <a:solidFill>
                  <a:schemeClr val="tx1">
                    <a:lumMod val="85000"/>
                    <a:lumOff val="15000"/>
                  </a:schemeClr>
                </a:solidFill>
              </a:rPr>
              <a:t>VNF LCM interface</a:t>
            </a:r>
          </a:p>
          <a:p>
            <a:pPr marL="742950" lvl="1" indent="-285750">
              <a:buFontTx/>
              <a:buChar char="-"/>
            </a:pPr>
            <a:r>
              <a:rPr lang="en-US" dirty="0" smtClean="0">
                <a:solidFill>
                  <a:schemeClr val="tx1">
                    <a:lumMod val="85000"/>
                    <a:lumOff val="15000"/>
                  </a:schemeClr>
                </a:solidFill>
              </a:rPr>
              <a:t>Provides the VNF LCM interface(VNF instantiate/scale/terminate/query)</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VNF Package Management interface</a:t>
            </a:r>
            <a:endParaRPr lang="en-US" dirty="0">
              <a:solidFill>
                <a:schemeClr val="tx1">
                  <a:lumMod val="85000"/>
                  <a:lumOff val="15000"/>
                </a:schemeClr>
              </a:solidFill>
            </a:endParaRPr>
          </a:p>
          <a:p>
            <a:pPr marL="742950" lvl="1" indent="-285750">
              <a:buFontTx/>
              <a:buChar char="-"/>
            </a:pPr>
            <a:r>
              <a:rPr lang="en-US" dirty="0" smtClean="0">
                <a:solidFill>
                  <a:schemeClr val="tx1">
                    <a:lumMod val="85000"/>
                    <a:lumOff val="15000"/>
                  </a:schemeClr>
                </a:solidFill>
              </a:rPr>
              <a:t>Provides runtime VNF Package management interface </a:t>
            </a:r>
            <a:endParaRPr lang="en-US" dirty="0">
              <a:solidFill>
                <a:schemeClr val="tx1">
                  <a:lumMod val="85000"/>
                  <a:lumOff val="15000"/>
                </a:schemeClr>
              </a:solidFill>
            </a:endParaRPr>
          </a:p>
        </p:txBody>
      </p:sp>
      <p:sp>
        <p:nvSpPr>
          <p:cNvPr id="10" name="Rectangle 9"/>
          <p:cNvSpPr/>
          <p:nvPr/>
        </p:nvSpPr>
        <p:spPr>
          <a:xfrm>
            <a:off x="2297232" y="3967400"/>
            <a:ext cx="9523929" cy="200916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altLang="zh-CN" dirty="0" smtClean="0">
                <a:solidFill>
                  <a:schemeClr val="tx1">
                    <a:lumMod val="85000"/>
                    <a:lumOff val="15000"/>
                  </a:schemeClr>
                </a:solidFill>
              </a:rPr>
              <a:t>Consumed interface Interfaces:</a:t>
            </a:r>
          </a:p>
          <a:p>
            <a:pPr marL="285750" indent="-285750">
              <a:buFontTx/>
              <a:buChar char="-"/>
            </a:pPr>
            <a:r>
              <a:rPr lang="en-US" altLang="zh-CN" dirty="0" smtClean="0">
                <a:solidFill>
                  <a:schemeClr val="tx1"/>
                </a:solidFill>
              </a:rPr>
              <a:t>Catalog and notification Interface, from: NFVO</a:t>
            </a:r>
            <a:endParaRPr lang="en-US" altLang="zh-CN" dirty="0" smtClean="0">
              <a:solidFill>
                <a:schemeClr val="tx1">
                  <a:lumMod val="85000"/>
                  <a:lumOff val="15000"/>
                </a:schemeClr>
              </a:solidFill>
            </a:endParaRPr>
          </a:p>
          <a:p>
            <a:pPr marL="285750" indent="-285750">
              <a:buFontTx/>
              <a:buChar char="-"/>
            </a:pPr>
            <a:r>
              <a:rPr lang="en-US" altLang="zh-CN" dirty="0" smtClean="0">
                <a:solidFill>
                  <a:schemeClr val="tx1"/>
                </a:solidFill>
              </a:rPr>
              <a:t>Inventory Interface, from: A&amp;AI</a:t>
            </a:r>
          </a:p>
          <a:p>
            <a:pPr marL="285750" indent="-285750">
              <a:buFontTx/>
              <a:buChar char="-"/>
            </a:pPr>
            <a:r>
              <a:rPr lang="en-US" altLang="zh-CN" dirty="0" smtClean="0">
                <a:solidFill>
                  <a:schemeClr val="tx1">
                    <a:lumMod val="85000"/>
                    <a:lumOff val="15000"/>
                  </a:schemeClr>
                </a:solidFill>
              </a:rPr>
              <a:t>Tosca parser Interface, From: Modeling</a:t>
            </a:r>
          </a:p>
          <a:p>
            <a:pPr marL="285750" indent="-285750">
              <a:buFontTx/>
              <a:buChar char="-"/>
            </a:pPr>
            <a:r>
              <a:rPr lang="en-US" altLang="zh-CN" dirty="0" smtClean="0">
                <a:solidFill>
                  <a:schemeClr val="tx1">
                    <a:lumMod val="85000"/>
                    <a:lumOff val="15000"/>
                  </a:schemeClr>
                </a:solidFill>
              </a:rPr>
              <a:t>Generic VIM Interface, From: Multi-cloud</a:t>
            </a:r>
          </a:p>
          <a:p>
            <a:pPr marL="285750" indent="-285750">
              <a:buFontTx/>
              <a:buChar char="-"/>
            </a:pPr>
            <a:r>
              <a:rPr lang="en-US" altLang="zh-CN" dirty="0" smtClean="0">
                <a:solidFill>
                  <a:schemeClr val="tx1">
                    <a:lumMod val="85000"/>
                    <a:lumOff val="15000"/>
                  </a:schemeClr>
                </a:solidFill>
              </a:rPr>
              <a:t>Service registration and discovery, From: MSB</a:t>
            </a:r>
          </a:p>
          <a:p>
            <a:pPr marL="285750" indent="-285750">
              <a:buFontTx/>
              <a:buChar char="-"/>
            </a:pPr>
            <a:r>
              <a:rPr lang="en-US" altLang="zh-CN" dirty="0" smtClean="0">
                <a:solidFill>
                  <a:schemeClr val="tx1">
                    <a:lumMod val="85000"/>
                    <a:lumOff val="15000"/>
                  </a:schemeClr>
                </a:solidFill>
              </a:rPr>
              <a:t>VNF </a:t>
            </a:r>
            <a:r>
              <a:rPr lang="en-US" altLang="zh-CN" dirty="0" err="1" smtClean="0">
                <a:solidFill>
                  <a:schemeClr val="tx1">
                    <a:lumMod val="85000"/>
                    <a:lumOff val="15000"/>
                  </a:schemeClr>
                </a:solidFill>
              </a:rPr>
              <a:t>Config</a:t>
            </a:r>
            <a:r>
              <a:rPr lang="en-US" altLang="zh-CN" dirty="0" smtClean="0">
                <a:solidFill>
                  <a:schemeClr val="tx1">
                    <a:lumMod val="85000"/>
                    <a:lumOff val="15000"/>
                  </a:schemeClr>
                </a:solidFill>
              </a:rPr>
              <a:t> interface: from VNF -TBD</a:t>
            </a:r>
          </a:p>
          <a:p>
            <a:pPr marL="285750" indent="-285750">
              <a:buFontTx/>
              <a:buChar char="-"/>
            </a:pPr>
            <a:r>
              <a:rPr lang="en-US" dirty="0" smtClean="0">
                <a:solidFill>
                  <a:schemeClr val="tx1">
                    <a:lumMod val="85000"/>
                    <a:lumOff val="15000"/>
                  </a:schemeClr>
                </a:solidFill>
              </a:rPr>
              <a:t>: </a:t>
            </a:r>
            <a:endParaRPr lang="en-US" dirty="0">
              <a:solidFill>
                <a:schemeClr val="tx1">
                  <a:lumMod val="85000"/>
                  <a:lumOff val="15000"/>
                </a:schemeClr>
              </a:solidFill>
            </a:endParaRPr>
          </a:p>
        </p:txBody>
      </p:sp>
      <p:sp>
        <p:nvSpPr>
          <p:cNvPr id="11" name="Rectangle 10"/>
          <p:cNvSpPr/>
          <p:nvPr/>
        </p:nvSpPr>
        <p:spPr>
          <a:xfrm>
            <a:off x="2297231" y="6011875"/>
            <a:ext cx="9523929" cy="57419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a:t>
            </a:r>
            <a:r>
              <a:rPr lang="en-US" dirty="0" smtClean="0">
                <a:solidFill>
                  <a:schemeClr val="tx1">
                    <a:lumMod val="85000"/>
                    <a:lumOff val="15000"/>
                  </a:schemeClr>
                </a:solidFill>
              </a:rPr>
              <a:t>Models</a:t>
            </a:r>
          </a:p>
          <a:p>
            <a:pPr marL="285750" lvl="0" indent="-285750">
              <a:buFontTx/>
              <a:buChar char="-"/>
            </a:pPr>
            <a:r>
              <a:rPr lang="en-US" altLang="zh-CN" dirty="0" smtClean="0">
                <a:solidFill>
                  <a:prstClr val="black">
                    <a:lumMod val="85000"/>
                    <a:lumOff val="15000"/>
                  </a:prstClr>
                </a:solidFill>
              </a:rPr>
              <a:t>VNFD</a:t>
            </a:r>
          </a:p>
          <a:p>
            <a:endParaRPr lang="en-US" dirty="0" smtClean="0">
              <a:solidFill>
                <a:schemeClr val="tx1">
                  <a:lumMod val="85000"/>
                  <a:lumOff val="15000"/>
                </a:schemeClr>
              </a:solidFill>
            </a:endParaRPr>
          </a:p>
          <a:p>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22" name="TextBox 21"/>
          <p:cNvSpPr txBox="1"/>
          <p:nvPr/>
        </p:nvSpPr>
        <p:spPr>
          <a:xfrm>
            <a:off x="152400" y="1487928"/>
            <a:ext cx="2053767" cy="369332"/>
          </a:xfrm>
          <a:prstGeom prst="rect">
            <a:avLst/>
          </a:prstGeom>
          <a:noFill/>
        </p:spPr>
        <p:txBody>
          <a:bodyPr wrap="none" rtlCol="0">
            <a:spAutoFit/>
          </a:bodyPr>
          <a:lstStyle/>
          <a:p>
            <a:pPr marL="171450" indent="-171450">
              <a:buFont typeface="Arial" panose="020B0604020202020204" pitchFamily="34" charset="0"/>
              <a:buChar char="•"/>
            </a:pPr>
            <a:r>
              <a:rPr lang="en-US" altLang="zh-CN" sz="900" dirty="0" smtClean="0"/>
              <a:t>VNF </a:t>
            </a:r>
            <a:r>
              <a:rPr lang="en-US" altLang="zh-CN" sz="900" dirty="0"/>
              <a:t>LCM </a:t>
            </a:r>
            <a:r>
              <a:rPr lang="en-US" altLang="zh-CN" sz="900" dirty="0" smtClean="0"/>
              <a:t>Interface</a:t>
            </a:r>
          </a:p>
          <a:p>
            <a:pPr marL="171450" indent="-171450">
              <a:buFont typeface="Arial" panose="020B0604020202020204" pitchFamily="34" charset="0"/>
              <a:buChar char="•"/>
            </a:pPr>
            <a:r>
              <a:rPr lang="en-US" altLang="zh-CN" sz="900" dirty="0" smtClean="0"/>
              <a:t>VNF Package management interface</a:t>
            </a:r>
            <a:endParaRPr lang="en-US" altLang="zh-CN" sz="900" dirty="0"/>
          </a:p>
        </p:txBody>
      </p:sp>
      <p:sp>
        <p:nvSpPr>
          <p:cNvPr id="23" name="矩形 22"/>
          <p:cNvSpPr/>
          <p:nvPr/>
        </p:nvSpPr>
        <p:spPr>
          <a:xfrm>
            <a:off x="152400" y="4040112"/>
            <a:ext cx="2053767" cy="784830"/>
          </a:xfrm>
          <a:prstGeom prst="rect">
            <a:avLst/>
          </a:prstGeom>
        </p:spPr>
        <p:txBody>
          <a:bodyPr wrap="square">
            <a:spAutoFit/>
          </a:bodyPr>
          <a:lstStyle/>
          <a:p>
            <a:pPr marL="171450" indent="-171450">
              <a:buFont typeface="Arial" panose="020B0604020202020204" pitchFamily="34" charset="0"/>
              <a:buChar char="•"/>
            </a:pPr>
            <a:r>
              <a:rPr lang="en-US" altLang="zh-CN" sz="900" dirty="0" smtClean="0"/>
              <a:t>Catalog and notification Interface</a:t>
            </a:r>
          </a:p>
          <a:p>
            <a:pPr marL="171450" indent="-171450">
              <a:buFont typeface="Arial" panose="020B0604020202020204" pitchFamily="34" charset="0"/>
              <a:buChar char="•"/>
            </a:pPr>
            <a:r>
              <a:rPr lang="en-US" altLang="zh-CN" sz="900" dirty="0" smtClean="0"/>
              <a:t>Inventory Interface</a:t>
            </a:r>
          </a:p>
          <a:p>
            <a:pPr marL="171450" indent="-171450">
              <a:buFont typeface="Arial" panose="020B0604020202020204" pitchFamily="34" charset="0"/>
              <a:buChar char="•"/>
            </a:pPr>
            <a:r>
              <a:rPr lang="en-US" altLang="zh-CN" sz="900" dirty="0" smtClean="0"/>
              <a:t>Tosca  parser Interface</a:t>
            </a:r>
          </a:p>
          <a:p>
            <a:pPr marL="171450" indent="-171450">
              <a:buFont typeface="Arial" panose="020B0604020202020204" pitchFamily="34" charset="0"/>
              <a:buChar char="•"/>
            </a:pPr>
            <a:r>
              <a:rPr lang="en-US" altLang="zh-CN" sz="900" dirty="0" smtClean="0"/>
              <a:t>Generic VIM Interface</a:t>
            </a:r>
          </a:p>
          <a:p>
            <a:pPr marL="171450" indent="-171450">
              <a:buFont typeface="Arial" panose="020B0604020202020204" pitchFamily="34" charset="0"/>
              <a:buChar char="•"/>
            </a:pPr>
            <a:r>
              <a:rPr lang="en-US" altLang="zh-CN" sz="900" dirty="0" smtClean="0"/>
              <a:t>VNF </a:t>
            </a:r>
            <a:r>
              <a:rPr lang="en-US" altLang="zh-CN" sz="900" dirty="0" err="1" smtClean="0"/>
              <a:t>config</a:t>
            </a:r>
            <a:r>
              <a:rPr lang="en-US" altLang="zh-CN" sz="900" dirty="0" smtClean="0"/>
              <a:t> interface</a:t>
            </a:r>
            <a:endParaRPr lang="en-US" altLang="zh-CN" sz="900" dirty="0"/>
          </a:p>
        </p:txBody>
      </p:sp>
    </p:spTree>
    <p:extLst>
      <p:ext uri="{BB962C8B-B14F-4D97-AF65-F5344CB8AC3E}">
        <p14:creationId xmlns:p14="http://schemas.microsoft.com/office/powerpoint/2010/main" val="878971547"/>
      </p:ext>
    </p:extLst>
  </p:cSld>
  <p:clrMapOvr>
    <a:masterClrMapping/>
  </p:clrMapOvr>
  <p:transition>
    <p:wipe dir="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1"/>
          <p:cNvSpPr txBox="1">
            <a:spLocks/>
          </p:cNvSpPr>
          <p:nvPr/>
        </p:nvSpPr>
        <p:spPr>
          <a:xfrm>
            <a:off x="11568704" y="6504192"/>
            <a:ext cx="607358" cy="365125"/>
          </a:xfrm>
          <a:prstGeom prst="rect">
            <a:avLst/>
          </a:prstGeom>
          <a:ln>
            <a:noFill/>
          </a:ln>
        </p:spPr>
        <p:txBody>
          <a:bodyPr/>
          <a:lstStyle>
            <a:defPPr>
              <a:defRPr lang="en-US"/>
            </a:defPPr>
            <a:lvl1pPr marL="0" algn="l" defTabSz="914400" rtl="0" eaLnBrk="1" latinLnBrk="0" hangingPunct="1">
              <a:defRPr sz="1200" b="0" i="0" kern="1200">
                <a:solidFill>
                  <a:schemeClr val="tx1">
                    <a:alpha val="5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C9CD605-947A-3C4E-98CB-B055F943FEBA}" type="slidenum">
              <a:rPr lang="en-US" smtClean="0"/>
              <a:pPr/>
              <a:t>64</a:t>
            </a:fld>
            <a:endParaRPr lang="en-US" dirty="0"/>
          </a:p>
        </p:txBody>
      </p:sp>
      <p:sp>
        <p:nvSpPr>
          <p:cNvPr id="4" name="Title 2"/>
          <p:cNvSpPr txBox="1">
            <a:spLocks/>
          </p:cNvSpPr>
          <p:nvPr/>
        </p:nvSpPr>
        <p:spPr>
          <a:xfrm>
            <a:off x="314961" y="197831"/>
            <a:ext cx="11506200" cy="53877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10000"/>
              </a:lnSpc>
            </a:pPr>
            <a:r>
              <a:rPr lang="en-US" sz="3200" b="1" dirty="0">
                <a:solidFill>
                  <a:schemeClr val="bg1"/>
                </a:solidFill>
                <a:latin typeface="Arial" panose="020B0604020202020204" pitchFamily="34" charset="0"/>
                <a:cs typeface="Arial" panose="020B0604020202020204" pitchFamily="34" charset="0"/>
              </a:rPr>
              <a:t>ONAP Portal</a:t>
            </a:r>
          </a:p>
        </p:txBody>
      </p:sp>
      <p:sp>
        <p:nvSpPr>
          <p:cNvPr id="5"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ONAP Portal</a:t>
            </a:r>
          </a:p>
        </p:txBody>
      </p:sp>
      <p:sp>
        <p:nvSpPr>
          <p:cNvPr id="6" name="Rectangle 5"/>
          <p:cNvSpPr/>
          <p:nvPr/>
        </p:nvSpPr>
        <p:spPr>
          <a:xfrm>
            <a:off x="2297231" y="1003828"/>
            <a:ext cx="9523929" cy="172277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solidFill>
              </a:rPr>
              <a:t>Definition:</a:t>
            </a:r>
          </a:p>
          <a:p>
            <a:pPr marL="285750" indent="-285750">
              <a:buFontTx/>
              <a:buChar char="-"/>
            </a:pPr>
            <a:r>
              <a:rPr lang="en-US" sz="1400" dirty="0" smtClean="0">
                <a:solidFill>
                  <a:schemeClr val="tx1"/>
                </a:solidFill>
              </a:rPr>
              <a:t>Portal </a:t>
            </a:r>
            <a:r>
              <a:rPr lang="en-US" sz="1400" dirty="0">
                <a:solidFill>
                  <a:schemeClr val="tx1"/>
                </a:solidFill>
              </a:rPr>
              <a:t>is a platform that provides the ability to integrate different ONAP applications into a centralized Portal </a:t>
            </a:r>
            <a:r>
              <a:rPr lang="en-US" sz="1400" dirty="0" smtClean="0">
                <a:solidFill>
                  <a:schemeClr val="tx1"/>
                </a:solidFill>
              </a:rPr>
              <a:t>Core.</a:t>
            </a:r>
          </a:p>
          <a:p>
            <a:pPr marL="285750" indent="-285750">
              <a:buFontTx/>
              <a:buChar char="-"/>
            </a:pPr>
            <a:r>
              <a:rPr lang="en-US" sz="1400" dirty="0" smtClean="0">
                <a:solidFill>
                  <a:schemeClr val="tx1"/>
                </a:solidFill>
              </a:rPr>
              <a:t>It allows decentralized </a:t>
            </a:r>
            <a:r>
              <a:rPr lang="en-US" sz="1400" dirty="0">
                <a:solidFill>
                  <a:schemeClr val="tx1"/>
                </a:solidFill>
              </a:rPr>
              <a:t>applications to run within their own infrastructure while providing common management services and connectivity. </a:t>
            </a:r>
            <a:endParaRPr lang="en-US" sz="1400" dirty="0" smtClean="0">
              <a:solidFill>
                <a:schemeClr val="tx1"/>
              </a:solidFill>
            </a:endParaRPr>
          </a:p>
          <a:p>
            <a:pPr marL="285750" indent="-285750">
              <a:buFontTx/>
              <a:buChar char="-"/>
            </a:pPr>
            <a:r>
              <a:rPr lang="en-US" sz="1400" dirty="0" smtClean="0">
                <a:solidFill>
                  <a:schemeClr val="tx1"/>
                </a:solidFill>
              </a:rPr>
              <a:t>It provides </a:t>
            </a:r>
            <a:r>
              <a:rPr lang="en-US" sz="1400" dirty="0">
                <a:solidFill>
                  <a:schemeClr val="tx1"/>
                </a:solidFill>
              </a:rPr>
              <a:t>capabilities including application </a:t>
            </a:r>
            <a:r>
              <a:rPr lang="en-US" sz="1400" dirty="0" smtClean="0">
                <a:solidFill>
                  <a:schemeClr val="tx1"/>
                </a:solidFill>
              </a:rPr>
              <a:t>onboarding &amp; user management</a:t>
            </a:r>
            <a:r>
              <a:rPr lang="en-US" sz="1400" dirty="0">
                <a:solidFill>
                  <a:schemeClr val="tx1"/>
                </a:solidFill>
              </a:rPr>
              <a:t>, </a:t>
            </a:r>
            <a:r>
              <a:rPr lang="en-US" sz="1400" dirty="0" smtClean="0">
                <a:solidFill>
                  <a:schemeClr val="tx1"/>
                </a:solidFill>
              </a:rPr>
              <a:t>and </a:t>
            </a:r>
            <a:r>
              <a:rPr lang="en-US" sz="1400" dirty="0">
                <a:solidFill>
                  <a:schemeClr val="tx1"/>
                </a:solidFill>
              </a:rPr>
              <a:t>hosted application widgets. </a:t>
            </a:r>
            <a:endParaRPr lang="en-US" sz="1400" dirty="0" smtClean="0">
              <a:solidFill>
                <a:schemeClr val="tx1"/>
              </a:solidFill>
            </a:endParaRPr>
          </a:p>
          <a:p>
            <a:pPr marL="285750" indent="-285750">
              <a:buFontTx/>
              <a:buChar char="-"/>
            </a:pPr>
            <a:r>
              <a:rPr lang="en-US" sz="1400" dirty="0" smtClean="0">
                <a:solidFill>
                  <a:schemeClr val="tx1"/>
                </a:solidFill>
              </a:rPr>
              <a:t>Using </a:t>
            </a:r>
            <a:r>
              <a:rPr lang="en-US" sz="1400" dirty="0">
                <a:solidFill>
                  <a:schemeClr val="tx1"/>
                </a:solidFill>
              </a:rPr>
              <a:t>the provided SDK, application developers </a:t>
            </a:r>
            <a:r>
              <a:rPr lang="en-US" sz="1400" dirty="0" smtClean="0">
                <a:solidFill>
                  <a:schemeClr val="tx1"/>
                </a:solidFill>
              </a:rPr>
              <a:t>can </a:t>
            </a:r>
            <a:r>
              <a:rPr lang="en-US" sz="1400" dirty="0">
                <a:solidFill>
                  <a:schemeClr val="tx1"/>
                </a:solidFill>
              </a:rPr>
              <a:t>leverage the built-in capabilities (Services / API / UI controls) along with bundled tools and technologies</a:t>
            </a:r>
            <a:r>
              <a:rPr lang="en-US" sz="1400" dirty="0" smtClean="0">
                <a:solidFill>
                  <a:schemeClr val="tx1"/>
                </a:solidFill>
              </a:rPr>
              <a:t>.</a:t>
            </a:r>
            <a:endParaRPr lang="en-US" sz="1400" dirty="0">
              <a:solidFill>
                <a:schemeClr val="tx1"/>
              </a:solidFill>
            </a:endParaRPr>
          </a:p>
        </p:txBody>
      </p:sp>
      <p:sp>
        <p:nvSpPr>
          <p:cNvPr id="7" name="Rectangle 6"/>
          <p:cNvSpPr/>
          <p:nvPr/>
        </p:nvSpPr>
        <p:spPr>
          <a:xfrm>
            <a:off x="2297232" y="2876097"/>
            <a:ext cx="9523929" cy="243828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smtClean="0">
                <a:solidFill>
                  <a:schemeClr val="tx1">
                    <a:lumMod val="85000"/>
                    <a:lumOff val="15000"/>
                  </a:schemeClr>
                </a:solidFill>
              </a:rPr>
              <a:t>Portal Admin Interfaces </a:t>
            </a:r>
            <a:endParaRPr lang="en-US" dirty="0">
              <a:solidFill>
                <a:schemeClr val="tx1">
                  <a:lumMod val="85000"/>
                  <a:lumOff val="15000"/>
                </a:schemeClr>
              </a:solidFill>
            </a:endParaRPr>
          </a:p>
          <a:p>
            <a:pPr marL="742950" lvl="1" indent="-285750">
              <a:buFontTx/>
              <a:buChar char="-"/>
            </a:pPr>
            <a:r>
              <a:rPr lang="en-US" sz="1400" dirty="0">
                <a:solidFill>
                  <a:schemeClr val="tx1"/>
                </a:solidFill>
              </a:rPr>
              <a:t>Onboarding and User management</a:t>
            </a:r>
          </a:p>
          <a:p>
            <a:pPr marL="285750" indent="-285750">
              <a:buFontTx/>
              <a:buChar char="-"/>
            </a:pPr>
            <a:r>
              <a:rPr lang="en-US" dirty="0" smtClean="0">
                <a:solidFill>
                  <a:schemeClr val="tx1">
                    <a:lumMod val="85000"/>
                    <a:lumOff val="15000"/>
                  </a:schemeClr>
                </a:solidFill>
              </a:rPr>
              <a:t>SDK Module</a:t>
            </a:r>
          </a:p>
          <a:p>
            <a:pPr marL="742950" lvl="1" indent="-285750">
              <a:buFontTx/>
              <a:buChar char="-"/>
            </a:pPr>
            <a:r>
              <a:rPr lang="en-US" sz="1400" dirty="0">
                <a:solidFill>
                  <a:schemeClr val="tx1"/>
                </a:solidFill>
              </a:rPr>
              <a:t>SDK will be used as a base for any ONAP application being built. </a:t>
            </a:r>
          </a:p>
          <a:p>
            <a:pPr marL="742950" lvl="1" indent="-285750">
              <a:buFontTx/>
              <a:buChar char="-"/>
            </a:pPr>
            <a:r>
              <a:rPr lang="en-US" sz="1400" dirty="0">
                <a:solidFill>
                  <a:schemeClr val="tx1"/>
                </a:solidFill>
              </a:rPr>
              <a:t>Components using </a:t>
            </a:r>
            <a:r>
              <a:rPr lang="en-US" sz="1400" dirty="0" smtClean="0">
                <a:solidFill>
                  <a:schemeClr val="tx1"/>
                </a:solidFill>
              </a:rPr>
              <a:t>SDK jars: </a:t>
            </a:r>
            <a:r>
              <a:rPr lang="en-US" sz="1400" dirty="0">
                <a:solidFill>
                  <a:schemeClr val="tx1"/>
                </a:solidFill>
              </a:rPr>
              <a:t>Policy, VID, AAI, and SDC</a:t>
            </a:r>
          </a:p>
          <a:p>
            <a:pPr marL="742950" lvl="1" indent="-285750">
              <a:buFontTx/>
              <a:buChar char="-"/>
            </a:pPr>
            <a:r>
              <a:rPr lang="en-US" sz="1400" dirty="0">
                <a:solidFill>
                  <a:schemeClr val="tx1"/>
                </a:solidFill>
              </a:rPr>
              <a:t>SDK bundles together a host of different tools, technologies, and standards that will assist the teams during the development phase. </a:t>
            </a:r>
          </a:p>
          <a:p>
            <a:pPr marL="742950" lvl="1" indent="-285750">
              <a:buFontTx/>
              <a:buChar char="-"/>
            </a:pPr>
            <a:r>
              <a:rPr lang="en-US" sz="1400" dirty="0">
                <a:solidFill>
                  <a:schemeClr val="tx1"/>
                </a:solidFill>
              </a:rPr>
              <a:t>SDK includes reusable UI components, authentication &amp; authorization components, visualization &amp; reporting engine, collaborative services, workflow manager, GIS / Map, web component, and widget development framework.</a:t>
            </a:r>
          </a:p>
          <a:p>
            <a:pPr marL="742950" lvl="1" indent="-285750">
              <a:buFontTx/>
              <a:buChar char="-"/>
            </a:pPr>
            <a:endParaRPr lang="en-US" dirty="0">
              <a:solidFill>
                <a:schemeClr val="tx1">
                  <a:lumMod val="85000"/>
                  <a:lumOff val="15000"/>
                </a:schemeClr>
              </a:solidFill>
            </a:endParaRPr>
          </a:p>
        </p:txBody>
      </p:sp>
      <p:sp>
        <p:nvSpPr>
          <p:cNvPr id="8" name="Rectangle 7"/>
          <p:cNvSpPr/>
          <p:nvPr/>
        </p:nvSpPr>
        <p:spPr>
          <a:xfrm>
            <a:off x="2297230" y="5542742"/>
            <a:ext cx="9523929" cy="73309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a:t>
            </a:r>
          </a:p>
          <a:p>
            <a:pPr marL="285750" indent="-285750">
              <a:buFontTx/>
              <a:buChar char="-"/>
            </a:pPr>
            <a:r>
              <a:rPr lang="en-US" sz="1400" dirty="0">
                <a:solidFill>
                  <a:schemeClr val="tx1"/>
                </a:solidFill>
              </a:rPr>
              <a:t>Restful APIs for fetching available roles to </a:t>
            </a:r>
            <a:r>
              <a:rPr lang="en-US" sz="1400" dirty="0" smtClean="0">
                <a:solidFill>
                  <a:schemeClr val="tx1"/>
                </a:solidFill>
              </a:rPr>
              <a:t>portal’s </a:t>
            </a:r>
            <a:r>
              <a:rPr lang="en-US" sz="1400" dirty="0" err="1" smtClean="0">
                <a:solidFill>
                  <a:schemeClr val="tx1"/>
                </a:solidFill>
              </a:rPr>
              <a:t>onboarded</a:t>
            </a:r>
            <a:r>
              <a:rPr lang="en-US" sz="1400" dirty="0" smtClean="0">
                <a:solidFill>
                  <a:schemeClr val="tx1"/>
                </a:solidFill>
              </a:rPr>
              <a:t> </a:t>
            </a:r>
            <a:r>
              <a:rPr lang="en-US" sz="1400" dirty="0">
                <a:solidFill>
                  <a:schemeClr val="tx1"/>
                </a:solidFill>
              </a:rPr>
              <a:t>application users. from: AAF</a:t>
            </a:r>
          </a:p>
        </p:txBody>
      </p:sp>
      <p:cxnSp>
        <p:nvCxnSpPr>
          <p:cNvPr id="9" name="Straight Connector 8"/>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0" name="Oval 9"/>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433261" y="1597701"/>
            <a:ext cx="1633781" cy="338554"/>
          </a:xfrm>
          <a:prstGeom prst="rect">
            <a:avLst/>
          </a:prstGeom>
          <a:noFill/>
        </p:spPr>
        <p:txBody>
          <a:bodyPr wrap="none" rtlCol="0">
            <a:spAutoFit/>
          </a:bodyPr>
          <a:lstStyle/>
          <a:p>
            <a:r>
              <a:rPr lang="en-US" sz="800" dirty="0" smtClean="0"/>
              <a:t>Portal Admin Interfaces</a:t>
            </a:r>
          </a:p>
          <a:p>
            <a:r>
              <a:rPr lang="en-US" sz="800" dirty="0" smtClean="0"/>
              <a:t>SDK Jars (Policy</a:t>
            </a:r>
            <a:r>
              <a:rPr lang="en-US" sz="800" dirty="0"/>
              <a:t>, VID, AAI, and SDC</a:t>
            </a:r>
            <a:r>
              <a:rPr lang="en-US" sz="800" dirty="0" smtClean="0"/>
              <a:t>)</a:t>
            </a:r>
            <a:endParaRPr lang="en-US" sz="800" dirty="0"/>
          </a:p>
        </p:txBody>
      </p:sp>
      <p:cxnSp>
        <p:nvCxnSpPr>
          <p:cNvPr id="12" name="Straight Connector 11"/>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400699" y="3959167"/>
            <a:ext cx="349776" cy="215444"/>
          </a:xfrm>
          <a:prstGeom prst="rect">
            <a:avLst/>
          </a:prstGeom>
          <a:noFill/>
        </p:spPr>
        <p:txBody>
          <a:bodyPr wrap="none" rtlCol="0">
            <a:spAutoFit/>
          </a:bodyPr>
          <a:lstStyle/>
          <a:p>
            <a:r>
              <a:rPr lang="en-US" sz="800" dirty="0" smtClean="0"/>
              <a:t>AAF</a:t>
            </a:r>
            <a:endParaRPr lang="en-US" sz="800" dirty="0"/>
          </a:p>
        </p:txBody>
      </p:sp>
      <p:sp>
        <p:nvSpPr>
          <p:cNvPr id="14" name="Arc 13"/>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3606040973"/>
      </p:ext>
    </p:extLst>
  </p:cSld>
  <p:clrMapOvr>
    <a:masterClrMapping/>
  </p:clrMapOvr>
  <p:transition spd="med" advClick="0"/>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873967" y="3836646"/>
            <a:ext cx="11318033" cy="2283814"/>
          </a:xfrm>
          <a:prstGeom prst="rect">
            <a:avLst/>
          </a:prstGeom>
        </p:spPr>
        <p:txBody>
          <a:bodyPr>
            <a:noAutofit/>
          </a:bodyPr>
          <a:lstStyle/>
          <a:p>
            <a:r>
              <a:rPr lang="en-US" sz="3200" b="1" dirty="0">
                <a:solidFill>
                  <a:schemeClr val="tx1"/>
                </a:solidFill>
              </a:rPr>
              <a:t>ONAP Beijing Architecture Recommendations</a:t>
            </a:r>
            <a:endParaRPr lang="en-US" sz="1200" b="1" dirty="0">
              <a:solidFill>
                <a:srgbClr val="FF0000"/>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3151165112"/>
      </p:ext>
    </p:extLst>
  </p:cSld>
  <p:clrMapOvr>
    <a:masterClrMapping/>
  </p:clrMapOvr>
  <p:transition>
    <p:wipe dir="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Recommendations for Beijing Release</a:t>
            </a:r>
            <a:endParaRPr lang="en-US" dirty="0"/>
          </a:p>
        </p:txBody>
      </p:sp>
      <p:sp>
        <p:nvSpPr>
          <p:cNvPr id="4" name="Text Placeholder 3"/>
          <p:cNvSpPr>
            <a:spLocks noGrp="1"/>
          </p:cNvSpPr>
          <p:nvPr>
            <p:ph type="body" sz="quarter" idx="10"/>
          </p:nvPr>
        </p:nvSpPr>
        <p:spPr/>
        <p:txBody>
          <a:bodyPr>
            <a:normAutofit fontScale="62500" lnSpcReduction="20000"/>
          </a:bodyPr>
          <a:lstStyle/>
          <a:p>
            <a:r>
              <a:rPr lang="en-US" dirty="0" smtClean="0"/>
              <a:t>Release Theme is Platform Maturity/S3P, key Architecture Principles: Modular, </a:t>
            </a:r>
            <a:r>
              <a:rPr lang="en-US" dirty="0" err="1" smtClean="0"/>
              <a:t>Microservices</a:t>
            </a:r>
            <a:r>
              <a:rPr lang="en-US" dirty="0" smtClean="0"/>
              <a:t>, Model-driven</a:t>
            </a:r>
          </a:p>
          <a:p>
            <a:r>
              <a:rPr lang="en-US" dirty="0" smtClean="0"/>
              <a:t>Achievable </a:t>
            </a:r>
            <a:r>
              <a:rPr lang="en-US" b="1" u="sng" dirty="0" smtClean="0"/>
              <a:t>Recommendations</a:t>
            </a:r>
            <a:r>
              <a:rPr lang="en-US" dirty="0" smtClean="0"/>
              <a:t> for Beijing to  begin aligning with target architecture</a:t>
            </a:r>
          </a:p>
          <a:p>
            <a:pPr lvl="0"/>
            <a:r>
              <a:rPr lang="en-US" dirty="0"/>
              <a:t>Modular:</a:t>
            </a:r>
          </a:p>
          <a:p>
            <a:pPr lvl="1"/>
            <a:r>
              <a:rPr lang="en-US" dirty="0"/>
              <a:t>Improve APIs between components.  Document them using </a:t>
            </a:r>
            <a:r>
              <a:rPr lang="en-US" dirty="0" smtClean="0"/>
              <a:t>Swagger.</a:t>
            </a:r>
            <a:endParaRPr lang="en-US" dirty="0"/>
          </a:p>
          <a:p>
            <a:pPr lvl="1"/>
            <a:r>
              <a:rPr lang="en-US" dirty="0"/>
              <a:t>Align interfaces with industry standards, where available/appropriate </a:t>
            </a:r>
            <a:r>
              <a:rPr lang="en-US" dirty="0" smtClean="0"/>
              <a:t>(for example, </a:t>
            </a:r>
            <a:r>
              <a:rPr lang="en-US" dirty="0"/>
              <a:t>ETSI</a:t>
            </a:r>
            <a:r>
              <a:rPr lang="en-US" b="1" i="1" dirty="0"/>
              <a:t> </a:t>
            </a:r>
            <a:r>
              <a:rPr lang="en-US" dirty="0" smtClean="0"/>
              <a:t>SOL-003, </a:t>
            </a:r>
            <a:r>
              <a:rPr lang="en-US" dirty="0"/>
              <a:t>SOL-005, MEF Interlude, Legato, etc.)</a:t>
            </a:r>
          </a:p>
          <a:p>
            <a:pPr lvl="0"/>
            <a:r>
              <a:rPr lang="en-US" dirty="0" err="1"/>
              <a:t>Microservices</a:t>
            </a:r>
            <a:r>
              <a:rPr lang="en-US" dirty="0"/>
              <a:t>-based</a:t>
            </a:r>
          </a:p>
          <a:p>
            <a:pPr lvl="1"/>
            <a:r>
              <a:rPr lang="en-US" dirty="0"/>
              <a:t>Use OOM for onboarding, instantiation (support MSB natively)</a:t>
            </a:r>
            <a:r>
              <a:rPr lang="en-US" b="1" i="1" dirty="0"/>
              <a:t>, </a:t>
            </a:r>
            <a:r>
              <a:rPr lang="en-US" dirty="0" smtClean="0"/>
              <a:t>scalability</a:t>
            </a:r>
          </a:p>
          <a:p>
            <a:pPr lvl="1"/>
            <a:r>
              <a:rPr lang="en-US" dirty="0" smtClean="0"/>
              <a:t>Register </a:t>
            </a:r>
            <a:r>
              <a:rPr lang="en-US" dirty="0"/>
              <a:t>with MSB</a:t>
            </a:r>
          </a:p>
          <a:p>
            <a:pPr lvl="1"/>
            <a:r>
              <a:rPr lang="en-US" dirty="0"/>
              <a:t>Use </a:t>
            </a:r>
            <a:r>
              <a:rPr lang="en-US" dirty="0" err="1"/>
              <a:t>microservices</a:t>
            </a:r>
            <a:r>
              <a:rPr lang="en-US" dirty="0"/>
              <a:t> best practices (e.g., separate data from the component, use common KV stores/databases, for KV stores – prefer Consul, etc.)</a:t>
            </a:r>
          </a:p>
          <a:p>
            <a:pPr lvl="0"/>
            <a:r>
              <a:rPr lang="en-US" dirty="0"/>
              <a:t>Model-driven</a:t>
            </a:r>
          </a:p>
          <a:p>
            <a:pPr lvl="1"/>
            <a:r>
              <a:rPr lang="en-US" dirty="0"/>
              <a:t>Align with info/data models from the Modeling Subcommittee (published </a:t>
            </a:r>
            <a:r>
              <a:rPr lang="en-US" dirty="0" smtClean="0"/>
              <a:t>December 2017)</a:t>
            </a:r>
            <a:endParaRPr lang="en-US" dirty="0"/>
          </a:p>
          <a:p>
            <a:pPr lvl="1"/>
            <a:r>
              <a:rPr lang="en-US" dirty="0"/>
              <a:t>Explore ways to use model-driven principles inside each component</a:t>
            </a:r>
            <a:r>
              <a:rPr lang="en-US" b="1" i="1" dirty="0"/>
              <a:t> </a:t>
            </a:r>
            <a:r>
              <a:rPr lang="en-US" dirty="0"/>
              <a:t>as well as across various components </a:t>
            </a:r>
            <a:r>
              <a:rPr lang="en-US" b="1" i="1" dirty="0"/>
              <a:t>(SDC, SO, VFC, APPC, ..)</a:t>
            </a:r>
            <a:endParaRPr lang="en-US" dirty="0"/>
          </a:p>
          <a:p>
            <a:pPr lvl="0"/>
            <a:r>
              <a:rPr lang="en-US" dirty="0" smtClean="0"/>
              <a:t>S3P </a:t>
            </a:r>
            <a:r>
              <a:rPr lang="en-US" dirty="0" smtClean="0">
                <a:solidFill>
                  <a:srgbClr val="FF0000"/>
                </a:solidFill>
              </a:rPr>
              <a:t>(see Jason Hunt 1/4 TSC presentation for list of projects providing support for S3P)</a:t>
            </a:r>
            <a:endParaRPr lang="en-US" dirty="0">
              <a:solidFill>
                <a:srgbClr val="FF0000"/>
              </a:solidFill>
            </a:endParaRPr>
          </a:p>
          <a:p>
            <a:pPr lvl="1"/>
            <a:r>
              <a:rPr lang="en-US" dirty="0"/>
              <a:t>Use common libraries/SDKs/common services </a:t>
            </a:r>
            <a:r>
              <a:rPr lang="en-US" dirty="0" smtClean="0"/>
              <a:t>where possible to </a:t>
            </a:r>
            <a:r>
              <a:rPr lang="en-US" dirty="0"/>
              <a:t>improve overall system resiliency/reliability</a:t>
            </a:r>
          </a:p>
          <a:p>
            <a:pPr lvl="1"/>
            <a:r>
              <a:rPr lang="en-US" dirty="0"/>
              <a:t>More focus on common services (where possible) also to help reduce testing</a:t>
            </a:r>
          </a:p>
          <a:p>
            <a:pPr lvl="1"/>
            <a:r>
              <a:rPr lang="en-US" dirty="0"/>
              <a:t>MUSIC for managing various ONAP components states, DB replication in a consistent manner </a:t>
            </a:r>
          </a:p>
          <a:p>
            <a:pPr lvl="1"/>
            <a:r>
              <a:rPr lang="en-US" dirty="0"/>
              <a:t>Enhanced AAF to support credential management for </a:t>
            </a:r>
            <a:r>
              <a:rPr lang="en-US" dirty="0" smtClean="0"/>
              <a:t>certificates</a:t>
            </a:r>
          </a:p>
          <a:p>
            <a:pPr lvl="1"/>
            <a:r>
              <a:rPr lang="en-US" dirty="0" smtClean="0"/>
              <a:t>Support Image Management service to enhance security, virus checking, etc.</a:t>
            </a:r>
            <a:endParaRPr lang="en-US" dirty="0"/>
          </a:p>
        </p:txBody>
      </p:sp>
    </p:spTree>
    <p:extLst>
      <p:ext uri="{BB962C8B-B14F-4D97-AF65-F5344CB8AC3E}">
        <p14:creationId xmlns:p14="http://schemas.microsoft.com/office/powerpoint/2010/main" val="104988172"/>
      </p:ext>
    </p:extLst>
  </p:cSld>
  <p:clrMapOvr>
    <a:masterClrMapping/>
  </p:clrMapOvr>
  <p:transition>
    <p:wipe dir="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67</a:t>
            </a:fld>
            <a:endParaRPr lang="en-US" dirty="0"/>
          </a:p>
        </p:txBody>
      </p:sp>
      <p:sp>
        <p:nvSpPr>
          <p:cNvPr id="3" name="Title 2"/>
          <p:cNvSpPr>
            <a:spLocks noGrp="1"/>
          </p:cNvSpPr>
          <p:nvPr>
            <p:ph type="title"/>
          </p:nvPr>
        </p:nvSpPr>
        <p:spPr/>
        <p:txBody>
          <a:bodyPr>
            <a:normAutofit fontScale="90000"/>
          </a:bodyPr>
          <a:lstStyle/>
          <a:p>
            <a:r>
              <a:rPr lang="en-US" dirty="0" smtClean="0"/>
              <a:t>Suggestions for Casablanca (in progress)</a:t>
            </a:r>
            <a:endParaRPr lang="en-US" dirty="0"/>
          </a:p>
        </p:txBody>
      </p:sp>
      <p:sp>
        <p:nvSpPr>
          <p:cNvPr id="4" name="Text Placeholder 3"/>
          <p:cNvSpPr>
            <a:spLocks noGrp="1"/>
          </p:cNvSpPr>
          <p:nvPr>
            <p:ph type="body" sz="quarter" idx="10"/>
          </p:nvPr>
        </p:nvSpPr>
        <p:spPr/>
        <p:txBody>
          <a:bodyPr>
            <a:normAutofit fontScale="70000" lnSpcReduction="20000"/>
          </a:bodyPr>
          <a:lstStyle/>
          <a:p>
            <a:pPr marL="0" indent="0">
              <a:buNone/>
            </a:pPr>
            <a:r>
              <a:rPr lang="en-US" dirty="0" smtClean="0"/>
              <a:t>Still WIP – shared here so PTLs can begin to think about roadmap items</a:t>
            </a:r>
          </a:p>
          <a:p>
            <a:pPr marL="514350" indent="-514350">
              <a:buFont typeface="+mj-lt"/>
              <a:buAutoNum type="arabicPeriod"/>
            </a:pPr>
            <a:r>
              <a:rPr lang="en-US" dirty="0" smtClean="0"/>
              <a:t>External </a:t>
            </a:r>
            <a:r>
              <a:rPr lang="en-US" dirty="0"/>
              <a:t>APIs: External actors view ONAP as a black box. This should simplify the ONAP architecture/interfaces, leveraging the APIs developed by the Ext API project (</a:t>
            </a:r>
            <a:r>
              <a:rPr lang="en-US" dirty="0" err="1"/>
              <a:t>eg</a:t>
            </a:r>
            <a:r>
              <a:rPr lang="en-US" dirty="0"/>
              <a:t>, MEF LSO, TM Forum </a:t>
            </a:r>
            <a:r>
              <a:rPr lang="en-US" dirty="0" err="1"/>
              <a:t>etc</a:t>
            </a:r>
            <a:r>
              <a:rPr lang="en-US" dirty="0"/>
              <a:t>).</a:t>
            </a:r>
          </a:p>
          <a:p>
            <a:pPr marL="514350" indent="-514350">
              <a:buFont typeface="+mj-lt"/>
              <a:buAutoNum type="arabicPeriod"/>
            </a:pPr>
            <a:r>
              <a:rPr lang="en-US" dirty="0" smtClean="0"/>
              <a:t>Explore </a:t>
            </a:r>
            <a:r>
              <a:rPr lang="en-US" dirty="0"/>
              <a:t>Database harmonization: </a:t>
            </a:r>
            <a:r>
              <a:rPr lang="en-US" dirty="0" smtClean="0"/>
              <a:t>Reduce number of databases in ONAP – perhaps one per type? (SQL/</a:t>
            </a:r>
            <a:r>
              <a:rPr lang="en-US" dirty="0" err="1" smtClean="0"/>
              <a:t>noSQL</a:t>
            </a:r>
            <a:r>
              <a:rPr lang="en-US" dirty="0" smtClean="0"/>
              <a:t>/KV store/</a:t>
            </a:r>
            <a:r>
              <a:rPr lang="en-US" dirty="0" err="1" smtClean="0"/>
              <a:t>etc</a:t>
            </a:r>
            <a:r>
              <a:rPr lang="en-US" dirty="0" smtClean="0"/>
              <a:t>).</a:t>
            </a:r>
          </a:p>
          <a:p>
            <a:pPr marL="971550" lvl="1" indent="-514350">
              <a:buFont typeface="+mj-lt"/>
              <a:buAutoNum type="alphaLcPeriod"/>
            </a:pPr>
            <a:r>
              <a:rPr lang="en-US" dirty="0"/>
              <a:t>Support for DB as  a </a:t>
            </a:r>
            <a:r>
              <a:rPr lang="en-US" dirty="0" smtClean="0"/>
              <a:t>service, rather than independent DB per component?</a:t>
            </a:r>
          </a:p>
          <a:p>
            <a:pPr marL="514350" indent="-514350">
              <a:buFont typeface="+mj-lt"/>
              <a:buAutoNum type="arabicPeriod"/>
            </a:pPr>
            <a:r>
              <a:rPr lang="en-US" dirty="0" smtClean="0"/>
              <a:t>API </a:t>
            </a:r>
            <a:r>
              <a:rPr lang="en-US" dirty="0"/>
              <a:t>Improvements: Currently, ONAP internal interactions are mostly handled via REST-like APIs. We need to enhance the ONAP architecture to support RESTFUL APIs. We also need to ensure that the ONAP platform can handle cloud-native APIs and models. </a:t>
            </a:r>
            <a:endParaRPr lang="en-US" dirty="0" smtClean="0"/>
          </a:p>
          <a:p>
            <a:pPr marL="514350" indent="-514350">
              <a:buFont typeface="+mj-lt"/>
              <a:buAutoNum type="arabicPeriod"/>
            </a:pPr>
            <a:r>
              <a:rPr lang="en-US" dirty="0" smtClean="0"/>
              <a:t>API Versioning Support</a:t>
            </a:r>
          </a:p>
          <a:p>
            <a:pPr marL="514350" indent="-514350">
              <a:buFont typeface="+mj-lt"/>
              <a:buAutoNum type="arabicPeriod"/>
            </a:pPr>
            <a:r>
              <a:rPr lang="en-US" dirty="0" smtClean="0"/>
              <a:t>Support </a:t>
            </a:r>
            <a:r>
              <a:rPr lang="en-US" dirty="0"/>
              <a:t>for Identity </a:t>
            </a:r>
            <a:r>
              <a:rPr lang="en-US" dirty="0" smtClean="0"/>
              <a:t>Management in SDC</a:t>
            </a:r>
            <a:endParaRPr lang="en-US" dirty="0"/>
          </a:p>
          <a:p>
            <a:pPr marL="514350" indent="-514350">
              <a:buFont typeface="+mj-lt"/>
              <a:buAutoNum type="arabicPeriod"/>
            </a:pPr>
            <a:r>
              <a:rPr lang="en-US" dirty="0" smtClean="0"/>
              <a:t>Support </a:t>
            </a:r>
            <a:r>
              <a:rPr lang="en-US" dirty="0"/>
              <a:t>for Security </a:t>
            </a:r>
            <a:r>
              <a:rPr lang="en-US" dirty="0" smtClean="0"/>
              <a:t>Management. </a:t>
            </a:r>
          </a:p>
          <a:p>
            <a:pPr marL="514350" indent="-514350">
              <a:buFont typeface="+mj-lt"/>
              <a:buAutoNum type="arabicPeriod"/>
            </a:pPr>
            <a:r>
              <a:rPr lang="en-US" dirty="0" smtClean="0"/>
              <a:t>Support for Beijing-&gt;Casablanca upgrade. In-service upgrades per component?  </a:t>
            </a:r>
          </a:p>
          <a:p>
            <a:pPr marL="514350" indent="-514350">
              <a:buFont typeface="+mj-lt"/>
              <a:buAutoNum type="arabicPeriod"/>
            </a:pPr>
            <a:r>
              <a:rPr lang="en-US" dirty="0" smtClean="0"/>
              <a:t>Geo-redundancy </a:t>
            </a:r>
            <a:r>
              <a:rPr lang="en-US" dirty="0"/>
              <a:t>– move from real-time (strong) consistency to eventual consistency model </a:t>
            </a:r>
            <a:endParaRPr lang="en-US" dirty="0" smtClean="0"/>
          </a:p>
          <a:p>
            <a:pPr marL="514350" indent="-514350">
              <a:buFont typeface="+mj-lt"/>
              <a:buAutoNum type="arabicPeriod"/>
            </a:pPr>
            <a:r>
              <a:rPr lang="en-US" dirty="0" smtClean="0"/>
              <a:t>Multi-tenancy </a:t>
            </a:r>
            <a:r>
              <a:rPr lang="en-US" dirty="0"/>
              <a:t>support  </a:t>
            </a:r>
            <a:endParaRPr lang="en-US" dirty="0" smtClean="0"/>
          </a:p>
        </p:txBody>
      </p:sp>
    </p:spTree>
    <p:extLst>
      <p:ext uri="{BB962C8B-B14F-4D97-AF65-F5344CB8AC3E}">
        <p14:creationId xmlns:p14="http://schemas.microsoft.com/office/powerpoint/2010/main" val="1147323004"/>
      </p:ext>
    </p:extLst>
  </p:cSld>
  <p:clrMapOvr>
    <a:masterClrMapping/>
  </p:clrMapOvr>
  <p:transition>
    <p:wipe dir="r"/>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989182" y="3563798"/>
            <a:ext cx="11318033" cy="2283814"/>
          </a:xfrm>
          <a:prstGeom prst="rect">
            <a:avLst/>
          </a:prstGeom>
        </p:spPr>
        <p:txBody>
          <a:bodyPr>
            <a:noAutofit/>
          </a:bodyPr>
          <a:lstStyle/>
          <a:p>
            <a:r>
              <a:rPr lang="en-US" sz="3200" b="1" dirty="0" smtClean="0">
                <a:solidFill>
                  <a:schemeClr val="tx1"/>
                </a:solidFill>
              </a:rPr>
              <a:t>ONAP APIs</a:t>
            </a:r>
            <a:br>
              <a:rPr lang="en-US" sz="3200" b="1" dirty="0" smtClean="0">
                <a:solidFill>
                  <a:schemeClr val="tx1"/>
                </a:solidFill>
              </a:rPr>
            </a:br>
            <a:r>
              <a:rPr lang="en-US" sz="3200" b="1" dirty="0">
                <a:solidFill>
                  <a:schemeClr val="tx1"/>
                </a:solidFill>
              </a:rPr>
              <a:t/>
            </a:r>
            <a:br>
              <a:rPr lang="en-US" sz="3200" b="1" dirty="0">
                <a:solidFill>
                  <a:schemeClr val="tx1"/>
                </a:solidFill>
              </a:rPr>
            </a:br>
            <a:r>
              <a:rPr lang="en-US" sz="2400" b="1" dirty="0" smtClean="0">
                <a:solidFill>
                  <a:srgbClr val="FF0000"/>
                </a:solidFill>
              </a:rPr>
              <a:t>Work in Progress (R3+ Capabilities)…</a:t>
            </a:r>
            <a:endParaRPr lang="en-US" sz="1050" b="1" dirty="0">
              <a:solidFill>
                <a:srgbClr val="FF0000"/>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783932139"/>
      </p:ext>
    </p:extLst>
  </p:cSld>
  <p:clrMapOvr>
    <a:masterClrMapping/>
  </p:clrMapOvr>
  <p:transition>
    <p:wipe dir="r"/>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a:t>ONAP External APIs</a:t>
            </a:r>
          </a:p>
        </p:txBody>
      </p:sp>
      <p:sp>
        <p:nvSpPr>
          <p:cNvPr id="40" name="Content Placeholder 2"/>
          <p:cNvSpPr>
            <a:spLocks noGrp="1"/>
          </p:cNvSpPr>
          <p:nvPr>
            <p:ph idx="4294967295"/>
          </p:nvPr>
        </p:nvSpPr>
        <p:spPr>
          <a:xfrm>
            <a:off x="843677" y="947057"/>
            <a:ext cx="10504646" cy="5386060"/>
          </a:xfrm>
          <a:prstGeom prst="rect">
            <a:avLst/>
          </a:prstGeom>
        </p:spPr>
        <p:txBody>
          <a:bodyPr>
            <a:normAutofit fontScale="92500" lnSpcReduction="10000"/>
          </a:bodyPr>
          <a:lstStyle/>
          <a:p>
            <a:r>
              <a:rPr lang="en-US" dirty="0" smtClean="0"/>
              <a:t>ONAP External APIs expose </a:t>
            </a:r>
            <a:r>
              <a:rPr lang="en-US" dirty="0"/>
              <a:t>the capabilities of ONAP.  </a:t>
            </a:r>
            <a:r>
              <a:rPr lang="en-US" dirty="0" smtClean="0"/>
              <a:t>They allow ONAP to be viewed as a “black box” by providing </a:t>
            </a:r>
            <a:r>
              <a:rPr lang="en-US" dirty="0"/>
              <a:t>an abstracted view of the ONAP capabilities.  </a:t>
            </a:r>
            <a:endParaRPr lang="en-US" dirty="0" smtClean="0"/>
          </a:p>
          <a:p>
            <a:r>
              <a:rPr lang="en-US" dirty="0" smtClean="0"/>
              <a:t>They support </a:t>
            </a:r>
            <a:r>
              <a:rPr lang="en-US" dirty="0"/>
              <a:t>that an external consumer of ONAP capabilities can be authenticated and authorized.  </a:t>
            </a:r>
            <a:r>
              <a:rPr lang="en-US" dirty="0" smtClean="0"/>
              <a:t>They can </a:t>
            </a:r>
            <a:r>
              <a:rPr lang="en-US" dirty="0"/>
              <a:t>also be used for connecting to systems where ONAP uses the capabilities of other systems.</a:t>
            </a:r>
          </a:p>
          <a:p>
            <a:r>
              <a:rPr lang="en-US" dirty="0"/>
              <a:t>Note 1: External API does not include all the B2B capabilities of exposure (e.g. partner management)</a:t>
            </a:r>
          </a:p>
          <a:p>
            <a:r>
              <a:rPr lang="en-US" dirty="0"/>
              <a:t>Note 2: The case where trusted providers of a service (e.g. operator owned transport, or cloud infrastructure) do not need to pass through External API.</a:t>
            </a:r>
          </a:p>
          <a:p>
            <a:r>
              <a:rPr lang="en-US" dirty="0" smtClean="0"/>
              <a:t>For example, External APIs between ONAP and BSS/OSS allow Service Providers to utilize the capabilities of ONAP while using their existing BSS/OSS environment minimizing customization</a:t>
            </a:r>
          </a:p>
          <a:p>
            <a:endParaRPr lang="en-US" dirty="0" smtClean="0"/>
          </a:p>
          <a:p>
            <a:endParaRPr lang="en-US" dirty="0"/>
          </a:p>
          <a:p>
            <a:endParaRPr lang="en-US" dirty="0"/>
          </a:p>
        </p:txBody>
      </p:sp>
    </p:spTree>
    <p:extLst>
      <p:ext uri="{BB962C8B-B14F-4D97-AF65-F5344CB8AC3E}">
        <p14:creationId xmlns:p14="http://schemas.microsoft.com/office/powerpoint/2010/main" val="2848830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3342181" y="5409788"/>
            <a:ext cx="8399276" cy="0"/>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sp>
        <p:nvSpPr>
          <p:cNvPr id="161" name="Arrow: U-Turn 160"/>
          <p:cNvSpPr/>
          <p:nvPr/>
        </p:nvSpPr>
        <p:spPr>
          <a:xfrm flipV="1">
            <a:off x="1887512" y="4804570"/>
            <a:ext cx="1950299" cy="776362"/>
          </a:xfrm>
          <a:prstGeom prst="uturnArrow">
            <a:avLst/>
          </a:prstGeom>
          <a:solidFill>
            <a:srgbClr val="00B0F0"/>
          </a:solidFill>
          <a:ln w="3175" cap="flat">
            <a:solidFill>
              <a:srgbClr val="00B0F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2" name="标题 1"/>
          <p:cNvSpPr>
            <a:spLocks noGrp="1"/>
          </p:cNvSpPr>
          <p:nvPr>
            <p:ph type="title"/>
          </p:nvPr>
        </p:nvSpPr>
        <p:spPr>
          <a:xfrm>
            <a:off x="424150" y="49855"/>
            <a:ext cx="11454614" cy="954113"/>
          </a:xfrm>
        </p:spPr>
        <p:txBody>
          <a:bodyPr>
            <a:normAutofit/>
          </a:bodyPr>
          <a:lstStyle/>
          <a:p>
            <a:pPr algn="ctr"/>
            <a:r>
              <a:rPr lang="en-US" altLang="zh-CN" sz="3200" b="1" dirty="0">
                <a:solidFill>
                  <a:schemeClr val="bg1"/>
                </a:solidFill>
                <a:latin typeface="Arial" panose="020B0604020202020204"/>
              </a:rPr>
              <a:t>ONAP Target Architecture</a:t>
            </a:r>
            <a:br>
              <a:rPr lang="en-US" altLang="zh-CN" sz="3200" b="1" dirty="0">
                <a:solidFill>
                  <a:schemeClr val="bg1"/>
                </a:solidFill>
                <a:latin typeface="Arial" panose="020B0604020202020204"/>
              </a:rPr>
            </a:br>
            <a:r>
              <a:rPr lang="en-US" altLang="zh-CN" sz="1800" b="1" dirty="0">
                <a:solidFill>
                  <a:schemeClr val="bg1"/>
                </a:solidFill>
                <a:latin typeface="Arial" panose="020B0604020202020204"/>
              </a:rPr>
              <a:t>(High-Level Functional View)</a:t>
            </a:r>
            <a:endParaRPr lang="zh-CN" altLang="en-US" sz="1800" b="1" dirty="0">
              <a:solidFill>
                <a:schemeClr val="bg1"/>
              </a:solidFill>
              <a:latin typeface="Arial" panose="020B0604020202020204"/>
            </a:endParaRPr>
          </a:p>
        </p:txBody>
      </p:sp>
      <p:sp>
        <p:nvSpPr>
          <p:cNvPr id="178" name="圆角矩形 28"/>
          <p:cNvSpPr/>
          <p:nvPr/>
        </p:nvSpPr>
        <p:spPr>
          <a:xfrm>
            <a:off x="569799" y="1563080"/>
            <a:ext cx="2640627" cy="3782778"/>
          </a:xfrm>
          <a:prstGeom prst="roundRect">
            <a:avLst>
              <a:gd name="adj" fmla="val 6026"/>
            </a:avLst>
          </a:prstGeom>
          <a:solidFill>
            <a:srgbClr val="1C2754"/>
          </a:solidFill>
          <a:ln w="19050" cap="flat" cmpd="sng" algn="ctr">
            <a:solidFill>
              <a:srgbClr val="00647F"/>
            </a:solidFill>
            <a:prstDash val="dash"/>
            <a:round/>
            <a:headEnd type="none" w="med" len="med"/>
            <a:tailEnd type="none" w="med" len="med"/>
          </a:ln>
          <a:effectLst/>
        </p:spPr>
        <p:txBody>
          <a:bodyPr vert="horz" wrap="square" lIns="91440" tIns="45720" rIns="91440" bIns="45720" numCol="1" rtlCol="0" anchor="t" anchorCtr="0" compatLnSpc="1"/>
          <a:lstStyle/>
          <a:p>
            <a:pPr algn="ctr" fontAlgn="base">
              <a:spcBef>
                <a:spcPct val="0"/>
              </a:spcBef>
              <a:spcAft>
                <a:spcPct val="0"/>
              </a:spcAft>
              <a:buClr>
                <a:srgbClr val="CC9900"/>
              </a:buClr>
            </a:pPr>
            <a:endParaRPr lang="en-US" altLang="zh-CN" b="1" dirty="0">
              <a:solidFill>
                <a:prstClr val="white"/>
              </a:solidFill>
              <a:ea typeface="微软雅黑" panose="020B0503020204020204" pitchFamily="34" charset="-122"/>
            </a:endParaRPr>
          </a:p>
        </p:txBody>
      </p:sp>
      <p:sp>
        <p:nvSpPr>
          <p:cNvPr id="173" name="矩形 192"/>
          <p:cNvSpPr/>
          <p:nvPr/>
        </p:nvSpPr>
        <p:spPr bwMode="auto">
          <a:xfrm>
            <a:off x="1090077" y="1571110"/>
            <a:ext cx="1615250" cy="400110"/>
          </a:xfrm>
          <a:prstGeom prst="rect">
            <a:avLst/>
          </a:prstGeom>
          <a:extLst/>
        </p:spPr>
        <p:txBody>
          <a:bodyPr wrap="none">
            <a:spAutoFit/>
          </a:bodyPr>
          <a:lstStyle/>
          <a:p>
            <a:pPr algn="ctr" fontAlgn="base">
              <a:spcBef>
                <a:spcPct val="0"/>
              </a:spcBef>
              <a:spcAft>
                <a:spcPct val="0"/>
              </a:spcAft>
              <a:buClr>
                <a:srgbClr val="CC9900"/>
              </a:buClr>
            </a:pPr>
            <a:r>
              <a:rPr lang="en-US" altLang="zh-CN" sz="2000" b="1" dirty="0">
                <a:solidFill>
                  <a:srgbClr val="FF0000"/>
                </a:solidFill>
                <a:ea typeface="微软雅黑" panose="020B0503020204020204" pitchFamily="34" charset="-122"/>
              </a:rPr>
              <a:t>DESIGN-TIME</a:t>
            </a:r>
          </a:p>
        </p:txBody>
      </p:sp>
      <p:sp>
        <p:nvSpPr>
          <p:cNvPr id="175" name="圆角矩形 25"/>
          <p:cNvSpPr/>
          <p:nvPr/>
        </p:nvSpPr>
        <p:spPr>
          <a:xfrm>
            <a:off x="625061" y="2724387"/>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pPr>
            <a:r>
              <a:rPr lang="en-US" altLang="zh-CN" sz="1400" b="1" dirty="0">
                <a:solidFill>
                  <a:prstClr val="black"/>
                </a:solidFill>
                <a:latin typeface="Calibri"/>
                <a:ea typeface="微软雅黑" panose="020B0503020204020204" pitchFamily="34" charset="-122"/>
              </a:rPr>
              <a:t>Policy Creation &amp; Validation</a:t>
            </a:r>
          </a:p>
        </p:txBody>
      </p:sp>
      <p:sp>
        <p:nvSpPr>
          <p:cNvPr id="176" name="圆角矩形 26"/>
          <p:cNvSpPr/>
          <p:nvPr/>
        </p:nvSpPr>
        <p:spPr>
          <a:xfrm>
            <a:off x="625061" y="3073622"/>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Analytic Application Design</a:t>
            </a:r>
          </a:p>
        </p:txBody>
      </p:sp>
      <p:sp>
        <p:nvSpPr>
          <p:cNvPr id="179" name="圆角矩形 29"/>
          <p:cNvSpPr/>
          <p:nvPr/>
        </p:nvSpPr>
        <p:spPr>
          <a:xfrm rot="16200000">
            <a:off x="-1574417" y="3327662"/>
            <a:ext cx="3837974" cy="326275"/>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a:solidFill>
                  <a:prstClr val="white"/>
                </a:solidFill>
                <a:ea typeface="微软雅黑" panose="020B0503020204020204" pitchFamily="34" charset="-122"/>
              </a:rPr>
              <a:t>VNF / PNF Onboarding</a:t>
            </a:r>
          </a:p>
        </p:txBody>
      </p:sp>
      <p:sp>
        <p:nvSpPr>
          <p:cNvPr id="219" name="圆角矩形 25"/>
          <p:cNvSpPr/>
          <p:nvPr/>
        </p:nvSpPr>
        <p:spPr>
          <a:xfrm>
            <a:off x="625061" y="2025917"/>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prstClr val="black"/>
                </a:solidFill>
                <a:ea typeface="微软雅黑" panose="020B0503020204020204" pitchFamily="34" charset="-122"/>
              </a:rPr>
              <a:t>Resource Onboarding</a:t>
            </a:r>
          </a:p>
        </p:txBody>
      </p:sp>
      <p:sp>
        <p:nvSpPr>
          <p:cNvPr id="220" name="圆角矩形 20"/>
          <p:cNvSpPr/>
          <p:nvPr/>
        </p:nvSpPr>
        <p:spPr>
          <a:xfrm>
            <a:off x="625061" y="2375152"/>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prstClr val="black"/>
                </a:solidFill>
                <a:ea typeface="微软雅黑" panose="020B0503020204020204" pitchFamily="34" charset="-122"/>
              </a:rPr>
              <a:t>Service  Design</a:t>
            </a:r>
            <a:endParaRPr lang="zh-CN" altLang="en-US" sz="1400" b="1" dirty="0">
              <a:solidFill>
                <a:prstClr val="black"/>
              </a:solidFill>
              <a:ea typeface="微软雅黑" panose="020B0503020204020204" pitchFamily="34" charset="-122"/>
            </a:endParaRPr>
          </a:p>
        </p:txBody>
      </p:sp>
      <p:sp>
        <p:nvSpPr>
          <p:cNvPr id="3" name="Flowchart: Magnetic Disk 2"/>
          <p:cNvSpPr/>
          <p:nvPr/>
        </p:nvSpPr>
        <p:spPr>
          <a:xfrm>
            <a:off x="640108" y="4439224"/>
            <a:ext cx="2487305" cy="874746"/>
          </a:xfrm>
          <a:prstGeom prst="flowChartMagneticDisk">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4" name="Rectangle 3"/>
          <p:cNvSpPr/>
          <p:nvPr/>
        </p:nvSpPr>
        <p:spPr>
          <a:xfrm>
            <a:off x="625061" y="4810670"/>
            <a:ext cx="2502351" cy="338554"/>
          </a:xfrm>
          <a:prstGeom prst="rect">
            <a:avLst/>
          </a:prstGeom>
        </p:spPr>
        <p:txBody>
          <a:bodyPr wrap="square">
            <a:spAutoFit/>
          </a:bodyPr>
          <a:lstStyle/>
          <a:p>
            <a:pPr algn="ctr" fontAlgn="base">
              <a:spcBef>
                <a:spcPct val="0"/>
              </a:spcBef>
              <a:spcAft>
                <a:spcPct val="0"/>
              </a:spcAft>
              <a:buClr>
                <a:srgbClr val="CC9900"/>
              </a:buClr>
              <a:defRPr/>
            </a:pPr>
            <a:r>
              <a:rPr lang="en-US" altLang="zh-CN" sz="1600" b="1" dirty="0">
                <a:solidFill>
                  <a:prstClr val="black"/>
                </a:solidFill>
                <a:ea typeface="微软雅黑" panose="020B0503020204020204" pitchFamily="34" charset="-122"/>
              </a:rPr>
              <a:t>Catalog</a:t>
            </a:r>
            <a:endParaRPr lang="zh-CN" altLang="en-US" b="1" dirty="0">
              <a:solidFill>
                <a:prstClr val="black"/>
              </a:solidFill>
              <a:ea typeface="微软雅黑" panose="020B0503020204020204" pitchFamily="34" charset="-122"/>
            </a:endParaRPr>
          </a:p>
        </p:txBody>
      </p:sp>
      <p:sp>
        <p:nvSpPr>
          <p:cNvPr id="162" name="Rectangle 161"/>
          <p:cNvSpPr/>
          <p:nvPr/>
        </p:nvSpPr>
        <p:spPr>
          <a:xfrm>
            <a:off x="259351" y="5530477"/>
            <a:ext cx="3111367" cy="581441"/>
          </a:xfrm>
          <a:prstGeom prst="rect">
            <a:avLst/>
          </a:prstGeom>
        </p:spPr>
        <p:txBody>
          <a:bodyPr wrap="square">
            <a:spAutoFit/>
          </a:bodyPr>
          <a:lstStyle/>
          <a:p>
            <a:pPr>
              <a:lnSpc>
                <a:spcPct val="107000"/>
              </a:lnSpc>
              <a:spcAft>
                <a:spcPts val="800"/>
              </a:spcAft>
            </a:pPr>
            <a:r>
              <a:rPr lang="en-US" sz="1200" b="1" dirty="0">
                <a:solidFill>
                  <a:prstClr val="black"/>
                </a:solidFill>
                <a:ea typeface="Calibri" panose="020F0502020204030204" pitchFamily="34" charset="0"/>
                <a:cs typeface="Times New Roman" panose="02020603050405020304" pitchFamily="18" charset="0"/>
              </a:rPr>
              <a:t>Recipe/Eng Rules &amp; Policy Distribution</a:t>
            </a:r>
          </a:p>
          <a:p>
            <a:pPr>
              <a:lnSpc>
                <a:spcPct val="107000"/>
              </a:lnSpc>
              <a:spcAft>
                <a:spcPts val="800"/>
              </a:spcAft>
            </a:pPr>
            <a:r>
              <a:rPr lang="en-US" sz="1200" b="1" dirty="0">
                <a:solidFill>
                  <a:prstClr val="black"/>
                </a:solidFill>
                <a:ea typeface="Calibri" panose="020F0502020204030204" pitchFamily="34" charset="0"/>
                <a:cs typeface="Times New Roman" panose="02020603050405020304" pitchFamily="18" charset="0"/>
              </a:rPr>
              <a:t>ONAP Optimization Framework</a:t>
            </a:r>
          </a:p>
        </p:txBody>
      </p:sp>
      <p:sp>
        <p:nvSpPr>
          <p:cNvPr id="157" name="圆角矩形 55"/>
          <p:cNvSpPr/>
          <p:nvPr/>
        </p:nvSpPr>
        <p:spPr>
          <a:xfrm rot="16200000">
            <a:off x="10543237" y="2686334"/>
            <a:ext cx="2648100" cy="402691"/>
          </a:xfrm>
          <a:prstGeom prst="roundRect">
            <a:avLst>
              <a:gd name="adj" fmla="val 16483"/>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ea typeface="微软雅黑" panose="020B0503020204020204" pitchFamily="34" charset="-122"/>
              </a:rPr>
              <a:t>ONAP Operations Manager </a:t>
            </a:r>
          </a:p>
        </p:txBody>
      </p:sp>
      <p:sp>
        <p:nvSpPr>
          <p:cNvPr id="199" name="矩形 54"/>
          <p:cNvSpPr/>
          <p:nvPr/>
        </p:nvSpPr>
        <p:spPr bwMode="auto">
          <a:xfrm>
            <a:off x="3327597" y="1552222"/>
            <a:ext cx="8302057" cy="3427725"/>
          </a:xfrm>
          <a:prstGeom prst="rect">
            <a:avLst/>
          </a:prstGeom>
          <a:solidFill>
            <a:schemeClr val="accent5">
              <a:lumMod val="20000"/>
              <a:lumOff val="80000"/>
            </a:schemeClr>
          </a:solidFill>
          <a:ln w="9525" cap="flat" cmpd="sng" algn="ctr">
            <a:solidFill>
              <a:srgbClr val="00B0F0"/>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1828800" indent="-222250" algn="r">
              <a:buClr>
                <a:srgbClr val="CC9900"/>
              </a:buClr>
              <a:defRPr/>
            </a:pPr>
            <a:r>
              <a:rPr lang="en-US" altLang="zh-CN" sz="2000" i="1" dirty="0">
                <a:solidFill>
                  <a:srgbClr val="000000"/>
                </a:solidFill>
                <a:latin typeface="Calibri"/>
                <a:ea typeface="微软雅黑" panose="020B0503020204020204" pitchFamily="34" charset="-122"/>
              </a:rPr>
              <a:t>         </a:t>
            </a:r>
            <a:endParaRPr lang="en-US" altLang="zh-CN" sz="2000" b="1" i="1" dirty="0">
              <a:solidFill>
                <a:srgbClr val="FF0000"/>
              </a:solidFill>
              <a:latin typeface="Calibri"/>
              <a:ea typeface="微软雅黑" panose="020B0503020204020204" pitchFamily="34" charset="-122"/>
            </a:endParaRPr>
          </a:p>
        </p:txBody>
      </p:sp>
      <p:sp>
        <p:nvSpPr>
          <p:cNvPr id="180" name="圆角矩形 30"/>
          <p:cNvSpPr/>
          <p:nvPr/>
        </p:nvSpPr>
        <p:spPr>
          <a:xfrm>
            <a:off x="3516372" y="1571814"/>
            <a:ext cx="1920536" cy="323164"/>
          </a:xfrm>
          <a:prstGeom prst="roundRect">
            <a:avLst>
              <a:gd name="adj" fmla="val 9045"/>
            </a:avLst>
          </a:prstGeom>
          <a:solidFill>
            <a:srgbClr val="00647F"/>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lnSpc>
                <a:spcPct val="80000"/>
              </a:lnSpc>
              <a:spcBef>
                <a:spcPct val="0"/>
              </a:spcBef>
              <a:spcAft>
                <a:spcPct val="0"/>
              </a:spcAft>
              <a:buClr>
                <a:srgbClr val="CC9900"/>
              </a:buClr>
            </a:pPr>
            <a:r>
              <a:rPr lang="en-US" altLang="zh-CN" sz="1400" b="1" dirty="0">
                <a:solidFill>
                  <a:prstClr val="white"/>
                </a:solidFill>
                <a:ea typeface="微软雅黑" panose="020B0503020204020204" pitchFamily="34" charset="-122"/>
              </a:rPr>
              <a:t>Dashboard OA&amp;M</a:t>
            </a:r>
          </a:p>
        </p:txBody>
      </p:sp>
      <p:sp>
        <p:nvSpPr>
          <p:cNvPr id="181" name="圆角矩形 31"/>
          <p:cNvSpPr/>
          <p:nvPr/>
        </p:nvSpPr>
        <p:spPr>
          <a:xfrm>
            <a:off x="8644176" y="1968916"/>
            <a:ext cx="1608806" cy="963527"/>
          </a:xfrm>
          <a:prstGeom prst="roundRect">
            <a:avLst/>
          </a:prstGeom>
          <a:solidFill>
            <a:srgbClr val="009788"/>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defTabSz="457200" hangingPunct="0"/>
            <a:endParaRPr lang="en-US" altLang="zh-CN" sz="1400" dirty="0">
              <a:solidFill>
                <a:prstClr val="white"/>
              </a:solidFill>
            </a:endParaRPr>
          </a:p>
        </p:txBody>
      </p:sp>
      <p:sp>
        <p:nvSpPr>
          <p:cNvPr id="192" name="圆角矩形 47"/>
          <p:cNvSpPr/>
          <p:nvPr/>
        </p:nvSpPr>
        <p:spPr>
          <a:xfrm>
            <a:off x="569799" y="1296898"/>
            <a:ext cx="11059855" cy="242407"/>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a:solidFill>
                  <a:prstClr val="white"/>
                </a:solidFill>
                <a:ea typeface="微软雅黑" panose="020B0503020204020204" pitchFamily="34" charset="-122"/>
              </a:rPr>
              <a:t>ONAP External APIs </a:t>
            </a:r>
          </a:p>
        </p:txBody>
      </p:sp>
      <p:sp>
        <p:nvSpPr>
          <p:cNvPr id="194" name="圆角矩形 48"/>
          <p:cNvSpPr/>
          <p:nvPr/>
        </p:nvSpPr>
        <p:spPr>
          <a:xfrm>
            <a:off x="10298932" y="1953313"/>
            <a:ext cx="1283885" cy="2945165"/>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lnSpc>
                <a:spcPct val="80000"/>
              </a:lnSpc>
              <a:spcBef>
                <a:spcPct val="0"/>
              </a:spcBef>
              <a:spcAft>
                <a:spcPct val="0"/>
              </a:spcAft>
              <a:buClr>
                <a:srgbClr val="CC9900"/>
              </a:buClr>
            </a:pPr>
            <a:r>
              <a:rPr lang="en-US" altLang="zh-CN" sz="1300" b="1" dirty="0">
                <a:solidFill>
                  <a:prstClr val="white"/>
                </a:solidFill>
                <a:ea typeface="微软雅黑" panose="020B0503020204020204" pitchFamily="34" charset="-122"/>
              </a:rPr>
              <a:t>Common</a:t>
            </a:r>
          </a:p>
          <a:p>
            <a:pPr algn="ctr" fontAlgn="base">
              <a:lnSpc>
                <a:spcPct val="80000"/>
              </a:lnSpc>
              <a:spcBef>
                <a:spcPct val="0"/>
              </a:spcBef>
              <a:spcAft>
                <a:spcPct val="0"/>
              </a:spcAft>
              <a:buClr>
                <a:srgbClr val="CC9900"/>
              </a:buClr>
            </a:pPr>
            <a:r>
              <a:rPr lang="en-US" altLang="zh-CN" sz="1300" b="1" dirty="0">
                <a:solidFill>
                  <a:prstClr val="white"/>
                </a:solidFill>
                <a:ea typeface="微软雅黑" panose="020B0503020204020204" pitchFamily="34" charset="-122"/>
              </a:rPr>
              <a:t> Services</a:t>
            </a:r>
            <a:endParaRPr lang="zh-CN" altLang="en-US" sz="1300" b="1" dirty="0">
              <a:solidFill>
                <a:prstClr val="white"/>
              </a:solidFill>
              <a:ea typeface="微软雅黑" panose="020B0503020204020204" pitchFamily="34" charset="-122"/>
            </a:endParaRPr>
          </a:p>
        </p:txBody>
      </p:sp>
      <p:sp>
        <p:nvSpPr>
          <p:cNvPr id="225" name="圆角矩形 51"/>
          <p:cNvSpPr/>
          <p:nvPr/>
        </p:nvSpPr>
        <p:spPr>
          <a:xfrm>
            <a:off x="10310434" y="2669068"/>
            <a:ext cx="1234440" cy="51165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Application</a:t>
            </a:r>
          </a:p>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Authorization</a:t>
            </a:r>
          </a:p>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Framework</a:t>
            </a:r>
          </a:p>
        </p:txBody>
      </p:sp>
      <p:sp>
        <p:nvSpPr>
          <p:cNvPr id="94" name="圆角矩形 31"/>
          <p:cNvSpPr/>
          <p:nvPr/>
        </p:nvSpPr>
        <p:spPr>
          <a:xfrm>
            <a:off x="5171864" y="1936691"/>
            <a:ext cx="1655880" cy="102741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fontAlgn="base">
              <a:spcBef>
                <a:spcPct val="0"/>
              </a:spcBef>
              <a:spcAft>
                <a:spcPct val="0"/>
              </a:spcAft>
              <a:buClr>
                <a:srgbClr val="CC9900"/>
              </a:buClr>
            </a:pPr>
            <a:endParaRPr lang="en-US" altLang="zh-CN" sz="1400" b="1" dirty="0">
              <a:solidFill>
                <a:prstClr val="white"/>
              </a:solidFill>
              <a:ea typeface="微软雅黑" panose="020B0503020204020204" pitchFamily="34" charset="-122"/>
            </a:endParaRPr>
          </a:p>
        </p:txBody>
      </p:sp>
      <p:sp>
        <p:nvSpPr>
          <p:cNvPr id="65" name="圆角矩形 51"/>
          <p:cNvSpPr/>
          <p:nvPr/>
        </p:nvSpPr>
        <p:spPr>
          <a:xfrm>
            <a:off x="10323654" y="3767590"/>
            <a:ext cx="1234440" cy="411124"/>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Logging</a:t>
            </a:r>
          </a:p>
        </p:txBody>
      </p:sp>
      <p:sp>
        <p:nvSpPr>
          <p:cNvPr id="108" name="圆角矩形 31"/>
          <p:cNvSpPr/>
          <p:nvPr/>
        </p:nvSpPr>
        <p:spPr>
          <a:xfrm>
            <a:off x="3614663" y="1970997"/>
            <a:ext cx="1370831" cy="997731"/>
          </a:xfrm>
          <a:prstGeom prst="roundRect">
            <a:avLst/>
          </a:prstGeom>
          <a:solidFill>
            <a:srgbClr val="1C2754"/>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defTabSz="457200" hangingPunct="0"/>
            <a:endParaRPr lang="en-US" altLang="zh-CN" sz="1400" b="1" dirty="0">
              <a:solidFill>
                <a:prstClr val="white"/>
              </a:solidFill>
              <a:ea typeface="宋体" panose="02010600030101010101" pitchFamily="2" charset="-122"/>
            </a:endParaRPr>
          </a:p>
        </p:txBody>
      </p:sp>
      <p:sp>
        <p:nvSpPr>
          <p:cNvPr id="119" name="TextBox 118"/>
          <p:cNvSpPr txBox="1"/>
          <p:nvPr/>
        </p:nvSpPr>
        <p:spPr>
          <a:xfrm flipH="1">
            <a:off x="3696053" y="2138393"/>
            <a:ext cx="1256206"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srgbClr val="FFFFFF"/>
                </a:solidFill>
                <a:sym typeface="Calibri"/>
              </a:rPr>
              <a:t>Policy Framework</a:t>
            </a:r>
          </a:p>
        </p:txBody>
      </p:sp>
      <p:sp>
        <p:nvSpPr>
          <p:cNvPr id="126" name="TextBox 125"/>
          <p:cNvSpPr txBox="1"/>
          <p:nvPr/>
        </p:nvSpPr>
        <p:spPr>
          <a:xfrm flipH="1">
            <a:off x="8642352" y="2141185"/>
            <a:ext cx="1624729" cy="7386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dirty="0">
                <a:solidFill>
                  <a:srgbClr val="FFFFFF"/>
                </a:solidFill>
                <a:sym typeface="Calibri"/>
              </a:rPr>
              <a:t> </a:t>
            </a:r>
            <a:r>
              <a:rPr lang="en-US" sz="1400" b="1" dirty="0">
                <a:solidFill>
                  <a:srgbClr val="FFFFFF"/>
                </a:solidFill>
                <a:sym typeface="Calibri"/>
              </a:rPr>
              <a:t>Active &amp; Available Inventory</a:t>
            </a:r>
          </a:p>
          <a:p>
            <a:pPr algn="ctr" defTabSz="457200" hangingPunct="0"/>
            <a:r>
              <a:rPr lang="en-US" sz="1400" b="1" dirty="0">
                <a:solidFill>
                  <a:srgbClr val="FFFFFF"/>
                </a:solidFill>
                <a:sym typeface="Calibri"/>
              </a:rPr>
              <a:t>External Registry</a:t>
            </a:r>
          </a:p>
        </p:txBody>
      </p:sp>
      <p:sp>
        <p:nvSpPr>
          <p:cNvPr id="143" name="圆角矩形 32"/>
          <p:cNvSpPr/>
          <p:nvPr/>
        </p:nvSpPr>
        <p:spPr>
          <a:xfrm>
            <a:off x="7388013" y="3679648"/>
            <a:ext cx="2640134" cy="1236432"/>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r>
              <a:rPr lang="en-US" sz="1400" b="1" dirty="0">
                <a:solidFill>
                  <a:srgbClr val="000000"/>
                </a:solidFill>
                <a:sym typeface="Calibri"/>
              </a:rPr>
              <a:t>Generic NF Controllers  (L4-L7)</a:t>
            </a:r>
            <a:endParaRPr lang="en-US" altLang="zh-CN" sz="1400" b="1" dirty="0">
              <a:solidFill>
                <a:prstClr val="black"/>
              </a:solidFill>
            </a:endParaRPr>
          </a:p>
        </p:txBody>
      </p:sp>
      <p:sp>
        <p:nvSpPr>
          <p:cNvPr id="144" name="圆角矩形 32"/>
          <p:cNvSpPr/>
          <p:nvPr/>
        </p:nvSpPr>
        <p:spPr>
          <a:xfrm>
            <a:off x="5364654" y="3653241"/>
            <a:ext cx="1901244" cy="1232382"/>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endParaRPr lang="en-US" altLang="zh-CN" sz="1400" b="1" dirty="0">
              <a:solidFill>
                <a:prstClr val="white"/>
              </a:solidFill>
            </a:endParaRPr>
          </a:p>
        </p:txBody>
      </p:sp>
      <p:sp>
        <p:nvSpPr>
          <p:cNvPr id="133" name="圆角矩形 32"/>
          <p:cNvSpPr/>
          <p:nvPr/>
        </p:nvSpPr>
        <p:spPr>
          <a:xfrm>
            <a:off x="3376407" y="3640275"/>
            <a:ext cx="1895499" cy="1236433"/>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endParaRPr lang="en-US" altLang="zh-CN" sz="1400" b="1" dirty="0">
              <a:solidFill>
                <a:prstClr val="white"/>
              </a:solidFill>
            </a:endParaRPr>
          </a:p>
        </p:txBody>
      </p:sp>
      <p:sp>
        <p:nvSpPr>
          <p:cNvPr id="105" name="TextBox 104"/>
          <p:cNvSpPr txBox="1"/>
          <p:nvPr/>
        </p:nvSpPr>
        <p:spPr>
          <a:xfrm flipH="1">
            <a:off x="5182931" y="2073280"/>
            <a:ext cx="1663667" cy="7386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srgbClr val="FFFFFF"/>
                </a:solidFill>
                <a:sym typeface="Calibri"/>
              </a:rPr>
              <a:t>Data Collection, Analytics, and Events</a:t>
            </a:r>
          </a:p>
          <a:p>
            <a:pPr algn="ctr" defTabSz="457200" hangingPunct="0"/>
            <a:r>
              <a:rPr lang="en-US" sz="1400" b="1" dirty="0">
                <a:solidFill>
                  <a:srgbClr val="FFFFFF"/>
                </a:solidFill>
                <a:sym typeface="Calibri"/>
              </a:rPr>
              <a:t>Event Correlation </a:t>
            </a:r>
            <a:endParaRPr lang="en-US" sz="1600" b="1" dirty="0">
              <a:solidFill>
                <a:srgbClr val="FFFFFF"/>
              </a:solidFill>
              <a:sym typeface="Calibri"/>
            </a:endParaRPr>
          </a:p>
        </p:txBody>
      </p:sp>
      <p:sp>
        <p:nvSpPr>
          <p:cNvPr id="125" name="圆角矩形 51"/>
          <p:cNvSpPr/>
          <p:nvPr/>
        </p:nvSpPr>
        <p:spPr>
          <a:xfrm>
            <a:off x="10310434" y="3225371"/>
            <a:ext cx="1234440" cy="472892"/>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ONAP Optimization Framework</a:t>
            </a:r>
            <a:endParaRPr lang="en-US" altLang="zh-CN" sz="1050" b="1" dirty="0">
              <a:solidFill>
                <a:prstClr val="black"/>
              </a:solidFill>
              <a:ea typeface="微软雅黑" panose="020B0503020204020204" pitchFamily="34" charset="-122"/>
            </a:endParaRPr>
          </a:p>
        </p:txBody>
      </p:sp>
      <p:sp>
        <p:nvSpPr>
          <p:cNvPr id="127" name="TextBox 126"/>
          <p:cNvSpPr txBox="1"/>
          <p:nvPr/>
        </p:nvSpPr>
        <p:spPr>
          <a:xfrm flipH="1">
            <a:off x="5475751" y="4043060"/>
            <a:ext cx="1647409"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prstClr val="black"/>
                </a:solidFill>
                <a:sym typeface="Calibri"/>
              </a:rPr>
              <a:t>SDN Controller</a:t>
            </a:r>
          </a:p>
          <a:p>
            <a:pPr algn="ctr" defTabSz="457200" hangingPunct="0"/>
            <a:r>
              <a:rPr lang="en-US" sz="1400" b="1" dirty="0">
                <a:solidFill>
                  <a:prstClr val="black"/>
                </a:solidFill>
                <a:sym typeface="Calibri"/>
              </a:rPr>
              <a:t>(L0-L3)</a:t>
            </a:r>
          </a:p>
        </p:txBody>
      </p:sp>
      <p:sp>
        <p:nvSpPr>
          <p:cNvPr id="76" name="矩形 69"/>
          <p:cNvSpPr/>
          <p:nvPr/>
        </p:nvSpPr>
        <p:spPr bwMode="auto">
          <a:xfrm>
            <a:off x="3850868" y="5014915"/>
            <a:ext cx="7445829" cy="284327"/>
          </a:xfrm>
          <a:prstGeom prst="rect">
            <a:avLst/>
          </a:prstGeom>
          <a:solidFill>
            <a:schemeClr val="bg2">
              <a:lumMod val="90000"/>
            </a:schemeClr>
          </a:solidFill>
          <a:ln w="9525" cap="flat" cmpd="sng" algn="ctr">
            <a:solidFill>
              <a:schemeClr val="tx1"/>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Optional External Systems</a:t>
            </a:r>
          </a:p>
        </p:txBody>
      </p:sp>
      <p:sp>
        <p:nvSpPr>
          <p:cNvPr id="75" name="矩形 69"/>
          <p:cNvSpPr/>
          <p:nvPr/>
        </p:nvSpPr>
        <p:spPr bwMode="auto">
          <a:xfrm>
            <a:off x="3850868" y="5464890"/>
            <a:ext cx="7445829" cy="284327"/>
          </a:xfrm>
          <a:prstGeom prst="rect">
            <a:avLst/>
          </a:prstGeom>
          <a:solidFill>
            <a:schemeClr val="bg2">
              <a:lumMod val="90000"/>
            </a:schemeClr>
          </a:solidFill>
          <a:ln w="9525" cap="flat" cmpd="sng" algn="ctr">
            <a:solidFill>
              <a:schemeClr val="accent5">
                <a:lumMod val="75000"/>
              </a:schemeClr>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Network Function Layer</a:t>
            </a:r>
          </a:p>
        </p:txBody>
      </p:sp>
      <p:sp>
        <p:nvSpPr>
          <p:cNvPr id="114" name="矩形 69"/>
          <p:cNvSpPr/>
          <p:nvPr/>
        </p:nvSpPr>
        <p:spPr bwMode="auto">
          <a:xfrm>
            <a:off x="3837812" y="5803091"/>
            <a:ext cx="6472622" cy="312141"/>
          </a:xfrm>
          <a:prstGeom prst="rect">
            <a:avLst/>
          </a:prstGeom>
          <a:solidFill>
            <a:schemeClr val="bg2">
              <a:lumMod val="90000"/>
            </a:schemeClr>
          </a:solidFill>
          <a:ln w="9525" cap="flat" cmpd="sng" algn="ctr">
            <a:solidFill>
              <a:schemeClr val="accent5">
                <a:lumMod val="75000"/>
              </a:schemeClr>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Hypervisor / OS Layer</a:t>
            </a:r>
          </a:p>
        </p:txBody>
      </p:sp>
      <p:sp>
        <p:nvSpPr>
          <p:cNvPr id="120" name="圆角矩形 188"/>
          <p:cNvSpPr/>
          <p:nvPr/>
        </p:nvSpPr>
        <p:spPr bwMode="auto">
          <a:xfrm>
            <a:off x="5571342" y="5857165"/>
            <a:ext cx="902738"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000000"/>
                </a:solidFill>
                <a:latin typeface="Calibri"/>
                <a:ea typeface="微软雅黑" panose="020B0503020204020204" pitchFamily="34" charset="-122"/>
              </a:rPr>
              <a:t>OpenStack</a:t>
            </a:r>
          </a:p>
        </p:txBody>
      </p:sp>
      <p:sp>
        <p:nvSpPr>
          <p:cNvPr id="121" name="圆角矩形 65"/>
          <p:cNvSpPr/>
          <p:nvPr/>
        </p:nvSpPr>
        <p:spPr bwMode="auto">
          <a:xfrm>
            <a:off x="7481916" y="5857165"/>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000000"/>
                </a:solidFill>
                <a:latin typeface="Calibri"/>
                <a:ea typeface="微软雅黑" panose="020B0503020204020204" pitchFamily="34" charset="-122"/>
              </a:rPr>
              <a:t>Azure</a:t>
            </a:r>
          </a:p>
        </p:txBody>
      </p:sp>
      <p:sp>
        <p:nvSpPr>
          <p:cNvPr id="122" name="圆角矩形 66"/>
          <p:cNvSpPr/>
          <p:nvPr/>
        </p:nvSpPr>
        <p:spPr bwMode="auto">
          <a:xfrm>
            <a:off x="6523948" y="5849052"/>
            <a:ext cx="911332"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VMware</a:t>
            </a:r>
          </a:p>
        </p:txBody>
      </p:sp>
      <p:sp>
        <p:nvSpPr>
          <p:cNvPr id="137" name="圆角矩形 67"/>
          <p:cNvSpPr/>
          <p:nvPr/>
        </p:nvSpPr>
        <p:spPr bwMode="auto">
          <a:xfrm>
            <a:off x="9181372" y="5850284"/>
            <a:ext cx="1016942"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000000"/>
                </a:solidFill>
                <a:latin typeface="Calibri"/>
                <a:ea typeface="微软雅黑" panose="020B0503020204020204" pitchFamily="34" charset="-122"/>
              </a:rPr>
              <a:t>RackSpace</a:t>
            </a:r>
          </a:p>
        </p:txBody>
      </p:sp>
      <p:sp>
        <p:nvSpPr>
          <p:cNvPr id="14" name="TextBox 13"/>
          <p:cNvSpPr txBox="1"/>
          <p:nvPr/>
        </p:nvSpPr>
        <p:spPr>
          <a:xfrm>
            <a:off x="9336817" y="5327412"/>
            <a:ext cx="461406"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57200" hangingPunct="0"/>
            <a:r>
              <a:rPr lang="en-US" sz="2400" dirty="0">
                <a:solidFill>
                  <a:srgbClr val="000000"/>
                </a:solidFill>
                <a:sym typeface="Calibri"/>
              </a:rPr>
              <a:t>…</a:t>
            </a:r>
          </a:p>
        </p:txBody>
      </p:sp>
      <p:sp>
        <p:nvSpPr>
          <p:cNvPr id="135" name="圆角矩形 188"/>
          <p:cNvSpPr/>
          <p:nvPr/>
        </p:nvSpPr>
        <p:spPr bwMode="auto">
          <a:xfrm>
            <a:off x="5921433" y="5066173"/>
            <a:ext cx="1476782"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3rd Party Controller</a:t>
            </a:r>
          </a:p>
        </p:txBody>
      </p:sp>
      <p:sp>
        <p:nvSpPr>
          <p:cNvPr id="145" name="圆角矩形 65"/>
          <p:cNvSpPr/>
          <p:nvPr/>
        </p:nvSpPr>
        <p:spPr bwMode="auto">
          <a:xfrm>
            <a:off x="8188460" y="5849052"/>
            <a:ext cx="947331"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Kubernetes</a:t>
            </a:r>
          </a:p>
        </p:txBody>
      </p:sp>
      <p:sp>
        <p:nvSpPr>
          <p:cNvPr id="149" name="圆角矩形 65"/>
          <p:cNvSpPr/>
          <p:nvPr/>
        </p:nvSpPr>
        <p:spPr bwMode="auto">
          <a:xfrm>
            <a:off x="8032248" y="5501567"/>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VNFs</a:t>
            </a:r>
          </a:p>
        </p:txBody>
      </p:sp>
      <p:grpSp>
        <p:nvGrpSpPr>
          <p:cNvPr id="138" name="Group 73"/>
          <p:cNvGrpSpPr/>
          <p:nvPr/>
        </p:nvGrpSpPr>
        <p:grpSpPr>
          <a:xfrm>
            <a:off x="4519533" y="6141556"/>
            <a:ext cx="5523621" cy="575678"/>
            <a:chOff x="2002173" y="5867539"/>
            <a:chExt cx="5523621" cy="575678"/>
          </a:xfrm>
        </p:grpSpPr>
        <p:pic>
          <p:nvPicPr>
            <p:cNvPr id="139" name="Picture 13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02173" y="5977908"/>
              <a:ext cx="905123" cy="410546"/>
            </a:xfrm>
            <a:prstGeom prst="rect">
              <a:avLst/>
            </a:prstGeom>
          </p:spPr>
        </p:pic>
        <p:sp>
          <p:nvSpPr>
            <p:cNvPr id="140" name="Isosceles Triangle 139"/>
            <p:cNvSpPr/>
            <p:nvPr/>
          </p:nvSpPr>
          <p:spPr>
            <a:xfrm flipV="1">
              <a:off x="2184146" y="5867539"/>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pic>
          <p:nvPicPr>
            <p:cNvPr id="141" name="Picture 14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05751" y="5991537"/>
              <a:ext cx="905123" cy="410546"/>
            </a:xfrm>
            <a:prstGeom prst="rect">
              <a:avLst/>
            </a:prstGeom>
          </p:spPr>
        </p:pic>
        <p:sp>
          <p:nvSpPr>
            <p:cNvPr id="146" name="Isosceles Triangle 145"/>
            <p:cNvSpPr/>
            <p:nvPr/>
          </p:nvSpPr>
          <p:spPr>
            <a:xfrm flipV="1">
              <a:off x="4587724" y="5870717"/>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153" name="Isosceles Triangle 152"/>
            <p:cNvSpPr/>
            <p:nvPr/>
          </p:nvSpPr>
          <p:spPr>
            <a:xfrm flipV="1">
              <a:off x="6931219" y="5880776"/>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pic>
          <p:nvPicPr>
            <p:cNvPr id="154" name="Picture 15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59457" y="6011570"/>
              <a:ext cx="766337" cy="324807"/>
            </a:xfrm>
            <a:prstGeom prst="rect">
              <a:avLst/>
            </a:prstGeom>
            <a:ln>
              <a:noFill/>
            </a:ln>
          </p:spPr>
        </p:pic>
        <p:cxnSp>
          <p:nvCxnSpPr>
            <p:cNvPr id="155" name="Straight Connector 154"/>
            <p:cNvCxnSpPr/>
            <p:nvPr/>
          </p:nvCxnSpPr>
          <p:spPr>
            <a:xfrm>
              <a:off x="2888299" y="6227487"/>
              <a:ext cx="1498455" cy="13629"/>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56" name="Straight Connector 155"/>
            <p:cNvCxnSpPr/>
            <p:nvPr/>
          </p:nvCxnSpPr>
          <p:spPr>
            <a:xfrm>
              <a:off x="5282534" y="6243163"/>
              <a:ext cx="1498455" cy="0"/>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159" name="TextBox 158"/>
            <p:cNvSpPr txBox="1"/>
            <p:nvPr/>
          </p:nvSpPr>
          <p:spPr>
            <a:xfrm>
              <a:off x="6950470" y="6014793"/>
              <a:ext cx="420946"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000" dirty="0">
                  <a:solidFill>
                    <a:srgbClr val="000000"/>
                  </a:solidFill>
                  <a:sym typeface="Calibri"/>
                </a:rPr>
                <a:t>Public</a:t>
              </a:r>
            </a:p>
            <a:p>
              <a:pPr algn="ctr" defTabSz="457200" hangingPunct="0"/>
              <a:r>
                <a:rPr lang="en-US" sz="1000" dirty="0">
                  <a:solidFill>
                    <a:prstClr val="black"/>
                  </a:solidFill>
                </a:rPr>
                <a:t>Cloud</a:t>
              </a:r>
              <a:endParaRPr lang="en-US" sz="1000" dirty="0">
                <a:solidFill>
                  <a:srgbClr val="000000"/>
                </a:solidFill>
                <a:sym typeface="Calibri"/>
              </a:endParaRPr>
            </a:p>
          </p:txBody>
        </p:sp>
        <p:sp>
          <p:nvSpPr>
            <p:cNvPr id="163" name="TextBox 162"/>
            <p:cNvSpPr txBox="1"/>
            <p:nvPr/>
          </p:nvSpPr>
          <p:spPr>
            <a:xfrm>
              <a:off x="2107324" y="6034247"/>
              <a:ext cx="675824"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000" dirty="0">
                  <a:solidFill>
                    <a:srgbClr val="000000"/>
                  </a:solidFill>
                  <a:sym typeface="Calibri"/>
                </a:rPr>
                <a:t>Private</a:t>
              </a:r>
            </a:p>
            <a:p>
              <a:pPr algn="ctr" defTabSz="457200" hangingPunct="0"/>
              <a:r>
                <a:rPr lang="en-US" sz="1000" dirty="0">
                  <a:solidFill>
                    <a:prstClr val="black"/>
                  </a:solidFill>
                </a:rPr>
                <a:t>Edge Cloud</a:t>
              </a:r>
              <a:endParaRPr lang="en-US" sz="1000" dirty="0">
                <a:solidFill>
                  <a:srgbClr val="000000"/>
                </a:solidFill>
                <a:sym typeface="Calibri"/>
              </a:endParaRPr>
            </a:p>
          </p:txBody>
        </p:sp>
        <p:sp>
          <p:nvSpPr>
            <p:cNvPr id="167" name="TextBox 166"/>
            <p:cNvSpPr txBox="1"/>
            <p:nvPr/>
          </p:nvSpPr>
          <p:spPr>
            <a:xfrm>
              <a:off x="4551574" y="6043109"/>
              <a:ext cx="568423"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000" dirty="0">
                  <a:solidFill>
                    <a:srgbClr val="000000"/>
                  </a:solidFill>
                  <a:sym typeface="Calibri"/>
                </a:rPr>
                <a:t>Private</a:t>
              </a:r>
            </a:p>
            <a:p>
              <a:pPr algn="ctr" defTabSz="457200" hangingPunct="0"/>
              <a:r>
                <a:rPr lang="en-US" sz="1000" dirty="0">
                  <a:solidFill>
                    <a:prstClr val="black"/>
                  </a:solidFill>
                </a:rPr>
                <a:t>DC Cloud</a:t>
              </a:r>
              <a:endParaRPr lang="en-US" sz="1000" dirty="0">
                <a:solidFill>
                  <a:srgbClr val="000000"/>
                </a:solidFill>
                <a:sym typeface="Calibri"/>
              </a:endParaRPr>
            </a:p>
          </p:txBody>
        </p:sp>
        <p:sp>
          <p:nvSpPr>
            <p:cNvPr id="168" name="TextBox 167"/>
            <p:cNvSpPr txBox="1"/>
            <p:nvPr/>
          </p:nvSpPr>
          <p:spPr>
            <a:xfrm>
              <a:off x="6015577" y="5952703"/>
              <a:ext cx="230189"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400" dirty="0">
                  <a:solidFill>
                    <a:srgbClr val="000000"/>
                  </a:solidFill>
                  <a:sym typeface="Calibri"/>
                </a:rPr>
                <a:t>IP</a:t>
              </a:r>
            </a:p>
          </p:txBody>
        </p:sp>
        <p:sp>
          <p:nvSpPr>
            <p:cNvPr id="169" name="TextBox 168"/>
            <p:cNvSpPr txBox="1"/>
            <p:nvPr/>
          </p:nvSpPr>
          <p:spPr>
            <a:xfrm>
              <a:off x="3404427" y="5953594"/>
              <a:ext cx="496288"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400" dirty="0">
                  <a:solidFill>
                    <a:srgbClr val="000000"/>
                  </a:solidFill>
                  <a:sym typeface="Calibri"/>
                </a:rPr>
                <a:t>MPLS</a:t>
              </a:r>
            </a:p>
          </p:txBody>
        </p:sp>
      </p:grpSp>
      <p:sp>
        <p:nvSpPr>
          <p:cNvPr id="10" name="TextBox 9"/>
          <p:cNvSpPr txBox="1"/>
          <p:nvPr/>
        </p:nvSpPr>
        <p:spPr>
          <a:xfrm>
            <a:off x="11203093" y="5409788"/>
            <a:ext cx="615553" cy="1090769"/>
          </a:xfrm>
          <a:prstGeom prst="rect">
            <a:avLst/>
          </a:prstGeom>
          <a:noFill/>
        </p:spPr>
        <p:txBody>
          <a:bodyPr vert="vert270" wrap="square" rtlCol="0">
            <a:spAutoFit/>
          </a:bodyPr>
          <a:lstStyle/>
          <a:p>
            <a:pPr algn="ctr"/>
            <a:r>
              <a:rPr lang="en-US" sz="1400" dirty="0">
                <a:solidFill>
                  <a:srgbClr val="0070C0"/>
                </a:solidFill>
              </a:rPr>
              <a:t>Managed Environment</a:t>
            </a:r>
          </a:p>
        </p:txBody>
      </p:sp>
      <p:sp>
        <p:nvSpPr>
          <p:cNvPr id="158" name="圆角矩形 31"/>
          <p:cNvSpPr/>
          <p:nvPr/>
        </p:nvSpPr>
        <p:spPr>
          <a:xfrm>
            <a:off x="6993956" y="1927894"/>
            <a:ext cx="1550910" cy="103356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fontAlgn="base">
              <a:spcBef>
                <a:spcPct val="0"/>
              </a:spcBef>
              <a:spcAft>
                <a:spcPct val="0"/>
              </a:spcAft>
              <a:buClr>
                <a:srgbClr val="CC9900"/>
              </a:buClr>
            </a:pPr>
            <a:endParaRPr lang="en-US" altLang="zh-CN" sz="1400" b="1" dirty="0">
              <a:solidFill>
                <a:prstClr val="white"/>
              </a:solidFill>
              <a:ea typeface="微软雅黑" panose="020B0503020204020204" pitchFamily="34" charset="-122"/>
            </a:endParaRPr>
          </a:p>
        </p:txBody>
      </p:sp>
      <p:sp>
        <p:nvSpPr>
          <p:cNvPr id="166" name="TextBox 165"/>
          <p:cNvSpPr txBox="1"/>
          <p:nvPr/>
        </p:nvSpPr>
        <p:spPr>
          <a:xfrm>
            <a:off x="7012810" y="2222401"/>
            <a:ext cx="1568999" cy="338554"/>
          </a:xfrm>
          <a:prstGeom prst="rect">
            <a:avLst/>
          </a:prstGeom>
          <a:noFill/>
        </p:spPr>
        <p:txBody>
          <a:bodyPr wrap="square" rtlCol="0">
            <a:spAutoFit/>
          </a:bodyPr>
          <a:lstStyle/>
          <a:p>
            <a:pPr algn="ctr"/>
            <a:r>
              <a:rPr lang="en-US" sz="1600" b="1" dirty="0">
                <a:solidFill>
                  <a:srgbClr val="FFFFFF"/>
                </a:solidFill>
              </a:rPr>
              <a:t>Orchestration</a:t>
            </a:r>
          </a:p>
        </p:txBody>
      </p:sp>
      <p:sp>
        <p:nvSpPr>
          <p:cNvPr id="78" name="圆角矩形 47"/>
          <p:cNvSpPr/>
          <p:nvPr/>
        </p:nvSpPr>
        <p:spPr>
          <a:xfrm>
            <a:off x="3469983" y="3113503"/>
            <a:ext cx="6659391" cy="407779"/>
          </a:xfrm>
          <a:prstGeom prst="roundRect">
            <a:avLst/>
          </a:prstGeom>
          <a:solidFill>
            <a:srgbClr val="009788">
              <a:alpha val="25000"/>
            </a:srgb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rgbClr val="000000"/>
                </a:solidFill>
                <a:ea typeface="微软雅黑" panose="020B0503020204020204" pitchFamily="34" charset="-122"/>
                <a:cs typeface="Arial" panose="020B0604020202020204" pitchFamily="34" charset="0"/>
              </a:rPr>
              <a:t>Micro Services Bus / Data Movement (see Note 1)</a:t>
            </a:r>
          </a:p>
        </p:txBody>
      </p:sp>
      <p:cxnSp>
        <p:nvCxnSpPr>
          <p:cNvPr id="7" name="Straight Connector 6"/>
          <p:cNvCxnSpPr/>
          <p:nvPr/>
        </p:nvCxnSpPr>
        <p:spPr>
          <a:xfrm>
            <a:off x="4340018" y="293244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5971022" y="293973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7867916" y="294954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9419358" y="294954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4331600" y="3499765"/>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6116937" y="351720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8583611" y="3521282"/>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5400000">
            <a:off x="10219904" y="323132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2" name="圆角矩形 26"/>
          <p:cNvSpPr/>
          <p:nvPr/>
        </p:nvSpPr>
        <p:spPr>
          <a:xfrm>
            <a:off x="625061" y="3422857"/>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Closed Loop Design</a:t>
            </a:r>
          </a:p>
        </p:txBody>
      </p:sp>
      <p:sp>
        <p:nvSpPr>
          <p:cNvPr id="91" name="圆角矩形 26"/>
          <p:cNvSpPr/>
          <p:nvPr/>
        </p:nvSpPr>
        <p:spPr>
          <a:xfrm>
            <a:off x="625061" y="3772092"/>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Change Management Design</a:t>
            </a:r>
          </a:p>
        </p:txBody>
      </p:sp>
      <p:sp>
        <p:nvSpPr>
          <p:cNvPr id="97" name="Rectangle 96"/>
          <p:cNvSpPr/>
          <p:nvPr/>
        </p:nvSpPr>
        <p:spPr>
          <a:xfrm>
            <a:off x="7573782" y="4195271"/>
            <a:ext cx="2333316" cy="41798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8" name="TextBox 97"/>
          <p:cNvSpPr txBox="1"/>
          <p:nvPr/>
        </p:nvSpPr>
        <p:spPr>
          <a:xfrm>
            <a:off x="7573782" y="4195271"/>
            <a:ext cx="2333315" cy="41798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algn="ctr" defTabSz="457200" hangingPunct="0"/>
            <a:r>
              <a:rPr lang="en-US" sz="1200" b="1" dirty="0">
                <a:solidFill>
                  <a:srgbClr val="000000"/>
                </a:solidFill>
                <a:sym typeface="Calibri"/>
              </a:rPr>
              <a:t>Configuration &amp;  Life Cycle Management</a:t>
            </a:r>
          </a:p>
        </p:txBody>
      </p:sp>
      <p:sp>
        <p:nvSpPr>
          <p:cNvPr id="99" name="圆角矩形 26"/>
          <p:cNvSpPr/>
          <p:nvPr/>
        </p:nvSpPr>
        <p:spPr>
          <a:xfrm>
            <a:off x="625061" y="4121330"/>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Design Test &amp; Certification</a:t>
            </a:r>
          </a:p>
        </p:txBody>
      </p:sp>
      <p:sp>
        <p:nvSpPr>
          <p:cNvPr id="101" name="Rectangle 100"/>
          <p:cNvSpPr/>
          <p:nvPr/>
        </p:nvSpPr>
        <p:spPr>
          <a:xfrm>
            <a:off x="5207480" y="1022496"/>
            <a:ext cx="1226256"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CLI</a:t>
            </a:r>
            <a:endParaRPr lang="en-US" sz="1400" b="1" dirty="0">
              <a:solidFill>
                <a:prstClr val="white"/>
              </a:solidFill>
              <a:ea typeface="微软雅黑" panose="020B0503020204020204" pitchFamily="34" charset="-122"/>
            </a:endParaRPr>
          </a:p>
        </p:txBody>
      </p:sp>
      <p:sp>
        <p:nvSpPr>
          <p:cNvPr id="102" name="Rectangle 101"/>
          <p:cNvSpPr/>
          <p:nvPr/>
        </p:nvSpPr>
        <p:spPr>
          <a:xfrm>
            <a:off x="569799" y="995677"/>
            <a:ext cx="4054885" cy="251280"/>
          </a:xfrm>
          <a:prstGeom prst="rect">
            <a:avLst/>
          </a:prstGeom>
          <a:solidFill>
            <a:schemeClr val="bg2">
              <a:lumMod val="50000"/>
            </a:schemeClr>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OSS / BSS</a:t>
            </a:r>
          </a:p>
        </p:txBody>
      </p:sp>
      <p:sp>
        <p:nvSpPr>
          <p:cNvPr id="92" name="Rectangle 91"/>
          <p:cNvSpPr/>
          <p:nvPr/>
        </p:nvSpPr>
        <p:spPr>
          <a:xfrm>
            <a:off x="8820319" y="1010394"/>
            <a:ext cx="2809336"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ONAP Portal</a:t>
            </a:r>
          </a:p>
        </p:txBody>
      </p:sp>
      <p:sp>
        <p:nvSpPr>
          <p:cNvPr id="93" name="TextBox 92"/>
          <p:cNvSpPr txBox="1"/>
          <p:nvPr/>
        </p:nvSpPr>
        <p:spPr>
          <a:xfrm>
            <a:off x="278095" y="6139300"/>
            <a:ext cx="4261103" cy="261610"/>
          </a:xfrm>
          <a:prstGeom prst="rect">
            <a:avLst/>
          </a:prstGeom>
          <a:noFill/>
        </p:spPr>
        <p:txBody>
          <a:bodyPr wrap="none" rtlCol="0">
            <a:spAutoFit/>
          </a:bodyPr>
          <a:lstStyle/>
          <a:p>
            <a:r>
              <a:rPr lang="en-US" sz="1100" dirty="0">
                <a:solidFill>
                  <a:prstClr val="black"/>
                </a:solidFill>
              </a:rPr>
              <a:t>Note 1 – Consistent APIs between Orchestration layer and Controllers </a:t>
            </a:r>
          </a:p>
        </p:txBody>
      </p:sp>
      <p:sp>
        <p:nvSpPr>
          <p:cNvPr id="96" name="圆角矩形 188"/>
          <p:cNvSpPr/>
          <p:nvPr/>
        </p:nvSpPr>
        <p:spPr bwMode="auto">
          <a:xfrm>
            <a:off x="7452342" y="5062942"/>
            <a:ext cx="1647589"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Specific VNF Manager</a:t>
            </a:r>
          </a:p>
        </p:txBody>
      </p:sp>
      <p:sp>
        <p:nvSpPr>
          <p:cNvPr id="104" name="圆角矩形 188"/>
          <p:cNvSpPr/>
          <p:nvPr/>
        </p:nvSpPr>
        <p:spPr bwMode="auto">
          <a:xfrm>
            <a:off x="9168323" y="5067378"/>
            <a:ext cx="2103162"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Element Management System</a:t>
            </a:r>
          </a:p>
        </p:txBody>
      </p:sp>
      <p:sp>
        <p:nvSpPr>
          <p:cNvPr id="106" name="Rectangle 105"/>
          <p:cNvSpPr/>
          <p:nvPr/>
        </p:nvSpPr>
        <p:spPr>
          <a:xfrm>
            <a:off x="7028140" y="1535861"/>
            <a:ext cx="1288609" cy="400110"/>
          </a:xfrm>
          <a:prstGeom prst="rect">
            <a:avLst/>
          </a:prstGeom>
        </p:spPr>
        <p:txBody>
          <a:bodyPr wrap="none">
            <a:spAutoFit/>
          </a:bodyPr>
          <a:lstStyle/>
          <a:p>
            <a:pPr algn="ctr" fontAlgn="base">
              <a:spcBef>
                <a:spcPct val="0"/>
              </a:spcBef>
              <a:spcAft>
                <a:spcPct val="0"/>
              </a:spcAft>
              <a:buClr>
                <a:srgbClr val="CC9900"/>
              </a:buClr>
              <a:defRPr/>
            </a:pPr>
            <a:r>
              <a:rPr lang="en-US" altLang="zh-CN" sz="2000" b="1" dirty="0">
                <a:solidFill>
                  <a:srgbClr val="FF0000"/>
                </a:solidFill>
                <a:ea typeface="微软雅黑" panose="020B0503020204020204" pitchFamily="34" charset="-122"/>
              </a:rPr>
              <a:t>RUN-TIME</a:t>
            </a:r>
          </a:p>
        </p:txBody>
      </p:sp>
      <p:sp>
        <p:nvSpPr>
          <p:cNvPr id="5" name="TextBox 4"/>
          <p:cNvSpPr txBox="1"/>
          <p:nvPr/>
        </p:nvSpPr>
        <p:spPr>
          <a:xfrm>
            <a:off x="10458679" y="2036684"/>
            <a:ext cx="1058778" cy="584775"/>
          </a:xfrm>
          <a:prstGeom prst="rect">
            <a:avLst/>
          </a:prstGeom>
          <a:noFill/>
        </p:spPr>
        <p:txBody>
          <a:bodyPr wrap="square" rtlCol="0">
            <a:spAutoFit/>
          </a:bodyPr>
          <a:lstStyle/>
          <a:p>
            <a:r>
              <a:rPr lang="en-US" sz="1600" b="1" dirty="0">
                <a:solidFill>
                  <a:prstClr val="white"/>
                </a:solidFill>
              </a:rPr>
              <a:t>Common Services </a:t>
            </a:r>
          </a:p>
        </p:txBody>
      </p:sp>
      <p:sp>
        <p:nvSpPr>
          <p:cNvPr id="107" name="TextBox 106"/>
          <p:cNvSpPr txBox="1"/>
          <p:nvPr/>
        </p:nvSpPr>
        <p:spPr>
          <a:xfrm flipH="1">
            <a:off x="3505513" y="3983031"/>
            <a:ext cx="1647409" cy="9541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prstClr val="black"/>
                </a:solidFill>
                <a:sym typeface="Calibri"/>
              </a:rPr>
              <a:t>Multi-Cloud</a:t>
            </a:r>
          </a:p>
          <a:p>
            <a:pPr algn="ctr" defTabSz="457200" hangingPunct="0"/>
            <a:r>
              <a:rPr lang="en-US" sz="1400" b="1" dirty="0">
                <a:solidFill>
                  <a:prstClr val="black"/>
                </a:solidFill>
                <a:sym typeface="Calibri"/>
              </a:rPr>
              <a:t>Adaptation</a:t>
            </a:r>
          </a:p>
          <a:p>
            <a:pPr algn="ctr" defTabSz="457200" hangingPunct="0"/>
            <a:endParaRPr lang="en-US" sz="1400" b="1" dirty="0">
              <a:solidFill>
                <a:prstClr val="black"/>
              </a:solidFill>
              <a:sym typeface="Calibri"/>
            </a:endParaRPr>
          </a:p>
          <a:p>
            <a:pPr algn="ctr" defTabSz="457200" hangingPunct="0"/>
            <a:endParaRPr lang="en-US" sz="1400" b="1" dirty="0">
              <a:solidFill>
                <a:prstClr val="black"/>
              </a:solidFill>
              <a:sym typeface="Calibri"/>
            </a:endParaRPr>
          </a:p>
        </p:txBody>
      </p:sp>
      <p:sp>
        <p:nvSpPr>
          <p:cNvPr id="95" name="Rectangle 94"/>
          <p:cNvSpPr/>
          <p:nvPr/>
        </p:nvSpPr>
        <p:spPr>
          <a:xfrm>
            <a:off x="6725514" y="1012427"/>
            <a:ext cx="1803026"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U-UI</a:t>
            </a:r>
            <a:endParaRPr lang="en-US" sz="1400" b="1" dirty="0">
              <a:solidFill>
                <a:prstClr val="white"/>
              </a:solidFill>
              <a:ea typeface="微软雅黑" panose="020B0503020204020204" pitchFamily="34" charset="-122"/>
            </a:endParaRPr>
          </a:p>
        </p:txBody>
      </p:sp>
      <p:sp>
        <p:nvSpPr>
          <p:cNvPr id="109" name="圆角矩形 51"/>
          <p:cNvSpPr/>
          <p:nvPr/>
        </p:nvSpPr>
        <p:spPr>
          <a:xfrm>
            <a:off x="10328323" y="4319047"/>
            <a:ext cx="1234440" cy="38487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Others</a:t>
            </a:r>
          </a:p>
        </p:txBody>
      </p:sp>
      <p:sp>
        <p:nvSpPr>
          <p:cNvPr id="11" name="TextBox 10"/>
          <p:cNvSpPr txBox="1"/>
          <p:nvPr/>
        </p:nvSpPr>
        <p:spPr>
          <a:xfrm>
            <a:off x="8214752" y="4645505"/>
            <a:ext cx="885179" cy="261610"/>
          </a:xfrm>
          <a:prstGeom prst="rect">
            <a:avLst/>
          </a:prstGeom>
          <a:noFill/>
        </p:spPr>
        <p:txBody>
          <a:bodyPr wrap="none" rtlCol="0">
            <a:spAutoFit/>
          </a:bodyPr>
          <a:lstStyle/>
          <a:p>
            <a:r>
              <a:rPr lang="en-US" sz="1100" dirty="0">
                <a:solidFill>
                  <a:prstClr val="black"/>
                </a:solidFill>
              </a:rPr>
              <a:t>(see Note 1)</a:t>
            </a:r>
          </a:p>
        </p:txBody>
      </p:sp>
      <p:sp>
        <p:nvSpPr>
          <p:cNvPr id="110" name="TextBox 109"/>
          <p:cNvSpPr txBox="1"/>
          <p:nvPr/>
        </p:nvSpPr>
        <p:spPr>
          <a:xfrm>
            <a:off x="5987362" y="4548481"/>
            <a:ext cx="885179" cy="261610"/>
          </a:xfrm>
          <a:prstGeom prst="rect">
            <a:avLst/>
          </a:prstGeom>
          <a:noFill/>
        </p:spPr>
        <p:txBody>
          <a:bodyPr wrap="none" rtlCol="0">
            <a:spAutoFit/>
          </a:bodyPr>
          <a:lstStyle/>
          <a:p>
            <a:r>
              <a:rPr lang="en-US" sz="1100" dirty="0">
                <a:solidFill>
                  <a:prstClr val="black"/>
                </a:solidFill>
              </a:rPr>
              <a:t>(see Note 1)</a:t>
            </a:r>
          </a:p>
        </p:txBody>
      </p:sp>
      <p:sp>
        <p:nvSpPr>
          <p:cNvPr id="100" name="圆角矩形 29"/>
          <p:cNvSpPr/>
          <p:nvPr/>
        </p:nvSpPr>
        <p:spPr>
          <a:xfrm rot="16200000">
            <a:off x="11506562" y="4417873"/>
            <a:ext cx="721456" cy="402691"/>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chemeClr val="tx1"/>
                </a:solidFill>
                <a:ea typeface="微软雅黑" panose="020B0503020204020204" pitchFamily="34" charset="-122"/>
              </a:rPr>
              <a:t>CCSDK</a:t>
            </a:r>
          </a:p>
        </p:txBody>
      </p:sp>
      <p:sp>
        <p:nvSpPr>
          <p:cNvPr id="150" name="圆角矩形 65"/>
          <p:cNvSpPr/>
          <p:nvPr/>
        </p:nvSpPr>
        <p:spPr bwMode="auto">
          <a:xfrm>
            <a:off x="10391675" y="5486245"/>
            <a:ext cx="802516" cy="983423"/>
          </a:xfrm>
          <a:prstGeom prst="roundRect">
            <a:avLst>
              <a:gd name="adj" fmla="val 12823"/>
            </a:avLst>
          </a:prstGeom>
          <a:solidFill>
            <a:srgbClr val="DBF9EE"/>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000000"/>
                </a:solidFill>
                <a:latin typeface="Calibri"/>
                <a:ea typeface="微软雅黑" panose="020B0503020204020204" pitchFamily="34" charset="-122"/>
              </a:rPr>
              <a:t>PNFs</a:t>
            </a:r>
          </a:p>
        </p:txBody>
      </p:sp>
    </p:spTree>
    <p:extLst>
      <p:ext uri="{BB962C8B-B14F-4D97-AF65-F5344CB8AC3E}">
        <p14:creationId xmlns:p14="http://schemas.microsoft.com/office/powerpoint/2010/main" val="3435366881"/>
      </p:ext>
    </p:extLst>
  </p:cSld>
  <p:clrMapOvr>
    <a:masterClrMapping/>
  </p:clrMapOvr>
  <p:transition spd="med" advClick="0"/>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p:cNvSpPr/>
          <p:nvPr/>
        </p:nvSpPr>
        <p:spPr>
          <a:xfrm>
            <a:off x="12696" y="25403"/>
            <a:ext cx="12166613" cy="8500802"/>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98" dirty="0"/>
              <a:t>E</a:t>
            </a:r>
          </a:p>
        </p:txBody>
      </p:sp>
      <p:sp>
        <p:nvSpPr>
          <p:cNvPr id="34" name="Rounded Rectangle 33"/>
          <p:cNvSpPr/>
          <p:nvPr/>
        </p:nvSpPr>
        <p:spPr>
          <a:xfrm>
            <a:off x="2609366" y="1218655"/>
            <a:ext cx="5475269" cy="6948494"/>
          </a:xfrm>
          <a:prstGeom prst="roundRect">
            <a:avLst>
              <a:gd name="adj" fmla="val 791"/>
            </a:avLst>
          </a:prstGeom>
          <a:solidFill>
            <a:srgbClr val="D7D9E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dirty="0"/>
          </a:p>
        </p:txBody>
      </p:sp>
      <p:sp>
        <p:nvSpPr>
          <p:cNvPr id="62" name="Rounded Rectangle 61"/>
          <p:cNvSpPr/>
          <p:nvPr/>
        </p:nvSpPr>
        <p:spPr>
          <a:xfrm>
            <a:off x="8165171" y="1206063"/>
            <a:ext cx="3888806" cy="7073046"/>
          </a:xfrm>
          <a:prstGeom prst="roundRect">
            <a:avLst>
              <a:gd name="adj" fmla="val 1999"/>
            </a:avLst>
          </a:prstGeom>
          <a:solidFill>
            <a:srgbClr val="F9E4B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dirty="0"/>
          </a:p>
        </p:txBody>
      </p:sp>
      <p:sp>
        <p:nvSpPr>
          <p:cNvPr id="63" name="Rounded Rectangle 62"/>
          <p:cNvSpPr/>
          <p:nvPr/>
        </p:nvSpPr>
        <p:spPr>
          <a:xfrm>
            <a:off x="337933" y="1175917"/>
            <a:ext cx="2186945" cy="7030971"/>
          </a:xfrm>
          <a:prstGeom prst="roundRect">
            <a:avLst>
              <a:gd name="adj" fmla="val 1999"/>
            </a:avLst>
          </a:prstGeom>
          <a:solidFill>
            <a:srgbClr val="C9EAF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endParaRPr lang="en-US" sz="1798" b="1" u="sng" dirty="0">
              <a:solidFill>
                <a:schemeClr val="tx1"/>
              </a:solidFill>
            </a:endParaRPr>
          </a:p>
        </p:txBody>
      </p:sp>
      <p:pic>
        <p:nvPicPr>
          <p:cNvPr id="64" name="Picture 63" descr="LSO_fig7-02.png"/>
          <p:cNvPicPr>
            <a:picLocks/>
          </p:cNvPicPr>
          <p:nvPr/>
        </p:nvPicPr>
        <p:blipFill>
          <a:blip r:embed="rId2" cstate="print"/>
          <a:stretch>
            <a:fillRect/>
          </a:stretch>
        </p:blipFill>
        <p:spPr>
          <a:xfrm>
            <a:off x="116766" y="6384571"/>
            <a:ext cx="12062543" cy="2430693"/>
          </a:xfrm>
          <a:prstGeom prst="rect">
            <a:avLst/>
          </a:prstGeom>
          <a:effectLst>
            <a:outerShdw blurRad="342900" dist="38100" dir="2700000">
              <a:srgbClr val="000000">
                <a:alpha val="13000"/>
              </a:srgbClr>
            </a:outerShdw>
          </a:effectLst>
        </p:spPr>
      </p:pic>
      <p:sp>
        <p:nvSpPr>
          <p:cNvPr id="66" name="TextBox 65"/>
          <p:cNvSpPr txBox="1"/>
          <p:nvPr/>
        </p:nvSpPr>
        <p:spPr>
          <a:xfrm>
            <a:off x="2851570" y="1269585"/>
            <a:ext cx="5069422" cy="405554"/>
          </a:xfrm>
          <a:prstGeom prst="rect">
            <a:avLst/>
          </a:prstGeom>
          <a:noFill/>
        </p:spPr>
        <p:txBody>
          <a:bodyPr wrap="square" lIns="0" tIns="0" rIns="0" bIns="0" rtlCol="0">
            <a:noAutofit/>
          </a:bodyPr>
          <a:lstStyle/>
          <a:p>
            <a:pPr algn="ctr"/>
            <a:r>
              <a:rPr lang="en-US" sz="1997" b="1" dirty="0">
                <a:solidFill>
                  <a:srgbClr val="2C397F">
                    <a:alpha val="72000"/>
                  </a:srgbClr>
                </a:solidFill>
              </a:rPr>
              <a:t>SP Domain</a:t>
            </a:r>
          </a:p>
        </p:txBody>
      </p:sp>
      <p:sp>
        <p:nvSpPr>
          <p:cNvPr id="67" name="TextBox 66"/>
          <p:cNvSpPr txBox="1"/>
          <p:nvPr/>
        </p:nvSpPr>
        <p:spPr>
          <a:xfrm>
            <a:off x="204205" y="1269584"/>
            <a:ext cx="2432081" cy="369916"/>
          </a:xfrm>
          <a:prstGeom prst="rect">
            <a:avLst/>
          </a:prstGeom>
          <a:noFill/>
        </p:spPr>
        <p:txBody>
          <a:bodyPr wrap="square" lIns="0" tIns="0" rIns="0" bIns="0" rtlCol="0">
            <a:noAutofit/>
          </a:bodyPr>
          <a:lstStyle/>
          <a:p>
            <a:pPr algn="ctr"/>
            <a:r>
              <a:rPr lang="en-US" sz="1997" b="1" dirty="0">
                <a:solidFill>
                  <a:srgbClr val="206F9A">
                    <a:alpha val="81000"/>
                  </a:srgbClr>
                </a:solidFill>
              </a:rPr>
              <a:t>Customer Domain</a:t>
            </a:r>
          </a:p>
        </p:txBody>
      </p:sp>
      <p:sp>
        <p:nvSpPr>
          <p:cNvPr id="68" name="TextBox 67"/>
          <p:cNvSpPr txBox="1"/>
          <p:nvPr/>
        </p:nvSpPr>
        <p:spPr>
          <a:xfrm>
            <a:off x="8156590" y="1269584"/>
            <a:ext cx="3671742" cy="411776"/>
          </a:xfrm>
          <a:prstGeom prst="rect">
            <a:avLst/>
          </a:prstGeom>
          <a:noFill/>
        </p:spPr>
        <p:txBody>
          <a:bodyPr wrap="square" lIns="0" tIns="0" rIns="0" bIns="0" rtlCol="0">
            <a:noAutofit/>
          </a:bodyPr>
          <a:lstStyle/>
          <a:p>
            <a:pPr algn="ctr"/>
            <a:r>
              <a:rPr lang="en-US" sz="1997" b="1" dirty="0">
                <a:solidFill>
                  <a:schemeClr val="tx1">
                    <a:lumMod val="75000"/>
                    <a:lumOff val="25000"/>
                    <a:alpha val="68000"/>
                  </a:schemeClr>
                </a:solidFill>
              </a:rPr>
              <a:t>Partner Domain</a:t>
            </a:r>
          </a:p>
        </p:txBody>
      </p:sp>
      <p:sp>
        <p:nvSpPr>
          <p:cNvPr id="69" name="TextBox 68"/>
          <p:cNvSpPr txBox="1"/>
          <p:nvPr/>
        </p:nvSpPr>
        <p:spPr>
          <a:xfrm>
            <a:off x="3579213" y="7543096"/>
            <a:ext cx="4156927" cy="405554"/>
          </a:xfrm>
          <a:prstGeom prst="rect">
            <a:avLst/>
          </a:prstGeom>
          <a:noFill/>
        </p:spPr>
        <p:txBody>
          <a:bodyPr wrap="square" lIns="0" tIns="0" rIns="0" bIns="0" rtlCol="0">
            <a:noAutofit/>
          </a:bodyPr>
          <a:lstStyle/>
          <a:p>
            <a:pPr algn="ctr">
              <a:lnSpc>
                <a:spcPct val="86000"/>
              </a:lnSpc>
            </a:pPr>
            <a:r>
              <a:rPr lang="en-US" sz="2128" b="1" dirty="0">
                <a:solidFill>
                  <a:schemeClr val="tx1">
                    <a:lumMod val="75000"/>
                    <a:lumOff val="25000"/>
                  </a:schemeClr>
                </a:solidFill>
              </a:rPr>
              <a:t>Network Infrastructure</a:t>
            </a:r>
          </a:p>
        </p:txBody>
      </p:sp>
      <p:sp>
        <p:nvSpPr>
          <p:cNvPr id="70" name="Rounded Rectangle 69"/>
          <p:cNvSpPr/>
          <p:nvPr/>
        </p:nvSpPr>
        <p:spPr>
          <a:xfrm>
            <a:off x="541956" y="2789144"/>
            <a:ext cx="1881770" cy="807860"/>
          </a:xfrm>
          <a:prstGeom prst="roundRect">
            <a:avLst>
              <a:gd name="adj" fmla="val 11491"/>
            </a:avLst>
          </a:prstGeom>
          <a:solidFill>
            <a:srgbClr val="79CDE9">
              <a:alpha val="65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64" b="1" dirty="0">
                <a:solidFill>
                  <a:schemeClr val="tx1"/>
                </a:solidFill>
              </a:rPr>
              <a:t>Customer</a:t>
            </a:r>
          </a:p>
          <a:p>
            <a:pPr algn="ctr"/>
            <a:r>
              <a:rPr lang="en-US" sz="1664" b="1" dirty="0">
                <a:solidFill>
                  <a:schemeClr val="tx1"/>
                </a:solidFill>
              </a:rPr>
              <a:t>Application Coordinator</a:t>
            </a:r>
          </a:p>
        </p:txBody>
      </p:sp>
      <p:grpSp>
        <p:nvGrpSpPr>
          <p:cNvPr id="71" name="Group 71"/>
          <p:cNvGrpSpPr/>
          <p:nvPr/>
        </p:nvGrpSpPr>
        <p:grpSpPr>
          <a:xfrm>
            <a:off x="3907622" y="6035536"/>
            <a:ext cx="3349874" cy="709719"/>
            <a:chOff x="2895600" y="4038600"/>
            <a:chExt cx="2590800" cy="533400"/>
          </a:xfrm>
        </p:grpSpPr>
        <p:sp>
          <p:nvSpPr>
            <p:cNvPr id="72" name="Rounded Rectangle 71"/>
            <p:cNvSpPr/>
            <p:nvPr/>
          </p:nvSpPr>
          <p:spPr>
            <a:xfrm>
              <a:off x="2895600" y="4038600"/>
              <a:ext cx="2590800" cy="533400"/>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451994" algn="ctr">
                <a:lnSpc>
                  <a:spcPct val="90000"/>
                </a:lnSpc>
              </a:pPr>
              <a:r>
                <a:rPr lang="en-US" sz="1598" b="1" dirty="0">
                  <a:solidFill>
                    <a:schemeClr val="bg1"/>
                  </a:solidFill>
                </a:rPr>
                <a:t>Element  Control </a:t>
              </a:r>
              <a:br>
                <a:rPr lang="en-US" sz="1598" b="1" dirty="0">
                  <a:solidFill>
                    <a:schemeClr val="bg1"/>
                  </a:solidFill>
                </a:rPr>
              </a:br>
              <a:r>
                <a:rPr lang="en-US" sz="1598" b="1" dirty="0">
                  <a:solidFill>
                    <a:schemeClr val="bg1"/>
                  </a:solidFill>
                </a:rPr>
                <a:t>and Management</a:t>
              </a:r>
            </a:p>
          </p:txBody>
        </p:sp>
        <p:pic>
          <p:nvPicPr>
            <p:cNvPr id="73" name="Picture 72" descr="LSO_fig6-02.png"/>
            <p:cNvPicPr>
              <a:picLocks noChangeAspect="1"/>
            </p:cNvPicPr>
            <p:nvPr/>
          </p:nvPicPr>
          <p:blipFill>
            <a:blip r:embed="rId3" cstate="print"/>
            <a:stretch>
              <a:fillRect/>
            </a:stretch>
          </p:blipFill>
          <p:spPr>
            <a:xfrm>
              <a:off x="3073778" y="4143889"/>
              <a:ext cx="416029" cy="319277"/>
            </a:xfrm>
            <a:prstGeom prst="rect">
              <a:avLst/>
            </a:prstGeom>
          </p:spPr>
        </p:pic>
      </p:grpSp>
      <p:sp>
        <p:nvSpPr>
          <p:cNvPr id="74" name="Rounded Rectangle 73"/>
          <p:cNvSpPr/>
          <p:nvPr/>
        </p:nvSpPr>
        <p:spPr>
          <a:xfrm>
            <a:off x="3907622" y="5009407"/>
            <a:ext cx="3349874" cy="709719"/>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612514" algn="ctr">
              <a:lnSpc>
                <a:spcPct val="90000"/>
              </a:lnSpc>
            </a:pPr>
            <a:r>
              <a:rPr lang="en-US" sz="1598" b="1" dirty="0">
                <a:solidFill>
                  <a:schemeClr val="bg1"/>
                </a:solidFill>
              </a:rPr>
              <a:t>Infrastructure Control </a:t>
            </a:r>
            <a:br>
              <a:rPr lang="en-US" sz="1598" b="1" dirty="0">
                <a:solidFill>
                  <a:schemeClr val="bg1"/>
                </a:solidFill>
              </a:rPr>
            </a:br>
            <a:r>
              <a:rPr lang="en-US" sz="1598" b="1" dirty="0">
                <a:solidFill>
                  <a:schemeClr val="bg1"/>
                </a:solidFill>
              </a:rPr>
              <a:t>and Management</a:t>
            </a:r>
          </a:p>
        </p:txBody>
      </p:sp>
      <p:pic>
        <p:nvPicPr>
          <p:cNvPr id="75" name="Picture 74" descr="LSO_fig6-02.png"/>
          <p:cNvPicPr>
            <a:picLocks noChangeAspect="1"/>
          </p:cNvPicPr>
          <p:nvPr/>
        </p:nvPicPr>
        <p:blipFill>
          <a:blip r:embed="rId3" cstate="print"/>
          <a:stretch>
            <a:fillRect/>
          </a:stretch>
        </p:blipFill>
        <p:spPr>
          <a:xfrm>
            <a:off x="4147046" y="5149500"/>
            <a:ext cx="537920" cy="424816"/>
          </a:xfrm>
          <a:prstGeom prst="rect">
            <a:avLst/>
          </a:prstGeom>
        </p:spPr>
      </p:pic>
      <p:grpSp>
        <p:nvGrpSpPr>
          <p:cNvPr id="76" name="Group 90"/>
          <p:cNvGrpSpPr/>
          <p:nvPr/>
        </p:nvGrpSpPr>
        <p:grpSpPr>
          <a:xfrm>
            <a:off x="3907622" y="3734891"/>
            <a:ext cx="3349874" cy="709719"/>
            <a:chOff x="-2517648" y="3808475"/>
            <a:chExt cx="2517648" cy="533400"/>
          </a:xfrm>
        </p:grpSpPr>
        <p:sp>
          <p:nvSpPr>
            <p:cNvPr id="77" name="Rounded Rectangle 76"/>
            <p:cNvSpPr/>
            <p:nvPr/>
          </p:nvSpPr>
          <p:spPr>
            <a:xfrm>
              <a:off x="-2517648" y="3808475"/>
              <a:ext cx="2517648" cy="533400"/>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612514" algn="ctr">
                <a:lnSpc>
                  <a:spcPct val="90000"/>
                </a:lnSpc>
              </a:pPr>
              <a:r>
                <a:rPr lang="en-US" sz="1598" b="1" dirty="0">
                  <a:solidFill>
                    <a:schemeClr val="bg1"/>
                  </a:solidFill>
                </a:rPr>
                <a:t>Service Orchestration Functionality</a:t>
              </a:r>
            </a:p>
          </p:txBody>
        </p:sp>
        <p:pic>
          <p:nvPicPr>
            <p:cNvPr id="78" name="Picture 77" descr="LSO_fig6-02.png"/>
            <p:cNvPicPr>
              <a:picLocks noChangeAspect="1"/>
            </p:cNvPicPr>
            <p:nvPr/>
          </p:nvPicPr>
          <p:blipFill>
            <a:blip r:embed="rId3" cstate="print"/>
            <a:stretch>
              <a:fillRect/>
            </a:stretch>
          </p:blipFill>
          <p:spPr>
            <a:xfrm>
              <a:off x="-2362687" y="3913764"/>
              <a:ext cx="404282" cy="319277"/>
            </a:xfrm>
            <a:prstGeom prst="rect">
              <a:avLst/>
            </a:prstGeom>
          </p:spPr>
        </p:pic>
      </p:grpSp>
      <p:grpSp>
        <p:nvGrpSpPr>
          <p:cNvPr id="79" name="Group 27"/>
          <p:cNvGrpSpPr/>
          <p:nvPr/>
        </p:nvGrpSpPr>
        <p:grpSpPr>
          <a:xfrm>
            <a:off x="5366162" y="4441768"/>
            <a:ext cx="931806" cy="605896"/>
            <a:chOff x="4023478" y="3166528"/>
            <a:chExt cx="700312" cy="815286"/>
          </a:xfrm>
        </p:grpSpPr>
        <p:cxnSp>
          <p:nvCxnSpPr>
            <p:cNvPr id="80" name="Straight Connector 79"/>
            <p:cNvCxnSpPr/>
            <p:nvPr/>
          </p:nvCxnSpPr>
          <p:spPr>
            <a:xfrm rot="5400000">
              <a:off x="3615835" y="3574171"/>
              <a:ext cx="815286" cy="0"/>
            </a:xfrm>
            <a:prstGeom prst="line">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sp>
          <p:nvSpPr>
            <p:cNvPr id="81" name="TextBox 80"/>
            <p:cNvSpPr txBox="1"/>
            <p:nvPr/>
          </p:nvSpPr>
          <p:spPr>
            <a:xfrm>
              <a:off x="4063777" y="3302409"/>
              <a:ext cx="660013" cy="228599"/>
            </a:xfrm>
            <a:prstGeom prst="rect">
              <a:avLst/>
            </a:prstGeom>
            <a:noFill/>
          </p:spPr>
          <p:txBody>
            <a:bodyPr wrap="square" lIns="0" tIns="60834" rIns="0" bIns="0" rtlCol="0">
              <a:noAutofit/>
            </a:bodyPr>
            <a:lstStyle/>
            <a:p>
              <a:pPr algn="ctr">
                <a:lnSpc>
                  <a:spcPct val="86000"/>
                </a:lnSpc>
              </a:pPr>
              <a:r>
                <a:rPr lang="en-US" sz="1597" b="1" cap="all" dirty="0">
                  <a:solidFill>
                    <a:srgbClr val="800000"/>
                  </a:solidFill>
                </a:rPr>
                <a:t>Presto</a:t>
              </a:r>
            </a:p>
            <a:p>
              <a:pPr algn="ctr">
                <a:lnSpc>
                  <a:spcPct val="86000"/>
                </a:lnSpc>
              </a:pPr>
              <a:r>
                <a:rPr lang="en-US" sz="1597" b="1" cap="all" dirty="0">
                  <a:solidFill>
                    <a:srgbClr val="800000"/>
                  </a:solidFill>
                </a:rPr>
                <a:t>(SOF:ICM)</a:t>
              </a:r>
            </a:p>
            <a:p>
              <a:pPr algn="ctr">
                <a:lnSpc>
                  <a:spcPct val="86000"/>
                </a:lnSpc>
              </a:pPr>
              <a:endParaRPr lang="en-US" sz="1597" b="1" cap="all" dirty="0">
                <a:solidFill>
                  <a:srgbClr val="800000"/>
                </a:solidFill>
              </a:endParaRPr>
            </a:p>
          </p:txBody>
        </p:sp>
      </p:grpSp>
      <p:sp>
        <p:nvSpPr>
          <p:cNvPr id="82" name="TextBox 81"/>
          <p:cNvSpPr txBox="1"/>
          <p:nvPr/>
        </p:nvSpPr>
        <p:spPr>
          <a:xfrm>
            <a:off x="2332552" y="3861931"/>
            <a:ext cx="878186" cy="302948"/>
          </a:xfrm>
          <a:prstGeom prst="rect">
            <a:avLst/>
          </a:prstGeom>
          <a:noFill/>
        </p:spPr>
        <p:txBody>
          <a:bodyPr wrap="square" lIns="0" tIns="60834" rIns="0" bIns="0" rtlCol="0">
            <a:noAutofit/>
          </a:bodyPr>
          <a:lstStyle/>
          <a:p>
            <a:pPr algn="ctr">
              <a:lnSpc>
                <a:spcPct val="86000"/>
              </a:lnSpc>
            </a:pPr>
            <a:r>
              <a:rPr lang="en-US" sz="1597" b="1" cap="all" dirty="0">
                <a:solidFill>
                  <a:srgbClr val="800000"/>
                </a:solidFill>
              </a:rPr>
              <a:t>Allegro</a:t>
            </a:r>
          </a:p>
          <a:p>
            <a:pPr algn="ctr">
              <a:lnSpc>
                <a:spcPct val="86000"/>
              </a:lnSpc>
            </a:pPr>
            <a:r>
              <a:rPr lang="en-US" sz="1597" b="1" cap="all" dirty="0">
                <a:solidFill>
                  <a:srgbClr val="800000"/>
                </a:solidFill>
              </a:rPr>
              <a:t>(CUS:SOF)</a:t>
            </a:r>
          </a:p>
          <a:p>
            <a:pPr algn="r">
              <a:lnSpc>
                <a:spcPct val="86000"/>
              </a:lnSpc>
            </a:pPr>
            <a:endParaRPr lang="en-US" sz="1597" b="1" cap="all" dirty="0">
              <a:solidFill>
                <a:srgbClr val="800000"/>
              </a:solidFill>
            </a:endParaRPr>
          </a:p>
        </p:txBody>
      </p:sp>
      <p:sp>
        <p:nvSpPr>
          <p:cNvPr id="83" name="TextBox 82"/>
          <p:cNvSpPr txBox="1"/>
          <p:nvPr/>
        </p:nvSpPr>
        <p:spPr>
          <a:xfrm>
            <a:off x="5462053" y="2864069"/>
            <a:ext cx="1037880" cy="304164"/>
          </a:xfrm>
          <a:prstGeom prst="rect">
            <a:avLst/>
          </a:prstGeom>
          <a:noFill/>
        </p:spPr>
        <p:txBody>
          <a:bodyPr wrap="square" lIns="0" tIns="60834" rIns="0" bIns="0" rtlCol="0">
            <a:noAutofit/>
          </a:bodyPr>
          <a:lstStyle/>
          <a:p>
            <a:pPr algn="ctr">
              <a:lnSpc>
                <a:spcPct val="86000"/>
              </a:lnSpc>
            </a:pPr>
            <a:r>
              <a:rPr lang="en-US" sz="1798" b="1" cap="all" dirty="0">
                <a:solidFill>
                  <a:srgbClr val="DA0081"/>
                </a:solidFill>
              </a:rPr>
              <a:t>LEGATO</a:t>
            </a:r>
          </a:p>
          <a:p>
            <a:pPr algn="ctr">
              <a:lnSpc>
                <a:spcPct val="86000"/>
              </a:lnSpc>
            </a:pPr>
            <a:r>
              <a:rPr lang="en-US" sz="1798" b="1" cap="all" dirty="0">
                <a:solidFill>
                  <a:srgbClr val="DA0081"/>
                </a:solidFill>
              </a:rPr>
              <a:t>(BUS:SOF)</a:t>
            </a:r>
          </a:p>
          <a:p>
            <a:pPr algn="ctr">
              <a:lnSpc>
                <a:spcPct val="86000"/>
              </a:lnSpc>
            </a:pPr>
            <a:endParaRPr lang="en-US" sz="1798" b="1" cap="all" dirty="0">
              <a:solidFill>
                <a:srgbClr val="DA0081"/>
              </a:solidFill>
            </a:endParaRPr>
          </a:p>
        </p:txBody>
      </p:sp>
      <p:sp>
        <p:nvSpPr>
          <p:cNvPr id="84" name="TextBox 83"/>
          <p:cNvSpPr txBox="1"/>
          <p:nvPr/>
        </p:nvSpPr>
        <p:spPr>
          <a:xfrm>
            <a:off x="2056696" y="1930993"/>
            <a:ext cx="1456989" cy="302948"/>
          </a:xfrm>
          <a:prstGeom prst="rect">
            <a:avLst/>
          </a:prstGeom>
          <a:noFill/>
        </p:spPr>
        <p:txBody>
          <a:bodyPr wrap="square" lIns="0" tIns="60834" rIns="0" bIns="0" rtlCol="0">
            <a:noAutofit/>
          </a:bodyPr>
          <a:lstStyle/>
          <a:p>
            <a:pPr algn="ctr">
              <a:lnSpc>
                <a:spcPct val="86000"/>
              </a:lnSpc>
            </a:pPr>
            <a:r>
              <a:rPr lang="en-US" sz="1597" b="1" cap="all" dirty="0">
                <a:solidFill>
                  <a:srgbClr val="800000"/>
                </a:solidFill>
              </a:rPr>
              <a:t>Cantata</a:t>
            </a:r>
          </a:p>
          <a:p>
            <a:pPr algn="ctr">
              <a:lnSpc>
                <a:spcPct val="86000"/>
              </a:lnSpc>
            </a:pPr>
            <a:r>
              <a:rPr lang="en-US" sz="1597" b="1" cap="all" dirty="0">
                <a:solidFill>
                  <a:srgbClr val="800000"/>
                </a:solidFill>
              </a:rPr>
              <a:t>(CUS:BUS)</a:t>
            </a:r>
          </a:p>
          <a:p>
            <a:pPr algn="ctr">
              <a:lnSpc>
                <a:spcPct val="86000"/>
              </a:lnSpc>
            </a:pPr>
            <a:endParaRPr lang="en-US" sz="1597" b="1" cap="all" dirty="0">
              <a:solidFill>
                <a:srgbClr val="731600"/>
              </a:solidFill>
            </a:endParaRPr>
          </a:p>
        </p:txBody>
      </p:sp>
      <p:grpSp>
        <p:nvGrpSpPr>
          <p:cNvPr id="85" name="Group 71"/>
          <p:cNvGrpSpPr/>
          <p:nvPr/>
        </p:nvGrpSpPr>
        <p:grpSpPr>
          <a:xfrm>
            <a:off x="8294580" y="6054651"/>
            <a:ext cx="3349874" cy="709719"/>
            <a:chOff x="2895600" y="4038600"/>
            <a:chExt cx="2590800" cy="533400"/>
          </a:xfrm>
        </p:grpSpPr>
        <p:sp>
          <p:nvSpPr>
            <p:cNvPr id="86" name="Rounded Rectangle 85"/>
            <p:cNvSpPr/>
            <p:nvPr/>
          </p:nvSpPr>
          <p:spPr>
            <a:xfrm>
              <a:off x="2895600" y="4038600"/>
              <a:ext cx="2590800" cy="533400"/>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525918" algn="ctr">
                <a:lnSpc>
                  <a:spcPct val="90000"/>
                </a:lnSpc>
              </a:pPr>
              <a:r>
                <a:rPr lang="en-US" sz="1598" b="1" dirty="0">
                  <a:solidFill>
                    <a:schemeClr val="bg1"/>
                  </a:solidFill>
                </a:rPr>
                <a:t>Element  Control </a:t>
              </a:r>
              <a:br>
                <a:rPr lang="en-US" sz="1598" b="1" dirty="0">
                  <a:solidFill>
                    <a:schemeClr val="bg1"/>
                  </a:solidFill>
                </a:rPr>
              </a:br>
              <a:r>
                <a:rPr lang="en-US" sz="1598" b="1" dirty="0">
                  <a:solidFill>
                    <a:schemeClr val="bg1"/>
                  </a:solidFill>
                </a:rPr>
                <a:t>and Management</a:t>
              </a:r>
            </a:p>
          </p:txBody>
        </p:sp>
        <p:pic>
          <p:nvPicPr>
            <p:cNvPr id="87" name="Picture 86" descr="LSO_fig6-02.png"/>
            <p:cNvPicPr>
              <a:picLocks noChangeAspect="1"/>
            </p:cNvPicPr>
            <p:nvPr/>
          </p:nvPicPr>
          <p:blipFill>
            <a:blip r:embed="rId3" cstate="print"/>
            <a:stretch>
              <a:fillRect/>
            </a:stretch>
          </p:blipFill>
          <p:spPr>
            <a:xfrm>
              <a:off x="3064308" y="4143889"/>
              <a:ext cx="416029" cy="319277"/>
            </a:xfrm>
            <a:prstGeom prst="rect">
              <a:avLst/>
            </a:prstGeom>
          </p:spPr>
        </p:pic>
      </p:grpSp>
      <p:grpSp>
        <p:nvGrpSpPr>
          <p:cNvPr id="88" name="Group 70"/>
          <p:cNvGrpSpPr/>
          <p:nvPr/>
        </p:nvGrpSpPr>
        <p:grpSpPr>
          <a:xfrm>
            <a:off x="8294580" y="5028522"/>
            <a:ext cx="3349874" cy="709719"/>
            <a:chOff x="2895600" y="3429000"/>
            <a:chExt cx="2590800" cy="533400"/>
          </a:xfrm>
        </p:grpSpPr>
        <p:sp>
          <p:nvSpPr>
            <p:cNvPr id="89" name="Rounded Rectangle 88"/>
            <p:cNvSpPr/>
            <p:nvPr/>
          </p:nvSpPr>
          <p:spPr>
            <a:xfrm>
              <a:off x="2895600" y="3429000"/>
              <a:ext cx="2590800" cy="533400"/>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612514" algn="ctr">
                <a:lnSpc>
                  <a:spcPct val="90000"/>
                </a:lnSpc>
              </a:pPr>
              <a:r>
                <a:rPr lang="en-US" sz="1598" b="1" dirty="0">
                  <a:solidFill>
                    <a:schemeClr val="bg1"/>
                  </a:solidFill>
                </a:rPr>
                <a:t>Infrastructure Control </a:t>
              </a:r>
              <a:br>
                <a:rPr lang="en-US" sz="1598" b="1" dirty="0">
                  <a:solidFill>
                    <a:schemeClr val="bg1"/>
                  </a:solidFill>
                </a:rPr>
              </a:br>
              <a:r>
                <a:rPr lang="en-US" sz="1598" b="1" dirty="0">
                  <a:solidFill>
                    <a:schemeClr val="bg1"/>
                  </a:solidFill>
                </a:rPr>
                <a:t>and Management</a:t>
              </a:r>
            </a:p>
          </p:txBody>
        </p:sp>
        <p:pic>
          <p:nvPicPr>
            <p:cNvPr id="90" name="Picture 89" descr="LSO_fig6-02.png"/>
            <p:cNvPicPr>
              <a:picLocks noChangeAspect="1"/>
            </p:cNvPicPr>
            <p:nvPr/>
          </p:nvPicPr>
          <p:blipFill>
            <a:blip r:embed="rId3" cstate="print"/>
            <a:stretch>
              <a:fillRect/>
            </a:stretch>
          </p:blipFill>
          <p:spPr>
            <a:xfrm>
              <a:off x="3045593" y="3534289"/>
              <a:ext cx="416029" cy="319277"/>
            </a:xfrm>
            <a:prstGeom prst="rect">
              <a:avLst/>
            </a:prstGeom>
          </p:spPr>
        </p:pic>
      </p:grpSp>
      <p:cxnSp>
        <p:nvCxnSpPr>
          <p:cNvPr id="91" name="Straight Connector 90"/>
          <p:cNvCxnSpPr/>
          <p:nvPr/>
        </p:nvCxnSpPr>
        <p:spPr>
          <a:xfrm>
            <a:off x="10050150" y="4449770"/>
            <a:ext cx="0" cy="573767"/>
          </a:xfrm>
          <a:prstGeom prst="line">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cxnSp>
        <p:nvCxnSpPr>
          <p:cNvPr id="92" name="Shape 91"/>
          <p:cNvCxnSpPr>
            <a:endCxn id="70" idx="0"/>
          </p:cNvCxnSpPr>
          <p:nvPr/>
        </p:nvCxnSpPr>
        <p:spPr>
          <a:xfrm rot="10800000" flipV="1">
            <a:off x="1482845" y="2183246"/>
            <a:ext cx="2997437" cy="605896"/>
          </a:xfrm>
          <a:prstGeom prst="bentConnector2">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cxnSp>
        <p:nvCxnSpPr>
          <p:cNvPr id="93" name="Straight Connector 92"/>
          <p:cNvCxnSpPr/>
          <p:nvPr/>
        </p:nvCxnSpPr>
        <p:spPr>
          <a:xfrm flipH="1">
            <a:off x="10034324" y="2633995"/>
            <a:ext cx="6610" cy="1100896"/>
          </a:xfrm>
          <a:prstGeom prst="line">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pic>
        <p:nvPicPr>
          <p:cNvPr id="94" name="Picture 93"/>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2696" y="-1467"/>
            <a:ext cx="2676165" cy="1251106"/>
          </a:xfrm>
          <a:prstGeom prst="rect">
            <a:avLst/>
          </a:prstGeom>
        </p:spPr>
      </p:pic>
      <p:grpSp>
        <p:nvGrpSpPr>
          <p:cNvPr id="95" name="Group 28"/>
          <p:cNvGrpSpPr/>
          <p:nvPr/>
        </p:nvGrpSpPr>
        <p:grpSpPr>
          <a:xfrm>
            <a:off x="5365106" y="5705406"/>
            <a:ext cx="2043670" cy="347740"/>
            <a:chOff x="4022684" y="4483605"/>
            <a:chExt cx="1535951" cy="261349"/>
          </a:xfrm>
        </p:grpSpPr>
        <p:cxnSp>
          <p:nvCxnSpPr>
            <p:cNvPr id="96" name="Straight Connector 95"/>
            <p:cNvCxnSpPr/>
            <p:nvPr/>
          </p:nvCxnSpPr>
          <p:spPr>
            <a:xfrm rot="16200000" flipH="1">
              <a:off x="3892009" y="4614280"/>
              <a:ext cx="261349" cy="0"/>
            </a:xfrm>
            <a:prstGeom prst="line">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sp>
          <p:nvSpPr>
            <p:cNvPr id="97" name="TextBox 96"/>
            <p:cNvSpPr txBox="1"/>
            <p:nvPr/>
          </p:nvSpPr>
          <p:spPr>
            <a:xfrm>
              <a:off x="4151092" y="4497496"/>
              <a:ext cx="1407543" cy="221719"/>
            </a:xfrm>
            <a:prstGeom prst="rect">
              <a:avLst/>
            </a:prstGeom>
            <a:noFill/>
          </p:spPr>
          <p:txBody>
            <a:bodyPr wrap="square" lIns="0" tIns="60834" rIns="0" bIns="0" rtlCol="0">
              <a:noAutofit/>
            </a:bodyPr>
            <a:lstStyle/>
            <a:p>
              <a:pPr>
                <a:lnSpc>
                  <a:spcPct val="86000"/>
                </a:lnSpc>
              </a:pPr>
              <a:r>
                <a:rPr lang="en-US" sz="1597" b="1" cap="all" dirty="0">
                  <a:solidFill>
                    <a:srgbClr val="800000"/>
                  </a:solidFill>
                </a:rPr>
                <a:t>ADAGIO (ICM:ECM)</a:t>
              </a:r>
            </a:p>
            <a:p>
              <a:pPr>
                <a:lnSpc>
                  <a:spcPct val="86000"/>
                </a:lnSpc>
              </a:pPr>
              <a:endParaRPr lang="en-US" sz="1597" b="1" cap="all" dirty="0">
                <a:solidFill>
                  <a:srgbClr val="800000"/>
                </a:solidFill>
              </a:endParaRPr>
            </a:p>
          </p:txBody>
        </p:sp>
      </p:grpSp>
      <p:cxnSp>
        <p:nvCxnSpPr>
          <p:cNvPr id="98" name="Straight Connector 97"/>
          <p:cNvCxnSpPr/>
          <p:nvPr/>
        </p:nvCxnSpPr>
        <p:spPr>
          <a:xfrm rot="16200000" flipH="1">
            <a:off x="9851078" y="5898390"/>
            <a:ext cx="347740" cy="0"/>
          </a:xfrm>
          <a:prstGeom prst="line">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sp>
        <p:nvSpPr>
          <p:cNvPr id="99" name="TextBox 98"/>
          <p:cNvSpPr txBox="1"/>
          <p:nvPr/>
        </p:nvSpPr>
        <p:spPr>
          <a:xfrm>
            <a:off x="10006269" y="2826048"/>
            <a:ext cx="1037880" cy="304164"/>
          </a:xfrm>
          <a:prstGeom prst="rect">
            <a:avLst/>
          </a:prstGeom>
          <a:noFill/>
        </p:spPr>
        <p:txBody>
          <a:bodyPr wrap="square" lIns="0" tIns="60834" rIns="0" bIns="0" rtlCol="0">
            <a:noAutofit/>
          </a:bodyPr>
          <a:lstStyle/>
          <a:p>
            <a:pPr algn="ctr">
              <a:lnSpc>
                <a:spcPct val="86000"/>
              </a:lnSpc>
            </a:pPr>
            <a:r>
              <a:rPr lang="en-US" sz="1798" b="1" cap="all" dirty="0">
                <a:solidFill>
                  <a:srgbClr val="DA0081"/>
                </a:solidFill>
              </a:rPr>
              <a:t>LEGATO</a:t>
            </a:r>
          </a:p>
          <a:p>
            <a:pPr algn="ctr">
              <a:lnSpc>
                <a:spcPct val="86000"/>
              </a:lnSpc>
            </a:pPr>
            <a:r>
              <a:rPr lang="en-US" sz="1798" b="1" cap="all" dirty="0">
                <a:solidFill>
                  <a:srgbClr val="DA0081"/>
                </a:solidFill>
              </a:rPr>
              <a:t>(BUS:SOF)</a:t>
            </a:r>
          </a:p>
          <a:p>
            <a:pPr algn="ctr">
              <a:lnSpc>
                <a:spcPct val="86000"/>
              </a:lnSpc>
            </a:pPr>
            <a:endParaRPr lang="en-US" sz="1798" b="1" cap="all" dirty="0">
              <a:solidFill>
                <a:srgbClr val="DA0081"/>
              </a:solidFill>
            </a:endParaRPr>
          </a:p>
        </p:txBody>
      </p:sp>
      <p:sp>
        <p:nvSpPr>
          <p:cNvPr id="100" name="TextBox 99"/>
          <p:cNvSpPr txBox="1"/>
          <p:nvPr/>
        </p:nvSpPr>
        <p:spPr>
          <a:xfrm>
            <a:off x="10064431" y="4488056"/>
            <a:ext cx="878186" cy="304164"/>
          </a:xfrm>
          <a:prstGeom prst="rect">
            <a:avLst/>
          </a:prstGeom>
          <a:noFill/>
        </p:spPr>
        <p:txBody>
          <a:bodyPr wrap="square" lIns="0" tIns="60834" rIns="0" bIns="0" rtlCol="0">
            <a:noAutofit/>
          </a:bodyPr>
          <a:lstStyle/>
          <a:p>
            <a:pPr algn="ctr">
              <a:lnSpc>
                <a:spcPct val="86000"/>
              </a:lnSpc>
            </a:pPr>
            <a:r>
              <a:rPr lang="en-US" sz="1597" b="1" cap="all" dirty="0">
                <a:solidFill>
                  <a:srgbClr val="800000"/>
                </a:solidFill>
              </a:rPr>
              <a:t>Presto</a:t>
            </a:r>
          </a:p>
          <a:p>
            <a:pPr algn="ctr">
              <a:lnSpc>
                <a:spcPct val="86000"/>
              </a:lnSpc>
            </a:pPr>
            <a:r>
              <a:rPr lang="en-US" sz="1597" b="1" cap="all" dirty="0">
                <a:solidFill>
                  <a:srgbClr val="800000"/>
                </a:solidFill>
              </a:rPr>
              <a:t>(SOF:ICM)</a:t>
            </a:r>
          </a:p>
          <a:p>
            <a:pPr algn="ctr">
              <a:lnSpc>
                <a:spcPct val="86000"/>
              </a:lnSpc>
            </a:pPr>
            <a:endParaRPr lang="en-US" sz="1597" b="1" cap="all" dirty="0">
              <a:solidFill>
                <a:srgbClr val="800000"/>
              </a:solidFill>
            </a:endParaRPr>
          </a:p>
        </p:txBody>
      </p:sp>
      <p:sp>
        <p:nvSpPr>
          <p:cNvPr id="101" name="TextBox 100"/>
          <p:cNvSpPr txBox="1"/>
          <p:nvPr/>
        </p:nvSpPr>
        <p:spPr>
          <a:xfrm>
            <a:off x="10181161" y="5715951"/>
            <a:ext cx="1872816" cy="295010"/>
          </a:xfrm>
          <a:prstGeom prst="rect">
            <a:avLst/>
          </a:prstGeom>
          <a:noFill/>
        </p:spPr>
        <p:txBody>
          <a:bodyPr wrap="square" lIns="0" tIns="60834" rIns="0" bIns="0" rtlCol="0">
            <a:noAutofit/>
          </a:bodyPr>
          <a:lstStyle/>
          <a:p>
            <a:pPr>
              <a:lnSpc>
                <a:spcPct val="86000"/>
              </a:lnSpc>
            </a:pPr>
            <a:r>
              <a:rPr lang="en-US" sz="1597" b="1" cap="all" dirty="0">
                <a:solidFill>
                  <a:srgbClr val="800000"/>
                </a:solidFill>
              </a:rPr>
              <a:t>ADAGIO (ICM:ECM)</a:t>
            </a:r>
          </a:p>
          <a:p>
            <a:pPr>
              <a:lnSpc>
                <a:spcPct val="86000"/>
              </a:lnSpc>
            </a:pPr>
            <a:endParaRPr lang="en-US" sz="1597" b="1" cap="all" dirty="0">
              <a:solidFill>
                <a:srgbClr val="800000"/>
              </a:solidFill>
            </a:endParaRPr>
          </a:p>
        </p:txBody>
      </p:sp>
      <p:grpSp>
        <p:nvGrpSpPr>
          <p:cNvPr id="102" name="Group 32"/>
          <p:cNvGrpSpPr/>
          <p:nvPr/>
        </p:nvGrpSpPr>
        <p:grpSpPr>
          <a:xfrm>
            <a:off x="7206812" y="3734889"/>
            <a:ext cx="1817687" cy="366024"/>
            <a:chOff x="4838703" y="2698540"/>
            <a:chExt cx="1683939" cy="275090"/>
          </a:xfrm>
        </p:grpSpPr>
        <p:cxnSp>
          <p:nvCxnSpPr>
            <p:cNvPr id="103" name="Straight Arrow Connector 102"/>
            <p:cNvCxnSpPr/>
            <p:nvPr/>
          </p:nvCxnSpPr>
          <p:spPr>
            <a:xfrm>
              <a:off x="4838703" y="2884167"/>
              <a:ext cx="1683939" cy="1588"/>
            </a:xfrm>
            <a:prstGeom prst="straightConnector1">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sp>
          <p:nvSpPr>
            <p:cNvPr id="104" name="TextBox 103"/>
            <p:cNvSpPr txBox="1"/>
            <p:nvPr/>
          </p:nvSpPr>
          <p:spPr>
            <a:xfrm>
              <a:off x="5027370" y="2698540"/>
              <a:ext cx="1375377" cy="275090"/>
            </a:xfrm>
            <a:prstGeom prst="rect">
              <a:avLst/>
            </a:prstGeom>
            <a:noFill/>
          </p:spPr>
          <p:txBody>
            <a:bodyPr wrap="square" lIns="0" tIns="60834" rIns="0" bIns="0" rtlCol="0">
              <a:noAutofit/>
            </a:bodyPr>
            <a:lstStyle/>
            <a:p>
              <a:pPr algn="ctr">
                <a:lnSpc>
                  <a:spcPct val="86000"/>
                </a:lnSpc>
              </a:pPr>
              <a:r>
                <a:rPr lang="en-US" sz="1597" b="1" cap="all" dirty="0">
                  <a:solidFill>
                    <a:srgbClr val="DA0081"/>
                  </a:solidFill>
                </a:rPr>
                <a:t>Interlude </a:t>
              </a:r>
              <a:br>
                <a:rPr lang="en-US" sz="1597" b="1" cap="all" dirty="0">
                  <a:solidFill>
                    <a:srgbClr val="DA0081"/>
                  </a:solidFill>
                </a:rPr>
              </a:br>
              <a:r>
                <a:rPr lang="en-US" sz="1597" b="1" cap="all" dirty="0">
                  <a:solidFill>
                    <a:srgbClr val="DA0081"/>
                  </a:solidFill>
                </a:rPr>
                <a:t>(SOF:SOF)</a:t>
              </a:r>
            </a:p>
            <a:p>
              <a:pPr algn="ctr">
                <a:lnSpc>
                  <a:spcPct val="86000"/>
                </a:lnSpc>
              </a:pPr>
              <a:endParaRPr lang="en-US" sz="1597" b="1" cap="all" dirty="0">
                <a:solidFill>
                  <a:srgbClr val="DA0081"/>
                </a:solidFill>
              </a:endParaRPr>
            </a:p>
          </p:txBody>
        </p:sp>
      </p:grpSp>
      <p:cxnSp>
        <p:nvCxnSpPr>
          <p:cNvPr id="105" name="Straight Arrow Connector 104"/>
          <p:cNvCxnSpPr>
            <a:stCxn id="108" idx="3"/>
          </p:cNvCxnSpPr>
          <p:nvPr/>
        </p:nvCxnSpPr>
        <p:spPr>
          <a:xfrm>
            <a:off x="6474586" y="2269224"/>
            <a:ext cx="2549913" cy="15007"/>
          </a:xfrm>
          <a:prstGeom prst="straightConnector1">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sp>
        <p:nvSpPr>
          <p:cNvPr id="106" name="TextBox 105"/>
          <p:cNvSpPr txBox="1"/>
          <p:nvPr/>
        </p:nvSpPr>
        <p:spPr>
          <a:xfrm>
            <a:off x="7638760" y="2018187"/>
            <a:ext cx="1082790" cy="323721"/>
          </a:xfrm>
          <a:prstGeom prst="rect">
            <a:avLst/>
          </a:prstGeom>
          <a:noFill/>
        </p:spPr>
        <p:txBody>
          <a:bodyPr wrap="square" lIns="0" tIns="60834" rIns="0" bIns="0" rtlCol="0">
            <a:noAutofit/>
          </a:bodyPr>
          <a:lstStyle/>
          <a:p>
            <a:pPr algn="ctr">
              <a:lnSpc>
                <a:spcPct val="86000"/>
              </a:lnSpc>
            </a:pPr>
            <a:r>
              <a:rPr lang="en-US" sz="1597" b="1" cap="all" dirty="0">
                <a:solidFill>
                  <a:srgbClr val="800000"/>
                </a:solidFill>
              </a:rPr>
              <a:t>Sonata</a:t>
            </a:r>
          </a:p>
          <a:p>
            <a:pPr algn="ctr">
              <a:lnSpc>
                <a:spcPct val="86000"/>
              </a:lnSpc>
            </a:pPr>
            <a:r>
              <a:rPr lang="en-US" sz="1597" b="1" cap="all" dirty="0">
                <a:solidFill>
                  <a:srgbClr val="800000"/>
                </a:solidFill>
              </a:rPr>
              <a:t>(BUS:BUS)</a:t>
            </a:r>
          </a:p>
          <a:p>
            <a:pPr algn="ctr">
              <a:lnSpc>
                <a:spcPct val="86000"/>
              </a:lnSpc>
            </a:pPr>
            <a:endParaRPr lang="en-US" sz="1597" b="1" cap="all" dirty="0">
              <a:solidFill>
                <a:srgbClr val="731600"/>
              </a:solidFill>
            </a:endParaRPr>
          </a:p>
        </p:txBody>
      </p:sp>
      <p:grpSp>
        <p:nvGrpSpPr>
          <p:cNvPr id="107" name="Group 97"/>
          <p:cNvGrpSpPr/>
          <p:nvPr/>
        </p:nvGrpSpPr>
        <p:grpSpPr>
          <a:xfrm>
            <a:off x="4555916" y="1914363"/>
            <a:ext cx="1918670" cy="709719"/>
            <a:chOff x="-2258550" y="2670050"/>
            <a:chExt cx="1442005" cy="533400"/>
          </a:xfrm>
        </p:grpSpPr>
        <p:sp>
          <p:nvSpPr>
            <p:cNvPr id="108" name="Rounded Rectangle 107"/>
            <p:cNvSpPr/>
            <p:nvPr/>
          </p:nvSpPr>
          <p:spPr>
            <a:xfrm>
              <a:off x="-2258550" y="2670050"/>
              <a:ext cx="1442005" cy="533400"/>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380182" algn="ctr">
                <a:lnSpc>
                  <a:spcPct val="90000"/>
                </a:lnSpc>
              </a:pPr>
              <a:r>
                <a:rPr lang="en-US" sz="1598" b="1" dirty="0">
                  <a:solidFill>
                    <a:schemeClr val="bg1"/>
                  </a:solidFill>
                </a:rPr>
                <a:t>Business Applications</a:t>
              </a:r>
            </a:p>
          </p:txBody>
        </p:sp>
        <p:pic>
          <p:nvPicPr>
            <p:cNvPr id="109" name="Picture 108" descr="LSO_fig6-02.png"/>
            <p:cNvPicPr>
              <a:picLocks noChangeAspect="1"/>
            </p:cNvPicPr>
            <p:nvPr/>
          </p:nvPicPr>
          <p:blipFill>
            <a:blip r:embed="rId3" cstate="print"/>
            <a:stretch>
              <a:fillRect/>
            </a:stretch>
          </p:blipFill>
          <p:spPr>
            <a:xfrm>
              <a:off x="-2258550" y="2806143"/>
              <a:ext cx="404282" cy="319277"/>
            </a:xfrm>
            <a:prstGeom prst="rect">
              <a:avLst/>
            </a:prstGeom>
          </p:spPr>
        </p:pic>
      </p:grpSp>
      <p:grpSp>
        <p:nvGrpSpPr>
          <p:cNvPr id="110" name="Group 102"/>
          <p:cNvGrpSpPr/>
          <p:nvPr/>
        </p:nvGrpSpPr>
        <p:grpSpPr>
          <a:xfrm>
            <a:off x="9064648" y="1917204"/>
            <a:ext cx="1918670" cy="709719"/>
            <a:chOff x="-2258550" y="2670050"/>
            <a:chExt cx="1442005" cy="533400"/>
          </a:xfrm>
        </p:grpSpPr>
        <p:sp>
          <p:nvSpPr>
            <p:cNvPr id="111" name="Rounded Rectangle 110"/>
            <p:cNvSpPr/>
            <p:nvPr/>
          </p:nvSpPr>
          <p:spPr>
            <a:xfrm>
              <a:off x="-2258550" y="2670050"/>
              <a:ext cx="1442005" cy="533400"/>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380182" algn="ctr">
                <a:lnSpc>
                  <a:spcPct val="90000"/>
                </a:lnSpc>
              </a:pPr>
              <a:r>
                <a:rPr lang="en-US" sz="1598" b="1" dirty="0">
                  <a:solidFill>
                    <a:schemeClr val="bg1"/>
                  </a:solidFill>
                </a:rPr>
                <a:t>Business Applications</a:t>
              </a:r>
            </a:p>
          </p:txBody>
        </p:sp>
        <p:pic>
          <p:nvPicPr>
            <p:cNvPr id="112" name="Picture 111" descr="LSO_fig6-02.png"/>
            <p:cNvPicPr>
              <a:picLocks noChangeAspect="1"/>
            </p:cNvPicPr>
            <p:nvPr/>
          </p:nvPicPr>
          <p:blipFill>
            <a:blip r:embed="rId3" cstate="print"/>
            <a:stretch>
              <a:fillRect/>
            </a:stretch>
          </p:blipFill>
          <p:spPr>
            <a:xfrm>
              <a:off x="-2258550" y="2806143"/>
              <a:ext cx="404282" cy="319277"/>
            </a:xfrm>
            <a:prstGeom prst="rect">
              <a:avLst/>
            </a:prstGeom>
          </p:spPr>
        </p:pic>
      </p:grpSp>
      <p:grpSp>
        <p:nvGrpSpPr>
          <p:cNvPr id="113" name="Group 124"/>
          <p:cNvGrpSpPr/>
          <p:nvPr/>
        </p:nvGrpSpPr>
        <p:grpSpPr>
          <a:xfrm>
            <a:off x="9024497" y="3734891"/>
            <a:ext cx="2928497" cy="709719"/>
            <a:chOff x="6772954" y="2594155"/>
            <a:chExt cx="2200955" cy="533400"/>
          </a:xfrm>
        </p:grpSpPr>
        <p:sp>
          <p:nvSpPr>
            <p:cNvPr id="114" name="Rounded Rectangle 113"/>
            <p:cNvSpPr/>
            <p:nvPr/>
          </p:nvSpPr>
          <p:spPr>
            <a:xfrm>
              <a:off x="6772954" y="2594155"/>
              <a:ext cx="2200955" cy="533400"/>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378070" indent="86597" algn="ctr">
                <a:lnSpc>
                  <a:spcPct val="90000"/>
                </a:lnSpc>
              </a:pPr>
              <a:r>
                <a:rPr lang="en-US" sz="1598" b="1" dirty="0">
                  <a:solidFill>
                    <a:schemeClr val="bg1"/>
                  </a:solidFill>
                </a:rPr>
                <a:t>Service Orchestration Functionality</a:t>
              </a:r>
            </a:p>
          </p:txBody>
        </p:sp>
        <p:pic>
          <p:nvPicPr>
            <p:cNvPr id="115" name="Picture 114" descr="LSO_fig6-02.png"/>
            <p:cNvPicPr>
              <a:picLocks noChangeAspect="1"/>
            </p:cNvPicPr>
            <p:nvPr/>
          </p:nvPicPr>
          <p:blipFill>
            <a:blip r:embed="rId3" cstate="print"/>
            <a:stretch>
              <a:fillRect/>
            </a:stretch>
          </p:blipFill>
          <p:spPr>
            <a:xfrm>
              <a:off x="6848850" y="2699444"/>
              <a:ext cx="404282" cy="319277"/>
            </a:xfrm>
            <a:prstGeom prst="rect">
              <a:avLst/>
            </a:prstGeom>
          </p:spPr>
        </p:pic>
      </p:grpSp>
      <p:sp>
        <p:nvSpPr>
          <p:cNvPr id="116" name="TextBox 115"/>
          <p:cNvSpPr txBox="1"/>
          <p:nvPr/>
        </p:nvSpPr>
        <p:spPr>
          <a:xfrm>
            <a:off x="2426991" y="264577"/>
            <a:ext cx="7859396" cy="911340"/>
          </a:xfrm>
          <a:prstGeom prst="rect">
            <a:avLst/>
          </a:prstGeom>
          <a:noFill/>
        </p:spPr>
        <p:txBody>
          <a:bodyPr wrap="none" rtlCol="0">
            <a:spAutoFit/>
          </a:bodyPr>
          <a:lstStyle/>
          <a:p>
            <a:r>
              <a:rPr lang="en-US" sz="5322" b="1" dirty="0">
                <a:solidFill>
                  <a:schemeClr val="bg1"/>
                </a:solidFill>
              </a:rPr>
              <a:t>REFERENCE ARCHITECTURE</a:t>
            </a:r>
          </a:p>
        </p:txBody>
      </p:sp>
      <p:cxnSp>
        <p:nvCxnSpPr>
          <p:cNvPr id="117" name="Straight Connector 116"/>
          <p:cNvCxnSpPr/>
          <p:nvPr/>
        </p:nvCxnSpPr>
        <p:spPr>
          <a:xfrm flipH="1">
            <a:off x="5483496" y="2625199"/>
            <a:ext cx="6610" cy="1100896"/>
          </a:xfrm>
          <a:prstGeom prst="line">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cxnSp>
        <p:nvCxnSpPr>
          <p:cNvPr id="118" name="Shape 117"/>
          <p:cNvCxnSpPr>
            <a:endCxn id="70" idx="2"/>
          </p:cNvCxnSpPr>
          <p:nvPr/>
        </p:nvCxnSpPr>
        <p:spPr>
          <a:xfrm rot="10800000">
            <a:off x="1482844" y="3597005"/>
            <a:ext cx="2391545" cy="504914"/>
          </a:xfrm>
          <a:prstGeom prst="bentConnector2">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sp>
        <p:nvSpPr>
          <p:cNvPr id="2" name="Oval 1"/>
          <p:cNvSpPr/>
          <p:nvPr/>
        </p:nvSpPr>
        <p:spPr>
          <a:xfrm>
            <a:off x="4480280" y="2596539"/>
            <a:ext cx="2513763" cy="1129557"/>
          </a:xfrm>
          <a:prstGeom prst="ellipse">
            <a:avLst/>
          </a:prstGeom>
          <a:noFill/>
          <a:ln w="76200">
            <a:solidFill>
              <a:srgbClr val="DA008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a:p>
        </p:txBody>
      </p:sp>
      <p:sp>
        <p:nvSpPr>
          <p:cNvPr id="61" name="Oval 60"/>
          <p:cNvSpPr/>
          <p:nvPr/>
        </p:nvSpPr>
        <p:spPr>
          <a:xfrm>
            <a:off x="9012215" y="2596539"/>
            <a:ext cx="2513763" cy="1129557"/>
          </a:xfrm>
          <a:prstGeom prst="ellipse">
            <a:avLst/>
          </a:prstGeom>
          <a:noFill/>
          <a:ln w="76200">
            <a:solidFill>
              <a:srgbClr val="DA008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a:p>
        </p:txBody>
      </p:sp>
      <p:sp>
        <p:nvSpPr>
          <p:cNvPr id="65" name="Oval 64"/>
          <p:cNvSpPr/>
          <p:nvPr/>
        </p:nvSpPr>
        <p:spPr>
          <a:xfrm>
            <a:off x="6819846" y="3413195"/>
            <a:ext cx="2513763" cy="1129557"/>
          </a:xfrm>
          <a:prstGeom prst="ellipse">
            <a:avLst/>
          </a:prstGeom>
          <a:noFill/>
          <a:ln w="76200">
            <a:solidFill>
              <a:srgbClr val="DA008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a:p>
        </p:txBody>
      </p:sp>
      <p:sp>
        <p:nvSpPr>
          <p:cNvPr id="119" name="Oval 118"/>
          <p:cNvSpPr/>
          <p:nvPr/>
        </p:nvSpPr>
        <p:spPr>
          <a:xfrm>
            <a:off x="4588983" y="4185802"/>
            <a:ext cx="2513763" cy="1129557"/>
          </a:xfrm>
          <a:prstGeom prst="ellipse">
            <a:avLst/>
          </a:prstGeom>
          <a:noFill/>
          <a:ln w="76200">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a:p>
        </p:txBody>
      </p:sp>
      <p:sp>
        <p:nvSpPr>
          <p:cNvPr id="3" name="Oval 2"/>
          <p:cNvSpPr/>
          <p:nvPr/>
        </p:nvSpPr>
        <p:spPr>
          <a:xfrm>
            <a:off x="371140" y="5047664"/>
            <a:ext cx="614163" cy="225869"/>
          </a:xfrm>
          <a:prstGeom prst="ellipse">
            <a:avLst/>
          </a:prstGeom>
          <a:solidFill>
            <a:srgbClr val="DA008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 name="Oval 120"/>
          <p:cNvSpPr/>
          <p:nvPr/>
        </p:nvSpPr>
        <p:spPr>
          <a:xfrm>
            <a:off x="375698" y="5557690"/>
            <a:ext cx="614163" cy="225869"/>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359354" y="4671450"/>
            <a:ext cx="1088888" cy="369012"/>
          </a:xfrm>
          <a:prstGeom prst="rect">
            <a:avLst/>
          </a:prstGeom>
          <a:noFill/>
        </p:spPr>
        <p:txBody>
          <a:bodyPr wrap="none" rtlCol="0">
            <a:spAutoFit/>
          </a:bodyPr>
          <a:lstStyle/>
          <a:p>
            <a:r>
              <a:rPr lang="en-US" sz="1798" b="1" u="sng" dirty="0" smtClean="0"/>
              <a:t>Color Key</a:t>
            </a:r>
            <a:endParaRPr lang="en-US" sz="1798" b="1" u="sng" dirty="0"/>
          </a:p>
        </p:txBody>
      </p:sp>
      <p:sp>
        <p:nvSpPr>
          <p:cNvPr id="122" name="TextBox 121"/>
          <p:cNvSpPr txBox="1"/>
          <p:nvPr/>
        </p:nvSpPr>
        <p:spPr>
          <a:xfrm>
            <a:off x="915836" y="4949884"/>
            <a:ext cx="1722302" cy="523220"/>
          </a:xfrm>
          <a:prstGeom prst="rect">
            <a:avLst/>
          </a:prstGeom>
          <a:noFill/>
        </p:spPr>
        <p:txBody>
          <a:bodyPr wrap="square" rtlCol="0">
            <a:spAutoFit/>
          </a:bodyPr>
          <a:lstStyle/>
          <a:p>
            <a:r>
              <a:rPr lang="en-US" sz="1400" b="1" dirty="0" smtClean="0"/>
              <a:t>ONAP Service Centric External APIs</a:t>
            </a:r>
            <a:endParaRPr lang="en-US" sz="1400" b="1" dirty="0"/>
          </a:p>
        </p:txBody>
      </p:sp>
      <p:sp>
        <p:nvSpPr>
          <p:cNvPr id="124" name="TextBox 123"/>
          <p:cNvSpPr txBox="1"/>
          <p:nvPr/>
        </p:nvSpPr>
        <p:spPr>
          <a:xfrm>
            <a:off x="938463" y="5502295"/>
            <a:ext cx="1722302" cy="523220"/>
          </a:xfrm>
          <a:prstGeom prst="rect">
            <a:avLst/>
          </a:prstGeom>
          <a:noFill/>
        </p:spPr>
        <p:txBody>
          <a:bodyPr wrap="square" rtlCol="0">
            <a:spAutoFit/>
          </a:bodyPr>
          <a:lstStyle/>
          <a:p>
            <a:r>
              <a:rPr lang="en-US" sz="1400" b="1" dirty="0" smtClean="0"/>
              <a:t>ONAP Resource Centric External APIs</a:t>
            </a:r>
            <a:endParaRPr lang="en-US" sz="1400" b="1" dirty="0"/>
          </a:p>
        </p:txBody>
      </p:sp>
    </p:spTree>
    <p:extLst>
      <p:ext uri="{BB962C8B-B14F-4D97-AF65-F5344CB8AC3E}">
        <p14:creationId xmlns:p14="http://schemas.microsoft.com/office/powerpoint/2010/main" val="1717665478"/>
      </p:ext>
    </p:extLst>
  </p:cSld>
  <p:clrMapOvr>
    <a:masterClrMapping/>
  </p:clrMapOvr>
  <p:transition advClick="0"/>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ounded Rectangle 18"/>
          <p:cNvSpPr/>
          <p:nvPr/>
        </p:nvSpPr>
        <p:spPr>
          <a:xfrm>
            <a:off x="3109647" y="2813758"/>
            <a:ext cx="5727873" cy="1309459"/>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612514">
              <a:lnSpc>
                <a:spcPct val="90000"/>
              </a:lnSpc>
            </a:pPr>
            <a:r>
              <a:rPr lang="en-US" sz="1798" b="1" dirty="0">
                <a:solidFill>
                  <a:schemeClr val="bg1"/>
                </a:solidFill>
              </a:rPr>
              <a:t>Service Orchestration Functionality</a:t>
            </a:r>
          </a:p>
        </p:txBody>
      </p:sp>
      <p:sp>
        <p:nvSpPr>
          <p:cNvPr id="64" name="Rounded Rectangular Callout 63"/>
          <p:cNvSpPr/>
          <p:nvPr/>
        </p:nvSpPr>
        <p:spPr>
          <a:xfrm>
            <a:off x="95650" y="2722694"/>
            <a:ext cx="2221314" cy="1824822"/>
          </a:xfrm>
          <a:prstGeom prst="wedgeRoundRectCallout">
            <a:avLst>
              <a:gd name="adj1" fmla="val 59010"/>
              <a:gd name="adj2" fmla="val -2844"/>
              <a:gd name="adj3" fmla="val 16667"/>
            </a:avLst>
          </a:prstGeom>
          <a:solidFill>
            <a:schemeClr val="accent2">
              <a:lumMod val="20000"/>
              <a:lumOff val="80000"/>
              <a:alpha val="89804"/>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98" dirty="0">
                <a:solidFill>
                  <a:schemeClr val="tx1"/>
                </a:solidFill>
              </a:rPr>
              <a:t>Dynamic service control;</a:t>
            </a:r>
          </a:p>
          <a:p>
            <a:pPr algn="ctr"/>
            <a:r>
              <a:rPr lang="en-US" sz="1398" dirty="0">
                <a:solidFill>
                  <a:schemeClr val="tx1"/>
                </a:solidFill>
              </a:rPr>
              <a:t>Service state info;</a:t>
            </a:r>
          </a:p>
          <a:p>
            <a:pPr algn="ctr"/>
            <a:r>
              <a:rPr lang="en-US" sz="1398" dirty="0">
                <a:solidFill>
                  <a:schemeClr val="tx1"/>
                </a:solidFill>
              </a:rPr>
              <a:t>Service performance &amp; quality;</a:t>
            </a:r>
          </a:p>
          <a:p>
            <a:pPr algn="ctr"/>
            <a:r>
              <a:rPr lang="en-US" sz="1398" dirty="0">
                <a:solidFill>
                  <a:schemeClr val="tx1"/>
                </a:solidFill>
              </a:rPr>
              <a:t>Service related alerts;</a:t>
            </a:r>
          </a:p>
        </p:txBody>
      </p:sp>
      <p:sp>
        <p:nvSpPr>
          <p:cNvPr id="65" name="Rounded Rectangular Callout 64"/>
          <p:cNvSpPr/>
          <p:nvPr/>
        </p:nvSpPr>
        <p:spPr>
          <a:xfrm>
            <a:off x="9537275" y="2879211"/>
            <a:ext cx="2642032" cy="1642306"/>
          </a:xfrm>
          <a:prstGeom prst="wedgeRoundRectCallout">
            <a:avLst>
              <a:gd name="adj1" fmla="val -55602"/>
              <a:gd name="adj2" fmla="val -2593"/>
              <a:gd name="adj3" fmla="val 16667"/>
            </a:avLst>
          </a:prstGeom>
          <a:solidFill>
            <a:schemeClr val="accent2">
              <a:lumMod val="20000"/>
              <a:lumOff val="80000"/>
              <a:alpha val="89804"/>
            </a:schemeClr>
          </a:solidFill>
          <a:ln w="76200">
            <a:solidFill>
              <a:srgbClr val="DA008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98" dirty="0">
                <a:solidFill>
                  <a:schemeClr val="tx1"/>
                </a:solidFill>
              </a:rPr>
              <a:t>Dynamic service control;</a:t>
            </a:r>
          </a:p>
          <a:p>
            <a:pPr algn="ctr"/>
            <a:r>
              <a:rPr lang="en-US" sz="1398" dirty="0">
                <a:solidFill>
                  <a:schemeClr val="tx1"/>
                </a:solidFill>
              </a:rPr>
              <a:t>Service parameter </a:t>
            </a:r>
            <a:r>
              <a:rPr lang="en-US" sz="1398" dirty="0" err="1">
                <a:solidFill>
                  <a:schemeClr val="tx1"/>
                </a:solidFill>
              </a:rPr>
              <a:t>config</a:t>
            </a:r>
            <a:r>
              <a:rPr lang="en-US" sz="1398" dirty="0">
                <a:solidFill>
                  <a:schemeClr val="tx1"/>
                </a:solidFill>
              </a:rPr>
              <a:t>;</a:t>
            </a:r>
          </a:p>
          <a:p>
            <a:pPr algn="ctr"/>
            <a:r>
              <a:rPr lang="en-US" sz="1398" dirty="0">
                <a:solidFill>
                  <a:schemeClr val="tx1"/>
                </a:solidFill>
              </a:rPr>
              <a:t>Service state info;</a:t>
            </a:r>
          </a:p>
          <a:p>
            <a:pPr algn="ctr"/>
            <a:r>
              <a:rPr lang="en-US" sz="1398" dirty="0">
                <a:solidFill>
                  <a:schemeClr val="tx1"/>
                </a:solidFill>
              </a:rPr>
              <a:t>Service performance info;</a:t>
            </a:r>
          </a:p>
          <a:p>
            <a:pPr algn="ctr"/>
            <a:r>
              <a:rPr lang="en-US" sz="1398" dirty="0">
                <a:solidFill>
                  <a:schemeClr val="tx1"/>
                </a:solidFill>
              </a:rPr>
              <a:t>Service problem alerts</a:t>
            </a:r>
          </a:p>
        </p:txBody>
      </p:sp>
      <p:sp>
        <p:nvSpPr>
          <p:cNvPr id="66" name="Rounded Rectangular Callout 65"/>
          <p:cNvSpPr/>
          <p:nvPr/>
        </p:nvSpPr>
        <p:spPr>
          <a:xfrm>
            <a:off x="6337584" y="-34248"/>
            <a:ext cx="4999864" cy="2165757"/>
          </a:xfrm>
          <a:prstGeom prst="wedgeRoundRectCallout">
            <a:avLst>
              <a:gd name="adj1" fmla="val -25600"/>
              <a:gd name="adj2" fmla="val 68567"/>
              <a:gd name="adj3" fmla="val 16667"/>
            </a:avLst>
          </a:prstGeom>
          <a:solidFill>
            <a:schemeClr val="accent2">
              <a:lumMod val="20000"/>
              <a:lumOff val="80000"/>
              <a:alpha val="89804"/>
            </a:schemeClr>
          </a:solidFill>
          <a:ln w="76200">
            <a:solidFill>
              <a:srgbClr val="DA008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98" dirty="0">
                <a:solidFill>
                  <a:schemeClr val="tx1"/>
                </a:solidFill>
              </a:rPr>
              <a:t>Service feasibility;</a:t>
            </a:r>
          </a:p>
          <a:p>
            <a:pPr algn="ctr"/>
            <a:r>
              <a:rPr lang="en-US" sz="1398" dirty="0">
                <a:solidFill>
                  <a:schemeClr val="tx1"/>
                </a:solidFill>
              </a:rPr>
              <a:t>Service provisioning configuration &amp; activation;</a:t>
            </a:r>
          </a:p>
          <a:p>
            <a:pPr algn="ctr"/>
            <a:r>
              <a:rPr lang="en-US" sz="1398" dirty="0">
                <a:solidFill>
                  <a:schemeClr val="tx1"/>
                </a:solidFill>
              </a:rPr>
              <a:t>Request fallout;</a:t>
            </a:r>
          </a:p>
          <a:p>
            <a:pPr algn="ctr"/>
            <a:r>
              <a:rPr lang="en-US" sz="1398" dirty="0">
                <a:solidFill>
                  <a:schemeClr val="tx1"/>
                </a:solidFill>
              </a:rPr>
              <a:t>Usage events &amp; metrics;</a:t>
            </a:r>
          </a:p>
          <a:p>
            <a:pPr algn="ctr"/>
            <a:r>
              <a:rPr lang="en-US" sz="1398" dirty="0">
                <a:solidFill>
                  <a:schemeClr val="tx1"/>
                </a:solidFill>
              </a:rPr>
              <a:t>License accounting;</a:t>
            </a:r>
          </a:p>
          <a:p>
            <a:pPr algn="ctr"/>
            <a:r>
              <a:rPr lang="en-US" sz="1398" dirty="0">
                <a:solidFill>
                  <a:schemeClr val="tx1"/>
                </a:solidFill>
              </a:rPr>
              <a:t>Service performance &amp; quality (e.g., KPI);</a:t>
            </a:r>
          </a:p>
          <a:p>
            <a:pPr algn="ctr"/>
            <a:r>
              <a:rPr lang="en-US" sz="1398" dirty="0">
                <a:solidFill>
                  <a:schemeClr val="tx1"/>
                </a:solidFill>
              </a:rPr>
              <a:t>Service trouble management;</a:t>
            </a:r>
          </a:p>
          <a:p>
            <a:pPr algn="ctr"/>
            <a:r>
              <a:rPr lang="en-US" sz="1398" dirty="0">
                <a:solidFill>
                  <a:schemeClr val="tx1"/>
                </a:solidFill>
              </a:rPr>
              <a:t>Service policy;</a:t>
            </a:r>
          </a:p>
          <a:p>
            <a:pPr algn="ctr"/>
            <a:r>
              <a:rPr lang="en-US" sz="1398" dirty="0">
                <a:solidFill>
                  <a:schemeClr val="tx1"/>
                </a:solidFill>
              </a:rPr>
              <a:t>Capacity engineering;</a:t>
            </a:r>
          </a:p>
          <a:p>
            <a:pPr algn="ctr"/>
            <a:r>
              <a:rPr lang="en-US" sz="1398" dirty="0">
                <a:solidFill>
                  <a:schemeClr val="tx1"/>
                </a:solidFill>
              </a:rPr>
              <a:t>Address allocation management;</a:t>
            </a:r>
          </a:p>
        </p:txBody>
      </p:sp>
      <p:sp>
        <p:nvSpPr>
          <p:cNvPr id="67" name="Rounded Rectangular Callout 66"/>
          <p:cNvSpPr/>
          <p:nvPr/>
        </p:nvSpPr>
        <p:spPr>
          <a:xfrm>
            <a:off x="4068880" y="4857467"/>
            <a:ext cx="4336004" cy="1564803"/>
          </a:xfrm>
          <a:prstGeom prst="wedgeRoundRectCallout">
            <a:avLst>
              <a:gd name="adj1" fmla="val 1778"/>
              <a:gd name="adj2" fmla="val -67210"/>
              <a:gd name="adj3" fmla="val 16667"/>
            </a:avLst>
          </a:prstGeom>
          <a:solidFill>
            <a:schemeClr val="accent2">
              <a:lumMod val="20000"/>
              <a:lumOff val="80000"/>
              <a:alpha val="89804"/>
            </a:schemeClr>
          </a:solidFill>
          <a:ln w="762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98" dirty="0">
                <a:solidFill>
                  <a:schemeClr val="tx1"/>
                </a:solidFill>
              </a:rPr>
              <a:t>Connectivity and network function feasibility;</a:t>
            </a:r>
          </a:p>
          <a:p>
            <a:pPr algn="ctr"/>
            <a:r>
              <a:rPr lang="en-US" sz="1398" dirty="0">
                <a:solidFill>
                  <a:schemeClr val="tx1"/>
                </a:solidFill>
              </a:rPr>
              <a:t>Configuration, activation, and management of connectivity and logical network functions;</a:t>
            </a:r>
          </a:p>
          <a:p>
            <a:pPr algn="ctr"/>
            <a:r>
              <a:rPr lang="en-US" sz="1398" dirty="0">
                <a:solidFill>
                  <a:schemeClr val="tx1"/>
                </a:solidFill>
              </a:rPr>
              <a:t>Topology and routing;</a:t>
            </a:r>
          </a:p>
          <a:p>
            <a:pPr algn="ctr"/>
            <a:r>
              <a:rPr lang="en-US" sz="1398" dirty="0">
                <a:solidFill>
                  <a:schemeClr val="tx1"/>
                </a:solidFill>
              </a:rPr>
              <a:t>Performance and Fault;</a:t>
            </a:r>
          </a:p>
          <a:p>
            <a:pPr algn="ctr"/>
            <a:r>
              <a:rPr lang="en-US" sz="1398" dirty="0">
                <a:solidFill>
                  <a:schemeClr val="tx1"/>
                </a:solidFill>
              </a:rPr>
              <a:t>Connectivity policy</a:t>
            </a:r>
          </a:p>
        </p:txBody>
      </p:sp>
      <p:sp>
        <p:nvSpPr>
          <p:cNvPr id="68" name="Rounded Rectangle 67"/>
          <p:cNvSpPr/>
          <p:nvPr/>
        </p:nvSpPr>
        <p:spPr>
          <a:xfrm>
            <a:off x="3109646" y="2441459"/>
            <a:ext cx="5727871" cy="437754"/>
          </a:xfrm>
          <a:prstGeom prst="roundRect">
            <a:avLst>
              <a:gd name="adj" fmla="val 791"/>
            </a:avLst>
          </a:prstGeom>
          <a:solidFill>
            <a:srgbClr val="D7D9E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798" b="1" dirty="0">
                <a:solidFill>
                  <a:schemeClr val="tx1">
                    <a:lumMod val="75000"/>
                  </a:schemeClr>
                </a:solidFill>
              </a:rPr>
              <a:t>LEGATO</a:t>
            </a:r>
          </a:p>
        </p:txBody>
      </p:sp>
      <p:sp>
        <p:nvSpPr>
          <p:cNvPr id="69" name="Rounded Rectangle 68"/>
          <p:cNvSpPr/>
          <p:nvPr/>
        </p:nvSpPr>
        <p:spPr>
          <a:xfrm>
            <a:off x="3118862" y="4109762"/>
            <a:ext cx="5727871" cy="437754"/>
          </a:xfrm>
          <a:prstGeom prst="roundRect">
            <a:avLst>
              <a:gd name="adj" fmla="val 791"/>
            </a:avLst>
          </a:prstGeom>
          <a:solidFill>
            <a:srgbClr val="D7D9E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798" b="1" dirty="0">
                <a:solidFill>
                  <a:schemeClr val="tx1">
                    <a:lumMod val="75000"/>
                  </a:schemeClr>
                </a:solidFill>
              </a:rPr>
              <a:t>PRESTO</a:t>
            </a:r>
          </a:p>
        </p:txBody>
      </p:sp>
      <p:sp>
        <p:nvSpPr>
          <p:cNvPr id="70" name="Rounded Rectangle 69"/>
          <p:cNvSpPr/>
          <p:nvPr/>
        </p:nvSpPr>
        <p:spPr>
          <a:xfrm rot="16200000">
            <a:off x="1804990" y="3173737"/>
            <a:ext cx="2097750" cy="649809"/>
          </a:xfrm>
          <a:prstGeom prst="roundRect">
            <a:avLst>
              <a:gd name="adj" fmla="val 1999"/>
            </a:avLst>
          </a:prstGeom>
          <a:solidFill>
            <a:srgbClr val="C9EAF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798" dirty="0">
                <a:solidFill>
                  <a:srgbClr val="1969A3"/>
                </a:solidFill>
              </a:rPr>
              <a:t>ALLEGRO</a:t>
            </a:r>
          </a:p>
        </p:txBody>
      </p:sp>
      <p:sp>
        <p:nvSpPr>
          <p:cNvPr id="71" name="Rounded Rectangle 70"/>
          <p:cNvSpPr/>
          <p:nvPr/>
        </p:nvSpPr>
        <p:spPr>
          <a:xfrm rot="16200000">
            <a:off x="8018457" y="3143583"/>
            <a:ext cx="2106063" cy="649809"/>
          </a:xfrm>
          <a:prstGeom prst="roundRect">
            <a:avLst>
              <a:gd name="adj" fmla="val 1999"/>
            </a:avLst>
          </a:prstGeom>
          <a:solidFill>
            <a:srgbClr val="F9E4B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798" dirty="0">
                <a:solidFill>
                  <a:srgbClr val="FF6600"/>
                </a:solidFill>
              </a:rPr>
              <a:t>INTERLUDE</a:t>
            </a:r>
          </a:p>
        </p:txBody>
      </p:sp>
      <p:sp>
        <p:nvSpPr>
          <p:cNvPr id="72" name="Title 1"/>
          <p:cNvSpPr>
            <a:spLocks noGrp="1"/>
          </p:cNvSpPr>
          <p:nvPr>
            <p:ph type="title"/>
          </p:nvPr>
        </p:nvSpPr>
        <p:spPr>
          <a:xfrm>
            <a:off x="740600" y="93774"/>
            <a:ext cx="10707635" cy="780237"/>
          </a:xfrm>
        </p:spPr>
        <p:txBody>
          <a:bodyPr>
            <a:normAutofit/>
          </a:bodyPr>
          <a:lstStyle/>
          <a:p>
            <a:r>
              <a:rPr lang="en-US" b="1" dirty="0" smtClean="0"/>
              <a:t>SOF Interface Reference Points</a:t>
            </a:r>
          </a:p>
        </p:txBody>
      </p:sp>
      <p:sp>
        <p:nvSpPr>
          <p:cNvPr id="13" name="Oval 12"/>
          <p:cNvSpPr/>
          <p:nvPr/>
        </p:nvSpPr>
        <p:spPr>
          <a:xfrm>
            <a:off x="371140" y="5047664"/>
            <a:ext cx="614163" cy="225869"/>
          </a:xfrm>
          <a:prstGeom prst="ellipse">
            <a:avLst/>
          </a:prstGeom>
          <a:solidFill>
            <a:srgbClr val="DA008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375698" y="5557690"/>
            <a:ext cx="614163" cy="225869"/>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359354" y="4671450"/>
            <a:ext cx="1088888" cy="369012"/>
          </a:xfrm>
          <a:prstGeom prst="rect">
            <a:avLst/>
          </a:prstGeom>
          <a:noFill/>
        </p:spPr>
        <p:txBody>
          <a:bodyPr wrap="none" rtlCol="0">
            <a:spAutoFit/>
          </a:bodyPr>
          <a:lstStyle/>
          <a:p>
            <a:r>
              <a:rPr lang="en-US" sz="1798" b="1" u="sng" dirty="0" smtClean="0"/>
              <a:t>Color Key</a:t>
            </a:r>
            <a:endParaRPr lang="en-US" sz="1798" b="1" u="sng" dirty="0"/>
          </a:p>
        </p:txBody>
      </p:sp>
      <p:sp>
        <p:nvSpPr>
          <p:cNvPr id="16" name="TextBox 15"/>
          <p:cNvSpPr txBox="1"/>
          <p:nvPr/>
        </p:nvSpPr>
        <p:spPr>
          <a:xfrm>
            <a:off x="915836" y="4949884"/>
            <a:ext cx="1722302" cy="523220"/>
          </a:xfrm>
          <a:prstGeom prst="rect">
            <a:avLst/>
          </a:prstGeom>
          <a:noFill/>
        </p:spPr>
        <p:txBody>
          <a:bodyPr wrap="square" rtlCol="0">
            <a:spAutoFit/>
          </a:bodyPr>
          <a:lstStyle/>
          <a:p>
            <a:r>
              <a:rPr lang="en-US" sz="1400" b="1" dirty="0" smtClean="0"/>
              <a:t>ONAP Service Centric External APIs</a:t>
            </a:r>
            <a:endParaRPr lang="en-US" sz="1400" b="1" dirty="0"/>
          </a:p>
        </p:txBody>
      </p:sp>
      <p:sp>
        <p:nvSpPr>
          <p:cNvPr id="17" name="TextBox 16"/>
          <p:cNvSpPr txBox="1"/>
          <p:nvPr/>
        </p:nvSpPr>
        <p:spPr>
          <a:xfrm>
            <a:off x="938463" y="5502295"/>
            <a:ext cx="1722302" cy="523220"/>
          </a:xfrm>
          <a:prstGeom prst="rect">
            <a:avLst/>
          </a:prstGeom>
          <a:noFill/>
        </p:spPr>
        <p:txBody>
          <a:bodyPr wrap="square" rtlCol="0">
            <a:spAutoFit/>
          </a:bodyPr>
          <a:lstStyle/>
          <a:p>
            <a:r>
              <a:rPr lang="en-US" sz="1400" b="1" dirty="0" smtClean="0"/>
              <a:t>ONAP Resource Centric External APIs</a:t>
            </a:r>
            <a:endParaRPr lang="en-US" sz="1400" b="1" dirty="0"/>
          </a:p>
        </p:txBody>
      </p:sp>
    </p:spTree>
    <p:extLst>
      <p:ext uri="{BB962C8B-B14F-4D97-AF65-F5344CB8AC3E}">
        <p14:creationId xmlns:p14="http://schemas.microsoft.com/office/powerpoint/2010/main" val="961250611"/>
      </p:ext>
    </p:extLst>
  </p:cSld>
  <p:clrMapOvr>
    <a:masterClrMapping/>
  </p:clrMapOvr>
  <mc:AlternateContent xmlns:mc="http://schemas.openxmlformats.org/markup-compatibility/2006" xmlns:p14="http://schemas.microsoft.com/office/powerpoint/2010/main">
    <mc:Choice Requires="p14">
      <p:transition spd="med" p14:dur="700" advClick="0" advTm="6000">
        <p:fade/>
      </p:transition>
    </mc:Choice>
    <mc:Fallback xmlns="">
      <p:transition xmlns:p14="http://schemas.microsoft.com/office/powerpoint/2010/main" spd="med"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4"/>
                                        </p:tgtEl>
                                        <p:attrNameLst>
                                          <p:attrName>style.visibility</p:attrName>
                                        </p:attrNameLst>
                                      </p:cBhvr>
                                      <p:to>
                                        <p:strVal val="visible"/>
                                      </p:to>
                                    </p:set>
                                  </p:childTnLst>
                                  <p:subTnLst>
                                    <p:set>
                                      <p:cBhvr override="childStyle">
                                        <p:cTn dur="1" fill="hold" display="0" masterRel="nextClick" afterEffect="1"/>
                                        <p:tgtEl>
                                          <p:spTgt spid="64"/>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5"/>
                                        </p:tgtEl>
                                        <p:attrNameLst>
                                          <p:attrName>style.visibility</p:attrName>
                                        </p:attrNameLst>
                                      </p:cBhvr>
                                      <p:to>
                                        <p:strVal val="visible"/>
                                      </p:to>
                                    </p:set>
                                  </p:childTnLst>
                                  <p:subTnLst>
                                    <p:set>
                                      <p:cBhvr override="childStyle">
                                        <p:cTn dur="1" fill="hold" display="0" masterRel="nextClick" afterEffect="1"/>
                                        <p:tgtEl>
                                          <p:spTgt spid="65"/>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6"/>
                                        </p:tgtEl>
                                        <p:attrNameLst>
                                          <p:attrName>style.visibility</p:attrName>
                                        </p:attrNameLst>
                                      </p:cBhvr>
                                      <p:to>
                                        <p:strVal val="visible"/>
                                      </p:to>
                                    </p:set>
                                  </p:childTnLst>
                                  <p:subTnLst>
                                    <p:set>
                                      <p:cBhvr override="childStyle">
                                        <p:cTn dur="1" fill="hold" display="0" masterRel="nextClick" afterEffect="1"/>
                                        <p:tgtEl>
                                          <p:spTgt spid="66"/>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7"/>
                                        </p:tgtEl>
                                        <p:attrNameLst>
                                          <p:attrName>style.visibility</p:attrName>
                                        </p:attrNameLst>
                                      </p:cBhvr>
                                      <p:to>
                                        <p:strVal val="visible"/>
                                      </p:to>
                                    </p:set>
                                  </p:childTnLst>
                                  <p:subTnLst>
                                    <p:set>
                                      <p:cBhvr override="childStyle">
                                        <p:cTn dur="1" fill="hold" display="0" masterRel="nextClick" afterEffect="1"/>
                                        <p:tgtEl>
                                          <p:spTgt spid="67"/>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animBg="1"/>
      <p:bldP spid="66" grpId="0" animBg="1"/>
      <p:bldP spid="67" grpId="0" animBg="1"/>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p:cNvSpPr/>
          <p:nvPr/>
        </p:nvSpPr>
        <p:spPr>
          <a:xfrm>
            <a:off x="12696" y="25403"/>
            <a:ext cx="12166613" cy="8500802"/>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98" dirty="0"/>
              <a:t>E</a:t>
            </a:r>
          </a:p>
        </p:txBody>
      </p:sp>
      <p:sp>
        <p:nvSpPr>
          <p:cNvPr id="34" name="Rounded Rectangle 33"/>
          <p:cNvSpPr/>
          <p:nvPr/>
        </p:nvSpPr>
        <p:spPr>
          <a:xfrm>
            <a:off x="2609366" y="1218655"/>
            <a:ext cx="5475269" cy="6948494"/>
          </a:xfrm>
          <a:prstGeom prst="roundRect">
            <a:avLst>
              <a:gd name="adj" fmla="val 791"/>
            </a:avLst>
          </a:prstGeom>
          <a:solidFill>
            <a:srgbClr val="D7D9E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dirty="0"/>
          </a:p>
        </p:txBody>
      </p:sp>
      <p:sp>
        <p:nvSpPr>
          <p:cNvPr id="62" name="Rounded Rectangle 61"/>
          <p:cNvSpPr/>
          <p:nvPr/>
        </p:nvSpPr>
        <p:spPr>
          <a:xfrm>
            <a:off x="8165171" y="1206063"/>
            <a:ext cx="3888806" cy="7073046"/>
          </a:xfrm>
          <a:prstGeom prst="roundRect">
            <a:avLst>
              <a:gd name="adj" fmla="val 1999"/>
            </a:avLst>
          </a:prstGeom>
          <a:solidFill>
            <a:srgbClr val="F9E4B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dirty="0"/>
          </a:p>
        </p:txBody>
      </p:sp>
      <p:sp>
        <p:nvSpPr>
          <p:cNvPr id="63" name="Rounded Rectangle 62"/>
          <p:cNvSpPr/>
          <p:nvPr/>
        </p:nvSpPr>
        <p:spPr>
          <a:xfrm>
            <a:off x="337933" y="1218656"/>
            <a:ext cx="2186945" cy="7030971"/>
          </a:xfrm>
          <a:prstGeom prst="roundRect">
            <a:avLst>
              <a:gd name="adj" fmla="val 1999"/>
            </a:avLst>
          </a:prstGeom>
          <a:solidFill>
            <a:srgbClr val="C9EAF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a:p>
        </p:txBody>
      </p:sp>
      <p:pic>
        <p:nvPicPr>
          <p:cNvPr id="64" name="Picture 63" descr="LSO_fig7-02.png"/>
          <p:cNvPicPr>
            <a:picLocks/>
          </p:cNvPicPr>
          <p:nvPr/>
        </p:nvPicPr>
        <p:blipFill>
          <a:blip r:embed="rId2" cstate="print"/>
          <a:stretch>
            <a:fillRect/>
          </a:stretch>
        </p:blipFill>
        <p:spPr>
          <a:xfrm>
            <a:off x="116766" y="6384571"/>
            <a:ext cx="12062543" cy="2430693"/>
          </a:xfrm>
          <a:prstGeom prst="rect">
            <a:avLst/>
          </a:prstGeom>
          <a:effectLst>
            <a:outerShdw blurRad="342900" dist="38100" dir="2700000">
              <a:srgbClr val="000000">
                <a:alpha val="13000"/>
              </a:srgbClr>
            </a:outerShdw>
          </a:effectLst>
        </p:spPr>
      </p:pic>
      <p:sp>
        <p:nvSpPr>
          <p:cNvPr id="66" name="TextBox 65"/>
          <p:cNvSpPr txBox="1"/>
          <p:nvPr/>
        </p:nvSpPr>
        <p:spPr>
          <a:xfrm>
            <a:off x="2851570" y="1269585"/>
            <a:ext cx="5069422" cy="405554"/>
          </a:xfrm>
          <a:prstGeom prst="rect">
            <a:avLst/>
          </a:prstGeom>
          <a:noFill/>
        </p:spPr>
        <p:txBody>
          <a:bodyPr wrap="square" lIns="0" tIns="0" rIns="0" bIns="0" rtlCol="0">
            <a:noAutofit/>
          </a:bodyPr>
          <a:lstStyle/>
          <a:p>
            <a:pPr algn="ctr"/>
            <a:r>
              <a:rPr lang="en-US" sz="1997" b="1" dirty="0">
                <a:solidFill>
                  <a:srgbClr val="2C397F">
                    <a:alpha val="72000"/>
                  </a:srgbClr>
                </a:solidFill>
              </a:rPr>
              <a:t>SP Domain</a:t>
            </a:r>
          </a:p>
        </p:txBody>
      </p:sp>
      <p:sp>
        <p:nvSpPr>
          <p:cNvPr id="67" name="TextBox 66"/>
          <p:cNvSpPr txBox="1"/>
          <p:nvPr/>
        </p:nvSpPr>
        <p:spPr>
          <a:xfrm>
            <a:off x="204205" y="1269584"/>
            <a:ext cx="2432081" cy="369916"/>
          </a:xfrm>
          <a:prstGeom prst="rect">
            <a:avLst/>
          </a:prstGeom>
          <a:noFill/>
        </p:spPr>
        <p:txBody>
          <a:bodyPr wrap="square" lIns="0" tIns="0" rIns="0" bIns="0" rtlCol="0">
            <a:noAutofit/>
          </a:bodyPr>
          <a:lstStyle/>
          <a:p>
            <a:pPr algn="ctr"/>
            <a:r>
              <a:rPr lang="en-US" sz="1997" b="1" dirty="0">
                <a:solidFill>
                  <a:srgbClr val="206F9A">
                    <a:alpha val="81000"/>
                  </a:srgbClr>
                </a:solidFill>
              </a:rPr>
              <a:t>Customer Domain</a:t>
            </a:r>
          </a:p>
        </p:txBody>
      </p:sp>
      <p:sp>
        <p:nvSpPr>
          <p:cNvPr id="68" name="TextBox 67"/>
          <p:cNvSpPr txBox="1"/>
          <p:nvPr/>
        </p:nvSpPr>
        <p:spPr>
          <a:xfrm>
            <a:off x="8156590" y="1269584"/>
            <a:ext cx="3671742" cy="411776"/>
          </a:xfrm>
          <a:prstGeom prst="rect">
            <a:avLst/>
          </a:prstGeom>
          <a:noFill/>
        </p:spPr>
        <p:txBody>
          <a:bodyPr wrap="square" lIns="0" tIns="0" rIns="0" bIns="0" rtlCol="0">
            <a:noAutofit/>
          </a:bodyPr>
          <a:lstStyle/>
          <a:p>
            <a:pPr algn="ctr"/>
            <a:r>
              <a:rPr lang="en-US" sz="1997" b="1" dirty="0">
                <a:solidFill>
                  <a:schemeClr val="tx1">
                    <a:lumMod val="75000"/>
                    <a:lumOff val="25000"/>
                    <a:alpha val="68000"/>
                  </a:schemeClr>
                </a:solidFill>
              </a:rPr>
              <a:t>Partner Domain</a:t>
            </a:r>
          </a:p>
        </p:txBody>
      </p:sp>
      <p:sp>
        <p:nvSpPr>
          <p:cNvPr id="69" name="TextBox 68"/>
          <p:cNvSpPr txBox="1"/>
          <p:nvPr/>
        </p:nvSpPr>
        <p:spPr>
          <a:xfrm>
            <a:off x="3579213" y="7543096"/>
            <a:ext cx="4156927" cy="405554"/>
          </a:xfrm>
          <a:prstGeom prst="rect">
            <a:avLst/>
          </a:prstGeom>
          <a:noFill/>
        </p:spPr>
        <p:txBody>
          <a:bodyPr wrap="square" lIns="0" tIns="0" rIns="0" bIns="0" rtlCol="0">
            <a:noAutofit/>
          </a:bodyPr>
          <a:lstStyle/>
          <a:p>
            <a:pPr algn="ctr">
              <a:lnSpc>
                <a:spcPct val="86000"/>
              </a:lnSpc>
            </a:pPr>
            <a:r>
              <a:rPr lang="en-US" sz="2128" b="1" dirty="0">
                <a:solidFill>
                  <a:schemeClr val="tx1">
                    <a:lumMod val="75000"/>
                    <a:lumOff val="25000"/>
                  </a:schemeClr>
                </a:solidFill>
              </a:rPr>
              <a:t>Network Infrastructure</a:t>
            </a:r>
          </a:p>
        </p:txBody>
      </p:sp>
      <p:sp>
        <p:nvSpPr>
          <p:cNvPr id="70" name="Rounded Rectangle 69"/>
          <p:cNvSpPr/>
          <p:nvPr/>
        </p:nvSpPr>
        <p:spPr>
          <a:xfrm>
            <a:off x="541956" y="2789144"/>
            <a:ext cx="1881770" cy="807860"/>
          </a:xfrm>
          <a:prstGeom prst="roundRect">
            <a:avLst>
              <a:gd name="adj" fmla="val 11491"/>
            </a:avLst>
          </a:prstGeom>
          <a:solidFill>
            <a:srgbClr val="79CDE9">
              <a:alpha val="65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64" b="1" dirty="0">
                <a:solidFill>
                  <a:schemeClr val="tx1"/>
                </a:solidFill>
              </a:rPr>
              <a:t>Customer</a:t>
            </a:r>
          </a:p>
          <a:p>
            <a:pPr algn="ctr"/>
            <a:r>
              <a:rPr lang="en-US" sz="1664" b="1" dirty="0">
                <a:solidFill>
                  <a:schemeClr val="tx1"/>
                </a:solidFill>
              </a:rPr>
              <a:t>Application Coordinator</a:t>
            </a:r>
          </a:p>
        </p:txBody>
      </p:sp>
      <p:grpSp>
        <p:nvGrpSpPr>
          <p:cNvPr id="71" name="Group 71"/>
          <p:cNvGrpSpPr/>
          <p:nvPr/>
        </p:nvGrpSpPr>
        <p:grpSpPr>
          <a:xfrm>
            <a:off x="3907622" y="6035536"/>
            <a:ext cx="3349874" cy="709719"/>
            <a:chOff x="2895600" y="4038600"/>
            <a:chExt cx="2590800" cy="533400"/>
          </a:xfrm>
        </p:grpSpPr>
        <p:sp>
          <p:nvSpPr>
            <p:cNvPr id="72" name="Rounded Rectangle 71"/>
            <p:cNvSpPr/>
            <p:nvPr/>
          </p:nvSpPr>
          <p:spPr>
            <a:xfrm>
              <a:off x="2895600" y="4038600"/>
              <a:ext cx="2590800" cy="533400"/>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451994" algn="ctr">
                <a:lnSpc>
                  <a:spcPct val="90000"/>
                </a:lnSpc>
              </a:pPr>
              <a:r>
                <a:rPr lang="en-US" sz="1598" b="1" dirty="0">
                  <a:solidFill>
                    <a:schemeClr val="bg1"/>
                  </a:solidFill>
                </a:rPr>
                <a:t>Element  Control </a:t>
              </a:r>
              <a:br>
                <a:rPr lang="en-US" sz="1598" b="1" dirty="0">
                  <a:solidFill>
                    <a:schemeClr val="bg1"/>
                  </a:solidFill>
                </a:rPr>
              </a:br>
              <a:r>
                <a:rPr lang="en-US" sz="1598" b="1" dirty="0">
                  <a:solidFill>
                    <a:schemeClr val="bg1"/>
                  </a:solidFill>
                </a:rPr>
                <a:t>and Management</a:t>
              </a:r>
            </a:p>
          </p:txBody>
        </p:sp>
        <p:pic>
          <p:nvPicPr>
            <p:cNvPr id="73" name="Picture 72" descr="LSO_fig6-02.png"/>
            <p:cNvPicPr>
              <a:picLocks noChangeAspect="1"/>
            </p:cNvPicPr>
            <p:nvPr/>
          </p:nvPicPr>
          <p:blipFill>
            <a:blip r:embed="rId3" cstate="print"/>
            <a:stretch>
              <a:fillRect/>
            </a:stretch>
          </p:blipFill>
          <p:spPr>
            <a:xfrm>
              <a:off x="3073778" y="4143889"/>
              <a:ext cx="416029" cy="319277"/>
            </a:xfrm>
            <a:prstGeom prst="rect">
              <a:avLst/>
            </a:prstGeom>
          </p:spPr>
        </p:pic>
      </p:grpSp>
      <p:sp>
        <p:nvSpPr>
          <p:cNvPr id="74" name="Rounded Rectangle 73"/>
          <p:cNvSpPr/>
          <p:nvPr/>
        </p:nvSpPr>
        <p:spPr>
          <a:xfrm>
            <a:off x="3907622" y="5009407"/>
            <a:ext cx="3349874" cy="709719"/>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612514" algn="ctr">
              <a:lnSpc>
                <a:spcPct val="90000"/>
              </a:lnSpc>
            </a:pPr>
            <a:r>
              <a:rPr lang="en-US" sz="1598" b="1" dirty="0">
                <a:solidFill>
                  <a:schemeClr val="bg1"/>
                </a:solidFill>
              </a:rPr>
              <a:t>Infrastructure Control </a:t>
            </a:r>
            <a:br>
              <a:rPr lang="en-US" sz="1598" b="1" dirty="0">
                <a:solidFill>
                  <a:schemeClr val="bg1"/>
                </a:solidFill>
              </a:rPr>
            </a:br>
            <a:r>
              <a:rPr lang="en-US" sz="1598" b="1" dirty="0">
                <a:solidFill>
                  <a:schemeClr val="bg1"/>
                </a:solidFill>
              </a:rPr>
              <a:t>and Management</a:t>
            </a:r>
          </a:p>
        </p:txBody>
      </p:sp>
      <p:pic>
        <p:nvPicPr>
          <p:cNvPr id="75" name="Picture 74" descr="LSO_fig6-02.png"/>
          <p:cNvPicPr>
            <a:picLocks noChangeAspect="1"/>
          </p:cNvPicPr>
          <p:nvPr/>
        </p:nvPicPr>
        <p:blipFill>
          <a:blip r:embed="rId3" cstate="print"/>
          <a:stretch>
            <a:fillRect/>
          </a:stretch>
        </p:blipFill>
        <p:spPr>
          <a:xfrm>
            <a:off x="4147046" y="5149500"/>
            <a:ext cx="537920" cy="424816"/>
          </a:xfrm>
          <a:prstGeom prst="rect">
            <a:avLst/>
          </a:prstGeom>
        </p:spPr>
      </p:pic>
      <p:grpSp>
        <p:nvGrpSpPr>
          <p:cNvPr id="76" name="Group 90"/>
          <p:cNvGrpSpPr/>
          <p:nvPr/>
        </p:nvGrpSpPr>
        <p:grpSpPr>
          <a:xfrm>
            <a:off x="3907622" y="3734891"/>
            <a:ext cx="3349874" cy="709719"/>
            <a:chOff x="-2517648" y="3808475"/>
            <a:chExt cx="2517648" cy="533400"/>
          </a:xfrm>
        </p:grpSpPr>
        <p:sp>
          <p:nvSpPr>
            <p:cNvPr id="77" name="Rounded Rectangle 76"/>
            <p:cNvSpPr/>
            <p:nvPr/>
          </p:nvSpPr>
          <p:spPr>
            <a:xfrm>
              <a:off x="-2517648" y="3808475"/>
              <a:ext cx="2517648" cy="533400"/>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612514" algn="ctr">
                <a:lnSpc>
                  <a:spcPct val="90000"/>
                </a:lnSpc>
              </a:pPr>
              <a:r>
                <a:rPr lang="en-US" sz="1598" b="1" dirty="0">
                  <a:solidFill>
                    <a:schemeClr val="bg1"/>
                  </a:solidFill>
                </a:rPr>
                <a:t>Service Orchestration Functionality</a:t>
              </a:r>
            </a:p>
          </p:txBody>
        </p:sp>
        <p:pic>
          <p:nvPicPr>
            <p:cNvPr id="78" name="Picture 77" descr="LSO_fig6-02.png"/>
            <p:cNvPicPr>
              <a:picLocks noChangeAspect="1"/>
            </p:cNvPicPr>
            <p:nvPr/>
          </p:nvPicPr>
          <p:blipFill>
            <a:blip r:embed="rId3" cstate="print"/>
            <a:stretch>
              <a:fillRect/>
            </a:stretch>
          </p:blipFill>
          <p:spPr>
            <a:xfrm>
              <a:off x="-2362687" y="3913764"/>
              <a:ext cx="404282" cy="319277"/>
            </a:xfrm>
            <a:prstGeom prst="rect">
              <a:avLst/>
            </a:prstGeom>
          </p:spPr>
        </p:pic>
      </p:grpSp>
      <p:grpSp>
        <p:nvGrpSpPr>
          <p:cNvPr id="79" name="Group 27"/>
          <p:cNvGrpSpPr/>
          <p:nvPr/>
        </p:nvGrpSpPr>
        <p:grpSpPr>
          <a:xfrm>
            <a:off x="5366162" y="4441768"/>
            <a:ext cx="931806" cy="605896"/>
            <a:chOff x="4023478" y="3166528"/>
            <a:chExt cx="700312" cy="815286"/>
          </a:xfrm>
        </p:grpSpPr>
        <p:cxnSp>
          <p:nvCxnSpPr>
            <p:cNvPr id="80" name="Straight Connector 79"/>
            <p:cNvCxnSpPr/>
            <p:nvPr/>
          </p:nvCxnSpPr>
          <p:spPr>
            <a:xfrm rot="5400000">
              <a:off x="3615835" y="3574171"/>
              <a:ext cx="815286" cy="0"/>
            </a:xfrm>
            <a:prstGeom prst="line">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sp>
          <p:nvSpPr>
            <p:cNvPr id="81" name="TextBox 80"/>
            <p:cNvSpPr txBox="1"/>
            <p:nvPr/>
          </p:nvSpPr>
          <p:spPr>
            <a:xfrm>
              <a:off x="4063777" y="3302409"/>
              <a:ext cx="660013" cy="228599"/>
            </a:xfrm>
            <a:prstGeom prst="rect">
              <a:avLst/>
            </a:prstGeom>
            <a:noFill/>
          </p:spPr>
          <p:txBody>
            <a:bodyPr wrap="square" lIns="0" tIns="60834" rIns="0" bIns="0" rtlCol="0">
              <a:noAutofit/>
            </a:bodyPr>
            <a:lstStyle/>
            <a:p>
              <a:pPr algn="ctr">
                <a:lnSpc>
                  <a:spcPct val="86000"/>
                </a:lnSpc>
              </a:pPr>
              <a:r>
                <a:rPr lang="en-US" sz="1597" b="1" cap="all" dirty="0">
                  <a:solidFill>
                    <a:srgbClr val="800000"/>
                  </a:solidFill>
                </a:rPr>
                <a:t>Presto</a:t>
              </a:r>
            </a:p>
            <a:p>
              <a:pPr algn="ctr">
                <a:lnSpc>
                  <a:spcPct val="86000"/>
                </a:lnSpc>
              </a:pPr>
              <a:r>
                <a:rPr lang="en-US" sz="1597" b="1" cap="all" dirty="0">
                  <a:solidFill>
                    <a:srgbClr val="800000"/>
                  </a:solidFill>
                </a:rPr>
                <a:t>(SOF:ICM)</a:t>
              </a:r>
            </a:p>
            <a:p>
              <a:pPr algn="ctr">
                <a:lnSpc>
                  <a:spcPct val="86000"/>
                </a:lnSpc>
              </a:pPr>
              <a:endParaRPr lang="en-US" sz="1597" b="1" cap="all" dirty="0">
                <a:solidFill>
                  <a:srgbClr val="800000"/>
                </a:solidFill>
              </a:endParaRPr>
            </a:p>
          </p:txBody>
        </p:sp>
      </p:grpSp>
      <p:sp>
        <p:nvSpPr>
          <p:cNvPr id="82" name="TextBox 81"/>
          <p:cNvSpPr txBox="1"/>
          <p:nvPr/>
        </p:nvSpPr>
        <p:spPr>
          <a:xfrm>
            <a:off x="2332552" y="3861931"/>
            <a:ext cx="878186" cy="302948"/>
          </a:xfrm>
          <a:prstGeom prst="rect">
            <a:avLst/>
          </a:prstGeom>
          <a:noFill/>
        </p:spPr>
        <p:txBody>
          <a:bodyPr wrap="square" lIns="0" tIns="60834" rIns="0" bIns="0" rtlCol="0">
            <a:noAutofit/>
          </a:bodyPr>
          <a:lstStyle/>
          <a:p>
            <a:pPr algn="ctr">
              <a:lnSpc>
                <a:spcPct val="86000"/>
              </a:lnSpc>
            </a:pPr>
            <a:r>
              <a:rPr lang="en-US" sz="1597" b="1" cap="all" dirty="0">
                <a:solidFill>
                  <a:srgbClr val="800000"/>
                </a:solidFill>
              </a:rPr>
              <a:t>Allegro</a:t>
            </a:r>
          </a:p>
          <a:p>
            <a:pPr algn="ctr">
              <a:lnSpc>
                <a:spcPct val="86000"/>
              </a:lnSpc>
            </a:pPr>
            <a:r>
              <a:rPr lang="en-US" sz="1597" b="1" cap="all" dirty="0">
                <a:solidFill>
                  <a:srgbClr val="800000"/>
                </a:solidFill>
              </a:rPr>
              <a:t>(CUS:SOF)</a:t>
            </a:r>
          </a:p>
          <a:p>
            <a:pPr algn="r">
              <a:lnSpc>
                <a:spcPct val="86000"/>
              </a:lnSpc>
            </a:pPr>
            <a:endParaRPr lang="en-US" sz="1597" b="1" cap="all" dirty="0">
              <a:solidFill>
                <a:srgbClr val="800000"/>
              </a:solidFill>
            </a:endParaRPr>
          </a:p>
        </p:txBody>
      </p:sp>
      <p:sp>
        <p:nvSpPr>
          <p:cNvPr id="83" name="TextBox 82"/>
          <p:cNvSpPr txBox="1"/>
          <p:nvPr/>
        </p:nvSpPr>
        <p:spPr>
          <a:xfrm>
            <a:off x="5462053" y="2864069"/>
            <a:ext cx="1037880" cy="304164"/>
          </a:xfrm>
          <a:prstGeom prst="rect">
            <a:avLst/>
          </a:prstGeom>
          <a:noFill/>
        </p:spPr>
        <p:txBody>
          <a:bodyPr wrap="square" lIns="0" tIns="60834" rIns="0" bIns="0" rtlCol="0">
            <a:noAutofit/>
          </a:bodyPr>
          <a:lstStyle/>
          <a:p>
            <a:pPr algn="ctr">
              <a:lnSpc>
                <a:spcPct val="86000"/>
              </a:lnSpc>
            </a:pPr>
            <a:r>
              <a:rPr lang="en-US" sz="1798" b="1" cap="all" dirty="0">
                <a:solidFill>
                  <a:srgbClr val="DA0081"/>
                </a:solidFill>
              </a:rPr>
              <a:t>LEGATO</a:t>
            </a:r>
          </a:p>
          <a:p>
            <a:pPr algn="ctr">
              <a:lnSpc>
                <a:spcPct val="86000"/>
              </a:lnSpc>
            </a:pPr>
            <a:r>
              <a:rPr lang="en-US" sz="1798" b="1" cap="all" dirty="0">
                <a:solidFill>
                  <a:srgbClr val="DA0081"/>
                </a:solidFill>
              </a:rPr>
              <a:t>(BUS:SOF)</a:t>
            </a:r>
          </a:p>
          <a:p>
            <a:pPr algn="ctr">
              <a:lnSpc>
                <a:spcPct val="86000"/>
              </a:lnSpc>
            </a:pPr>
            <a:endParaRPr lang="en-US" sz="1798" b="1" cap="all" dirty="0">
              <a:solidFill>
                <a:srgbClr val="DA0081"/>
              </a:solidFill>
            </a:endParaRPr>
          </a:p>
        </p:txBody>
      </p:sp>
      <p:sp>
        <p:nvSpPr>
          <p:cNvPr id="84" name="TextBox 83"/>
          <p:cNvSpPr txBox="1"/>
          <p:nvPr/>
        </p:nvSpPr>
        <p:spPr>
          <a:xfrm>
            <a:off x="2056696" y="1930993"/>
            <a:ext cx="1456989" cy="302948"/>
          </a:xfrm>
          <a:prstGeom prst="rect">
            <a:avLst/>
          </a:prstGeom>
          <a:noFill/>
        </p:spPr>
        <p:txBody>
          <a:bodyPr wrap="square" lIns="0" tIns="60834" rIns="0" bIns="0" rtlCol="0">
            <a:noAutofit/>
          </a:bodyPr>
          <a:lstStyle/>
          <a:p>
            <a:pPr algn="ctr">
              <a:lnSpc>
                <a:spcPct val="86000"/>
              </a:lnSpc>
            </a:pPr>
            <a:r>
              <a:rPr lang="en-US" sz="1597" b="1" cap="all" dirty="0">
                <a:solidFill>
                  <a:srgbClr val="800000"/>
                </a:solidFill>
              </a:rPr>
              <a:t>Cantata</a:t>
            </a:r>
          </a:p>
          <a:p>
            <a:pPr algn="ctr">
              <a:lnSpc>
                <a:spcPct val="86000"/>
              </a:lnSpc>
            </a:pPr>
            <a:r>
              <a:rPr lang="en-US" sz="1597" b="1" cap="all" dirty="0">
                <a:solidFill>
                  <a:srgbClr val="800000"/>
                </a:solidFill>
              </a:rPr>
              <a:t>(CUS:BUS)</a:t>
            </a:r>
          </a:p>
          <a:p>
            <a:pPr algn="ctr">
              <a:lnSpc>
                <a:spcPct val="86000"/>
              </a:lnSpc>
            </a:pPr>
            <a:endParaRPr lang="en-US" sz="1597" b="1" cap="all" dirty="0">
              <a:solidFill>
                <a:srgbClr val="731600"/>
              </a:solidFill>
            </a:endParaRPr>
          </a:p>
        </p:txBody>
      </p:sp>
      <p:grpSp>
        <p:nvGrpSpPr>
          <p:cNvPr id="85" name="Group 71"/>
          <p:cNvGrpSpPr/>
          <p:nvPr/>
        </p:nvGrpSpPr>
        <p:grpSpPr>
          <a:xfrm>
            <a:off x="8294580" y="6054651"/>
            <a:ext cx="3349874" cy="709719"/>
            <a:chOff x="2895600" y="4038600"/>
            <a:chExt cx="2590800" cy="533400"/>
          </a:xfrm>
        </p:grpSpPr>
        <p:sp>
          <p:nvSpPr>
            <p:cNvPr id="86" name="Rounded Rectangle 85"/>
            <p:cNvSpPr/>
            <p:nvPr/>
          </p:nvSpPr>
          <p:spPr>
            <a:xfrm>
              <a:off x="2895600" y="4038600"/>
              <a:ext cx="2590800" cy="533400"/>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525918" algn="ctr">
                <a:lnSpc>
                  <a:spcPct val="90000"/>
                </a:lnSpc>
              </a:pPr>
              <a:r>
                <a:rPr lang="en-US" sz="1598" b="1" dirty="0">
                  <a:solidFill>
                    <a:schemeClr val="bg1"/>
                  </a:solidFill>
                </a:rPr>
                <a:t>Element  Control </a:t>
              </a:r>
              <a:br>
                <a:rPr lang="en-US" sz="1598" b="1" dirty="0">
                  <a:solidFill>
                    <a:schemeClr val="bg1"/>
                  </a:solidFill>
                </a:rPr>
              </a:br>
              <a:r>
                <a:rPr lang="en-US" sz="1598" b="1" dirty="0">
                  <a:solidFill>
                    <a:schemeClr val="bg1"/>
                  </a:solidFill>
                </a:rPr>
                <a:t>and Management</a:t>
              </a:r>
            </a:p>
          </p:txBody>
        </p:sp>
        <p:pic>
          <p:nvPicPr>
            <p:cNvPr id="87" name="Picture 86" descr="LSO_fig6-02.png"/>
            <p:cNvPicPr>
              <a:picLocks noChangeAspect="1"/>
            </p:cNvPicPr>
            <p:nvPr/>
          </p:nvPicPr>
          <p:blipFill>
            <a:blip r:embed="rId3" cstate="print"/>
            <a:stretch>
              <a:fillRect/>
            </a:stretch>
          </p:blipFill>
          <p:spPr>
            <a:xfrm>
              <a:off x="3064308" y="4143889"/>
              <a:ext cx="416029" cy="319277"/>
            </a:xfrm>
            <a:prstGeom prst="rect">
              <a:avLst/>
            </a:prstGeom>
          </p:spPr>
        </p:pic>
      </p:grpSp>
      <p:grpSp>
        <p:nvGrpSpPr>
          <p:cNvPr id="88" name="Group 70"/>
          <p:cNvGrpSpPr/>
          <p:nvPr/>
        </p:nvGrpSpPr>
        <p:grpSpPr>
          <a:xfrm>
            <a:off x="8294580" y="5028522"/>
            <a:ext cx="3349874" cy="709719"/>
            <a:chOff x="2895600" y="3429000"/>
            <a:chExt cx="2590800" cy="533400"/>
          </a:xfrm>
        </p:grpSpPr>
        <p:sp>
          <p:nvSpPr>
            <p:cNvPr id="89" name="Rounded Rectangle 88"/>
            <p:cNvSpPr/>
            <p:nvPr/>
          </p:nvSpPr>
          <p:spPr>
            <a:xfrm>
              <a:off x="2895600" y="3429000"/>
              <a:ext cx="2590800" cy="533400"/>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612514" algn="ctr">
                <a:lnSpc>
                  <a:spcPct val="90000"/>
                </a:lnSpc>
              </a:pPr>
              <a:r>
                <a:rPr lang="en-US" sz="1598" b="1" dirty="0">
                  <a:solidFill>
                    <a:schemeClr val="bg1"/>
                  </a:solidFill>
                </a:rPr>
                <a:t>Infrastructure Control </a:t>
              </a:r>
              <a:br>
                <a:rPr lang="en-US" sz="1598" b="1" dirty="0">
                  <a:solidFill>
                    <a:schemeClr val="bg1"/>
                  </a:solidFill>
                </a:rPr>
              </a:br>
              <a:r>
                <a:rPr lang="en-US" sz="1598" b="1" dirty="0">
                  <a:solidFill>
                    <a:schemeClr val="bg1"/>
                  </a:solidFill>
                </a:rPr>
                <a:t>and Management</a:t>
              </a:r>
            </a:p>
          </p:txBody>
        </p:sp>
        <p:pic>
          <p:nvPicPr>
            <p:cNvPr id="90" name="Picture 89" descr="LSO_fig6-02.png"/>
            <p:cNvPicPr>
              <a:picLocks noChangeAspect="1"/>
            </p:cNvPicPr>
            <p:nvPr/>
          </p:nvPicPr>
          <p:blipFill>
            <a:blip r:embed="rId3" cstate="print"/>
            <a:stretch>
              <a:fillRect/>
            </a:stretch>
          </p:blipFill>
          <p:spPr>
            <a:xfrm>
              <a:off x="3045593" y="3534289"/>
              <a:ext cx="416029" cy="319277"/>
            </a:xfrm>
            <a:prstGeom prst="rect">
              <a:avLst/>
            </a:prstGeom>
          </p:spPr>
        </p:pic>
      </p:grpSp>
      <p:cxnSp>
        <p:nvCxnSpPr>
          <p:cNvPr id="91" name="Straight Connector 90"/>
          <p:cNvCxnSpPr/>
          <p:nvPr/>
        </p:nvCxnSpPr>
        <p:spPr>
          <a:xfrm>
            <a:off x="10050150" y="4449770"/>
            <a:ext cx="0" cy="573767"/>
          </a:xfrm>
          <a:prstGeom prst="line">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cxnSp>
        <p:nvCxnSpPr>
          <p:cNvPr id="92" name="Shape 91"/>
          <p:cNvCxnSpPr>
            <a:endCxn id="70" idx="0"/>
          </p:cNvCxnSpPr>
          <p:nvPr/>
        </p:nvCxnSpPr>
        <p:spPr>
          <a:xfrm rot="10800000" flipV="1">
            <a:off x="1482845" y="2183246"/>
            <a:ext cx="2997437" cy="605896"/>
          </a:xfrm>
          <a:prstGeom prst="bentConnector2">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cxnSp>
        <p:nvCxnSpPr>
          <p:cNvPr id="93" name="Straight Connector 92"/>
          <p:cNvCxnSpPr/>
          <p:nvPr/>
        </p:nvCxnSpPr>
        <p:spPr>
          <a:xfrm flipH="1">
            <a:off x="10034324" y="2633995"/>
            <a:ext cx="6610" cy="1100896"/>
          </a:xfrm>
          <a:prstGeom prst="line">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pic>
        <p:nvPicPr>
          <p:cNvPr id="94" name="Picture 93"/>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2696" y="-1467"/>
            <a:ext cx="2676165" cy="1251106"/>
          </a:xfrm>
          <a:prstGeom prst="rect">
            <a:avLst/>
          </a:prstGeom>
        </p:spPr>
      </p:pic>
      <p:grpSp>
        <p:nvGrpSpPr>
          <p:cNvPr id="95" name="Group 28"/>
          <p:cNvGrpSpPr/>
          <p:nvPr/>
        </p:nvGrpSpPr>
        <p:grpSpPr>
          <a:xfrm>
            <a:off x="5365106" y="5705406"/>
            <a:ext cx="2043670" cy="347740"/>
            <a:chOff x="4022684" y="4483605"/>
            <a:chExt cx="1535951" cy="261349"/>
          </a:xfrm>
        </p:grpSpPr>
        <p:cxnSp>
          <p:nvCxnSpPr>
            <p:cNvPr id="96" name="Straight Connector 95"/>
            <p:cNvCxnSpPr/>
            <p:nvPr/>
          </p:nvCxnSpPr>
          <p:spPr>
            <a:xfrm rot="16200000" flipH="1">
              <a:off x="3892009" y="4614280"/>
              <a:ext cx="261349" cy="0"/>
            </a:xfrm>
            <a:prstGeom prst="line">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sp>
          <p:nvSpPr>
            <p:cNvPr id="97" name="TextBox 96"/>
            <p:cNvSpPr txBox="1"/>
            <p:nvPr/>
          </p:nvSpPr>
          <p:spPr>
            <a:xfrm>
              <a:off x="4151092" y="4497496"/>
              <a:ext cx="1407543" cy="221719"/>
            </a:xfrm>
            <a:prstGeom prst="rect">
              <a:avLst/>
            </a:prstGeom>
            <a:noFill/>
          </p:spPr>
          <p:txBody>
            <a:bodyPr wrap="square" lIns="0" tIns="60834" rIns="0" bIns="0" rtlCol="0">
              <a:noAutofit/>
            </a:bodyPr>
            <a:lstStyle/>
            <a:p>
              <a:pPr>
                <a:lnSpc>
                  <a:spcPct val="86000"/>
                </a:lnSpc>
              </a:pPr>
              <a:r>
                <a:rPr lang="en-US" sz="1597" b="1" cap="all" dirty="0">
                  <a:solidFill>
                    <a:srgbClr val="800000"/>
                  </a:solidFill>
                </a:rPr>
                <a:t>ADAGIO (ICM:ECM)</a:t>
              </a:r>
            </a:p>
            <a:p>
              <a:pPr>
                <a:lnSpc>
                  <a:spcPct val="86000"/>
                </a:lnSpc>
              </a:pPr>
              <a:endParaRPr lang="en-US" sz="1597" b="1" cap="all" dirty="0">
                <a:solidFill>
                  <a:srgbClr val="800000"/>
                </a:solidFill>
              </a:endParaRPr>
            </a:p>
          </p:txBody>
        </p:sp>
      </p:grpSp>
      <p:cxnSp>
        <p:nvCxnSpPr>
          <p:cNvPr id="98" name="Straight Connector 97"/>
          <p:cNvCxnSpPr/>
          <p:nvPr/>
        </p:nvCxnSpPr>
        <p:spPr>
          <a:xfrm rot="16200000" flipH="1">
            <a:off x="9851078" y="5898390"/>
            <a:ext cx="347740" cy="0"/>
          </a:xfrm>
          <a:prstGeom prst="line">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sp>
        <p:nvSpPr>
          <p:cNvPr id="99" name="TextBox 98"/>
          <p:cNvSpPr txBox="1"/>
          <p:nvPr/>
        </p:nvSpPr>
        <p:spPr>
          <a:xfrm>
            <a:off x="10006269" y="2826048"/>
            <a:ext cx="1037880" cy="304164"/>
          </a:xfrm>
          <a:prstGeom prst="rect">
            <a:avLst/>
          </a:prstGeom>
          <a:noFill/>
        </p:spPr>
        <p:txBody>
          <a:bodyPr wrap="square" lIns="0" tIns="60834" rIns="0" bIns="0" rtlCol="0">
            <a:noAutofit/>
          </a:bodyPr>
          <a:lstStyle/>
          <a:p>
            <a:pPr algn="ctr">
              <a:lnSpc>
                <a:spcPct val="86000"/>
              </a:lnSpc>
            </a:pPr>
            <a:r>
              <a:rPr lang="en-US" sz="1798" b="1" cap="all" dirty="0">
                <a:solidFill>
                  <a:srgbClr val="DA0081"/>
                </a:solidFill>
              </a:rPr>
              <a:t>LEGATO</a:t>
            </a:r>
          </a:p>
          <a:p>
            <a:pPr algn="ctr">
              <a:lnSpc>
                <a:spcPct val="86000"/>
              </a:lnSpc>
            </a:pPr>
            <a:r>
              <a:rPr lang="en-US" sz="1798" b="1" cap="all" dirty="0">
                <a:solidFill>
                  <a:srgbClr val="DA0081"/>
                </a:solidFill>
              </a:rPr>
              <a:t>(BUS:SOF)</a:t>
            </a:r>
          </a:p>
          <a:p>
            <a:pPr algn="ctr">
              <a:lnSpc>
                <a:spcPct val="86000"/>
              </a:lnSpc>
            </a:pPr>
            <a:endParaRPr lang="en-US" sz="1798" b="1" cap="all" dirty="0">
              <a:solidFill>
                <a:srgbClr val="DA0081"/>
              </a:solidFill>
            </a:endParaRPr>
          </a:p>
        </p:txBody>
      </p:sp>
      <p:sp>
        <p:nvSpPr>
          <p:cNvPr id="100" name="TextBox 99"/>
          <p:cNvSpPr txBox="1"/>
          <p:nvPr/>
        </p:nvSpPr>
        <p:spPr>
          <a:xfrm>
            <a:off x="10064431" y="4488056"/>
            <a:ext cx="878186" cy="304164"/>
          </a:xfrm>
          <a:prstGeom prst="rect">
            <a:avLst/>
          </a:prstGeom>
          <a:noFill/>
        </p:spPr>
        <p:txBody>
          <a:bodyPr wrap="square" lIns="0" tIns="60834" rIns="0" bIns="0" rtlCol="0">
            <a:noAutofit/>
          </a:bodyPr>
          <a:lstStyle/>
          <a:p>
            <a:pPr algn="ctr">
              <a:lnSpc>
                <a:spcPct val="86000"/>
              </a:lnSpc>
            </a:pPr>
            <a:r>
              <a:rPr lang="en-US" sz="1597" b="1" cap="all" dirty="0">
                <a:solidFill>
                  <a:srgbClr val="800000"/>
                </a:solidFill>
              </a:rPr>
              <a:t>Presto</a:t>
            </a:r>
          </a:p>
          <a:p>
            <a:pPr algn="ctr">
              <a:lnSpc>
                <a:spcPct val="86000"/>
              </a:lnSpc>
            </a:pPr>
            <a:r>
              <a:rPr lang="en-US" sz="1597" b="1" cap="all" dirty="0">
                <a:solidFill>
                  <a:srgbClr val="800000"/>
                </a:solidFill>
              </a:rPr>
              <a:t>(SOF:ICM)</a:t>
            </a:r>
          </a:p>
          <a:p>
            <a:pPr algn="ctr">
              <a:lnSpc>
                <a:spcPct val="86000"/>
              </a:lnSpc>
            </a:pPr>
            <a:endParaRPr lang="en-US" sz="1597" b="1" cap="all" dirty="0">
              <a:solidFill>
                <a:srgbClr val="800000"/>
              </a:solidFill>
            </a:endParaRPr>
          </a:p>
        </p:txBody>
      </p:sp>
      <p:sp>
        <p:nvSpPr>
          <p:cNvPr id="101" name="TextBox 100"/>
          <p:cNvSpPr txBox="1"/>
          <p:nvPr/>
        </p:nvSpPr>
        <p:spPr>
          <a:xfrm>
            <a:off x="10181161" y="5715951"/>
            <a:ext cx="1872816" cy="295010"/>
          </a:xfrm>
          <a:prstGeom prst="rect">
            <a:avLst/>
          </a:prstGeom>
          <a:noFill/>
        </p:spPr>
        <p:txBody>
          <a:bodyPr wrap="square" lIns="0" tIns="60834" rIns="0" bIns="0" rtlCol="0">
            <a:noAutofit/>
          </a:bodyPr>
          <a:lstStyle/>
          <a:p>
            <a:pPr>
              <a:lnSpc>
                <a:spcPct val="86000"/>
              </a:lnSpc>
            </a:pPr>
            <a:r>
              <a:rPr lang="en-US" sz="1597" b="1" cap="all" dirty="0">
                <a:solidFill>
                  <a:srgbClr val="800000"/>
                </a:solidFill>
              </a:rPr>
              <a:t>ADAGIO (ICM:ECM)</a:t>
            </a:r>
          </a:p>
          <a:p>
            <a:pPr>
              <a:lnSpc>
                <a:spcPct val="86000"/>
              </a:lnSpc>
            </a:pPr>
            <a:endParaRPr lang="en-US" sz="1597" b="1" cap="all" dirty="0">
              <a:solidFill>
                <a:srgbClr val="800000"/>
              </a:solidFill>
            </a:endParaRPr>
          </a:p>
        </p:txBody>
      </p:sp>
      <p:grpSp>
        <p:nvGrpSpPr>
          <p:cNvPr id="102" name="Group 32"/>
          <p:cNvGrpSpPr/>
          <p:nvPr/>
        </p:nvGrpSpPr>
        <p:grpSpPr>
          <a:xfrm>
            <a:off x="7206812" y="3734889"/>
            <a:ext cx="1817687" cy="366024"/>
            <a:chOff x="4838703" y="2698540"/>
            <a:chExt cx="1683939" cy="275090"/>
          </a:xfrm>
        </p:grpSpPr>
        <p:cxnSp>
          <p:nvCxnSpPr>
            <p:cNvPr id="103" name="Straight Arrow Connector 102"/>
            <p:cNvCxnSpPr/>
            <p:nvPr/>
          </p:nvCxnSpPr>
          <p:spPr>
            <a:xfrm>
              <a:off x="4838703" y="2884167"/>
              <a:ext cx="1683939" cy="1588"/>
            </a:xfrm>
            <a:prstGeom prst="straightConnector1">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sp>
          <p:nvSpPr>
            <p:cNvPr id="104" name="TextBox 103"/>
            <p:cNvSpPr txBox="1"/>
            <p:nvPr/>
          </p:nvSpPr>
          <p:spPr>
            <a:xfrm>
              <a:off x="5027370" y="2698540"/>
              <a:ext cx="1375377" cy="275090"/>
            </a:xfrm>
            <a:prstGeom prst="rect">
              <a:avLst/>
            </a:prstGeom>
            <a:noFill/>
          </p:spPr>
          <p:txBody>
            <a:bodyPr wrap="square" lIns="0" tIns="60834" rIns="0" bIns="0" rtlCol="0">
              <a:noAutofit/>
            </a:bodyPr>
            <a:lstStyle/>
            <a:p>
              <a:pPr algn="ctr">
                <a:lnSpc>
                  <a:spcPct val="86000"/>
                </a:lnSpc>
              </a:pPr>
              <a:r>
                <a:rPr lang="en-US" sz="1597" b="1" cap="all" dirty="0">
                  <a:solidFill>
                    <a:srgbClr val="DA0081"/>
                  </a:solidFill>
                </a:rPr>
                <a:t>Interlude </a:t>
              </a:r>
              <a:br>
                <a:rPr lang="en-US" sz="1597" b="1" cap="all" dirty="0">
                  <a:solidFill>
                    <a:srgbClr val="DA0081"/>
                  </a:solidFill>
                </a:rPr>
              </a:br>
              <a:r>
                <a:rPr lang="en-US" sz="1597" b="1" cap="all" dirty="0">
                  <a:solidFill>
                    <a:srgbClr val="DA0081"/>
                  </a:solidFill>
                </a:rPr>
                <a:t>(SOF:SOF)</a:t>
              </a:r>
            </a:p>
            <a:p>
              <a:pPr algn="ctr">
                <a:lnSpc>
                  <a:spcPct val="86000"/>
                </a:lnSpc>
              </a:pPr>
              <a:endParaRPr lang="en-US" sz="1597" b="1" cap="all" dirty="0">
                <a:solidFill>
                  <a:srgbClr val="DA0081"/>
                </a:solidFill>
              </a:endParaRPr>
            </a:p>
          </p:txBody>
        </p:sp>
      </p:grpSp>
      <p:cxnSp>
        <p:nvCxnSpPr>
          <p:cNvPr id="105" name="Straight Arrow Connector 104"/>
          <p:cNvCxnSpPr>
            <a:stCxn id="108" idx="3"/>
          </p:cNvCxnSpPr>
          <p:nvPr/>
        </p:nvCxnSpPr>
        <p:spPr>
          <a:xfrm>
            <a:off x="6474586" y="2269224"/>
            <a:ext cx="2549913" cy="15007"/>
          </a:xfrm>
          <a:prstGeom prst="straightConnector1">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sp>
        <p:nvSpPr>
          <p:cNvPr id="106" name="TextBox 105"/>
          <p:cNvSpPr txBox="1"/>
          <p:nvPr/>
        </p:nvSpPr>
        <p:spPr>
          <a:xfrm>
            <a:off x="7638760" y="2018187"/>
            <a:ext cx="1082790" cy="323721"/>
          </a:xfrm>
          <a:prstGeom prst="rect">
            <a:avLst/>
          </a:prstGeom>
          <a:noFill/>
        </p:spPr>
        <p:txBody>
          <a:bodyPr wrap="square" lIns="0" tIns="60834" rIns="0" bIns="0" rtlCol="0">
            <a:noAutofit/>
          </a:bodyPr>
          <a:lstStyle/>
          <a:p>
            <a:pPr algn="ctr">
              <a:lnSpc>
                <a:spcPct val="86000"/>
              </a:lnSpc>
            </a:pPr>
            <a:r>
              <a:rPr lang="en-US" sz="1597" b="1" cap="all" dirty="0">
                <a:solidFill>
                  <a:srgbClr val="800000"/>
                </a:solidFill>
              </a:rPr>
              <a:t>Sonata</a:t>
            </a:r>
          </a:p>
          <a:p>
            <a:pPr algn="ctr">
              <a:lnSpc>
                <a:spcPct val="86000"/>
              </a:lnSpc>
            </a:pPr>
            <a:r>
              <a:rPr lang="en-US" sz="1597" b="1" cap="all" dirty="0">
                <a:solidFill>
                  <a:srgbClr val="800000"/>
                </a:solidFill>
              </a:rPr>
              <a:t>(BUS:BUS)</a:t>
            </a:r>
          </a:p>
          <a:p>
            <a:pPr algn="ctr">
              <a:lnSpc>
                <a:spcPct val="86000"/>
              </a:lnSpc>
            </a:pPr>
            <a:endParaRPr lang="en-US" sz="1597" b="1" cap="all" dirty="0">
              <a:solidFill>
                <a:srgbClr val="731600"/>
              </a:solidFill>
            </a:endParaRPr>
          </a:p>
        </p:txBody>
      </p:sp>
      <p:grpSp>
        <p:nvGrpSpPr>
          <p:cNvPr id="107" name="Group 97"/>
          <p:cNvGrpSpPr/>
          <p:nvPr/>
        </p:nvGrpSpPr>
        <p:grpSpPr>
          <a:xfrm>
            <a:off x="4555916" y="1914363"/>
            <a:ext cx="1918670" cy="709719"/>
            <a:chOff x="-2258550" y="2670050"/>
            <a:chExt cx="1442005" cy="533400"/>
          </a:xfrm>
        </p:grpSpPr>
        <p:sp>
          <p:nvSpPr>
            <p:cNvPr id="108" name="Rounded Rectangle 107"/>
            <p:cNvSpPr/>
            <p:nvPr/>
          </p:nvSpPr>
          <p:spPr>
            <a:xfrm>
              <a:off x="-2258550" y="2670050"/>
              <a:ext cx="1442005" cy="533400"/>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380182" algn="ctr">
                <a:lnSpc>
                  <a:spcPct val="90000"/>
                </a:lnSpc>
              </a:pPr>
              <a:r>
                <a:rPr lang="en-US" sz="1598" b="1" dirty="0">
                  <a:solidFill>
                    <a:schemeClr val="bg1"/>
                  </a:solidFill>
                </a:rPr>
                <a:t>Business Applications</a:t>
              </a:r>
            </a:p>
          </p:txBody>
        </p:sp>
        <p:pic>
          <p:nvPicPr>
            <p:cNvPr id="109" name="Picture 108" descr="LSO_fig6-02.png"/>
            <p:cNvPicPr>
              <a:picLocks noChangeAspect="1"/>
            </p:cNvPicPr>
            <p:nvPr/>
          </p:nvPicPr>
          <p:blipFill>
            <a:blip r:embed="rId3" cstate="print"/>
            <a:stretch>
              <a:fillRect/>
            </a:stretch>
          </p:blipFill>
          <p:spPr>
            <a:xfrm>
              <a:off x="-2258550" y="2806143"/>
              <a:ext cx="404282" cy="319277"/>
            </a:xfrm>
            <a:prstGeom prst="rect">
              <a:avLst/>
            </a:prstGeom>
          </p:spPr>
        </p:pic>
      </p:grpSp>
      <p:grpSp>
        <p:nvGrpSpPr>
          <p:cNvPr id="110" name="Group 102"/>
          <p:cNvGrpSpPr/>
          <p:nvPr/>
        </p:nvGrpSpPr>
        <p:grpSpPr>
          <a:xfrm>
            <a:off x="9064648" y="1917204"/>
            <a:ext cx="1918670" cy="709719"/>
            <a:chOff x="-2258550" y="2670050"/>
            <a:chExt cx="1442005" cy="533400"/>
          </a:xfrm>
        </p:grpSpPr>
        <p:sp>
          <p:nvSpPr>
            <p:cNvPr id="111" name="Rounded Rectangle 110"/>
            <p:cNvSpPr/>
            <p:nvPr/>
          </p:nvSpPr>
          <p:spPr>
            <a:xfrm>
              <a:off x="-2258550" y="2670050"/>
              <a:ext cx="1442005" cy="533400"/>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380182" algn="ctr">
                <a:lnSpc>
                  <a:spcPct val="90000"/>
                </a:lnSpc>
              </a:pPr>
              <a:r>
                <a:rPr lang="en-US" sz="1598" b="1" dirty="0">
                  <a:solidFill>
                    <a:schemeClr val="bg1"/>
                  </a:solidFill>
                </a:rPr>
                <a:t>Business Applications</a:t>
              </a:r>
            </a:p>
          </p:txBody>
        </p:sp>
        <p:pic>
          <p:nvPicPr>
            <p:cNvPr id="112" name="Picture 111" descr="LSO_fig6-02.png"/>
            <p:cNvPicPr>
              <a:picLocks noChangeAspect="1"/>
            </p:cNvPicPr>
            <p:nvPr/>
          </p:nvPicPr>
          <p:blipFill>
            <a:blip r:embed="rId3" cstate="print"/>
            <a:stretch>
              <a:fillRect/>
            </a:stretch>
          </p:blipFill>
          <p:spPr>
            <a:xfrm>
              <a:off x="-2258550" y="2806143"/>
              <a:ext cx="404282" cy="319277"/>
            </a:xfrm>
            <a:prstGeom prst="rect">
              <a:avLst/>
            </a:prstGeom>
          </p:spPr>
        </p:pic>
      </p:grpSp>
      <p:grpSp>
        <p:nvGrpSpPr>
          <p:cNvPr id="113" name="Group 124"/>
          <p:cNvGrpSpPr/>
          <p:nvPr/>
        </p:nvGrpSpPr>
        <p:grpSpPr>
          <a:xfrm>
            <a:off x="9024497" y="3734891"/>
            <a:ext cx="2928497" cy="709719"/>
            <a:chOff x="6772954" y="2594155"/>
            <a:chExt cx="2200955" cy="533400"/>
          </a:xfrm>
        </p:grpSpPr>
        <p:sp>
          <p:nvSpPr>
            <p:cNvPr id="114" name="Rounded Rectangle 113"/>
            <p:cNvSpPr/>
            <p:nvPr/>
          </p:nvSpPr>
          <p:spPr>
            <a:xfrm>
              <a:off x="6772954" y="2594155"/>
              <a:ext cx="2200955" cy="533400"/>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378070" indent="86597" algn="ctr">
                <a:lnSpc>
                  <a:spcPct val="90000"/>
                </a:lnSpc>
              </a:pPr>
              <a:r>
                <a:rPr lang="en-US" sz="1598" b="1" dirty="0">
                  <a:solidFill>
                    <a:schemeClr val="bg1"/>
                  </a:solidFill>
                </a:rPr>
                <a:t>Service Orchestration Functionality</a:t>
              </a:r>
            </a:p>
          </p:txBody>
        </p:sp>
        <p:pic>
          <p:nvPicPr>
            <p:cNvPr id="115" name="Picture 114" descr="LSO_fig6-02.png"/>
            <p:cNvPicPr>
              <a:picLocks noChangeAspect="1"/>
            </p:cNvPicPr>
            <p:nvPr/>
          </p:nvPicPr>
          <p:blipFill>
            <a:blip r:embed="rId3" cstate="print"/>
            <a:stretch>
              <a:fillRect/>
            </a:stretch>
          </p:blipFill>
          <p:spPr>
            <a:xfrm>
              <a:off x="6848850" y="2699444"/>
              <a:ext cx="404282" cy="319277"/>
            </a:xfrm>
            <a:prstGeom prst="rect">
              <a:avLst/>
            </a:prstGeom>
          </p:spPr>
        </p:pic>
      </p:grpSp>
      <p:sp>
        <p:nvSpPr>
          <p:cNvPr id="116" name="TextBox 115"/>
          <p:cNvSpPr txBox="1"/>
          <p:nvPr/>
        </p:nvSpPr>
        <p:spPr>
          <a:xfrm>
            <a:off x="2426991" y="264577"/>
            <a:ext cx="9468361" cy="911340"/>
          </a:xfrm>
          <a:prstGeom prst="rect">
            <a:avLst/>
          </a:prstGeom>
          <a:noFill/>
        </p:spPr>
        <p:txBody>
          <a:bodyPr wrap="none" rtlCol="0">
            <a:spAutoFit/>
          </a:bodyPr>
          <a:lstStyle/>
          <a:p>
            <a:r>
              <a:rPr lang="en-US" sz="5322" b="1" dirty="0" smtClean="0">
                <a:solidFill>
                  <a:schemeClr val="bg1"/>
                </a:solidFill>
              </a:rPr>
              <a:t>ONAP Multi-Domain Federation</a:t>
            </a:r>
            <a:endParaRPr lang="en-US" sz="5322" b="1" dirty="0">
              <a:solidFill>
                <a:schemeClr val="bg1"/>
              </a:solidFill>
            </a:endParaRPr>
          </a:p>
        </p:txBody>
      </p:sp>
      <p:cxnSp>
        <p:nvCxnSpPr>
          <p:cNvPr id="117" name="Straight Connector 116"/>
          <p:cNvCxnSpPr/>
          <p:nvPr/>
        </p:nvCxnSpPr>
        <p:spPr>
          <a:xfrm flipH="1">
            <a:off x="5483496" y="2625199"/>
            <a:ext cx="6610" cy="1100896"/>
          </a:xfrm>
          <a:prstGeom prst="line">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cxnSp>
        <p:nvCxnSpPr>
          <p:cNvPr id="118" name="Shape 117"/>
          <p:cNvCxnSpPr>
            <a:endCxn id="70" idx="2"/>
          </p:cNvCxnSpPr>
          <p:nvPr/>
        </p:nvCxnSpPr>
        <p:spPr>
          <a:xfrm rot="10800000">
            <a:off x="1482844" y="3597005"/>
            <a:ext cx="2391545" cy="504914"/>
          </a:xfrm>
          <a:prstGeom prst="bentConnector2">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sp>
        <p:nvSpPr>
          <p:cNvPr id="129" name="Rounded Rectangle 128"/>
          <p:cNvSpPr/>
          <p:nvPr/>
        </p:nvSpPr>
        <p:spPr>
          <a:xfrm>
            <a:off x="4980708" y="1995374"/>
            <a:ext cx="1083610" cy="571500"/>
          </a:xfrm>
          <a:prstGeom prst="round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dirty="0" smtClean="0"/>
              <a:t>BSS</a:t>
            </a:r>
            <a:endParaRPr lang="en-US" dirty="0"/>
          </a:p>
        </p:txBody>
      </p:sp>
      <p:sp>
        <p:nvSpPr>
          <p:cNvPr id="130" name="Rounded Rectangle 129"/>
          <p:cNvSpPr/>
          <p:nvPr/>
        </p:nvSpPr>
        <p:spPr>
          <a:xfrm>
            <a:off x="9578770" y="1975567"/>
            <a:ext cx="1083610" cy="571500"/>
          </a:xfrm>
          <a:prstGeom prst="round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dirty="0" smtClean="0"/>
              <a:t>BSS</a:t>
            </a:r>
            <a:endParaRPr lang="en-US" dirty="0"/>
          </a:p>
        </p:txBody>
      </p:sp>
      <p:sp>
        <p:nvSpPr>
          <p:cNvPr id="131" name="Rounded Rectangle 130"/>
          <p:cNvSpPr/>
          <p:nvPr/>
        </p:nvSpPr>
        <p:spPr>
          <a:xfrm>
            <a:off x="4242437" y="3846153"/>
            <a:ext cx="2761672" cy="626617"/>
          </a:xfrm>
          <a:prstGeom prst="round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dirty="0" smtClean="0"/>
              <a:t>ONAP</a:t>
            </a:r>
            <a:endParaRPr lang="en-US" dirty="0"/>
          </a:p>
        </p:txBody>
      </p:sp>
      <p:sp>
        <p:nvSpPr>
          <p:cNvPr id="132" name="Rounded Rectangle 131"/>
          <p:cNvSpPr/>
          <p:nvPr/>
        </p:nvSpPr>
        <p:spPr>
          <a:xfrm>
            <a:off x="9125481" y="3804272"/>
            <a:ext cx="2761672" cy="626617"/>
          </a:xfrm>
          <a:prstGeom prst="round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dirty="0" smtClean="0"/>
              <a:t>ONAP or</a:t>
            </a:r>
          </a:p>
          <a:p>
            <a:pPr algn="ctr"/>
            <a:r>
              <a:rPr lang="en-US" dirty="0" smtClean="0"/>
              <a:t>Non-ONAP Orchestration</a:t>
            </a:r>
            <a:endParaRPr lang="en-US" dirty="0"/>
          </a:p>
        </p:txBody>
      </p:sp>
      <p:sp>
        <p:nvSpPr>
          <p:cNvPr id="133" name="Oval 132"/>
          <p:cNvSpPr/>
          <p:nvPr/>
        </p:nvSpPr>
        <p:spPr>
          <a:xfrm>
            <a:off x="4480280" y="2596539"/>
            <a:ext cx="2513763" cy="1129557"/>
          </a:xfrm>
          <a:prstGeom prst="ellipse">
            <a:avLst/>
          </a:prstGeom>
          <a:noFill/>
          <a:ln w="76200">
            <a:solidFill>
              <a:srgbClr val="DA008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a:p>
        </p:txBody>
      </p:sp>
      <p:sp>
        <p:nvSpPr>
          <p:cNvPr id="134" name="Oval 133"/>
          <p:cNvSpPr/>
          <p:nvPr/>
        </p:nvSpPr>
        <p:spPr>
          <a:xfrm>
            <a:off x="9012215" y="2596539"/>
            <a:ext cx="2513763" cy="1129557"/>
          </a:xfrm>
          <a:prstGeom prst="ellipse">
            <a:avLst/>
          </a:prstGeom>
          <a:noFill/>
          <a:ln w="76200">
            <a:solidFill>
              <a:srgbClr val="DA008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a:p>
        </p:txBody>
      </p:sp>
      <p:sp>
        <p:nvSpPr>
          <p:cNvPr id="135" name="Oval 134"/>
          <p:cNvSpPr/>
          <p:nvPr/>
        </p:nvSpPr>
        <p:spPr>
          <a:xfrm>
            <a:off x="6819846" y="3413195"/>
            <a:ext cx="2513763" cy="1129557"/>
          </a:xfrm>
          <a:prstGeom prst="ellipse">
            <a:avLst/>
          </a:prstGeom>
          <a:noFill/>
          <a:ln w="76200">
            <a:solidFill>
              <a:srgbClr val="DA008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a:p>
        </p:txBody>
      </p:sp>
      <p:sp>
        <p:nvSpPr>
          <p:cNvPr id="136" name="Oval 135"/>
          <p:cNvSpPr/>
          <p:nvPr/>
        </p:nvSpPr>
        <p:spPr>
          <a:xfrm>
            <a:off x="4588983" y="4487349"/>
            <a:ext cx="2513763" cy="584450"/>
          </a:xfrm>
          <a:prstGeom prst="ellipse">
            <a:avLst/>
          </a:prstGeom>
          <a:noFill/>
          <a:ln w="76200">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a:p>
        </p:txBody>
      </p:sp>
      <p:grpSp>
        <p:nvGrpSpPr>
          <p:cNvPr id="2" name="Group 1"/>
          <p:cNvGrpSpPr/>
          <p:nvPr/>
        </p:nvGrpSpPr>
        <p:grpSpPr>
          <a:xfrm>
            <a:off x="359354" y="4671450"/>
            <a:ext cx="2301411" cy="1354065"/>
            <a:chOff x="359354" y="4671450"/>
            <a:chExt cx="2301411" cy="1354065"/>
          </a:xfrm>
        </p:grpSpPr>
        <p:sp>
          <p:nvSpPr>
            <p:cNvPr id="137" name="Oval 136"/>
            <p:cNvSpPr/>
            <p:nvPr/>
          </p:nvSpPr>
          <p:spPr>
            <a:xfrm>
              <a:off x="371140" y="5047664"/>
              <a:ext cx="614163" cy="225869"/>
            </a:xfrm>
            <a:prstGeom prst="ellipse">
              <a:avLst/>
            </a:prstGeom>
            <a:solidFill>
              <a:srgbClr val="DA008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8" name="Oval 137"/>
            <p:cNvSpPr/>
            <p:nvPr/>
          </p:nvSpPr>
          <p:spPr>
            <a:xfrm>
              <a:off x="375698" y="5557690"/>
              <a:ext cx="614163" cy="225869"/>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9" name="TextBox 138"/>
            <p:cNvSpPr txBox="1"/>
            <p:nvPr/>
          </p:nvSpPr>
          <p:spPr>
            <a:xfrm>
              <a:off x="359354" y="4671450"/>
              <a:ext cx="1088888" cy="369012"/>
            </a:xfrm>
            <a:prstGeom prst="rect">
              <a:avLst/>
            </a:prstGeom>
            <a:noFill/>
          </p:spPr>
          <p:txBody>
            <a:bodyPr wrap="none" rtlCol="0">
              <a:spAutoFit/>
            </a:bodyPr>
            <a:lstStyle/>
            <a:p>
              <a:r>
                <a:rPr lang="en-US" sz="1798" b="1" u="sng" dirty="0" smtClean="0"/>
                <a:t>Color Key</a:t>
              </a:r>
              <a:endParaRPr lang="en-US" sz="1798" b="1" u="sng" dirty="0"/>
            </a:p>
          </p:txBody>
        </p:sp>
        <p:sp>
          <p:nvSpPr>
            <p:cNvPr id="140" name="TextBox 139"/>
            <p:cNvSpPr txBox="1"/>
            <p:nvPr/>
          </p:nvSpPr>
          <p:spPr>
            <a:xfrm>
              <a:off x="915836" y="4949884"/>
              <a:ext cx="1722302" cy="523220"/>
            </a:xfrm>
            <a:prstGeom prst="rect">
              <a:avLst/>
            </a:prstGeom>
            <a:noFill/>
          </p:spPr>
          <p:txBody>
            <a:bodyPr wrap="square" rtlCol="0">
              <a:spAutoFit/>
            </a:bodyPr>
            <a:lstStyle/>
            <a:p>
              <a:r>
                <a:rPr lang="en-US" sz="1400" b="1" dirty="0" smtClean="0"/>
                <a:t>ONAP Service Centric External APIs</a:t>
              </a:r>
              <a:endParaRPr lang="en-US" sz="1400" b="1" dirty="0"/>
            </a:p>
          </p:txBody>
        </p:sp>
        <p:sp>
          <p:nvSpPr>
            <p:cNvPr id="141" name="TextBox 140"/>
            <p:cNvSpPr txBox="1"/>
            <p:nvPr/>
          </p:nvSpPr>
          <p:spPr>
            <a:xfrm>
              <a:off x="938463" y="5502295"/>
              <a:ext cx="1722302" cy="523220"/>
            </a:xfrm>
            <a:prstGeom prst="rect">
              <a:avLst/>
            </a:prstGeom>
            <a:noFill/>
          </p:spPr>
          <p:txBody>
            <a:bodyPr wrap="square" rtlCol="0">
              <a:spAutoFit/>
            </a:bodyPr>
            <a:lstStyle/>
            <a:p>
              <a:r>
                <a:rPr lang="en-US" sz="1400" b="1" dirty="0" smtClean="0"/>
                <a:t>ONAP Resource Centric External APIs</a:t>
              </a:r>
              <a:endParaRPr lang="en-US" sz="1400" b="1" dirty="0"/>
            </a:p>
          </p:txBody>
        </p:sp>
      </p:grpSp>
    </p:spTree>
    <p:extLst>
      <p:ext uri="{BB962C8B-B14F-4D97-AF65-F5344CB8AC3E}">
        <p14:creationId xmlns:p14="http://schemas.microsoft.com/office/powerpoint/2010/main" val="606124810"/>
      </p:ext>
    </p:extLst>
  </p:cSld>
  <p:clrMapOvr>
    <a:masterClrMapping/>
  </p:clrMapOvr>
  <p:transition advClick="0"/>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ONAP “Black Box” View</a:t>
            </a:r>
            <a:endParaRPr lang="en-US" dirty="0"/>
          </a:p>
        </p:txBody>
      </p:sp>
      <p:grpSp>
        <p:nvGrpSpPr>
          <p:cNvPr id="46" name="Group 45"/>
          <p:cNvGrpSpPr/>
          <p:nvPr/>
        </p:nvGrpSpPr>
        <p:grpSpPr>
          <a:xfrm>
            <a:off x="654534" y="2190311"/>
            <a:ext cx="10882935" cy="3939601"/>
            <a:chOff x="632698" y="1598107"/>
            <a:chExt cx="10894283" cy="4820947"/>
          </a:xfrm>
        </p:grpSpPr>
        <p:sp>
          <p:nvSpPr>
            <p:cNvPr id="15" name="Rectangle 14"/>
            <p:cNvSpPr/>
            <p:nvPr/>
          </p:nvSpPr>
          <p:spPr>
            <a:xfrm>
              <a:off x="4143517" y="2068940"/>
              <a:ext cx="7350992" cy="3879273"/>
            </a:xfrm>
            <a:prstGeom prst="rect">
              <a:avLst/>
            </a:prstGeom>
            <a:solidFill>
              <a:schemeClr val="bg1">
                <a:lumMod val="95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199" dirty="0"/>
                <a:t>OAP</a:t>
              </a:r>
            </a:p>
          </p:txBody>
        </p:sp>
        <p:sp>
          <p:nvSpPr>
            <p:cNvPr id="3" name="Rectangle 2"/>
            <p:cNvSpPr/>
            <p:nvPr/>
          </p:nvSpPr>
          <p:spPr>
            <a:xfrm>
              <a:off x="632698" y="2068943"/>
              <a:ext cx="1366982" cy="387927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OOM</a:t>
              </a:r>
            </a:p>
          </p:txBody>
        </p:sp>
        <p:sp>
          <p:nvSpPr>
            <p:cNvPr id="4" name="Rectangle 3"/>
            <p:cNvSpPr/>
            <p:nvPr/>
          </p:nvSpPr>
          <p:spPr>
            <a:xfrm>
              <a:off x="2585029" y="2068941"/>
              <a:ext cx="1488207" cy="3879273"/>
            </a:xfrm>
            <a:prstGeom prst="rect">
              <a:avLst/>
            </a:prstGeom>
            <a:solidFill>
              <a:schemeClr val="bg1">
                <a:lumMod val="95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199" dirty="0"/>
                <a:t>Design</a:t>
              </a:r>
              <a:br>
                <a:rPr lang="en-US" sz="1199" dirty="0"/>
              </a:br>
              <a:r>
                <a:rPr lang="en-US" sz="1199" dirty="0"/>
                <a:t>Tools</a:t>
              </a:r>
            </a:p>
          </p:txBody>
        </p:sp>
        <p:sp>
          <p:nvSpPr>
            <p:cNvPr id="5" name="Rounded Rectangle 4"/>
            <p:cNvSpPr/>
            <p:nvPr/>
          </p:nvSpPr>
          <p:spPr>
            <a:xfrm rot="16200000">
              <a:off x="344058" y="3809998"/>
              <a:ext cx="3879273" cy="3971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99" dirty="0"/>
                <a:t>ONAP Management Interfaces</a:t>
              </a:r>
            </a:p>
          </p:txBody>
        </p:sp>
        <p:sp>
          <p:nvSpPr>
            <p:cNvPr id="6" name="Rounded Rectangle 5"/>
            <p:cNvSpPr/>
            <p:nvPr/>
          </p:nvSpPr>
          <p:spPr>
            <a:xfrm>
              <a:off x="632698" y="1598107"/>
              <a:ext cx="1366982" cy="3971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99" dirty="0"/>
                <a:t>OOM Interfaces</a:t>
              </a:r>
            </a:p>
          </p:txBody>
        </p:sp>
        <p:sp>
          <p:nvSpPr>
            <p:cNvPr id="7" name="Rounded Rectangle 6"/>
            <p:cNvSpPr/>
            <p:nvPr/>
          </p:nvSpPr>
          <p:spPr>
            <a:xfrm>
              <a:off x="2567708" y="1598107"/>
              <a:ext cx="8959273" cy="3971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99" dirty="0"/>
                <a:t>External APIs (Service Centric)</a:t>
              </a:r>
            </a:p>
          </p:txBody>
        </p:sp>
        <p:sp>
          <p:nvSpPr>
            <p:cNvPr id="8" name="Rounded Rectangle 7"/>
            <p:cNvSpPr/>
            <p:nvPr/>
          </p:nvSpPr>
          <p:spPr>
            <a:xfrm>
              <a:off x="2567707" y="6021890"/>
              <a:ext cx="8959273" cy="3971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99" dirty="0"/>
                <a:t>External APIs (Resource Centric)</a:t>
              </a:r>
            </a:p>
          </p:txBody>
        </p:sp>
        <p:sp>
          <p:nvSpPr>
            <p:cNvPr id="9" name="Rounded Rectangle 8"/>
            <p:cNvSpPr/>
            <p:nvPr/>
          </p:nvSpPr>
          <p:spPr>
            <a:xfrm>
              <a:off x="637315" y="6021890"/>
              <a:ext cx="1362365" cy="3971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99" dirty="0"/>
                <a:t>Resource Interfaces</a:t>
              </a:r>
            </a:p>
          </p:txBody>
        </p:sp>
      </p:grpSp>
      <p:sp>
        <p:nvSpPr>
          <p:cNvPr id="47" name="Cloud 46"/>
          <p:cNvSpPr/>
          <p:nvPr/>
        </p:nvSpPr>
        <p:spPr>
          <a:xfrm>
            <a:off x="2885095" y="1562891"/>
            <a:ext cx="2251325" cy="489018"/>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APIs</a:t>
            </a:r>
          </a:p>
        </p:txBody>
      </p:sp>
      <p:sp>
        <p:nvSpPr>
          <p:cNvPr id="48" name="Cloud 47"/>
          <p:cNvSpPr/>
          <p:nvPr/>
        </p:nvSpPr>
        <p:spPr>
          <a:xfrm>
            <a:off x="5482423" y="1562891"/>
            <a:ext cx="2251325" cy="489018"/>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UX/CX</a:t>
            </a:r>
          </a:p>
        </p:txBody>
      </p:sp>
      <p:sp>
        <p:nvSpPr>
          <p:cNvPr id="49" name="Cloud 48"/>
          <p:cNvSpPr/>
          <p:nvPr/>
        </p:nvSpPr>
        <p:spPr>
          <a:xfrm>
            <a:off x="8144338" y="1562891"/>
            <a:ext cx="2251325" cy="489018"/>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CLIs/SDKs</a:t>
            </a:r>
          </a:p>
        </p:txBody>
      </p:sp>
      <p:sp>
        <p:nvSpPr>
          <p:cNvPr id="50" name="Cloud 49"/>
          <p:cNvSpPr/>
          <p:nvPr/>
        </p:nvSpPr>
        <p:spPr>
          <a:xfrm>
            <a:off x="3534134" y="6224725"/>
            <a:ext cx="1908209" cy="387523"/>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PNFs</a:t>
            </a:r>
          </a:p>
        </p:txBody>
      </p:sp>
      <p:sp>
        <p:nvSpPr>
          <p:cNvPr id="51" name="Cloud 50"/>
          <p:cNvSpPr/>
          <p:nvPr/>
        </p:nvSpPr>
        <p:spPr>
          <a:xfrm>
            <a:off x="5112766" y="6224724"/>
            <a:ext cx="1908209" cy="387523"/>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VIMs</a:t>
            </a:r>
          </a:p>
        </p:txBody>
      </p:sp>
      <p:sp>
        <p:nvSpPr>
          <p:cNvPr id="52" name="Cloud 51"/>
          <p:cNvSpPr/>
          <p:nvPr/>
        </p:nvSpPr>
        <p:spPr>
          <a:xfrm>
            <a:off x="6625943" y="6190118"/>
            <a:ext cx="1908209" cy="387523"/>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IaaS</a:t>
            </a:r>
          </a:p>
        </p:txBody>
      </p:sp>
      <p:sp>
        <p:nvSpPr>
          <p:cNvPr id="53" name="Cloud 52"/>
          <p:cNvSpPr/>
          <p:nvPr/>
        </p:nvSpPr>
        <p:spPr>
          <a:xfrm>
            <a:off x="8204575" y="6207421"/>
            <a:ext cx="1908209" cy="387523"/>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PaaS</a:t>
            </a:r>
          </a:p>
        </p:txBody>
      </p:sp>
      <p:sp>
        <p:nvSpPr>
          <p:cNvPr id="54" name="Cloud 53"/>
          <p:cNvSpPr/>
          <p:nvPr/>
        </p:nvSpPr>
        <p:spPr>
          <a:xfrm>
            <a:off x="9596821" y="6200520"/>
            <a:ext cx="1908209" cy="387523"/>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SaaS</a:t>
            </a:r>
          </a:p>
        </p:txBody>
      </p:sp>
      <p:sp>
        <p:nvSpPr>
          <p:cNvPr id="10" name="TextBox 9"/>
          <p:cNvSpPr txBox="1"/>
          <p:nvPr/>
        </p:nvSpPr>
        <p:spPr>
          <a:xfrm>
            <a:off x="5018156" y="2207090"/>
            <a:ext cx="672877" cy="307777"/>
          </a:xfrm>
          <a:prstGeom prst="rect">
            <a:avLst/>
          </a:prstGeom>
          <a:noFill/>
        </p:spPr>
        <p:txBody>
          <a:bodyPr wrap="none" lIns="0" tIns="0" rIns="0" bIns="0" rtlCol="0">
            <a:spAutoFit/>
          </a:bodyPr>
          <a:lstStyle/>
          <a:p>
            <a:r>
              <a:rPr lang="en-US" sz="2000" b="1" dirty="0">
                <a:solidFill>
                  <a:srgbClr val="DA0081"/>
                </a:solidFill>
                <a:latin typeface="+mj-lt"/>
              </a:rPr>
              <a:t>Legato</a:t>
            </a:r>
          </a:p>
        </p:txBody>
      </p:sp>
      <p:sp>
        <p:nvSpPr>
          <p:cNvPr id="21" name="TextBox 20"/>
          <p:cNvSpPr txBox="1"/>
          <p:nvPr/>
        </p:nvSpPr>
        <p:spPr>
          <a:xfrm>
            <a:off x="10344414" y="2207090"/>
            <a:ext cx="926344" cy="307777"/>
          </a:xfrm>
          <a:prstGeom prst="rect">
            <a:avLst/>
          </a:prstGeom>
          <a:noFill/>
        </p:spPr>
        <p:txBody>
          <a:bodyPr wrap="none" lIns="0" tIns="0" rIns="0" bIns="0" rtlCol="0">
            <a:spAutoFit/>
          </a:bodyPr>
          <a:lstStyle/>
          <a:p>
            <a:r>
              <a:rPr lang="en-US" sz="2000" b="1" dirty="0">
                <a:solidFill>
                  <a:srgbClr val="DA0081"/>
                </a:solidFill>
                <a:latin typeface="+mj-lt"/>
              </a:rPr>
              <a:t>Interlude</a:t>
            </a:r>
          </a:p>
        </p:txBody>
      </p:sp>
      <p:sp>
        <p:nvSpPr>
          <p:cNvPr id="11" name="Left-Right Arrow 10"/>
          <p:cNvSpPr/>
          <p:nvPr/>
        </p:nvSpPr>
        <p:spPr>
          <a:xfrm>
            <a:off x="11484664" y="2095550"/>
            <a:ext cx="700987" cy="474869"/>
          </a:xfrm>
          <a:prstGeom prst="leftRightArrow">
            <a:avLst/>
          </a:prstGeom>
          <a:solidFill>
            <a:srgbClr val="DA008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Up-Down Arrow 11"/>
          <p:cNvSpPr/>
          <p:nvPr/>
        </p:nvSpPr>
        <p:spPr>
          <a:xfrm>
            <a:off x="5078250" y="1499006"/>
            <a:ext cx="566057" cy="753396"/>
          </a:xfrm>
          <a:prstGeom prst="upDownArrow">
            <a:avLst/>
          </a:prstGeom>
          <a:solidFill>
            <a:srgbClr val="DA008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TextBox 23"/>
          <p:cNvSpPr txBox="1"/>
          <p:nvPr/>
        </p:nvSpPr>
        <p:spPr>
          <a:xfrm>
            <a:off x="5018155" y="5853894"/>
            <a:ext cx="640496" cy="307777"/>
          </a:xfrm>
          <a:prstGeom prst="rect">
            <a:avLst/>
          </a:prstGeom>
          <a:noFill/>
        </p:spPr>
        <p:txBody>
          <a:bodyPr wrap="none" lIns="0" tIns="0" rIns="0" bIns="0" rtlCol="0">
            <a:spAutoFit/>
          </a:bodyPr>
          <a:lstStyle/>
          <a:p>
            <a:r>
              <a:rPr lang="en-US" sz="2000" b="1" dirty="0">
                <a:solidFill>
                  <a:srgbClr val="FFC000"/>
                </a:solidFill>
                <a:latin typeface="+mj-lt"/>
              </a:rPr>
              <a:t>Presto</a:t>
            </a:r>
          </a:p>
        </p:txBody>
      </p:sp>
      <p:sp>
        <p:nvSpPr>
          <p:cNvPr id="25" name="Up-Down Arrow 24"/>
          <p:cNvSpPr/>
          <p:nvPr/>
        </p:nvSpPr>
        <p:spPr>
          <a:xfrm>
            <a:off x="5111753" y="6041786"/>
            <a:ext cx="566057" cy="753396"/>
          </a:xfrm>
          <a:prstGeom prst="upDownArrow">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4752517"/>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3342181" y="5409788"/>
            <a:ext cx="8399276" cy="0"/>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sp>
        <p:nvSpPr>
          <p:cNvPr id="161" name="Arrow: U-Turn 160"/>
          <p:cNvSpPr/>
          <p:nvPr/>
        </p:nvSpPr>
        <p:spPr>
          <a:xfrm flipV="1">
            <a:off x="1887512" y="4804570"/>
            <a:ext cx="1950299" cy="776362"/>
          </a:xfrm>
          <a:prstGeom prst="uturnArrow">
            <a:avLst/>
          </a:prstGeom>
          <a:solidFill>
            <a:srgbClr val="00B0F0"/>
          </a:solidFill>
          <a:ln w="3175" cap="flat">
            <a:solidFill>
              <a:srgbClr val="00B0F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2" name="标题 1"/>
          <p:cNvSpPr>
            <a:spLocks noGrp="1"/>
          </p:cNvSpPr>
          <p:nvPr>
            <p:ph type="title"/>
          </p:nvPr>
        </p:nvSpPr>
        <p:spPr>
          <a:xfrm>
            <a:off x="424150" y="49855"/>
            <a:ext cx="11454614" cy="954113"/>
          </a:xfrm>
        </p:spPr>
        <p:txBody>
          <a:bodyPr>
            <a:normAutofit/>
          </a:bodyPr>
          <a:lstStyle/>
          <a:p>
            <a:pPr algn="ctr"/>
            <a:r>
              <a:rPr lang="en-US" altLang="zh-CN" sz="3200" b="1" dirty="0">
                <a:solidFill>
                  <a:schemeClr val="bg1"/>
                </a:solidFill>
                <a:latin typeface="Arial" panose="020B0604020202020204"/>
              </a:rPr>
              <a:t>ONAP Target </a:t>
            </a:r>
            <a:r>
              <a:rPr lang="en-US" altLang="zh-CN" sz="3200" b="1" dirty="0" smtClean="0">
                <a:solidFill>
                  <a:schemeClr val="bg1"/>
                </a:solidFill>
                <a:latin typeface="Arial" panose="020B0604020202020204"/>
              </a:rPr>
              <a:t>Architecture</a:t>
            </a:r>
            <a:r>
              <a:rPr lang="en-US" altLang="zh-CN" sz="3200" b="1" dirty="0">
                <a:solidFill>
                  <a:schemeClr val="bg1"/>
                </a:solidFill>
                <a:latin typeface="Arial" panose="020B0604020202020204"/>
              </a:rPr>
              <a:t/>
            </a:r>
            <a:br>
              <a:rPr lang="en-US" altLang="zh-CN" sz="3200" b="1" dirty="0">
                <a:solidFill>
                  <a:schemeClr val="bg1"/>
                </a:solidFill>
                <a:latin typeface="Arial" panose="020B0604020202020204"/>
              </a:rPr>
            </a:br>
            <a:r>
              <a:rPr lang="en-US" altLang="zh-CN" sz="1800" b="1" dirty="0">
                <a:solidFill>
                  <a:schemeClr val="bg1"/>
                </a:solidFill>
                <a:latin typeface="Arial" panose="020B0604020202020204"/>
              </a:rPr>
              <a:t>(High-Level </a:t>
            </a:r>
            <a:r>
              <a:rPr lang="en-US" altLang="zh-CN" sz="1800" b="1" dirty="0" smtClean="0">
                <a:solidFill>
                  <a:schemeClr val="bg1"/>
                </a:solidFill>
                <a:latin typeface="Arial" panose="020B0604020202020204"/>
              </a:rPr>
              <a:t>Functional View</a:t>
            </a:r>
            <a:r>
              <a:rPr lang="en-US" altLang="zh-CN" sz="1800" b="1" dirty="0">
                <a:solidFill>
                  <a:schemeClr val="bg1"/>
                </a:solidFill>
                <a:latin typeface="Arial" panose="020B0604020202020204"/>
              </a:rPr>
              <a:t>)</a:t>
            </a:r>
            <a:endParaRPr lang="zh-CN" altLang="en-US" sz="1800" b="1" dirty="0">
              <a:solidFill>
                <a:schemeClr val="bg1"/>
              </a:solidFill>
              <a:latin typeface="Arial" panose="020B0604020202020204"/>
            </a:endParaRPr>
          </a:p>
        </p:txBody>
      </p:sp>
      <p:sp>
        <p:nvSpPr>
          <p:cNvPr id="178" name="圆角矩形 28"/>
          <p:cNvSpPr/>
          <p:nvPr/>
        </p:nvSpPr>
        <p:spPr>
          <a:xfrm>
            <a:off x="569799" y="1563080"/>
            <a:ext cx="2640627" cy="3782778"/>
          </a:xfrm>
          <a:prstGeom prst="roundRect">
            <a:avLst>
              <a:gd name="adj" fmla="val 6026"/>
            </a:avLst>
          </a:prstGeom>
          <a:solidFill>
            <a:srgbClr val="1C2754"/>
          </a:solidFill>
          <a:ln w="19050" cap="flat" cmpd="sng" algn="ctr">
            <a:solidFill>
              <a:srgbClr val="00647F"/>
            </a:solidFill>
            <a:prstDash val="dash"/>
            <a:round/>
            <a:headEnd type="none" w="med" len="med"/>
            <a:tailEnd type="none" w="med" len="med"/>
          </a:ln>
          <a:effectLst/>
        </p:spPr>
        <p:txBody>
          <a:bodyPr vert="horz" wrap="square" lIns="91440" tIns="45720" rIns="91440" bIns="45720" numCol="1" rtlCol="0" anchor="t" anchorCtr="0" compatLnSpc="1"/>
          <a:lstStyle/>
          <a:p>
            <a:pPr algn="ctr" fontAlgn="base">
              <a:spcBef>
                <a:spcPct val="0"/>
              </a:spcBef>
              <a:spcAft>
                <a:spcPct val="0"/>
              </a:spcAft>
              <a:buClr>
                <a:srgbClr val="CC9900"/>
              </a:buClr>
            </a:pPr>
            <a:endParaRPr lang="en-US" altLang="zh-CN" b="1" dirty="0">
              <a:solidFill>
                <a:prstClr val="white"/>
              </a:solidFill>
              <a:ea typeface="微软雅黑" panose="020B0503020204020204" pitchFamily="34" charset="-122"/>
            </a:endParaRPr>
          </a:p>
        </p:txBody>
      </p:sp>
      <p:sp>
        <p:nvSpPr>
          <p:cNvPr id="173" name="矩形 192"/>
          <p:cNvSpPr/>
          <p:nvPr/>
        </p:nvSpPr>
        <p:spPr bwMode="auto">
          <a:xfrm>
            <a:off x="1090077" y="1571110"/>
            <a:ext cx="1615250" cy="400110"/>
          </a:xfrm>
          <a:prstGeom prst="rect">
            <a:avLst/>
          </a:prstGeom>
          <a:extLst/>
        </p:spPr>
        <p:txBody>
          <a:bodyPr wrap="none">
            <a:spAutoFit/>
          </a:bodyPr>
          <a:lstStyle/>
          <a:p>
            <a:pPr algn="ctr" fontAlgn="base">
              <a:spcBef>
                <a:spcPct val="0"/>
              </a:spcBef>
              <a:spcAft>
                <a:spcPct val="0"/>
              </a:spcAft>
              <a:buClr>
                <a:srgbClr val="CC9900"/>
              </a:buClr>
            </a:pPr>
            <a:r>
              <a:rPr lang="en-US" altLang="zh-CN" sz="2000" b="1" dirty="0">
                <a:solidFill>
                  <a:srgbClr val="FF0000"/>
                </a:solidFill>
                <a:ea typeface="微软雅黑" panose="020B0503020204020204" pitchFamily="34" charset="-122"/>
              </a:rPr>
              <a:t>DESIGN-TIME</a:t>
            </a:r>
          </a:p>
        </p:txBody>
      </p:sp>
      <p:sp>
        <p:nvSpPr>
          <p:cNvPr id="175" name="圆角矩形 25"/>
          <p:cNvSpPr/>
          <p:nvPr/>
        </p:nvSpPr>
        <p:spPr>
          <a:xfrm>
            <a:off x="625061" y="2724387"/>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pPr>
            <a:r>
              <a:rPr lang="en-US" altLang="zh-CN" sz="1400" b="1" dirty="0">
                <a:solidFill>
                  <a:prstClr val="black"/>
                </a:solidFill>
                <a:latin typeface="Calibri"/>
                <a:ea typeface="微软雅黑" panose="020B0503020204020204" pitchFamily="34" charset="-122"/>
              </a:rPr>
              <a:t>Policy Creation &amp; Validation</a:t>
            </a:r>
          </a:p>
        </p:txBody>
      </p:sp>
      <p:sp>
        <p:nvSpPr>
          <p:cNvPr id="176" name="圆角矩形 26"/>
          <p:cNvSpPr/>
          <p:nvPr/>
        </p:nvSpPr>
        <p:spPr>
          <a:xfrm>
            <a:off x="625061" y="3073622"/>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Analytic Application Design</a:t>
            </a:r>
          </a:p>
        </p:txBody>
      </p:sp>
      <p:sp>
        <p:nvSpPr>
          <p:cNvPr id="179" name="圆角矩形 29"/>
          <p:cNvSpPr/>
          <p:nvPr/>
        </p:nvSpPr>
        <p:spPr>
          <a:xfrm rot="16200000">
            <a:off x="-1574417" y="3327662"/>
            <a:ext cx="3837974" cy="326275"/>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a:solidFill>
                  <a:prstClr val="white"/>
                </a:solidFill>
                <a:ea typeface="微软雅黑" panose="020B0503020204020204" pitchFamily="34" charset="-122"/>
              </a:rPr>
              <a:t>VNF / PNF Onboarding</a:t>
            </a:r>
          </a:p>
        </p:txBody>
      </p:sp>
      <p:sp>
        <p:nvSpPr>
          <p:cNvPr id="219" name="圆角矩形 25"/>
          <p:cNvSpPr/>
          <p:nvPr/>
        </p:nvSpPr>
        <p:spPr>
          <a:xfrm>
            <a:off x="625061" y="2025917"/>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prstClr val="black"/>
                </a:solidFill>
                <a:ea typeface="微软雅黑" panose="020B0503020204020204" pitchFamily="34" charset="-122"/>
              </a:rPr>
              <a:t>Resource Onboarding</a:t>
            </a:r>
          </a:p>
        </p:txBody>
      </p:sp>
      <p:sp>
        <p:nvSpPr>
          <p:cNvPr id="220" name="圆角矩形 20"/>
          <p:cNvSpPr/>
          <p:nvPr/>
        </p:nvSpPr>
        <p:spPr>
          <a:xfrm>
            <a:off x="625061" y="2375152"/>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prstClr val="black"/>
                </a:solidFill>
                <a:ea typeface="微软雅黑" panose="020B0503020204020204" pitchFamily="34" charset="-122"/>
              </a:rPr>
              <a:t>Service  Design</a:t>
            </a:r>
            <a:endParaRPr lang="zh-CN" altLang="en-US" sz="1400" b="1" dirty="0">
              <a:solidFill>
                <a:prstClr val="black"/>
              </a:solidFill>
              <a:ea typeface="微软雅黑" panose="020B0503020204020204" pitchFamily="34" charset="-122"/>
            </a:endParaRPr>
          </a:p>
        </p:txBody>
      </p:sp>
      <p:sp>
        <p:nvSpPr>
          <p:cNvPr id="3" name="Flowchart: Magnetic Disk 2"/>
          <p:cNvSpPr/>
          <p:nvPr/>
        </p:nvSpPr>
        <p:spPr>
          <a:xfrm>
            <a:off x="640108" y="4439224"/>
            <a:ext cx="2487305" cy="874746"/>
          </a:xfrm>
          <a:prstGeom prst="flowChartMagneticDisk">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4" name="Rectangle 3"/>
          <p:cNvSpPr/>
          <p:nvPr/>
        </p:nvSpPr>
        <p:spPr>
          <a:xfrm>
            <a:off x="625061" y="4810670"/>
            <a:ext cx="2502351" cy="338554"/>
          </a:xfrm>
          <a:prstGeom prst="rect">
            <a:avLst/>
          </a:prstGeom>
        </p:spPr>
        <p:txBody>
          <a:bodyPr wrap="square">
            <a:spAutoFit/>
          </a:bodyPr>
          <a:lstStyle/>
          <a:p>
            <a:pPr algn="ctr" fontAlgn="base">
              <a:spcBef>
                <a:spcPct val="0"/>
              </a:spcBef>
              <a:spcAft>
                <a:spcPct val="0"/>
              </a:spcAft>
              <a:buClr>
                <a:srgbClr val="CC9900"/>
              </a:buClr>
              <a:defRPr/>
            </a:pPr>
            <a:r>
              <a:rPr lang="en-US" altLang="zh-CN" sz="1600" b="1" dirty="0">
                <a:solidFill>
                  <a:prstClr val="black"/>
                </a:solidFill>
                <a:ea typeface="微软雅黑" panose="020B0503020204020204" pitchFamily="34" charset="-122"/>
              </a:rPr>
              <a:t>Catalog</a:t>
            </a:r>
            <a:endParaRPr lang="zh-CN" altLang="en-US" b="1" dirty="0">
              <a:solidFill>
                <a:prstClr val="black"/>
              </a:solidFill>
              <a:ea typeface="微软雅黑" panose="020B0503020204020204" pitchFamily="34" charset="-122"/>
            </a:endParaRPr>
          </a:p>
        </p:txBody>
      </p:sp>
      <p:sp>
        <p:nvSpPr>
          <p:cNvPr id="162" name="Rectangle 161"/>
          <p:cNvSpPr/>
          <p:nvPr/>
        </p:nvSpPr>
        <p:spPr>
          <a:xfrm>
            <a:off x="259351" y="5530477"/>
            <a:ext cx="3111367" cy="581441"/>
          </a:xfrm>
          <a:prstGeom prst="rect">
            <a:avLst/>
          </a:prstGeom>
        </p:spPr>
        <p:txBody>
          <a:bodyPr wrap="square">
            <a:spAutoFit/>
          </a:bodyPr>
          <a:lstStyle/>
          <a:p>
            <a:pPr>
              <a:lnSpc>
                <a:spcPct val="107000"/>
              </a:lnSpc>
              <a:spcAft>
                <a:spcPts val="800"/>
              </a:spcAft>
            </a:pPr>
            <a:r>
              <a:rPr lang="en-US" sz="1200" b="1" dirty="0">
                <a:solidFill>
                  <a:prstClr val="black"/>
                </a:solidFill>
                <a:ea typeface="Calibri" panose="020F0502020204030204" pitchFamily="34" charset="0"/>
                <a:cs typeface="Times New Roman" panose="02020603050405020304" pitchFamily="18" charset="0"/>
              </a:rPr>
              <a:t>Recipe/Eng Rules &amp; Policy Distribution</a:t>
            </a:r>
          </a:p>
          <a:p>
            <a:pPr>
              <a:lnSpc>
                <a:spcPct val="107000"/>
              </a:lnSpc>
              <a:spcAft>
                <a:spcPts val="800"/>
              </a:spcAft>
            </a:pPr>
            <a:r>
              <a:rPr lang="en-US" sz="1200" b="1" dirty="0">
                <a:solidFill>
                  <a:prstClr val="black"/>
                </a:solidFill>
                <a:ea typeface="Calibri" panose="020F0502020204030204" pitchFamily="34" charset="0"/>
                <a:cs typeface="Times New Roman" panose="02020603050405020304" pitchFamily="18" charset="0"/>
              </a:rPr>
              <a:t>ONAP Optimization Framework</a:t>
            </a:r>
          </a:p>
        </p:txBody>
      </p:sp>
      <p:sp>
        <p:nvSpPr>
          <p:cNvPr id="157" name="圆角矩形 55"/>
          <p:cNvSpPr/>
          <p:nvPr/>
        </p:nvSpPr>
        <p:spPr>
          <a:xfrm rot="16200000">
            <a:off x="10159129" y="3070441"/>
            <a:ext cx="3416318" cy="402691"/>
          </a:xfrm>
          <a:prstGeom prst="roundRect">
            <a:avLst>
              <a:gd name="adj" fmla="val 16483"/>
            </a:avLst>
          </a:prstGeom>
          <a:solidFill>
            <a:srgbClr val="009788">
              <a:alpha val="50000"/>
            </a:srgbClr>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rgbClr val="44546A"/>
                </a:solidFill>
                <a:ea typeface="微软雅黑" panose="020B0503020204020204" pitchFamily="34" charset="-122"/>
              </a:rPr>
              <a:t>ONAP Operations Manager </a:t>
            </a:r>
          </a:p>
        </p:txBody>
      </p:sp>
      <p:sp>
        <p:nvSpPr>
          <p:cNvPr id="199" name="矩形 54"/>
          <p:cNvSpPr/>
          <p:nvPr/>
        </p:nvSpPr>
        <p:spPr bwMode="auto">
          <a:xfrm>
            <a:off x="3327597" y="1552222"/>
            <a:ext cx="8302057" cy="3427725"/>
          </a:xfrm>
          <a:prstGeom prst="rect">
            <a:avLst/>
          </a:prstGeom>
          <a:solidFill>
            <a:schemeClr val="accent5">
              <a:lumMod val="20000"/>
              <a:lumOff val="80000"/>
            </a:schemeClr>
          </a:solidFill>
          <a:ln w="9525" cap="flat" cmpd="sng" algn="ctr">
            <a:solidFill>
              <a:srgbClr val="00B0F0"/>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1828800" indent="-222250" algn="r">
              <a:buClr>
                <a:srgbClr val="CC9900"/>
              </a:buClr>
              <a:defRPr/>
            </a:pPr>
            <a:r>
              <a:rPr lang="en-US" altLang="zh-CN" sz="2000" i="1" dirty="0">
                <a:solidFill>
                  <a:srgbClr val="000000"/>
                </a:solidFill>
                <a:latin typeface="Calibri"/>
                <a:ea typeface="微软雅黑" panose="020B0503020204020204" pitchFamily="34" charset="-122"/>
              </a:rPr>
              <a:t>         </a:t>
            </a:r>
            <a:endParaRPr lang="en-US" altLang="zh-CN" sz="2000" b="1" i="1" dirty="0">
              <a:solidFill>
                <a:srgbClr val="FF0000"/>
              </a:solidFill>
              <a:latin typeface="Calibri"/>
              <a:ea typeface="微软雅黑" panose="020B0503020204020204" pitchFamily="34" charset="-122"/>
            </a:endParaRPr>
          </a:p>
        </p:txBody>
      </p:sp>
      <p:sp>
        <p:nvSpPr>
          <p:cNvPr id="180" name="圆角矩形 30"/>
          <p:cNvSpPr/>
          <p:nvPr/>
        </p:nvSpPr>
        <p:spPr>
          <a:xfrm>
            <a:off x="3516372" y="1571814"/>
            <a:ext cx="1920536" cy="323164"/>
          </a:xfrm>
          <a:prstGeom prst="roundRect">
            <a:avLst>
              <a:gd name="adj" fmla="val 9045"/>
            </a:avLst>
          </a:prstGeom>
          <a:solidFill>
            <a:srgbClr val="00647F"/>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lnSpc>
                <a:spcPct val="80000"/>
              </a:lnSpc>
              <a:spcBef>
                <a:spcPct val="0"/>
              </a:spcBef>
              <a:spcAft>
                <a:spcPct val="0"/>
              </a:spcAft>
              <a:buClr>
                <a:srgbClr val="CC9900"/>
              </a:buClr>
            </a:pPr>
            <a:r>
              <a:rPr lang="en-US" altLang="zh-CN" sz="1400" b="1" dirty="0">
                <a:solidFill>
                  <a:prstClr val="white"/>
                </a:solidFill>
                <a:ea typeface="微软雅黑" panose="020B0503020204020204" pitchFamily="34" charset="-122"/>
              </a:rPr>
              <a:t>Dashboard OA&amp;M</a:t>
            </a:r>
          </a:p>
        </p:txBody>
      </p:sp>
      <p:sp>
        <p:nvSpPr>
          <p:cNvPr id="181" name="圆角矩形 31"/>
          <p:cNvSpPr/>
          <p:nvPr/>
        </p:nvSpPr>
        <p:spPr>
          <a:xfrm>
            <a:off x="8644176" y="1968916"/>
            <a:ext cx="1608806" cy="963527"/>
          </a:xfrm>
          <a:prstGeom prst="roundRect">
            <a:avLst/>
          </a:prstGeom>
          <a:solidFill>
            <a:srgbClr val="009788"/>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defTabSz="457200" hangingPunct="0"/>
            <a:endParaRPr lang="en-US" altLang="zh-CN" sz="1400" dirty="0">
              <a:solidFill>
                <a:prstClr val="white"/>
              </a:solidFill>
            </a:endParaRPr>
          </a:p>
        </p:txBody>
      </p:sp>
      <p:sp>
        <p:nvSpPr>
          <p:cNvPr id="192" name="圆角矩形 47"/>
          <p:cNvSpPr/>
          <p:nvPr/>
        </p:nvSpPr>
        <p:spPr>
          <a:xfrm>
            <a:off x="569799" y="1296898"/>
            <a:ext cx="11059855" cy="242407"/>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a:solidFill>
                  <a:prstClr val="white"/>
                </a:solidFill>
                <a:ea typeface="微软雅黑" panose="020B0503020204020204" pitchFamily="34" charset="-122"/>
              </a:rPr>
              <a:t>ONAP External APIs </a:t>
            </a:r>
          </a:p>
        </p:txBody>
      </p:sp>
      <p:sp>
        <p:nvSpPr>
          <p:cNvPr id="194" name="圆角矩形 48"/>
          <p:cNvSpPr/>
          <p:nvPr/>
        </p:nvSpPr>
        <p:spPr>
          <a:xfrm>
            <a:off x="10298932" y="1953313"/>
            <a:ext cx="1283885" cy="2945165"/>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lnSpc>
                <a:spcPct val="80000"/>
              </a:lnSpc>
              <a:spcBef>
                <a:spcPct val="0"/>
              </a:spcBef>
              <a:spcAft>
                <a:spcPct val="0"/>
              </a:spcAft>
              <a:buClr>
                <a:srgbClr val="CC9900"/>
              </a:buClr>
            </a:pPr>
            <a:r>
              <a:rPr lang="en-US" altLang="zh-CN" sz="1300" b="1" dirty="0">
                <a:solidFill>
                  <a:prstClr val="white"/>
                </a:solidFill>
                <a:ea typeface="微软雅黑" panose="020B0503020204020204" pitchFamily="34" charset="-122"/>
              </a:rPr>
              <a:t>Common</a:t>
            </a:r>
          </a:p>
          <a:p>
            <a:pPr algn="ctr" fontAlgn="base">
              <a:lnSpc>
                <a:spcPct val="80000"/>
              </a:lnSpc>
              <a:spcBef>
                <a:spcPct val="0"/>
              </a:spcBef>
              <a:spcAft>
                <a:spcPct val="0"/>
              </a:spcAft>
              <a:buClr>
                <a:srgbClr val="CC9900"/>
              </a:buClr>
            </a:pPr>
            <a:r>
              <a:rPr lang="en-US" altLang="zh-CN" sz="1300" b="1" dirty="0">
                <a:solidFill>
                  <a:prstClr val="white"/>
                </a:solidFill>
                <a:ea typeface="微软雅黑" panose="020B0503020204020204" pitchFamily="34" charset="-122"/>
              </a:rPr>
              <a:t> Services</a:t>
            </a:r>
            <a:endParaRPr lang="zh-CN" altLang="en-US" sz="1300" b="1" dirty="0">
              <a:solidFill>
                <a:prstClr val="white"/>
              </a:solidFill>
              <a:ea typeface="微软雅黑" panose="020B0503020204020204" pitchFamily="34" charset="-122"/>
            </a:endParaRPr>
          </a:p>
        </p:txBody>
      </p:sp>
      <p:sp>
        <p:nvSpPr>
          <p:cNvPr id="225" name="圆角矩形 51"/>
          <p:cNvSpPr/>
          <p:nvPr/>
        </p:nvSpPr>
        <p:spPr>
          <a:xfrm>
            <a:off x="10310434" y="2669068"/>
            <a:ext cx="1234440" cy="51165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Application</a:t>
            </a:r>
          </a:p>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Authorization</a:t>
            </a:r>
          </a:p>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Framework</a:t>
            </a:r>
          </a:p>
        </p:txBody>
      </p:sp>
      <p:sp>
        <p:nvSpPr>
          <p:cNvPr id="94" name="圆角矩形 31"/>
          <p:cNvSpPr/>
          <p:nvPr/>
        </p:nvSpPr>
        <p:spPr>
          <a:xfrm>
            <a:off x="5171864" y="1936691"/>
            <a:ext cx="1655880" cy="102741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fontAlgn="base">
              <a:spcBef>
                <a:spcPct val="0"/>
              </a:spcBef>
              <a:spcAft>
                <a:spcPct val="0"/>
              </a:spcAft>
              <a:buClr>
                <a:srgbClr val="CC9900"/>
              </a:buClr>
            </a:pPr>
            <a:endParaRPr lang="en-US" altLang="zh-CN" sz="1400" b="1" dirty="0">
              <a:solidFill>
                <a:prstClr val="white"/>
              </a:solidFill>
              <a:ea typeface="微软雅黑" panose="020B0503020204020204" pitchFamily="34" charset="-122"/>
            </a:endParaRPr>
          </a:p>
        </p:txBody>
      </p:sp>
      <p:sp>
        <p:nvSpPr>
          <p:cNvPr id="65" name="圆角矩形 51"/>
          <p:cNvSpPr/>
          <p:nvPr/>
        </p:nvSpPr>
        <p:spPr>
          <a:xfrm>
            <a:off x="10323654" y="3767590"/>
            <a:ext cx="1234440" cy="411124"/>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Logging</a:t>
            </a:r>
          </a:p>
        </p:txBody>
      </p:sp>
      <p:sp>
        <p:nvSpPr>
          <p:cNvPr id="108" name="圆角矩形 31"/>
          <p:cNvSpPr/>
          <p:nvPr/>
        </p:nvSpPr>
        <p:spPr>
          <a:xfrm>
            <a:off x="3614663" y="1970997"/>
            <a:ext cx="1370831" cy="997731"/>
          </a:xfrm>
          <a:prstGeom prst="roundRect">
            <a:avLst/>
          </a:prstGeom>
          <a:solidFill>
            <a:srgbClr val="1C2754"/>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defTabSz="457200" hangingPunct="0"/>
            <a:endParaRPr lang="en-US" altLang="zh-CN" sz="1400" b="1" dirty="0">
              <a:solidFill>
                <a:prstClr val="white"/>
              </a:solidFill>
              <a:ea typeface="宋体" panose="02010600030101010101" pitchFamily="2" charset="-122"/>
            </a:endParaRPr>
          </a:p>
        </p:txBody>
      </p:sp>
      <p:sp>
        <p:nvSpPr>
          <p:cNvPr id="119" name="TextBox 118"/>
          <p:cNvSpPr txBox="1"/>
          <p:nvPr/>
        </p:nvSpPr>
        <p:spPr>
          <a:xfrm flipH="1">
            <a:off x="3696053" y="2138393"/>
            <a:ext cx="1256206"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srgbClr val="FFFFFF"/>
                </a:solidFill>
                <a:sym typeface="Calibri"/>
              </a:rPr>
              <a:t>Policy Framework</a:t>
            </a:r>
          </a:p>
        </p:txBody>
      </p:sp>
      <p:sp>
        <p:nvSpPr>
          <p:cNvPr id="126" name="TextBox 125"/>
          <p:cNvSpPr txBox="1"/>
          <p:nvPr/>
        </p:nvSpPr>
        <p:spPr>
          <a:xfrm flipH="1">
            <a:off x="8642352" y="2141185"/>
            <a:ext cx="1624729" cy="7386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dirty="0">
                <a:solidFill>
                  <a:srgbClr val="FFFFFF"/>
                </a:solidFill>
                <a:sym typeface="Calibri"/>
              </a:rPr>
              <a:t> </a:t>
            </a:r>
            <a:r>
              <a:rPr lang="en-US" sz="1400" b="1" dirty="0">
                <a:solidFill>
                  <a:srgbClr val="FFFFFF"/>
                </a:solidFill>
                <a:sym typeface="Calibri"/>
              </a:rPr>
              <a:t>Active &amp; Available Inventory</a:t>
            </a:r>
          </a:p>
          <a:p>
            <a:pPr algn="ctr" defTabSz="457200" hangingPunct="0"/>
            <a:r>
              <a:rPr lang="en-US" sz="1400" b="1" dirty="0">
                <a:solidFill>
                  <a:srgbClr val="FFFFFF"/>
                </a:solidFill>
                <a:sym typeface="Calibri"/>
              </a:rPr>
              <a:t>External Registry</a:t>
            </a:r>
          </a:p>
        </p:txBody>
      </p:sp>
      <p:sp>
        <p:nvSpPr>
          <p:cNvPr id="143" name="圆角矩形 32"/>
          <p:cNvSpPr/>
          <p:nvPr/>
        </p:nvSpPr>
        <p:spPr>
          <a:xfrm>
            <a:off x="7388013" y="3670683"/>
            <a:ext cx="2640134" cy="1236432"/>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r>
              <a:rPr lang="en-US" sz="1400" b="1" dirty="0">
                <a:solidFill>
                  <a:srgbClr val="000000"/>
                </a:solidFill>
                <a:sym typeface="Calibri"/>
              </a:rPr>
              <a:t>Generic NF Controllers  (L4-L7)</a:t>
            </a:r>
            <a:endParaRPr lang="en-US" altLang="zh-CN" sz="1400" b="1" dirty="0">
              <a:solidFill>
                <a:prstClr val="black"/>
              </a:solidFill>
            </a:endParaRPr>
          </a:p>
        </p:txBody>
      </p:sp>
      <p:sp>
        <p:nvSpPr>
          <p:cNvPr id="144" name="圆角矩形 32"/>
          <p:cNvSpPr/>
          <p:nvPr/>
        </p:nvSpPr>
        <p:spPr>
          <a:xfrm>
            <a:off x="5364654" y="3653241"/>
            <a:ext cx="1901244" cy="1232382"/>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endParaRPr lang="en-US" altLang="zh-CN" sz="1400" b="1" dirty="0">
              <a:solidFill>
                <a:prstClr val="white"/>
              </a:solidFill>
            </a:endParaRPr>
          </a:p>
        </p:txBody>
      </p:sp>
      <p:sp>
        <p:nvSpPr>
          <p:cNvPr id="133" name="圆角矩形 32"/>
          <p:cNvSpPr/>
          <p:nvPr/>
        </p:nvSpPr>
        <p:spPr>
          <a:xfrm>
            <a:off x="3376407" y="3640275"/>
            <a:ext cx="1895499" cy="1236433"/>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endParaRPr lang="en-US" altLang="zh-CN" sz="1400" b="1" dirty="0">
              <a:solidFill>
                <a:prstClr val="white"/>
              </a:solidFill>
            </a:endParaRPr>
          </a:p>
        </p:txBody>
      </p:sp>
      <p:sp>
        <p:nvSpPr>
          <p:cNvPr id="105" name="TextBox 104"/>
          <p:cNvSpPr txBox="1"/>
          <p:nvPr/>
        </p:nvSpPr>
        <p:spPr>
          <a:xfrm flipH="1">
            <a:off x="5182931" y="2073280"/>
            <a:ext cx="1663667" cy="7386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srgbClr val="FFFFFF"/>
                </a:solidFill>
                <a:sym typeface="Calibri"/>
              </a:rPr>
              <a:t>Data Collection, Analytics, and Events</a:t>
            </a:r>
          </a:p>
          <a:p>
            <a:pPr algn="ctr" defTabSz="457200" hangingPunct="0"/>
            <a:r>
              <a:rPr lang="en-US" sz="1400" b="1" dirty="0">
                <a:solidFill>
                  <a:srgbClr val="FFFFFF"/>
                </a:solidFill>
                <a:sym typeface="Calibri"/>
              </a:rPr>
              <a:t>Event Correlation </a:t>
            </a:r>
            <a:endParaRPr lang="en-US" sz="1600" b="1" dirty="0">
              <a:solidFill>
                <a:srgbClr val="FFFFFF"/>
              </a:solidFill>
              <a:sym typeface="Calibri"/>
            </a:endParaRPr>
          </a:p>
        </p:txBody>
      </p:sp>
      <p:sp>
        <p:nvSpPr>
          <p:cNvPr id="125" name="圆角矩形 51"/>
          <p:cNvSpPr/>
          <p:nvPr/>
        </p:nvSpPr>
        <p:spPr>
          <a:xfrm>
            <a:off x="10310434" y="3225371"/>
            <a:ext cx="1234440" cy="472892"/>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ONAP Optimization Framework</a:t>
            </a:r>
            <a:endParaRPr lang="en-US" altLang="zh-CN" sz="1050" b="1" dirty="0">
              <a:solidFill>
                <a:prstClr val="black"/>
              </a:solidFill>
              <a:ea typeface="微软雅黑" panose="020B0503020204020204" pitchFamily="34" charset="-122"/>
            </a:endParaRPr>
          </a:p>
        </p:txBody>
      </p:sp>
      <p:sp>
        <p:nvSpPr>
          <p:cNvPr id="127" name="TextBox 126"/>
          <p:cNvSpPr txBox="1"/>
          <p:nvPr/>
        </p:nvSpPr>
        <p:spPr>
          <a:xfrm flipH="1">
            <a:off x="5475751" y="4043060"/>
            <a:ext cx="1647409"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prstClr val="black"/>
                </a:solidFill>
                <a:sym typeface="Calibri"/>
              </a:rPr>
              <a:t>SDN Controller</a:t>
            </a:r>
          </a:p>
          <a:p>
            <a:pPr algn="ctr" defTabSz="457200" hangingPunct="0"/>
            <a:r>
              <a:rPr lang="en-US" sz="1400" b="1" dirty="0">
                <a:solidFill>
                  <a:prstClr val="black"/>
                </a:solidFill>
                <a:sym typeface="Calibri"/>
              </a:rPr>
              <a:t>(L0-L3)</a:t>
            </a:r>
          </a:p>
        </p:txBody>
      </p:sp>
      <p:sp>
        <p:nvSpPr>
          <p:cNvPr id="76" name="矩形 69"/>
          <p:cNvSpPr/>
          <p:nvPr/>
        </p:nvSpPr>
        <p:spPr bwMode="auto">
          <a:xfrm>
            <a:off x="3850868" y="5014915"/>
            <a:ext cx="7445829" cy="284327"/>
          </a:xfrm>
          <a:prstGeom prst="rect">
            <a:avLst/>
          </a:prstGeom>
          <a:solidFill>
            <a:schemeClr val="bg2">
              <a:lumMod val="90000"/>
            </a:schemeClr>
          </a:solidFill>
          <a:ln w="9525" cap="flat" cmpd="sng" algn="ctr">
            <a:solidFill>
              <a:schemeClr val="tx1"/>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smtClean="0">
                <a:solidFill>
                  <a:srgbClr val="000000"/>
                </a:solidFill>
                <a:latin typeface="Calibri"/>
                <a:ea typeface="微软雅黑" panose="020B0503020204020204" pitchFamily="34" charset="-122"/>
              </a:rPr>
              <a:t>Optional External </a:t>
            </a:r>
            <a:r>
              <a:rPr lang="en-US" altLang="zh-CN" sz="1400" b="1" dirty="0">
                <a:solidFill>
                  <a:srgbClr val="000000"/>
                </a:solidFill>
                <a:latin typeface="Calibri"/>
                <a:ea typeface="微软雅黑" panose="020B0503020204020204" pitchFamily="34" charset="-122"/>
              </a:rPr>
              <a:t>Systems</a:t>
            </a:r>
          </a:p>
        </p:txBody>
      </p:sp>
      <p:sp>
        <p:nvSpPr>
          <p:cNvPr id="75" name="矩形 69"/>
          <p:cNvSpPr/>
          <p:nvPr/>
        </p:nvSpPr>
        <p:spPr bwMode="auto">
          <a:xfrm>
            <a:off x="3850868" y="5464890"/>
            <a:ext cx="7445829" cy="284327"/>
          </a:xfrm>
          <a:prstGeom prst="rect">
            <a:avLst/>
          </a:prstGeom>
          <a:solidFill>
            <a:schemeClr val="bg2">
              <a:lumMod val="90000"/>
            </a:schemeClr>
          </a:solidFill>
          <a:ln w="9525" cap="flat" cmpd="sng" algn="ctr">
            <a:solidFill>
              <a:schemeClr val="accent5">
                <a:lumMod val="75000"/>
              </a:schemeClr>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Network Function Layer</a:t>
            </a:r>
          </a:p>
        </p:txBody>
      </p:sp>
      <p:sp>
        <p:nvSpPr>
          <p:cNvPr id="114" name="矩形 69"/>
          <p:cNvSpPr/>
          <p:nvPr/>
        </p:nvSpPr>
        <p:spPr bwMode="auto">
          <a:xfrm>
            <a:off x="3837812" y="5803091"/>
            <a:ext cx="6472622" cy="312141"/>
          </a:xfrm>
          <a:prstGeom prst="rect">
            <a:avLst/>
          </a:prstGeom>
          <a:solidFill>
            <a:schemeClr val="bg2">
              <a:lumMod val="90000"/>
            </a:schemeClr>
          </a:solidFill>
          <a:ln w="9525" cap="flat" cmpd="sng" algn="ctr">
            <a:solidFill>
              <a:schemeClr val="accent5">
                <a:lumMod val="75000"/>
              </a:schemeClr>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Hypervisor / OS Layer</a:t>
            </a:r>
          </a:p>
        </p:txBody>
      </p:sp>
      <p:sp>
        <p:nvSpPr>
          <p:cNvPr id="120" name="圆角矩形 188"/>
          <p:cNvSpPr/>
          <p:nvPr/>
        </p:nvSpPr>
        <p:spPr bwMode="auto">
          <a:xfrm>
            <a:off x="5571342" y="5857165"/>
            <a:ext cx="902738"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000000"/>
                </a:solidFill>
                <a:latin typeface="Calibri"/>
                <a:ea typeface="微软雅黑" panose="020B0503020204020204" pitchFamily="34" charset="-122"/>
              </a:rPr>
              <a:t>OpenStack</a:t>
            </a:r>
          </a:p>
        </p:txBody>
      </p:sp>
      <p:sp>
        <p:nvSpPr>
          <p:cNvPr id="121" name="圆角矩形 65"/>
          <p:cNvSpPr/>
          <p:nvPr/>
        </p:nvSpPr>
        <p:spPr bwMode="auto">
          <a:xfrm>
            <a:off x="7515761" y="5835220"/>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000000"/>
                </a:solidFill>
                <a:latin typeface="Calibri"/>
                <a:ea typeface="微软雅黑" panose="020B0503020204020204" pitchFamily="34" charset="-122"/>
              </a:rPr>
              <a:t>Azure</a:t>
            </a:r>
          </a:p>
        </p:txBody>
      </p:sp>
      <p:sp>
        <p:nvSpPr>
          <p:cNvPr id="122" name="圆角矩形 66"/>
          <p:cNvSpPr/>
          <p:nvPr/>
        </p:nvSpPr>
        <p:spPr bwMode="auto">
          <a:xfrm>
            <a:off x="6633896" y="5849052"/>
            <a:ext cx="754117"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VMware</a:t>
            </a:r>
          </a:p>
        </p:txBody>
      </p:sp>
      <p:sp>
        <p:nvSpPr>
          <p:cNvPr id="137" name="圆角矩形 67"/>
          <p:cNvSpPr/>
          <p:nvPr/>
        </p:nvSpPr>
        <p:spPr bwMode="auto">
          <a:xfrm>
            <a:off x="9276816" y="5850284"/>
            <a:ext cx="921497"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000000"/>
                </a:solidFill>
                <a:latin typeface="Calibri"/>
                <a:ea typeface="微软雅黑" panose="020B0503020204020204" pitchFamily="34" charset="-122"/>
              </a:rPr>
              <a:t>RackSpace</a:t>
            </a:r>
          </a:p>
        </p:txBody>
      </p:sp>
      <p:sp>
        <p:nvSpPr>
          <p:cNvPr id="14" name="TextBox 13"/>
          <p:cNvSpPr txBox="1"/>
          <p:nvPr/>
        </p:nvSpPr>
        <p:spPr>
          <a:xfrm>
            <a:off x="9336817" y="5327412"/>
            <a:ext cx="461406"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57200" hangingPunct="0"/>
            <a:r>
              <a:rPr lang="en-US" sz="2400" dirty="0">
                <a:solidFill>
                  <a:srgbClr val="000000"/>
                </a:solidFill>
                <a:sym typeface="Calibri"/>
              </a:rPr>
              <a:t>…</a:t>
            </a:r>
          </a:p>
        </p:txBody>
      </p:sp>
      <p:sp>
        <p:nvSpPr>
          <p:cNvPr id="135" name="圆角矩形 188"/>
          <p:cNvSpPr/>
          <p:nvPr/>
        </p:nvSpPr>
        <p:spPr bwMode="auto">
          <a:xfrm>
            <a:off x="5921433" y="5066173"/>
            <a:ext cx="1476782"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3rd Party Controller</a:t>
            </a:r>
          </a:p>
        </p:txBody>
      </p:sp>
      <p:sp>
        <p:nvSpPr>
          <p:cNvPr id="145" name="圆角矩形 65"/>
          <p:cNvSpPr/>
          <p:nvPr/>
        </p:nvSpPr>
        <p:spPr bwMode="auto">
          <a:xfrm>
            <a:off x="8267439" y="5849052"/>
            <a:ext cx="928136"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smtClean="0">
                <a:solidFill>
                  <a:srgbClr val="000000"/>
                </a:solidFill>
                <a:latin typeface="Calibri"/>
                <a:ea typeface="微软雅黑" panose="020B0503020204020204" pitchFamily="34" charset="-122"/>
              </a:rPr>
              <a:t>Kubernetes</a:t>
            </a:r>
            <a:endParaRPr lang="en-US" altLang="zh-CN" sz="1200" b="1" dirty="0">
              <a:solidFill>
                <a:srgbClr val="000000"/>
              </a:solidFill>
              <a:latin typeface="Calibri"/>
              <a:ea typeface="微软雅黑" panose="020B0503020204020204" pitchFamily="34" charset="-122"/>
            </a:endParaRPr>
          </a:p>
        </p:txBody>
      </p:sp>
      <p:sp>
        <p:nvSpPr>
          <p:cNvPr id="149" name="圆角矩形 65"/>
          <p:cNvSpPr/>
          <p:nvPr/>
        </p:nvSpPr>
        <p:spPr bwMode="auto">
          <a:xfrm>
            <a:off x="8032248" y="5501567"/>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VNFs</a:t>
            </a:r>
          </a:p>
        </p:txBody>
      </p:sp>
      <p:sp>
        <p:nvSpPr>
          <p:cNvPr id="150" name="圆角矩形 65"/>
          <p:cNvSpPr/>
          <p:nvPr/>
        </p:nvSpPr>
        <p:spPr bwMode="auto">
          <a:xfrm>
            <a:off x="10391675" y="5486245"/>
            <a:ext cx="670684" cy="668547"/>
          </a:xfrm>
          <a:prstGeom prst="roundRect">
            <a:avLst>
              <a:gd name="adj" fmla="val 12823"/>
            </a:avLst>
          </a:prstGeom>
          <a:solidFill>
            <a:schemeClr val="accent6">
              <a:lumMod val="20000"/>
              <a:lumOff val="80000"/>
            </a:scheme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PNFs</a:t>
            </a:r>
          </a:p>
        </p:txBody>
      </p:sp>
      <p:grpSp>
        <p:nvGrpSpPr>
          <p:cNvPr id="138" name="Group 73"/>
          <p:cNvGrpSpPr/>
          <p:nvPr/>
        </p:nvGrpSpPr>
        <p:grpSpPr>
          <a:xfrm>
            <a:off x="4519533" y="6141556"/>
            <a:ext cx="5523621" cy="575678"/>
            <a:chOff x="2002173" y="5867539"/>
            <a:chExt cx="5523621" cy="575678"/>
          </a:xfrm>
        </p:grpSpPr>
        <p:pic>
          <p:nvPicPr>
            <p:cNvPr id="139" name="Picture 13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02173" y="5977908"/>
              <a:ext cx="905123" cy="410546"/>
            </a:xfrm>
            <a:prstGeom prst="rect">
              <a:avLst/>
            </a:prstGeom>
          </p:spPr>
        </p:pic>
        <p:sp>
          <p:nvSpPr>
            <p:cNvPr id="140" name="Isosceles Triangle 139"/>
            <p:cNvSpPr/>
            <p:nvPr/>
          </p:nvSpPr>
          <p:spPr>
            <a:xfrm flipV="1">
              <a:off x="2184146" y="5867539"/>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pic>
          <p:nvPicPr>
            <p:cNvPr id="141" name="Picture 14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05751" y="5991537"/>
              <a:ext cx="905123" cy="410546"/>
            </a:xfrm>
            <a:prstGeom prst="rect">
              <a:avLst/>
            </a:prstGeom>
          </p:spPr>
        </p:pic>
        <p:sp>
          <p:nvSpPr>
            <p:cNvPr id="146" name="Isosceles Triangle 145"/>
            <p:cNvSpPr/>
            <p:nvPr/>
          </p:nvSpPr>
          <p:spPr>
            <a:xfrm flipV="1">
              <a:off x="4587724" y="5870717"/>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153" name="Isosceles Triangle 152"/>
            <p:cNvSpPr/>
            <p:nvPr/>
          </p:nvSpPr>
          <p:spPr>
            <a:xfrm flipV="1">
              <a:off x="6931219" y="5880776"/>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pic>
          <p:nvPicPr>
            <p:cNvPr id="154" name="Picture 15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59457" y="6011570"/>
              <a:ext cx="766337" cy="324807"/>
            </a:xfrm>
            <a:prstGeom prst="rect">
              <a:avLst/>
            </a:prstGeom>
            <a:ln>
              <a:noFill/>
            </a:ln>
          </p:spPr>
        </p:pic>
        <p:cxnSp>
          <p:nvCxnSpPr>
            <p:cNvPr id="155" name="Straight Connector 154"/>
            <p:cNvCxnSpPr/>
            <p:nvPr/>
          </p:nvCxnSpPr>
          <p:spPr>
            <a:xfrm>
              <a:off x="2888299" y="6227487"/>
              <a:ext cx="1498455" cy="13629"/>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56" name="Straight Connector 155"/>
            <p:cNvCxnSpPr/>
            <p:nvPr/>
          </p:nvCxnSpPr>
          <p:spPr>
            <a:xfrm>
              <a:off x="5282534" y="6243163"/>
              <a:ext cx="1498455" cy="0"/>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159" name="TextBox 158"/>
            <p:cNvSpPr txBox="1"/>
            <p:nvPr/>
          </p:nvSpPr>
          <p:spPr>
            <a:xfrm>
              <a:off x="6950470" y="6014793"/>
              <a:ext cx="420946"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000" dirty="0">
                  <a:solidFill>
                    <a:srgbClr val="000000"/>
                  </a:solidFill>
                  <a:sym typeface="Calibri"/>
                </a:rPr>
                <a:t>Public</a:t>
              </a:r>
            </a:p>
            <a:p>
              <a:pPr algn="ctr" defTabSz="457200" hangingPunct="0"/>
              <a:r>
                <a:rPr lang="en-US" sz="1000" dirty="0">
                  <a:solidFill>
                    <a:prstClr val="black"/>
                  </a:solidFill>
                </a:rPr>
                <a:t>Cloud</a:t>
              </a:r>
              <a:endParaRPr lang="en-US" sz="1000" dirty="0">
                <a:solidFill>
                  <a:srgbClr val="000000"/>
                </a:solidFill>
                <a:sym typeface="Calibri"/>
              </a:endParaRPr>
            </a:p>
          </p:txBody>
        </p:sp>
        <p:sp>
          <p:nvSpPr>
            <p:cNvPr id="163" name="TextBox 162"/>
            <p:cNvSpPr txBox="1"/>
            <p:nvPr/>
          </p:nvSpPr>
          <p:spPr>
            <a:xfrm>
              <a:off x="2107324" y="6034247"/>
              <a:ext cx="675824"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000" dirty="0">
                  <a:solidFill>
                    <a:srgbClr val="000000"/>
                  </a:solidFill>
                  <a:sym typeface="Calibri"/>
                </a:rPr>
                <a:t>Private</a:t>
              </a:r>
            </a:p>
            <a:p>
              <a:pPr algn="ctr" defTabSz="457200" hangingPunct="0"/>
              <a:r>
                <a:rPr lang="en-US" sz="1000" dirty="0">
                  <a:solidFill>
                    <a:prstClr val="black"/>
                  </a:solidFill>
                </a:rPr>
                <a:t>Edge Cloud</a:t>
              </a:r>
              <a:endParaRPr lang="en-US" sz="1000" dirty="0">
                <a:solidFill>
                  <a:srgbClr val="000000"/>
                </a:solidFill>
                <a:sym typeface="Calibri"/>
              </a:endParaRPr>
            </a:p>
          </p:txBody>
        </p:sp>
        <p:sp>
          <p:nvSpPr>
            <p:cNvPr id="167" name="TextBox 166"/>
            <p:cNvSpPr txBox="1"/>
            <p:nvPr/>
          </p:nvSpPr>
          <p:spPr>
            <a:xfrm>
              <a:off x="4551574" y="6043109"/>
              <a:ext cx="568423"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000" dirty="0">
                  <a:solidFill>
                    <a:srgbClr val="000000"/>
                  </a:solidFill>
                  <a:sym typeface="Calibri"/>
                </a:rPr>
                <a:t>Private</a:t>
              </a:r>
            </a:p>
            <a:p>
              <a:pPr algn="ctr" defTabSz="457200" hangingPunct="0"/>
              <a:r>
                <a:rPr lang="en-US" sz="1000" dirty="0">
                  <a:solidFill>
                    <a:prstClr val="black"/>
                  </a:solidFill>
                </a:rPr>
                <a:t>DC Cloud</a:t>
              </a:r>
              <a:endParaRPr lang="en-US" sz="1000" dirty="0">
                <a:solidFill>
                  <a:srgbClr val="000000"/>
                </a:solidFill>
                <a:sym typeface="Calibri"/>
              </a:endParaRPr>
            </a:p>
          </p:txBody>
        </p:sp>
        <p:sp>
          <p:nvSpPr>
            <p:cNvPr id="168" name="TextBox 167"/>
            <p:cNvSpPr txBox="1"/>
            <p:nvPr/>
          </p:nvSpPr>
          <p:spPr>
            <a:xfrm>
              <a:off x="6015577" y="5952703"/>
              <a:ext cx="230189"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400" dirty="0">
                  <a:solidFill>
                    <a:srgbClr val="000000"/>
                  </a:solidFill>
                  <a:sym typeface="Calibri"/>
                </a:rPr>
                <a:t>IP</a:t>
              </a:r>
            </a:p>
          </p:txBody>
        </p:sp>
        <p:sp>
          <p:nvSpPr>
            <p:cNvPr id="169" name="TextBox 168"/>
            <p:cNvSpPr txBox="1"/>
            <p:nvPr/>
          </p:nvSpPr>
          <p:spPr>
            <a:xfrm>
              <a:off x="3404427" y="5953594"/>
              <a:ext cx="496288"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400" dirty="0">
                  <a:solidFill>
                    <a:srgbClr val="000000"/>
                  </a:solidFill>
                  <a:sym typeface="Calibri"/>
                </a:rPr>
                <a:t>MPLS</a:t>
              </a:r>
            </a:p>
          </p:txBody>
        </p:sp>
      </p:grpSp>
      <p:sp>
        <p:nvSpPr>
          <p:cNvPr id="10" name="TextBox 9"/>
          <p:cNvSpPr txBox="1"/>
          <p:nvPr/>
        </p:nvSpPr>
        <p:spPr>
          <a:xfrm>
            <a:off x="11203093" y="5409788"/>
            <a:ext cx="615553" cy="1090769"/>
          </a:xfrm>
          <a:prstGeom prst="rect">
            <a:avLst/>
          </a:prstGeom>
          <a:noFill/>
        </p:spPr>
        <p:txBody>
          <a:bodyPr vert="vert270" wrap="square" rtlCol="0">
            <a:spAutoFit/>
          </a:bodyPr>
          <a:lstStyle/>
          <a:p>
            <a:pPr algn="ctr"/>
            <a:r>
              <a:rPr lang="en-US" sz="1400" dirty="0">
                <a:solidFill>
                  <a:srgbClr val="0070C0"/>
                </a:solidFill>
              </a:rPr>
              <a:t>Managed Environment</a:t>
            </a:r>
          </a:p>
        </p:txBody>
      </p:sp>
      <p:sp>
        <p:nvSpPr>
          <p:cNvPr id="158" name="圆角矩形 31"/>
          <p:cNvSpPr/>
          <p:nvPr/>
        </p:nvSpPr>
        <p:spPr>
          <a:xfrm>
            <a:off x="6993956" y="1927894"/>
            <a:ext cx="1550910" cy="103356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fontAlgn="base">
              <a:spcBef>
                <a:spcPct val="0"/>
              </a:spcBef>
              <a:spcAft>
                <a:spcPct val="0"/>
              </a:spcAft>
              <a:buClr>
                <a:srgbClr val="CC9900"/>
              </a:buClr>
            </a:pPr>
            <a:endParaRPr lang="en-US" altLang="zh-CN" sz="1400" b="1" dirty="0">
              <a:solidFill>
                <a:prstClr val="white"/>
              </a:solidFill>
              <a:ea typeface="微软雅黑" panose="020B0503020204020204" pitchFamily="34" charset="-122"/>
            </a:endParaRPr>
          </a:p>
        </p:txBody>
      </p:sp>
      <p:sp>
        <p:nvSpPr>
          <p:cNvPr id="166" name="TextBox 165"/>
          <p:cNvSpPr txBox="1"/>
          <p:nvPr/>
        </p:nvSpPr>
        <p:spPr>
          <a:xfrm>
            <a:off x="7012810" y="2222401"/>
            <a:ext cx="1568999" cy="338554"/>
          </a:xfrm>
          <a:prstGeom prst="rect">
            <a:avLst/>
          </a:prstGeom>
          <a:noFill/>
        </p:spPr>
        <p:txBody>
          <a:bodyPr wrap="square" rtlCol="0">
            <a:spAutoFit/>
          </a:bodyPr>
          <a:lstStyle/>
          <a:p>
            <a:pPr algn="ctr"/>
            <a:r>
              <a:rPr lang="en-US" sz="1600" b="1" dirty="0">
                <a:solidFill>
                  <a:srgbClr val="FFFFFF"/>
                </a:solidFill>
              </a:rPr>
              <a:t>Orchestration</a:t>
            </a:r>
          </a:p>
        </p:txBody>
      </p:sp>
      <p:sp>
        <p:nvSpPr>
          <p:cNvPr id="78" name="圆角矩形 47"/>
          <p:cNvSpPr/>
          <p:nvPr/>
        </p:nvSpPr>
        <p:spPr>
          <a:xfrm>
            <a:off x="3469983" y="3113503"/>
            <a:ext cx="6659391" cy="407779"/>
          </a:xfrm>
          <a:prstGeom prst="roundRect">
            <a:avLst/>
          </a:prstGeom>
          <a:solidFill>
            <a:srgbClr val="009788">
              <a:alpha val="25000"/>
            </a:srgb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rgbClr val="000000"/>
                </a:solidFill>
                <a:ea typeface="微软雅黑" panose="020B0503020204020204" pitchFamily="34" charset="-122"/>
                <a:cs typeface="Arial" panose="020B0604020202020204" pitchFamily="34" charset="0"/>
              </a:rPr>
              <a:t>Micro Services Bus / Data Movement (see Note 1)</a:t>
            </a:r>
          </a:p>
        </p:txBody>
      </p:sp>
      <p:cxnSp>
        <p:nvCxnSpPr>
          <p:cNvPr id="7" name="Straight Connector 6"/>
          <p:cNvCxnSpPr/>
          <p:nvPr/>
        </p:nvCxnSpPr>
        <p:spPr>
          <a:xfrm>
            <a:off x="4340018" y="293244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5971022" y="293973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7867916" y="294954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9419358" y="294954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4331600" y="3499765"/>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6116937" y="351720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8583611" y="3521282"/>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5400000">
            <a:off x="10219904" y="323132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2" name="圆角矩形 26"/>
          <p:cNvSpPr/>
          <p:nvPr/>
        </p:nvSpPr>
        <p:spPr>
          <a:xfrm>
            <a:off x="625061" y="3422857"/>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Closed Loop Design</a:t>
            </a:r>
          </a:p>
        </p:txBody>
      </p:sp>
      <p:sp>
        <p:nvSpPr>
          <p:cNvPr id="91" name="圆角矩形 26"/>
          <p:cNvSpPr/>
          <p:nvPr/>
        </p:nvSpPr>
        <p:spPr>
          <a:xfrm>
            <a:off x="625061" y="3772092"/>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Change Management Design</a:t>
            </a:r>
          </a:p>
        </p:txBody>
      </p:sp>
      <p:sp>
        <p:nvSpPr>
          <p:cNvPr id="97" name="Rectangle 96"/>
          <p:cNvSpPr/>
          <p:nvPr/>
        </p:nvSpPr>
        <p:spPr>
          <a:xfrm>
            <a:off x="7573782" y="4130501"/>
            <a:ext cx="2333316" cy="281883"/>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8" name="TextBox 97"/>
          <p:cNvSpPr txBox="1"/>
          <p:nvPr/>
        </p:nvSpPr>
        <p:spPr>
          <a:xfrm>
            <a:off x="7579029" y="4151578"/>
            <a:ext cx="2294546" cy="23570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algn="ctr" defTabSz="457200" hangingPunct="0"/>
            <a:r>
              <a:rPr lang="en-US" sz="1200" dirty="0">
                <a:solidFill>
                  <a:srgbClr val="000000"/>
                </a:solidFill>
                <a:sym typeface="Calibri"/>
              </a:rPr>
              <a:t> </a:t>
            </a:r>
            <a:r>
              <a:rPr lang="en-US" sz="1200" b="1" dirty="0">
                <a:solidFill>
                  <a:srgbClr val="000000"/>
                </a:solidFill>
                <a:sym typeface="Calibri"/>
              </a:rPr>
              <a:t>Life Cycle Management &amp; </a:t>
            </a:r>
            <a:r>
              <a:rPr lang="en-US" sz="1200" b="1" dirty="0" err="1">
                <a:solidFill>
                  <a:srgbClr val="000000"/>
                </a:solidFill>
                <a:sym typeface="Calibri"/>
              </a:rPr>
              <a:t>Config</a:t>
            </a:r>
            <a:endParaRPr lang="en-US" sz="1200" b="1" dirty="0">
              <a:solidFill>
                <a:srgbClr val="000000"/>
              </a:solidFill>
              <a:sym typeface="Calibri"/>
            </a:endParaRPr>
          </a:p>
        </p:txBody>
      </p:sp>
      <p:sp>
        <p:nvSpPr>
          <p:cNvPr id="99" name="圆角矩形 26"/>
          <p:cNvSpPr/>
          <p:nvPr/>
        </p:nvSpPr>
        <p:spPr>
          <a:xfrm>
            <a:off x="625061" y="4121330"/>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Design Test &amp; Certification</a:t>
            </a:r>
          </a:p>
        </p:txBody>
      </p:sp>
      <p:sp>
        <p:nvSpPr>
          <p:cNvPr id="101" name="Rectangle 100"/>
          <p:cNvSpPr/>
          <p:nvPr/>
        </p:nvSpPr>
        <p:spPr>
          <a:xfrm>
            <a:off x="5207480" y="1022496"/>
            <a:ext cx="1226256"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CLI</a:t>
            </a:r>
            <a:endParaRPr lang="en-US" sz="1400" b="1" dirty="0">
              <a:solidFill>
                <a:prstClr val="white"/>
              </a:solidFill>
              <a:ea typeface="微软雅黑" panose="020B0503020204020204" pitchFamily="34" charset="-122"/>
            </a:endParaRPr>
          </a:p>
        </p:txBody>
      </p:sp>
      <p:sp>
        <p:nvSpPr>
          <p:cNvPr id="102" name="Rectangle 101"/>
          <p:cNvSpPr/>
          <p:nvPr/>
        </p:nvSpPr>
        <p:spPr>
          <a:xfrm>
            <a:off x="569799" y="995677"/>
            <a:ext cx="4054885" cy="251280"/>
          </a:xfrm>
          <a:prstGeom prst="rect">
            <a:avLst/>
          </a:prstGeom>
          <a:solidFill>
            <a:schemeClr val="bg2">
              <a:lumMod val="50000"/>
            </a:schemeClr>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OSS / BSS</a:t>
            </a:r>
          </a:p>
        </p:txBody>
      </p:sp>
      <p:sp>
        <p:nvSpPr>
          <p:cNvPr id="92" name="Rectangle 91"/>
          <p:cNvSpPr/>
          <p:nvPr/>
        </p:nvSpPr>
        <p:spPr>
          <a:xfrm>
            <a:off x="8820319" y="1010394"/>
            <a:ext cx="2809336"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ONAP Portal</a:t>
            </a:r>
          </a:p>
        </p:txBody>
      </p:sp>
      <p:sp>
        <p:nvSpPr>
          <p:cNvPr id="93" name="TextBox 92"/>
          <p:cNvSpPr txBox="1"/>
          <p:nvPr/>
        </p:nvSpPr>
        <p:spPr>
          <a:xfrm>
            <a:off x="278095" y="6139300"/>
            <a:ext cx="4261103" cy="261610"/>
          </a:xfrm>
          <a:prstGeom prst="rect">
            <a:avLst/>
          </a:prstGeom>
          <a:noFill/>
        </p:spPr>
        <p:txBody>
          <a:bodyPr wrap="none" rtlCol="0">
            <a:spAutoFit/>
          </a:bodyPr>
          <a:lstStyle/>
          <a:p>
            <a:r>
              <a:rPr lang="en-US" sz="1100" dirty="0">
                <a:solidFill>
                  <a:prstClr val="black"/>
                </a:solidFill>
              </a:rPr>
              <a:t>Note 1 – Consistent APIs between Orchestration layer and Controllers </a:t>
            </a:r>
          </a:p>
        </p:txBody>
      </p:sp>
      <p:sp>
        <p:nvSpPr>
          <p:cNvPr id="96" name="圆角矩形 188"/>
          <p:cNvSpPr/>
          <p:nvPr/>
        </p:nvSpPr>
        <p:spPr bwMode="auto">
          <a:xfrm>
            <a:off x="7452342" y="5062942"/>
            <a:ext cx="1647589"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Specific VNF Manager</a:t>
            </a:r>
          </a:p>
        </p:txBody>
      </p:sp>
      <p:sp>
        <p:nvSpPr>
          <p:cNvPr id="104" name="圆角矩形 188"/>
          <p:cNvSpPr/>
          <p:nvPr/>
        </p:nvSpPr>
        <p:spPr bwMode="auto">
          <a:xfrm>
            <a:off x="9168323" y="5067378"/>
            <a:ext cx="2103162"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Element Management System</a:t>
            </a:r>
          </a:p>
        </p:txBody>
      </p:sp>
      <p:sp>
        <p:nvSpPr>
          <p:cNvPr id="106" name="Rectangle 105"/>
          <p:cNvSpPr/>
          <p:nvPr/>
        </p:nvSpPr>
        <p:spPr>
          <a:xfrm>
            <a:off x="7028140" y="1535861"/>
            <a:ext cx="1288609" cy="400110"/>
          </a:xfrm>
          <a:prstGeom prst="rect">
            <a:avLst/>
          </a:prstGeom>
        </p:spPr>
        <p:txBody>
          <a:bodyPr wrap="none">
            <a:spAutoFit/>
          </a:bodyPr>
          <a:lstStyle/>
          <a:p>
            <a:pPr algn="ctr" fontAlgn="base">
              <a:spcBef>
                <a:spcPct val="0"/>
              </a:spcBef>
              <a:spcAft>
                <a:spcPct val="0"/>
              </a:spcAft>
              <a:buClr>
                <a:srgbClr val="CC9900"/>
              </a:buClr>
              <a:defRPr/>
            </a:pPr>
            <a:r>
              <a:rPr lang="en-US" altLang="zh-CN" sz="2000" b="1" dirty="0">
                <a:solidFill>
                  <a:srgbClr val="FF0000"/>
                </a:solidFill>
                <a:ea typeface="微软雅黑" panose="020B0503020204020204" pitchFamily="34" charset="-122"/>
              </a:rPr>
              <a:t>RUN-TIME</a:t>
            </a:r>
          </a:p>
        </p:txBody>
      </p:sp>
      <p:sp>
        <p:nvSpPr>
          <p:cNvPr id="5" name="TextBox 4"/>
          <p:cNvSpPr txBox="1"/>
          <p:nvPr/>
        </p:nvSpPr>
        <p:spPr>
          <a:xfrm>
            <a:off x="10458679" y="2036684"/>
            <a:ext cx="1058778" cy="584775"/>
          </a:xfrm>
          <a:prstGeom prst="rect">
            <a:avLst/>
          </a:prstGeom>
          <a:noFill/>
        </p:spPr>
        <p:txBody>
          <a:bodyPr wrap="square" rtlCol="0">
            <a:spAutoFit/>
          </a:bodyPr>
          <a:lstStyle/>
          <a:p>
            <a:r>
              <a:rPr lang="en-US" sz="1600" b="1" dirty="0">
                <a:solidFill>
                  <a:prstClr val="white"/>
                </a:solidFill>
              </a:rPr>
              <a:t>Common Services </a:t>
            </a:r>
          </a:p>
        </p:txBody>
      </p:sp>
      <p:sp>
        <p:nvSpPr>
          <p:cNvPr id="107" name="TextBox 106"/>
          <p:cNvSpPr txBox="1"/>
          <p:nvPr/>
        </p:nvSpPr>
        <p:spPr>
          <a:xfrm flipH="1">
            <a:off x="3505513" y="3983031"/>
            <a:ext cx="1647409" cy="9541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prstClr val="black"/>
                </a:solidFill>
                <a:sym typeface="Calibri"/>
              </a:rPr>
              <a:t>Multi-Cloud</a:t>
            </a:r>
          </a:p>
          <a:p>
            <a:pPr algn="ctr" defTabSz="457200" hangingPunct="0"/>
            <a:r>
              <a:rPr lang="en-US" sz="1400" b="1" dirty="0">
                <a:solidFill>
                  <a:prstClr val="black"/>
                </a:solidFill>
                <a:sym typeface="Calibri"/>
              </a:rPr>
              <a:t>Adaptation</a:t>
            </a:r>
          </a:p>
          <a:p>
            <a:pPr algn="ctr" defTabSz="457200" hangingPunct="0"/>
            <a:endParaRPr lang="en-US" sz="1400" b="1" dirty="0">
              <a:solidFill>
                <a:prstClr val="black"/>
              </a:solidFill>
              <a:sym typeface="Calibri"/>
            </a:endParaRPr>
          </a:p>
          <a:p>
            <a:pPr algn="ctr" defTabSz="457200" hangingPunct="0"/>
            <a:endParaRPr lang="en-US" sz="1400" b="1" dirty="0">
              <a:solidFill>
                <a:prstClr val="black"/>
              </a:solidFill>
              <a:sym typeface="Calibri"/>
            </a:endParaRPr>
          </a:p>
        </p:txBody>
      </p:sp>
      <p:sp>
        <p:nvSpPr>
          <p:cNvPr id="95" name="Rectangle 94"/>
          <p:cNvSpPr/>
          <p:nvPr/>
        </p:nvSpPr>
        <p:spPr>
          <a:xfrm>
            <a:off x="6725514" y="1012427"/>
            <a:ext cx="1803026"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U-UI</a:t>
            </a:r>
            <a:endParaRPr lang="en-US" sz="1400" b="1" dirty="0">
              <a:solidFill>
                <a:prstClr val="white"/>
              </a:solidFill>
              <a:ea typeface="微软雅黑" panose="020B0503020204020204" pitchFamily="34" charset="-122"/>
            </a:endParaRPr>
          </a:p>
        </p:txBody>
      </p:sp>
      <p:sp>
        <p:nvSpPr>
          <p:cNvPr id="109" name="圆角矩形 51"/>
          <p:cNvSpPr/>
          <p:nvPr/>
        </p:nvSpPr>
        <p:spPr>
          <a:xfrm>
            <a:off x="10328323" y="4319047"/>
            <a:ext cx="1234440" cy="38487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smtClean="0">
                <a:solidFill>
                  <a:prstClr val="black"/>
                </a:solidFill>
                <a:ea typeface="微软雅黑" panose="020B0503020204020204" pitchFamily="34" charset="-122"/>
              </a:rPr>
              <a:t>Controller SDK</a:t>
            </a:r>
            <a:endParaRPr lang="en-US" altLang="zh-CN" sz="1100" b="1" dirty="0">
              <a:solidFill>
                <a:prstClr val="black"/>
              </a:solidFill>
              <a:ea typeface="微软雅黑" panose="020B0503020204020204" pitchFamily="34" charset="-122"/>
            </a:endParaRPr>
          </a:p>
        </p:txBody>
      </p:sp>
      <p:sp>
        <p:nvSpPr>
          <p:cNvPr id="11" name="TextBox 10"/>
          <p:cNvSpPr txBox="1"/>
          <p:nvPr/>
        </p:nvSpPr>
        <p:spPr>
          <a:xfrm>
            <a:off x="8349223" y="4466258"/>
            <a:ext cx="885179" cy="261610"/>
          </a:xfrm>
          <a:prstGeom prst="rect">
            <a:avLst/>
          </a:prstGeom>
          <a:noFill/>
        </p:spPr>
        <p:txBody>
          <a:bodyPr wrap="none" rtlCol="0">
            <a:spAutoFit/>
          </a:bodyPr>
          <a:lstStyle/>
          <a:p>
            <a:r>
              <a:rPr lang="en-US" sz="1100" dirty="0">
                <a:solidFill>
                  <a:prstClr val="black"/>
                </a:solidFill>
              </a:rPr>
              <a:t>(see Note 1)</a:t>
            </a:r>
          </a:p>
        </p:txBody>
      </p:sp>
      <p:sp>
        <p:nvSpPr>
          <p:cNvPr id="110" name="TextBox 109"/>
          <p:cNvSpPr txBox="1"/>
          <p:nvPr/>
        </p:nvSpPr>
        <p:spPr>
          <a:xfrm>
            <a:off x="5987362" y="4548481"/>
            <a:ext cx="885179" cy="261610"/>
          </a:xfrm>
          <a:prstGeom prst="rect">
            <a:avLst/>
          </a:prstGeom>
          <a:noFill/>
        </p:spPr>
        <p:txBody>
          <a:bodyPr wrap="none" rtlCol="0">
            <a:spAutoFit/>
          </a:bodyPr>
          <a:lstStyle/>
          <a:p>
            <a:r>
              <a:rPr lang="en-US" sz="1100" dirty="0">
                <a:solidFill>
                  <a:prstClr val="black"/>
                </a:solidFill>
              </a:rPr>
              <a:t>(see Note 1)</a:t>
            </a:r>
          </a:p>
        </p:txBody>
      </p:sp>
      <p:sp>
        <p:nvSpPr>
          <p:cNvPr id="100" name="TextBox 99"/>
          <p:cNvSpPr txBox="1"/>
          <p:nvPr/>
        </p:nvSpPr>
        <p:spPr>
          <a:xfrm>
            <a:off x="3670427" y="1212061"/>
            <a:ext cx="672877" cy="307777"/>
          </a:xfrm>
          <a:prstGeom prst="rect">
            <a:avLst/>
          </a:prstGeom>
          <a:noFill/>
        </p:spPr>
        <p:txBody>
          <a:bodyPr wrap="none" lIns="0" tIns="0" rIns="0" bIns="0" rtlCol="0">
            <a:spAutoFit/>
          </a:bodyPr>
          <a:lstStyle/>
          <a:p>
            <a:r>
              <a:rPr lang="en-US" sz="2000" b="1" dirty="0">
                <a:solidFill>
                  <a:srgbClr val="DA0081"/>
                </a:solidFill>
                <a:latin typeface="+mj-lt"/>
              </a:rPr>
              <a:t>Legato</a:t>
            </a:r>
          </a:p>
        </p:txBody>
      </p:sp>
      <p:sp>
        <p:nvSpPr>
          <p:cNvPr id="103" name="TextBox 102"/>
          <p:cNvSpPr txBox="1"/>
          <p:nvPr/>
        </p:nvSpPr>
        <p:spPr>
          <a:xfrm>
            <a:off x="10442567" y="1248837"/>
            <a:ext cx="926344" cy="307777"/>
          </a:xfrm>
          <a:prstGeom prst="rect">
            <a:avLst/>
          </a:prstGeom>
          <a:noFill/>
        </p:spPr>
        <p:txBody>
          <a:bodyPr wrap="none" lIns="0" tIns="0" rIns="0" bIns="0" rtlCol="0">
            <a:spAutoFit/>
          </a:bodyPr>
          <a:lstStyle/>
          <a:p>
            <a:r>
              <a:rPr lang="en-US" sz="2000" b="1" dirty="0">
                <a:solidFill>
                  <a:srgbClr val="DA0081"/>
                </a:solidFill>
                <a:latin typeface="+mj-lt"/>
              </a:rPr>
              <a:t>Interlude</a:t>
            </a:r>
          </a:p>
        </p:txBody>
      </p:sp>
      <p:sp>
        <p:nvSpPr>
          <p:cNvPr id="111" name="Left-Right Arrow 110"/>
          <p:cNvSpPr/>
          <p:nvPr/>
        </p:nvSpPr>
        <p:spPr>
          <a:xfrm>
            <a:off x="11582817" y="1137297"/>
            <a:ext cx="700987" cy="474869"/>
          </a:xfrm>
          <a:prstGeom prst="leftRightArrow">
            <a:avLst/>
          </a:prstGeom>
          <a:solidFill>
            <a:srgbClr val="DA008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2" name="Up-Down Arrow 111"/>
          <p:cNvSpPr/>
          <p:nvPr/>
        </p:nvSpPr>
        <p:spPr>
          <a:xfrm>
            <a:off x="3170385" y="955566"/>
            <a:ext cx="566057" cy="753396"/>
          </a:xfrm>
          <a:prstGeom prst="upDownArrow">
            <a:avLst/>
          </a:prstGeom>
          <a:solidFill>
            <a:srgbClr val="DA008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3" name="TextBox 112"/>
          <p:cNvSpPr txBox="1"/>
          <p:nvPr/>
        </p:nvSpPr>
        <p:spPr>
          <a:xfrm>
            <a:off x="4087248" y="4310361"/>
            <a:ext cx="640496" cy="307777"/>
          </a:xfrm>
          <a:prstGeom prst="rect">
            <a:avLst/>
          </a:prstGeom>
          <a:noFill/>
        </p:spPr>
        <p:txBody>
          <a:bodyPr wrap="none" lIns="0" tIns="0" rIns="0" bIns="0" rtlCol="0">
            <a:spAutoFit/>
          </a:bodyPr>
          <a:lstStyle/>
          <a:p>
            <a:r>
              <a:rPr lang="en-US" sz="2000" b="1" dirty="0">
                <a:solidFill>
                  <a:srgbClr val="FFC000"/>
                </a:solidFill>
                <a:latin typeface="+mj-lt"/>
              </a:rPr>
              <a:t>Presto</a:t>
            </a:r>
          </a:p>
        </p:txBody>
      </p:sp>
      <p:sp>
        <p:nvSpPr>
          <p:cNvPr id="115" name="Up-Down Arrow 114"/>
          <p:cNvSpPr/>
          <p:nvPr/>
        </p:nvSpPr>
        <p:spPr>
          <a:xfrm>
            <a:off x="4180846" y="4498253"/>
            <a:ext cx="566057" cy="753396"/>
          </a:xfrm>
          <a:prstGeom prst="upDownArrow">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30747052"/>
      </p:ext>
    </p:extLst>
  </p:cSld>
  <p:clrMapOvr>
    <a:masterClrMapping/>
  </p:clrMapOvr>
  <p:transition spd="med" advClick="0"/>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3342181" y="5409788"/>
            <a:ext cx="8399276" cy="0"/>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sp>
        <p:nvSpPr>
          <p:cNvPr id="161" name="Arrow: U-Turn 160"/>
          <p:cNvSpPr/>
          <p:nvPr/>
        </p:nvSpPr>
        <p:spPr>
          <a:xfrm flipV="1">
            <a:off x="1839511" y="4744139"/>
            <a:ext cx="1964367" cy="1010850"/>
          </a:xfrm>
          <a:prstGeom prst="uturnArrow">
            <a:avLst/>
          </a:prstGeom>
          <a:solidFill>
            <a:srgbClr val="00B0F0"/>
          </a:solidFill>
          <a:ln w="3175" cap="flat">
            <a:solidFill>
              <a:srgbClr val="00B0F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2" name="标题 1"/>
          <p:cNvSpPr>
            <a:spLocks noGrp="1"/>
          </p:cNvSpPr>
          <p:nvPr>
            <p:ph type="title"/>
          </p:nvPr>
        </p:nvSpPr>
        <p:spPr>
          <a:xfrm>
            <a:off x="424150" y="49855"/>
            <a:ext cx="11454614" cy="954113"/>
          </a:xfrm>
        </p:spPr>
        <p:txBody>
          <a:bodyPr>
            <a:normAutofit/>
          </a:bodyPr>
          <a:lstStyle/>
          <a:p>
            <a:pPr algn="ctr"/>
            <a:r>
              <a:rPr lang="en-US" altLang="zh-CN" sz="3200" b="1" dirty="0" smtClean="0">
                <a:solidFill>
                  <a:schemeClr val="bg1"/>
                </a:solidFill>
                <a:latin typeface="Arial" panose="020B0604020202020204"/>
              </a:rPr>
              <a:t>Related ONAP Beijing Projects</a:t>
            </a:r>
            <a:r>
              <a:rPr lang="en-US" altLang="zh-CN" sz="3200" b="1" dirty="0">
                <a:solidFill>
                  <a:schemeClr val="bg1"/>
                </a:solidFill>
                <a:latin typeface="Arial" panose="020B0604020202020204"/>
              </a:rPr>
              <a:t/>
            </a:r>
            <a:br>
              <a:rPr lang="en-US" altLang="zh-CN" sz="3200" b="1" dirty="0">
                <a:solidFill>
                  <a:schemeClr val="bg1"/>
                </a:solidFill>
                <a:latin typeface="Arial" panose="020B0604020202020204"/>
              </a:rPr>
            </a:br>
            <a:r>
              <a:rPr lang="en-US" altLang="zh-CN" sz="1800" b="1" dirty="0">
                <a:solidFill>
                  <a:schemeClr val="bg1"/>
                </a:solidFill>
                <a:latin typeface="Arial" panose="020B0604020202020204"/>
              </a:rPr>
              <a:t>(High-Level </a:t>
            </a:r>
            <a:r>
              <a:rPr lang="en-US" altLang="zh-CN" sz="1800" b="1" dirty="0" smtClean="0">
                <a:solidFill>
                  <a:schemeClr val="bg1"/>
                </a:solidFill>
                <a:latin typeface="Arial" panose="020B0604020202020204"/>
              </a:rPr>
              <a:t>View with Projects) </a:t>
            </a:r>
            <a:endParaRPr lang="zh-CN" altLang="en-US" sz="1800" b="1" dirty="0">
              <a:solidFill>
                <a:schemeClr val="bg1"/>
              </a:solidFill>
              <a:latin typeface="Arial" panose="020B0604020202020204"/>
            </a:endParaRPr>
          </a:p>
        </p:txBody>
      </p:sp>
      <p:sp>
        <p:nvSpPr>
          <p:cNvPr id="178" name="圆角矩形 28"/>
          <p:cNvSpPr/>
          <p:nvPr/>
        </p:nvSpPr>
        <p:spPr>
          <a:xfrm>
            <a:off x="569799" y="1563080"/>
            <a:ext cx="2640627" cy="3782778"/>
          </a:xfrm>
          <a:prstGeom prst="roundRect">
            <a:avLst>
              <a:gd name="adj" fmla="val 6026"/>
            </a:avLst>
          </a:prstGeom>
          <a:solidFill>
            <a:srgbClr val="1C2754"/>
          </a:solidFill>
          <a:ln w="19050" cap="flat" cmpd="sng" algn="ctr">
            <a:solidFill>
              <a:srgbClr val="00647F"/>
            </a:solidFill>
            <a:prstDash val="dash"/>
            <a:round/>
            <a:headEnd type="none" w="med" len="med"/>
            <a:tailEnd type="none" w="med" len="med"/>
          </a:ln>
          <a:effectLst/>
        </p:spPr>
        <p:txBody>
          <a:bodyPr vert="horz" wrap="square" lIns="91440" tIns="45720" rIns="91440" bIns="45720" numCol="1" rtlCol="0" anchor="t" anchorCtr="0" compatLnSpc="1"/>
          <a:lstStyle/>
          <a:p>
            <a:pPr algn="ctr" fontAlgn="base">
              <a:spcBef>
                <a:spcPct val="0"/>
              </a:spcBef>
              <a:spcAft>
                <a:spcPct val="0"/>
              </a:spcAft>
              <a:buClr>
                <a:srgbClr val="CC9900"/>
              </a:buClr>
            </a:pPr>
            <a:endParaRPr lang="en-US" altLang="zh-CN" b="1" dirty="0">
              <a:solidFill>
                <a:prstClr val="white"/>
              </a:solidFill>
              <a:latin typeface="Calibri"/>
              <a:ea typeface="微软雅黑" panose="020B0503020204020204" pitchFamily="34" charset="-122"/>
            </a:endParaRPr>
          </a:p>
        </p:txBody>
      </p:sp>
      <p:sp>
        <p:nvSpPr>
          <p:cNvPr id="173" name="矩形 192"/>
          <p:cNvSpPr/>
          <p:nvPr/>
        </p:nvSpPr>
        <p:spPr bwMode="auto">
          <a:xfrm>
            <a:off x="771081" y="1571110"/>
            <a:ext cx="2253246" cy="400110"/>
          </a:xfrm>
          <a:prstGeom prst="rect">
            <a:avLst/>
          </a:prstGeom>
          <a:extLst/>
        </p:spPr>
        <p:txBody>
          <a:bodyPr wrap="none">
            <a:spAutoFit/>
          </a:bodyPr>
          <a:lstStyle/>
          <a:p>
            <a:pPr algn="ctr" fontAlgn="base">
              <a:spcBef>
                <a:spcPct val="0"/>
              </a:spcBef>
              <a:spcAft>
                <a:spcPct val="0"/>
              </a:spcAft>
              <a:buClr>
                <a:srgbClr val="CC9900"/>
              </a:buClr>
            </a:pPr>
            <a:r>
              <a:rPr lang="en-US" altLang="zh-CN" sz="2000" b="1" dirty="0" smtClean="0">
                <a:solidFill>
                  <a:srgbClr val="FF0000"/>
                </a:solidFill>
                <a:ea typeface="微软雅黑" panose="020B0503020204020204" pitchFamily="34" charset="-122"/>
              </a:rPr>
              <a:t>DESIGN-TIME (SDC)</a:t>
            </a:r>
            <a:endParaRPr lang="en-US" altLang="zh-CN" sz="2000" b="1" dirty="0">
              <a:solidFill>
                <a:srgbClr val="FF0000"/>
              </a:solidFill>
              <a:ea typeface="微软雅黑" panose="020B0503020204020204" pitchFamily="34" charset="-122"/>
            </a:endParaRPr>
          </a:p>
        </p:txBody>
      </p:sp>
      <p:sp>
        <p:nvSpPr>
          <p:cNvPr id="175" name="圆角矩形 25"/>
          <p:cNvSpPr/>
          <p:nvPr/>
        </p:nvSpPr>
        <p:spPr>
          <a:xfrm>
            <a:off x="625061" y="2724387"/>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indent="0" algn="ctr" defTabSz="914400" rtl="0" eaLnBrk="1" fontAlgn="base" latinLnBrk="0" hangingPunct="1">
              <a:lnSpc>
                <a:spcPct val="100000"/>
              </a:lnSpc>
              <a:spcBef>
                <a:spcPct val="0"/>
              </a:spcBef>
              <a:spcAft>
                <a:spcPct val="0"/>
              </a:spcAft>
              <a:buClr>
                <a:srgbClr val="CC9900"/>
              </a:buClr>
              <a:buSzTx/>
            </a:pPr>
            <a:r>
              <a:rPr lang="en-US" altLang="zh-CN" sz="1400" b="1" dirty="0">
                <a:latin typeface="+mn-lt"/>
                <a:ea typeface="微软雅黑" panose="020B0503020204020204" pitchFamily="34" charset="-122"/>
              </a:rPr>
              <a:t>Policy Creation &amp; Validation</a:t>
            </a:r>
          </a:p>
        </p:txBody>
      </p:sp>
      <p:sp>
        <p:nvSpPr>
          <p:cNvPr id="179" name="圆角矩形 29"/>
          <p:cNvSpPr/>
          <p:nvPr/>
        </p:nvSpPr>
        <p:spPr>
          <a:xfrm rot="16200000">
            <a:off x="-1661494" y="3213316"/>
            <a:ext cx="3951347" cy="425157"/>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smtClean="0">
                <a:solidFill>
                  <a:prstClr val="white"/>
                </a:solidFill>
                <a:latin typeface="Calibri"/>
                <a:ea typeface="微软雅黑" panose="020B0503020204020204" pitchFamily="34" charset="-122"/>
              </a:rPr>
              <a:t>VNF SDK</a:t>
            </a:r>
            <a:endParaRPr lang="en-US" altLang="zh-CN" sz="1600" b="1" dirty="0">
              <a:solidFill>
                <a:prstClr val="white"/>
              </a:solidFill>
              <a:latin typeface="Calibri"/>
              <a:ea typeface="微软雅黑" panose="020B0503020204020204" pitchFamily="34" charset="-122"/>
            </a:endParaRPr>
          </a:p>
        </p:txBody>
      </p:sp>
      <p:sp>
        <p:nvSpPr>
          <p:cNvPr id="219" name="圆角矩形 25"/>
          <p:cNvSpPr/>
          <p:nvPr/>
        </p:nvSpPr>
        <p:spPr>
          <a:xfrm>
            <a:off x="625061" y="2025917"/>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defTabSz="914400" fontAlgn="base" hangingPunct="1">
              <a:spcBef>
                <a:spcPct val="0"/>
              </a:spcBef>
              <a:spcAft>
                <a:spcPct val="0"/>
              </a:spcAft>
              <a:buClr>
                <a:srgbClr val="CC9900"/>
              </a:buClr>
            </a:pPr>
            <a:r>
              <a:rPr lang="en-US" altLang="zh-CN" sz="1400" b="1" kern="1200" dirty="0">
                <a:solidFill>
                  <a:schemeClr val="tx1"/>
                </a:solidFill>
                <a:ea typeface="微软雅黑" panose="020B0503020204020204" pitchFamily="34" charset="-122"/>
              </a:rPr>
              <a:t>Resource Onboarding</a:t>
            </a:r>
          </a:p>
        </p:txBody>
      </p:sp>
      <p:sp>
        <p:nvSpPr>
          <p:cNvPr id="220" name="圆角矩形 20"/>
          <p:cNvSpPr/>
          <p:nvPr/>
        </p:nvSpPr>
        <p:spPr>
          <a:xfrm>
            <a:off x="625061" y="2375152"/>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defTabSz="914400" fontAlgn="base" hangingPunct="1">
              <a:spcBef>
                <a:spcPct val="0"/>
              </a:spcBef>
              <a:spcAft>
                <a:spcPct val="0"/>
              </a:spcAft>
              <a:buClr>
                <a:srgbClr val="CC9900"/>
              </a:buClr>
            </a:pPr>
            <a:r>
              <a:rPr lang="en-US" altLang="zh-CN" sz="1400" b="1" kern="1200" dirty="0">
                <a:solidFill>
                  <a:schemeClr val="tx1"/>
                </a:solidFill>
                <a:ea typeface="微软雅黑" panose="020B0503020204020204" pitchFamily="34" charset="-122"/>
              </a:rPr>
              <a:t>Service </a:t>
            </a:r>
            <a:r>
              <a:rPr lang="en-US" altLang="zh-CN" sz="1400" b="1" dirty="0">
                <a:ea typeface="微软雅黑" panose="020B0503020204020204" pitchFamily="34" charset="-122"/>
              </a:rPr>
              <a:t> </a:t>
            </a:r>
            <a:r>
              <a:rPr lang="en-US" altLang="zh-CN" sz="1400" b="1" dirty="0" smtClean="0">
                <a:ea typeface="微软雅黑" panose="020B0503020204020204" pitchFamily="34" charset="-122"/>
              </a:rPr>
              <a:t>&amp; Product </a:t>
            </a:r>
            <a:r>
              <a:rPr lang="en-US" altLang="zh-CN" sz="1400" b="1" kern="1200" dirty="0" smtClean="0">
                <a:solidFill>
                  <a:schemeClr val="tx1"/>
                </a:solidFill>
                <a:ea typeface="微软雅黑" panose="020B0503020204020204" pitchFamily="34" charset="-122"/>
              </a:rPr>
              <a:t>Design</a:t>
            </a:r>
            <a:endParaRPr lang="zh-CN" altLang="en-US" sz="1400" b="1" kern="1200" dirty="0">
              <a:solidFill>
                <a:schemeClr val="tx1"/>
              </a:solidFill>
              <a:ea typeface="微软雅黑" panose="020B0503020204020204" pitchFamily="34" charset="-122"/>
            </a:endParaRPr>
          </a:p>
        </p:txBody>
      </p:sp>
      <p:sp>
        <p:nvSpPr>
          <p:cNvPr id="3" name="Flowchart: Magnetic Disk 2"/>
          <p:cNvSpPr/>
          <p:nvPr/>
        </p:nvSpPr>
        <p:spPr>
          <a:xfrm>
            <a:off x="640108" y="4439224"/>
            <a:ext cx="2487305" cy="874746"/>
          </a:xfrm>
          <a:prstGeom prst="flowChartMagneticDisk">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ea typeface="+mn-ea"/>
              <a:cs typeface="+mn-cs"/>
              <a:sym typeface="Calibri"/>
            </a:endParaRPr>
          </a:p>
        </p:txBody>
      </p:sp>
      <p:sp>
        <p:nvSpPr>
          <p:cNvPr id="4" name="Rectangle 3"/>
          <p:cNvSpPr/>
          <p:nvPr/>
        </p:nvSpPr>
        <p:spPr>
          <a:xfrm>
            <a:off x="625061" y="4810670"/>
            <a:ext cx="2502351" cy="338554"/>
          </a:xfrm>
          <a:prstGeom prst="rect">
            <a:avLst/>
          </a:prstGeom>
        </p:spPr>
        <p:txBody>
          <a:bodyPr wrap="square">
            <a:spAutoFit/>
          </a:bodyPr>
          <a:lstStyle/>
          <a:p>
            <a:pPr lvl="0" algn="ctr" defTabSz="914400" fontAlgn="base" hangingPunct="1">
              <a:spcBef>
                <a:spcPct val="0"/>
              </a:spcBef>
              <a:spcAft>
                <a:spcPct val="0"/>
              </a:spcAft>
              <a:buClr>
                <a:srgbClr val="CC9900"/>
              </a:buClr>
              <a:defRPr/>
            </a:pPr>
            <a:r>
              <a:rPr lang="en-US" altLang="zh-CN" sz="1600" b="1" kern="1200" dirty="0">
                <a:ea typeface="微软雅黑" panose="020B0503020204020204" pitchFamily="34" charset="-122"/>
              </a:rPr>
              <a:t>Catalog</a:t>
            </a:r>
            <a:endParaRPr lang="zh-CN" altLang="en-US" b="1" kern="1200" dirty="0">
              <a:ea typeface="微软雅黑" panose="020B0503020204020204" pitchFamily="34" charset="-122"/>
            </a:endParaRPr>
          </a:p>
        </p:txBody>
      </p:sp>
      <p:sp>
        <p:nvSpPr>
          <p:cNvPr id="162" name="Rectangle 161"/>
          <p:cNvSpPr/>
          <p:nvPr/>
        </p:nvSpPr>
        <p:spPr>
          <a:xfrm>
            <a:off x="460824" y="5702961"/>
            <a:ext cx="2986718" cy="257506"/>
          </a:xfrm>
          <a:prstGeom prst="rect">
            <a:avLst/>
          </a:prstGeom>
        </p:spPr>
        <p:txBody>
          <a:bodyPr wrap="square">
            <a:spAutoFit/>
          </a:bodyPr>
          <a:lstStyle/>
          <a:p>
            <a:pPr>
              <a:lnSpc>
                <a:spcPct val="107000"/>
              </a:lnSpc>
              <a:spcAft>
                <a:spcPts val="800"/>
              </a:spcAft>
            </a:pPr>
            <a:r>
              <a:rPr lang="en-US" sz="1050" b="1" dirty="0">
                <a:latin typeface="Calibri" panose="020F0502020204030204" pitchFamily="34" charset="0"/>
                <a:ea typeface="Calibri" panose="020F0502020204030204" pitchFamily="34" charset="0"/>
                <a:cs typeface="Times New Roman" panose="02020603050405020304" pitchFamily="18" charset="0"/>
              </a:rPr>
              <a:t>Recipe/Eng Rules &amp; Policy </a:t>
            </a:r>
            <a:r>
              <a:rPr lang="en-US" sz="1050" b="1" dirty="0" smtClean="0">
                <a:latin typeface="Calibri" panose="020F0502020204030204" pitchFamily="34" charset="0"/>
                <a:ea typeface="Calibri" panose="020F0502020204030204" pitchFamily="34" charset="0"/>
                <a:cs typeface="Times New Roman" panose="02020603050405020304" pitchFamily="18" charset="0"/>
              </a:rPr>
              <a:t>Distribution</a:t>
            </a:r>
            <a:endParaRPr lang="en-US" sz="1050" b="1" dirty="0">
              <a:latin typeface="Calibri" panose="020F0502020204030204" pitchFamily="34" charset="0"/>
              <a:ea typeface="Calibri" panose="020F0502020204030204" pitchFamily="34" charset="0"/>
              <a:cs typeface="Times New Roman" panose="02020603050405020304" pitchFamily="18" charset="0"/>
            </a:endParaRPr>
          </a:p>
        </p:txBody>
      </p:sp>
      <p:sp>
        <p:nvSpPr>
          <p:cNvPr id="157" name="圆角矩形 55"/>
          <p:cNvSpPr/>
          <p:nvPr/>
        </p:nvSpPr>
        <p:spPr>
          <a:xfrm rot="16200000">
            <a:off x="10644005" y="2587524"/>
            <a:ext cx="2476623" cy="445200"/>
          </a:xfrm>
          <a:prstGeom prst="roundRect">
            <a:avLst>
              <a:gd name="adj" fmla="val 16483"/>
            </a:avLst>
          </a:prstGeom>
          <a:solidFill>
            <a:srgbClr val="009788">
              <a:alpha val="50000"/>
            </a:srgbClr>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rgbClr val="44546A"/>
                </a:solidFill>
                <a:latin typeface="Calibri"/>
                <a:ea typeface="微软雅黑" panose="020B0503020204020204" pitchFamily="34" charset="-122"/>
              </a:rPr>
              <a:t>ONAP Operations Manager </a:t>
            </a:r>
          </a:p>
        </p:txBody>
      </p:sp>
      <p:sp>
        <p:nvSpPr>
          <p:cNvPr id="199" name="矩形 54"/>
          <p:cNvSpPr/>
          <p:nvPr/>
        </p:nvSpPr>
        <p:spPr bwMode="auto">
          <a:xfrm>
            <a:off x="3239817" y="1442397"/>
            <a:ext cx="8302057" cy="3427725"/>
          </a:xfrm>
          <a:prstGeom prst="rect">
            <a:avLst/>
          </a:prstGeom>
          <a:solidFill>
            <a:schemeClr val="accent5">
              <a:lumMod val="20000"/>
              <a:lumOff val="80000"/>
            </a:schemeClr>
          </a:solidFill>
          <a:ln w="9525" cap="flat" cmpd="sng" algn="ctr">
            <a:solidFill>
              <a:srgbClr val="00B0F0"/>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1828800" marR="0" lvl="0" indent="-222250" algn="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2000" b="0" i="1" u="none" strike="noStrike" kern="1200" cap="none" spc="0" normalizeH="0" baseline="0" noProof="0" dirty="0">
                <a:ln>
                  <a:noFill/>
                </a:ln>
                <a:solidFill>
                  <a:srgbClr val="000000"/>
                </a:solidFill>
                <a:effectLst/>
                <a:uLnTx/>
                <a:uFillTx/>
                <a:latin typeface="+mn-lt"/>
                <a:ea typeface="微软雅黑" panose="020B0503020204020204" pitchFamily="34" charset="-122"/>
              </a:rPr>
              <a:t>         </a:t>
            </a:r>
            <a:endParaRPr kumimoji="0" lang="en-US" altLang="zh-CN" sz="2000" b="1" i="1" u="none" strike="noStrike" kern="1200" cap="none" spc="0" normalizeH="0" baseline="0" noProof="0" dirty="0">
              <a:ln>
                <a:noFill/>
              </a:ln>
              <a:solidFill>
                <a:srgbClr val="FF0000"/>
              </a:solidFill>
              <a:effectLst/>
              <a:uLnTx/>
              <a:uFillTx/>
              <a:latin typeface="+mn-lt"/>
              <a:ea typeface="微软雅黑" panose="020B0503020204020204" pitchFamily="34" charset="-122"/>
            </a:endParaRPr>
          </a:p>
        </p:txBody>
      </p:sp>
      <p:sp>
        <p:nvSpPr>
          <p:cNvPr id="180" name="圆角矩形 30"/>
          <p:cNvSpPr/>
          <p:nvPr/>
        </p:nvSpPr>
        <p:spPr>
          <a:xfrm>
            <a:off x="3516372" y="1571814"/>
            <a:ext cx="1920536" cy="323164"/>
          </a:xfrm>
          <a:prstGeom prst="roundRect">
            <a:avLst>
              <a:gd name="adj" fmla="val 9045"/>
            </a:avLst>
          </a:prstGeom>
          <a:solidFill>
            <a:srgbClr val="00647F"/>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lnSpc>
                <a:spcPct val="80000"/>
              </a:lnSpc>
              <a:spcBef>
                <a:spcPct val="0"/>
              </a:spcBef>
              <a:spcAft>
                <a:spcPct val="0"/>
              </a:spcAft>
              <a:buClr>
                <a:srgbClr val="CC9900"/>
              </a:buClr>
            </a:pPr>
            <a:r>
              <a:rPr lang="en-US" altLang="zh-CN" sz="1400" b="1" dirty="0">
                <a:solidFill>
                  <a:prstClr val="white"/>
                </a:solidFill>
                <a:latin typeface="Calibri"/>
                <a:ea typeface="微软雅黑" panose="020B0503020204020204" pitchFamily="34" charset="-122"/>
              </a:rPr>
              <a:t>Dashboard </a:t>
            </a:r>
            <a:r>
              <a:rPr lang="en-US" altLang="zh-CN" sz="1400" b="1" dirty="0" smtClean="0">
                <a:solidFill>
                  <a:prstClr val="white"/>
                </a:solidFill>
                <a:latin typeface="Calibri"/>
                <a:ea typeface="微软雅黑" panose="020B0503020204020204" pitchFamily="34" charset="-122"/>
              </a:rPr>
              <a:t>OA&amp;M (VID)</a:t>
            </a:r>
            <a:endParaRPr lang="en-US" altLang="zh-CN" sz="1400" b="1" dirty="0">
              <a:solidFill>
                <a:prstClr val="white"/>
              </a:solidFill>
              <a:latin typeface="Calibri"/>
              <a:ea typeface="微软雅黑" panose="020B0503020204020204" pitchFamily="34" charset="-122"/>
            </a:endParaRPr>
          </a:p>
        </p:txBody>
      </p:sp>
      <p:sp>
        <p:nvSpPr>
          <p:cNvPr id="181" name="圆角矩形 31"/>
          <p:cNvSpPr/>
          <p:nvPr/>
        </p:nvSpPr>
        <p:spPr>
          <a:xfrm>
            <a:off x="8654157" y="1948806"/>
            <a:ext cx="1608806" cy="1007531"/>
          </a:xfrm>
          <a:prstGeom prst="roundRect">
            <a:avLst/>
          </a:prstGeom>
          <a:solidFill>
            <a:srgbClr val="009788"/>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defTabSz="457200" hangingPunct="0"/>
            <a:endParaRPr lang="en-US" altLang="zh-CN" sz="1400" dirty="0">
              <a:solidFill>
                <a:prstClr val="white"/>
              </a:solidFill>
            </a:endParaRPr>
          </a:p>
        </p:txBody>
      </p:sp>
      <p:sp>
        <p:nvSpPr>
          <p:cNvPr id="192" name="圆角矩形 47"/>
          <p:cNvSpPr/>
          <p:nvPr/>
        </p:nvSpPr>
        <p:spPr>
          <a:xfrm>
            <a:off x="569799" y="1296898"/>
            <a:ext cx="11047552" cy="242407"/>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a:solidFill>
                  <a:prstClr val="white"/>
                </a:solidFill>
                <a:ea typeface="微软雅黑" panose="020B0503020204020204" pitchFamily="34" charset="-122"/>
              </a:rPr>
              <a:t>ONAP External APIs </a:t>
            </a:r>
          </a:p>
        </p:txBody>
      </p:sp>
      <p:sp>
        <p:nvSpPr>
          <p:cNvPr id="194" name="圆角矩形 48"/>
          <p:cNvSpPr/>
          <p:nvPr/>
        </p:nvSpPr>
        <p:spPr>
          <a:xfrm>
            <a:off x="10298932" y="1953313"/>
            <a:ext cx="1283885" cy="2945165"/>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lnSpc>
                <a:spcPct val="80000"/>
              </a:lnSpc>
              <a:spcBef>
                <a:spcPct val="0"/>
              </a:spcBef>
              <a:spcAft>
                <a:spcPct val="0"/>
              </a:spcAft>
              <a:buClr>
                <a:srgbClr val="CC9900"/>
              </a:buClr>
            </a:pPr>
            <a:r>
              <a:rPr lang="en-US" altLang="zh-CN" sz="1300" b="1" dirty="0">
                <a:solidFill>
                  <a:prstClr val="white"/>
                </a:solidFill>
                <a:ea typeface="微软雅黑" panose="020B0503020204020204" pitchFamily="34" charset="-122"/>
              </a:rPr>
              <a:t>Common</a:t>
            </a:r>
          </a:p>
          <a:p>
            <a:pPr algn="ctr" fontAlgn="base">
              <a:lnSpc>
                <a:spcPct val="80000"/>
              </a:lnSpc>
              <a:spcBef>
                <a:spcPct val="0"/>
              </a:spcBef>
              <a:spcAft>
                <a:spcPct val="0"/>
              </a:spcAft>
              <a:buClr>
                <a:srgbClr val="CC9900"/>
              </a:buClr>
            </a:pPr>
            <a:r>
              <a:rPr lang="en-US" altLang="zh-CN" sz="1300" b="1" dirty="0">
                <a:solidFill>
                  <a:prstClr val="white"/>
                </a:solidFill>
                <a:ea typeface="微软雅黑" panose="020B0503020204020204" pitchFamily="34" charset="-122"/>
              </a:rPr>
              <a:t> Services</a:t>
            </a:r>
            <a:endParaRPr lang="zh-CN" altLang="en-US" sz="1300" b="1" dirty="0">
              <a:solidFill>
                <a:prstClr val="white"/>
              </a:solidFill>
              <a:ea typeface="微软雅黑" panose="020B0503020204020204" pitchFamily="34" charset="-122"/>
            </a:endParaRPr>
          </a:p>
        </p:txBody>
      </p:sp>
      <p:sp>
        <p:nvSpPr>
          <p:cNvPr id="225" name="圆角矩形 51"/>
          <p:cNvSpPr/>
          <p:nvPr/>
        </p:nvSpPr>
        <p:spPr>
          <a:xfrm>
            <a:off x="10328323" y="2589313"/>
            <a:ext cx="1234440" cy="51165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defTabSz="914400" fontAlgn="base" hangingPunct="1">
              <a:spcBef>
                <a:spcPct val="0"/>
              </a:spcBef>
              <a:spcAft>
                <a:spcPct val="0"/>
              </a:spcAft>
              <a:buClr>
                <a:srgbClr val="CC9900"/>
              </a:buClr>
            </a:pPr>
            <a:r>
              <a:rPr lang="en-US" altLang="zh-CN" sz="1600" b="1" kern="1200" dirty="0" smtClean="0">
                <a:ea typeface="微软雅黑" panose="020B0503020204020204" pitchFamily="34" charset="-122"/>
              </a:rPr>
              <a:t>AAF</a:t>
            </a:r>
            <a:endParaRPr lang="en-US" altLang="zh-CN" sz="1100" b="1" kern="1200" dirty="0">
              <a:ea typeface="微软雅黑" panose="020B0503020204020204" pitchFamily="34" charset="-122"/>
            </a:endParaRPr>
          </a:p>
        </p:txBody>
      </p:sp>
      <p:sp>
        <p:nvSpPr>
          <p:cNvPr id="94" name="圆角矩形 31"/>
          <p:cNvSpPr/>
          <p:nvPr/>
        </p:nvSpPr>
        <p:spPr>
          <a:xfrm>
            <a:off x="5227267" y="1929821"/>
            <a:ext cx="1655880" cy="102741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defTabSz="457200" hangingPunct="0"/>
            <a:endParaRPr lang="en-US" altLang="zh-CN" sz="1400" b="1" dirty="0">
              <a:solidFill>
                <a:prstClr val="white"/>
              </a:solidFill>
              <a:latin typeface="Calibri" panose="020F0502020204030204" pitchFamily="34" charset="0"/>
              <a:ea typeface="宋体" panose="02010600030101010101" pitchFamily="2" charset="-122"/>
            </a:endParaRPr>
          </a:p>
        </p:txBody>
      </p:sp>
      <p:sp>
        <p:nvSpPr>
          <p:cNvPr id="65" name="圆角矩形 51"/>
          <p:cNvSpPr/>
          <p:nvPr/>
        </p:nvSpPr>
        <p:spPr>
          <a:xfrm>
            <a:off x="10328323" y="3653241"/>
            <a:ext cx="1234440" cy="30162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defTabSz="914400" fontAlgn="base" hangingPunct="1">
              <a:spcBef>
                <a:spcPct val="0"/>
              </a:spcBef>
              <a:spcAft>
                <a:spcPct val="0"/>
              </a:spcAft>
              <a:buClr>
                <a:srgbClr val="CC9900"/>
              </a:buClr>
            </a:pPr>
            <a:r>
              <a:rPr lang="en-US" altLang="zh-CN" sz="1600" b="1" dirty="0">
                <a:ea typeface="微软雅黑" panose="020B0503020204020204" pitchFamily="34" charset="-122"/>
              </a:rPr>
              <a:t>Logging</a:t>
            </a:r>
            <a:endParaRPr lang="en-US" altLang="zh-CN" sz="1100" b="1" dirty="0">
              <a:ea typeface="微软雅黑" panose="020B0503020204020204" pitchFamily="34" charset="-122"/>
            </a:endParaRPr>
          </a:p>
        </p:txBody>
      </p:sp>
      <p:sp>
        <p:nvSpPr>
          <p:cNvPr id="108" name="圆角矩形 31"/>
          <p:cNvSpPr/>
          <p:nvPr/>
        </p:nvSpPr>
        <p:spPr>
          <a:xfrm>
            <a:off x="3717563" y="1942003"/>
            <a:ext cx="1370831" cy="997731"/>
          </a:xfrm>
          <a:prstGeom prst="roundRect">
            <a:avLst/>
          </a:prstGeom>
          <a:solidFill>
            <a:srgbClr val="1C2754"/>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defTabSz="457200" hangingPunct="0"/>
            <a:endParaRPr lang="en-US" altLang="zh-CN" sz="1400" b="1" dirty="0">
              <a:solidFill>
                <a:prstClr val="white"/>
              </a:solidFill>
              <a:latin typeface="Calibri" panose="020F0502020204030204" pitchFamily="34" charset="0"/>
              <a:ea typeface="宋体" panose="02010600030101010101" pitchFamily="2" charset="-122"/>
            </a:endParaRPr>
          </a:p>
        </p:txBody>
      </p:sp>
      <p:sp>
        <p:nvSpPr>
          <p:cNvPr id="119" name="TextBox 118"/>
          <p:cNvSpPr txBox="1"/>
          <p:nvPr/>
        </p:nvSpPr>
        <p:spPr>
          <a:xfrm flipH="1">
            <a:off x="3760922" y="2174229"/>
            <a:ext cx="1256206"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600" b="1" i="0" u="none" strike="noStrike" cap="none" spc="0" normalizeH="0" baseline="0" dirty="0">
                <a:ln>
                  <a:noFill/>
                </a:ln>
                <a:solidFill>
                  <a:srgbClr val="FFFFFF"/>
                </a:solidFill>
                <a:effectLst/>
                <a:uFillTx/>
                <a:latin typeface="+mn-lt"/>
                <a:ea typeface="+mn-ea"/>
                <a:cs typeface="+mn-cs"/>
                <a:sym typeface="Calibri"/>
              </a:rPr>
              <a:t>Policy Framework</a:t>
            </a:r>
          </a:p>
        </p:txBody>
      </p:sp>
      <p:sp>
        <p:nvSpPr>
          <p:cNvPr id="126" name="TextBox 125"/>
          <p:cNvSpPr txBox="1"/>
          <p:nvPr/>
        </p:nvSpPr>
        <p:spPr>
          <a:xfrm flipH="1">
            <a:off x="8605506" y="2355317"/>
            <a:ext cx="1624729" cy="33855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400" b="0" i="0" u="none" strike="noStrike" cap="none" spc="0" normalizeH="0" baseline="0" dirty="0">
                <a:ln>
                  <a:noFill/>
                </a:ln>
                <a:solidFill>
                  <a:srgbClr val="FFFFFF"/>
                </a:solidFill>
                <a:effectLst/>
                <a:uFillTx/>
                <a:latin typeface="+mn-lt"/>
                <a:ea typeface="+mn-ea"/>
                <a:cs typeface="+mn-cs"/>
                <a:sym typeface="Calibri"/>
              </a:rPr>
              <a:t> </a:t>
            </a:r>
            <a:r>
              <a:rPr kumimoji="0" lang="en-US" sz="1600" b="1" i="0" u="none" strike="noStrike" cap="none" spc="0" normalizeH="0" baseline="0" dirty="0" smtClean="0">
                <a:ln>
                  <a:noFill/>
                </a:ln>
                <a:solidFill>
                  <a:srgbClr val="FFFFFF"/>
                </a:solidFill>
                <a:effectLst/>
                <a:uFillTx/>
                <a:latin typeface="+mn-lt"/>
                <a:ea typeface="+mn-ea"/>
                <a:cs typeface="+mn-cs"/>
                <a:sym typeface="Calibri"/>
              </a:rPr>
              <a:t>A&amp;AI/ESR</a:t>
            </a:r>
            <a:endParaRPr kumimoji="0" lang="en-US" sz="1400" b="1" i="0" u="none" strike="noStrike" cap="none" spc="0" normalizeH="0" baseline="0" dirty="0">
              <a:ln>
                <a:noFill/>
              </a:ln>
              <a:solidFill>
                <a:srgbClr val="FFFFFF"/>
              </a:solidFill>
              <a:effectLst/>
              <a:uFillTx/>
              <a:latin typeface="+mn-lt"/>
              <a:ea typeface="+mn-ea"/>
              <a:cs typeface="+mn-cs"/>
              <a:sym typeface="Calibri"/>
            </a:endParaRPr>
          </a:p>
        </p:txBody>
      </p:sp>
      <p:sp>
        <p:nvSpPr>
          <p:cNvPr id="144" name="圆角矩形 32"/>
          <p:cNvSpPr/>
          <p:nvPr/>
        </p:nvSpPr>
        <p:spPr>
          <a:xfrm>
            <a:off x="5671082" y="3653241"/>
            <a:ext cx="1594816" cy="1232382"/>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endParaRPr lang="en-US" altLang="zh-CN" sz="1400" b="1" dirty="0">
              <a:solidFill>
                <a:schemeClr val="bg1"/>
              </a:solidFill>
            </a:endParaRPr>
          </a:p>
        </p:txBody>
      </p:sp>
      <p:sp>
        <p:nvSpPr>
          <p:cNvPr id="133" name="圆角矩形 32"/>
          <p:cNvSpPr/>
          <p:nvPr/>
        </p:nvSpPr>
        <p:spPr>
          <a:xfrm>
            <a:off x="3894802" y="3640275"/>
            <a:ext cx="1623845" cy="1236433"/>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endParaRPr lang="en-US" altLang="zh-CN" sz="1400" b="1" dirty="0">
              <a:solidFill>
                <a:schemeClr val="bg1"/>
              </a:solidFill>
            </a:endParaRPr>
          </a:p>
        </p:txBody>
      </p:sp>
      <p:sp>
        <p:nvSpPr>
          <p:cNvPr id="105" name="TextBox 104"/>
          <p:cNvSpPr txBox="1"/>
          <p:nvPr/>
        </p:nvSpPr>
        <p:spPr>
          <a:xfrm flipH="1">
            <a:off x="5240926" y="1985905"/>
            <a:ext cx="1663667" cy="8309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600" b="1" i="0" u="none" strike="noStrike" cap="none" spc="0" normalizeH="0" dirty="0" smtClean="0">
                <a:ln>
                  <a:noFill/>
                </a:ln>
                <a:solidFill>
                  <a:srgbClr val="FFFFFF"/>
                </a:solidFill>
                <a:effectLst/>
                <a:uFillTx/>
                <a:latin typeface="+mn-lt"/>
                <a:ea typeface="+mn-ea"/>
                <a:cs typeface="+mn-cs"/>
                <a:sym typeface="Calibri"/>
              </a:rPr>
              <a:t>DCAE</a:t>
            </a:r>
          </a:p>
          <a:p>
            <a:pPr marL="0" marR="0" indent="0" algn="ctr" defTabSz="457200" rtl="0" fontAlgn="auto" latinLnBrk="0" hangingPunct="0">
              <a:lnSpc>
                <a:spcPct val="100000"/>
              </a:lnSpc>
              <a:spcBef>
                <a:spcPts val="0"/>
              </a:spcBef>
              <a:spcAft>
                <a:spcPts val="0"/>
              </a:spcAft>
              <a:buClrTx/>
              <a:buSzTx/>
              <a:buFontTx/>
              <a:buNone/>
              <a:tabLst/>
            </a:pPr>
            <a:r>
              <a:rPr lang="en-US" sz="1600" b="1" dirty="0" smtClean="0">
                <a:solidFill>
                  <a:srgbClr val="FFFFFF"/>
                </a:solidFill>
                <a:sym typeface="Calibri"/>
              </a:rPr>
              <a:t>Correlation</a:t>
            </a:r>
          </a:p>
          <a:p>
            <a:pPr marL="0" marR="0" indent="0" algn="ctr" defTabSz="457200" rtl="0" fontAlgn="auto" latinLnBrk="0" hangingPunct="0">
              <a:lnSpc>
                <a:spcPct val="100000"/>
              </a:lnSpc>
              <a:spcBef>
                <a:spcPts val="0"/>
              </a:spcBef>
              <a:spcAft>
                <a:spcPts val="0"/>
              </a:spcAft>
              <a:buClrTx/>
              <a:buSzTx/>
              <a:buFontTx/>
              <a:buNone/>
              <a:tabLst/>
            </a:pPr>
            <a:r>
              <a:rPr kumimoji="0" lang="en-US" sz="1600" b="1" i="0" u="none" strike="noStrike" cap="none" spc="0" normalizeH="0" dirty="0" smtClean="0">
                <a:ln>
                  <a:noFill/>
                </a:ln>
                <a:solidFill>
                  <a:srgbClr val="FFFFFF"/>
                </a:solidFill>
                <a:effectLst/>
                <a:uFillTx/>
                <a:latin typeface="+mn-lt"/>
                <a:ea typeface="+mn-ea"/>
                <a:cs typeface="+mn-cs"/>
                <a:sym typeface="Calibri"/>
              </a:rPr>
              <a:t>Engine (Holmes)</a:t>
            </a:r>
            <a:r>
              <a:rPr kumimoji="0" lang="en-US" sz="1400" b="1" i="0" u="none" strike="noStrike" cap="none" spc="0" normalizeH="0" dirty="0" smtClean="0">
                <a:ln>
                  <a:noFill/>
                </a:ln>
                <a:solidFill>
                  <a:srgbClr val="FFFFFF"/>
                </a:solidFill>
                <a:effectLst/>
                <a:uFillTx/>
                <a:latin typeface="+mn-lt"/>
                <a:ea typeface="+mn-ea"/>
                <a:cs typeface="+mn-cs"/>
                <a:sym typeface="Calibri"/>
              </a:rPr>
              <a:t> </a:t>
            </a:r>
            <a:endParaRPr kumimoji="0" lang="en-US" sz="1600" b="1" i="0" u="none" strike="noStrike" cap="none" spc="0" normalizeH="0" baseline="0" dirty="0">
              <a:ln>
                <a:noFill/>
              </a:ln>
              <a:solidFill>
                <a:srgbClr val="FFFFFF"/>
              </a:solidFill>
              <a:effectLst/>
              <a:uFillTx/>
              <a:latin typeface="+mn-lt"/>
              <a:ea typeface="+mn-ea"/>
              <a:cs typeface="+mn-cs"/>
              <a:sym typeface="Calibri"/>
            </a:endParaRPr>
          </a:p>
        </p:txBody>
      </p:sp>
      <p:sp>
        <p:nvSpPr>
          <p:cNvPr id="125" name="圆角矩形 51"/>
          <p:cNvSpPr/>
          <p:nvPr/>
        </p:nvSpPr>
        <p:spPr>
          <a:xfrm>
            <a:off x="10328323" y="3132575"/>
            <a:ext cx="1234440" cy="472892"/>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defTabSz="914400" fontAlgn="base" hangingPunct="1">
              <a:spcBef>
                <a:spcPct val="0"/>
              </a:spcBef>
              <a:spcAft>
                <a:spcPct val="0"/>
              </a:spcAft>
              <a:buClr>
                <a:srgbClr val="CC9900"/>
              </a:buClr>
            </a:pPr>
            <a:r>
              <a:rPr lang="en-US" altLang="zh-CN" sz="1600" b="1" kern="1200" dirty="0" smtClean="0">
                <a:ea typeface="微软雅黑" panose="020B0503020204020204" pitchFamily="34" charset="-122"/>
              </a:rPr>
              <a:t>OOF</a:t>
            </a:r>
            <a:endParaRPr lang="en-US" altLang="zh-CN" sz="1050" b="1" kern="1200" dirty="0">
              <a:ea typeface="微软雅黑" panose="020B0503020204020204" pitchFamily="34" charset="-122"/>
            </a:endParaRPr>
          </a:p>
        </p:txBody>
      </p:sp>
      <p:sp>
        <p:nvSpPr>
          <p:cNvPr id="127" name="TextBox 126"/>
          <p:cNvSpPr txBox="1"/>
          <p:nvPr/>
        </p:nvSpPr>
        <p:spPr>
          <a:xfrm flipH="1">
            <a:off x="5632326" y="3929135"/>
            <a:ext cx="1647409" cy="80021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600" b="1" i="0" u="none" strike="noStrike" cap="none" spc="0" normalizeH="0" dirty="0" smtClean="0">
                <a:ln>
                  <a:noFill/>
                </a:ln>
                <a:effectLst/>
                <a:uFillTx/>
                <a:sym typeface="Calibri"/>
              </a:rPr>
              <a:t>SDN-C</a:t>
            </a:r>
            <a:endParaRPr kumimoji="0" lang="en-US" sz="1600" b="1" i="0" u="none" strike="noStrike" cap="none" spc="0" normalizeH="0" dirty="0">
              <a:ln>
                <a:noFill/>
              </a:ln>
              <a:effectLst/>
              <a:uFillTx/>
              <a:sym typeface="Calibri"/>
            </a:endParaRPr>
          </a:p>
          <a:p>
            <a:pPr marL="0" marR="0" indent="0" algn="ctr" defTabSz="457200" rtl="0" fontAlgn="auto" latinLnBrk="0" hangingPunct="0">
              <a:lnSpc>
                <a:spcPct val="100000"/>
              </a:lnSpc>
              <a:spcBef>
                <a:spcPts val="0"/>
              </a:spcBef>
              <a:spcAft>
                <a:spcPts val="0"/>
              </a:spcAft>
              <a:buClrTx/>
              <a:buSzTx/>
              <a:buFontTx/>
              <a:buNone/>
              <a:tabLst/>
            </a:pPr>
            <a:r>
              <a:rPr lang="en-US" sz="1600" b="1" baseline="0" dirty="0">
                <a:sym typeface="Calibri"/>
              </a:rPr>
              <a:t>(</a:t>
            </a:r>
            <a:r>
              <a:rPr lang="en-US" sz="1600" b="1" baseline="0" dirty="0" smtClean="0">
                <a:sym typeface="Calibri"/>
              </a:rPr>
              <a:t>L0-L3 Controller)</a:t>
            </a:r>
          </a:p>
          <a:p>
            <a:pPr marL="0" marR="0" indent="0" algn="ctr" defTabSz="457200" rtl="0" fontAlgn="auto" latinLnBrk="0" hangingPunct="0">
              <a:lnSpc>
                <a:spcPct val="100000"/>
              </a:lnSpc>
              <a:spcBef>
                <a:spcPts val="0"/>
              </a:spcBef>
              <a:spcAft>
                <a:spcPts val="0"/>
              </a:spcAft>
              <a:buClrTx/>
              <a:buSzTx/>
              <a:buFontTx/>
              <a:buNone/>
              <a:tabLst/>
            </a:pPr>
            <a:endParaRPr lang="en-US" sz="1400" b="1" baseline="0" dirty="0" smtClean="0">
              <a:sym typeface="Calibri"/>
            </a:endParaRPr>
          </a:p>
        </p:txBody>
      </p:sp>
      <p:sp>
        <p:nvSpPr>
          <p:cNvPr id="76" name="矩形 69"/>
          <p:cNvSpPr/>
          <p:nvPr/>
        </p:nvSpPr>
        <p:spPr bwMode="auto">
          <a:xfrm>
            <a:off x="3850869" y="5014915"/>
            <a:ext cx="6448064" cy="284327"/>
          </a:xfrm>
          <a:prstGeom prst="rect">
            <a:avLst/>
          </a:prstGeom>
          <a:solidFill>
            <a:schemeClr val="bg2">
              <a:lumMod val="90000"/>
            </a:schemeClr>
          </a:solidFill>
          <a:ln w="9525" cap="flat" cmpd="sng" algn="ctr">
            <a:solidFill>
              <a:schemeClr val="tx1"/>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400" b="1" u="none" strike="noStrike" kern="1200" cap="none" spc="0" normalizeH="0" baseline="0" noProof="0" dirty="0">
                <a:ln>
                  <a:noFill/>
                </a:ln>
                <a:solidFill>
                  <a:srgbClr val="000000"/>
                </a:solidFill>
                <a:effectLst/>
                <a:uLnTx/>
                <a:uFillTx/>
                <a:latin typeface="+mn-lt"/>
                <a:ea typeface="微软雅黑" panose="020B0503020204020204" pitchFamily="34" charset="-122"/>
              </a:rPr>
              <a:t>External Systems</a:t>
            </a:r>
          </a:p>
        </p:txBody>
      </p:sp>
      <p:sp>
        <p:nvSpPr>
          <p:cNvPr id="75" name="矩形 69"/>
          <p:cNvSpPr/>
          <p:nvPr/>
        </p:nvSpPr>
        <p:spPr bwMode="auto">
          <a:xfrm>
            <a:off x="3850868" y="5464890"/>
            <a:ext cx="7445829" cy="284327"/>
          </a:xfrm>
          <a:prstGeom prst="rect">
            <a:avLst/>
          </a:prstGeom>
          <a:solidFill>
            <a:schemeClr val="bg2">
              <a:lumMod val="90000"/>
            </a:schemeClr>
          </a:solidFill>
          <a:ln w="9525" cap="flat" cmpd="sng" algn="ctr">
            <a:solidFill>
              <a:schemeClr val="accent5">
                <a:lumMod val="75000"/>
              </a:schemeClr>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400" b="1" u="none" strike="noStrike" kern="1200" cap="none" spc="0" normalizeH="0" baseline="0" noProof="0" dirty="0">
                <a:ln>
                  <a:noFill/>
                </a:ln>
                <a:solidFill>
                  <a:srgbClr val="000000"/>
                </a:solidFill>
                <a:effectLst/>
                <a:uLnTx/>
                <a:uFillTx/>
                <a:latin typeface="+mn-lt"/>
                <a:ea typeface="微软雅黑" panose="020B0503020204020204" pitchFamily="34" charset="-122"/>
              </a:rPr>
              <a:t>Network Function Layer</a:t>
            </a:r>
          </a:p>
        </p:txBody>
      </p:sp>
      <p:sp>
        <p:nvSpPr>
          <p:cNvPr id="114" name="矩形 69"/>
          <p:cNvSpPr/>
          <p:nvPr/>
        </p:nvSpPr>
        <p:spPr bwMode="auto">
          <a:xfrm>
            <a:off x="3850868" y="5803091"/>
            <a:ext cx="6477456" cy="312141"/>
          </a:xfrm>
          <a:prstGeom prst="rect">
            <a:avLst/>
          </a:prstGeom>
          <a:solidFill>
            <a:schemeClr val="bg2">
              <a:lumMod val="90000"/>
            </a:schemeClr>
          </a:solidFill>
          <a:ln w="9525" cap="flat" cmpd="sng" algn="ctr">
            <a:solidFill>
              <a:schemeClr val="accent5">
                <a:lumMod val="75000"/>
              </a:schemeClr>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400" b="1" u="none" strike="noStrike" kern="1200" cap="none" spc="0" normalizeH="0" baseline="0" noProof="0" dirty="0">
                <a:ln>
                  <a:noFill/>
                </a:ln>
                <a:solidFill>
                  <a:srgbClr val="000000"/>
                </a:solidFill>
                <a:effectLst/>
                <a:uLnTx/>
                <a:uFillTx/>
                <a:latin typeface="+mn-lt"/>
                <a:ea typeface="微软雅黑" panose="020B0503020204020204" pitchFamily="34" charset="-122"/>
              </a:rPr>
              <a:t>Hypervisor / OS Layer</a:t>
            </a:r>
          </a:p>
        </p:txBody>
      </p:sp>
      <p:sp>
        <p:nvSpPr>
          <p:cNvPr id="120" name="圆角矩形 188"/>
          <p:cNvSpPr/>
          <p:nvPr/>
        </p:nvSpPr>
        <p:spPr bwMode="auto">
          <a:xfrm>
            <a:off x="5571342" y="5857165"/>
            <a:ext cx="902738"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200" b="1" i="0" u="none" strike="noStrike" kern="1200" cap="none" spc="0" normalizeH="0" baseline="0" noProof="0" dirty="0" err="1">
                <a:ln>
                  <a:noFill/>
                </a:ln>
                <a:solidFill>
                  <a:srgbClr val="000000"/>
                </a:solidFill>
                <a:effectLst/>
                <a:uLnTx/>
                <a:uFillTx/>
                <a:latin typeface="+mn-lt"/>
                <a:ea typeface="微软雅黑" panose="020B0503020204020204" pitchFamily="34" charset="-122"/>
              </a:rPr>
              <a:t>OpenStack</a:t>
            </a:r>
          </a:p>
        </p:txBody>
      </p:sp>
      <p:sp>
        <p:nvSpPr>
          <p:cNvPr id="121" name="圆角矩形 65"/>
          <p:cNvSpPr/>
          <p:nvPr/>
        </p:nvSpPr>
        <p:spPr bwMode="auto">
          <a:xfrm>
            <a:off x="7669376" y="5857165"/>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200" b="1" i="0" u="none" strike="noStrike" kern="1200" cap="none" spc="0" normalizeH="0" baseline="0" noProof="0" dirty="0" err="1">
                <a:ln>
                  <a:noFill/>
                </a:ln>
                <a:solidFill>
                  <a:srgbClr val="000000"/>
                </a:solidFill>
                <a:effectLst/>
                <a:uLnTx/>
                <a:uFillTx/>
                <a:latin typeface="+mn-lt"/>
                <a:ea typeface="微软雅黑" panose="020B0503020204020204" pitchFamily="34" charset="-122"/>
              </a:rPr>
              <a:t>Azure</a:t>
            </a:r>
          </a:p>
        </p:txBody>
      </p:sp>
      <p:sp>
        <p:nvSpPr>
          <p:cNvPr id="122" name="圆角矩形 66"/>
          <p:cNvSpPr/>
          <p:nvPr/>
        </p:nvSpPr>
        <p:spPr bwMode="auto">
          <a:xfrm>
            <a:off x="6633896" y="5849052"/>
            <a:ext cx="911332"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200" b="1" i="0" u="none" strike="noStrike" kern="1200" cap="none" spc="0" normalizeH="0" baseline="0" noProof="0" dirty="0">
                <a:ln>
                  <a:noFill/>
                </a:ln>
                <a:solidFill>
                  <a:srgbClr val="000000"/>
                </a:solidFill>
                <a:effectLst/>
                <a:uLnTx/>
                <a:uFillTx/>
                <a:latin typeface="+mn-lt"/>
                <a:ea typeface="微软雅黑" panose="020B0503020204020204" pitchFamily="34" charset="-122"/>
              </a:rPr>
              <a:t>VMware</a:t>
            </a:r>
          </a:p>
        </p:txBody>
      </p:sp>
      <p:sp>
        <p:nvSpPr>
          <p:cNvPr id="137" name="圆角矩形 67"/>
          <p:cNvSpPr/>
          <p:nvPr/>
        </p:nvSpPr>
        <p:spPr bwMode="auto">
          <a:xfrm>
            <a:off x="9181372" y="5850284"/>
            <a:ext cx="1016942"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200" b="1" i="0" u="none" strike="noStrike" kern="1200" cap="none" spc="0" normalizeH="0" baseline="0" noProof="0" dirty="0" err="1">
                <a:ln>
                  <a:noFill/>
                </a:ln>
                <a:solidFill>
                  <a:srgbClr val="000000"/>
                </a:solidFill>
                <a:effectLst/>
                <a:uLnTx/>
                <a:uFillTx/>
                <a:latin typeface="+mn-lt"/>
                <a:ea typeface="微软雅黑" panose="020B0503020204020204" pitchFamily="34" charset="-122"/>
              </a:rPr>
              <a:t>RackSpace</a:t>
            </a:r>
          </a:p>
        </p:txBody>
      </p:sp>
      <p:sp>
        <p:nvSpPr>
          <p:cNvPr id="14" name="TextBox 13"/>
          <p:cNvSpPr txBox="1"/>
          <p:nvPr/>
        </p:nvSpPr>
        <p:spPr>
          <a:xfrm>
            <a:off x="9336817" y="5327412"/>
            <a:ext cx="461406"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a:ln>
                  <a:noFill/>
                </a:ln>
                <a:solidFill>
                  <a:srgbClr val="000000"/>
                </a:solidFill>
                <a:effectLst/>
                <a:uFillTx/>
                <a:latin typeface="+mn-lt"/>
                <a:ea typeface="+mn-ea"/>
                <a:cs typeface="+mn-cs"/>
                <a:sym typeface="Calibri"/>
              </a:rPr>
              <a:t>…</a:t>
            </a:r>
          </a:p>
        </p:txBody>
      </p:sp>
      <p:sp>
        <p:nvSpPr>
          <p:cNvPr id="135" name="圆角矩形 188"/>
          <p:cNvSpPr/>
          <p:nvPr/>
        </p:nvSpPr>
        <p:spPr bwMode="auto">
          <a:xfrm>
            <a:off x="5551358" y="5066173"/>
            <a:ext cx="1476782"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latin typeface="Calibri"/>
                <a:ea typeface="微软雅黑" panose="020B0503020204020204" pitchFamily="34" charset="-122"/>
              </a:rPr>
              <a:t>3rd Party Controller</a:t>
            </a:r>
          </a:p>
        </p:txBody>
      </p:sp>
      <p:sp>
        <p:nvSpPr>
          <p:cNvPr id="145" name="圆角矩形 65"/>
          <p:cNvSpPr/>
          <p:nvPr/>
        </p:nvSpPr>
        <p:spPr bwMode="auto">
          <a:xfrm>
            <a:off x="8429247" y="5849052"/>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200" b="1" i="0" u="none" strike="noStrike" kern="1200" cap="none" spc="0" normalizeH="0" baseline="0" noProof="0" dirty="0">
                <a:ln>
                  <a:noFill/>
                </a:ln>
                <a:solidFill>
                  <a:srgbClr val="000000"/>
                </a:solidFill>
                <a:effectLst/>
                <a:uLnTx/>
                <a:uFillTx/>
                <a:latin typeface="+mn-lt"/>
                <a:ea typeface="微软雅黑" panose="020B0503020204020204" pitchFamily="34" charset="-122"/>
              </a:rPr>
              <a:t>AMZ</a:t>
            </a:r>
          </a:p>
        </p:txBody>
      </p:sp>
      <p:sp>
        <p:nvSpPr>
          <p:cNvPr id="149" name="圆角矩形 65"/>
          <p:cNvSpPr/>
          <p:nvPr/>
        </p:nvSpPr>
        <p:spPr bwMode="auto">
          <a:xfrm>
            <a:off x="8032248" y="5501567"/>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200" b="1" i="0" u="none" strike="noStrike" kern="1200" cap="none" spc="0" normalizeH="0" baseline="0" noProof="0" dirty="0">
                <a:ln>
                  <a:noFill/>
                </a:ln>
                <a:solidFill>
                  <a:srgbClr val="000000"/>
                </a:solidFill>
                <a:effectLst/>
                <a:uLnTx/>
                <a:uFillTx/>
                <a:latin typeface="+mn-lt"/>
                <a:ea typeface="微软雅黑" panose="020B0503020204020204" pitchFamily="34" charset="-122"/>
              </a:rPr>
              <a:t>VNFs</a:t>
            </a:r>
          </a:p>
        </p:txBody>
      </p:sp>
      <p:sp>
        <p:nvSpPr>
          <p:cNvPr id="150" name="圆角矩形 65"/>
          <p:cNvSpPr/>
          <p:nvPr/>
        </p:nvSpPr>
        <p:spPr bwMode="auto">
          <a:xfrm>
            <a:off x="10391675" y="5486246"/>
            <a:ext cx="670684" cy="247650"/>
          </a:xfrm>
          <a:prstGeom prst="roundRect">
            <a:avLst>
              <a:gd name="adj" fmla="val 12823"/>
            </a:avLst>
          </a:prstGeom>
          <a:solidFill>
            <a:schemeClr val="accent6">
              <a:lumMod val="20000"/>
              <a:lumOff val="80000"/>
            </a:scheme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200" b="1" i="0" u="none" strike="noStrike" kern="1200" cap="none" spc="0" normalizeH="0" baseline="0" noProof="0" dirty="0">
                <a:ln>
                  <a:noFill/>
                </a:ln>
                <a:solidFill>
                  <a:srgbClr val="000000"/>
                </a:solidFill>
                <a:effectLst/>
                <a:uLnTx/>
                <a:uFillTx/>
                <a:latin typeface="+mn-lt"/>
                <a:ea typeface="微软雅黑" panose="020B0503020204020204" pitchFamily="34" charset="-122"/>
              </a:rPr>
              <a:t>PNFs</a:t>
            </a:r>
          </a:p>
        </p:txBody>
      </p:sp>
      <p:grpSp>
        <p:nvGrpSpPr>
          <p:cNvPr id="138" name="Group 73"/>
          <p:cNvGrpSpPr/>
          <p:nvPr/>
        </p:nvGrpSpPr>
        <p:grpSpPr>
          <a:xfrm>
            <a:off x="4519533" y="6141556"/>
            <a:ext cx="5523621" cy="575678"/>
            <a:chOff x="2002173" y="5867539"/>
            <a:chExt cx="5523621" cy="575678"/>
          </a:xfrm>
        </p:grpSpPr>
        <p:pic>
          <p:nvPicPr>
            <p:cNvPr id="139" name="Picture 13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02173" y="5977908"/>
              <a:ext cx="905123" cy="410546"/>
            </a:xfrm>
            <a:prstGeom prst="rect">
              <a:avLst/>
            </a:prstGeom>
          </p:spPr>
        </p:pic>
        <p:sp>
          <p:nvSpPr>
            <p:cNvPr id="140" name="Isosceles Triangle 139"/>
            <p:cNvSpPr/>
            <p:nvPr/>
          </p:nvSpPr>
          <p:spPr>
            <a:xfrm flipV="1">
              <a:off x="2184146" y="5867539"/>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141" name="Picture 14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05751" y="5991537"/>
              <a:ext cx="905123" cy="410546"/>
            </a:xfrm>
            <a:prstGeom prst="rect">
              <a:avLst/>
            </a:prstGeom>
          </p:spPr>
        </p:pic>
        <p:sp>
          <p:nvSpPr>
            <p:cNvPr id="146" name="Isosceles Triangle 145"/>
            <p:cNvSpPr/>
            <p:nvPr/>
          </p:nvSpPr>
          <p:spPr>
            <a:xfrm flipV="1">
              <a:off x="4587724" y="5870717"/>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153" name="Isosceles Triangle 152"/>
            <p:cNvSpPr/>
            <p:nvPr/>
          </p:nvSpPr>
          <p:spPr>
            <a:xfrm flipV="1">
              <a:off x="6931219" y="5880776"/>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154" name="Picture 15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59457" y="6011570"/>
              <a:ext cx="766337" cy="324807"/>
            </a:xfrm>
            <a:prstGeom prst="rect">
              <a:avLst/>
            </a:prstGeom>
            <a:ln>
              <a:noFill/>
            </a:ln>
          </p:spPr>
        </p:pic>
        <p:cxnSp>
          <p:nvCxnSpPr>
            <p:cNvPr id="155" name="Straight Connector 154"/>
            <p:cNvCxnSpPr/>
            <p:nvPr/>
          </p:nvCxnSpPr>
          <p:spPr>
            <a:xfrm>
              <a:off x="2888299" y="6227487"/>
              <a:ext cx="1498455" cy="13629"/>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56" name="Straight Connector 155"/>
            <p:cNvCxnSpPr/>
            <p:nvPr/>
          </p:nvCxnSpPr>
          <p:spPr>
            <a:xfrm>
              <a:off x="5282534" y="6243163"/>
              <a:ext cx="1498455" cy="0"/>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159" name="TextBox 158"/>
            <p:cNvSpPr txBox="1"/>
            <p:nvPr/>
          </p:nvSpPr>
          <p:spPr>
            <a:xfrm>
              <a:off x="6950470" y="6014793"/>
              <a:ext cx="420946"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000" b="0" i="0" u="none" strike="noStrike" cap="none" spc="0" normalizeH="0" baseline="0" dirty="0">
                  <a:ln>
                    <a:noFill/>
                  </a:ln>
                  <a:solidFill>
                    <a:srgbClr val="000000"/>
                  </a:solidFill>
                  <a:effectLst/>
                  <a:uFillTx/>
                  <a:latin typeface="+mn-lt"/>
                  <a:ea typeface="+mn-ea"/>
                  <a:cs typeface="+mn-cs"/>
                  <a:sym typeface="Calibri"/>
                </a:rPr>
                <a:t>Public</a:t>
              </a:r>
            </a:p>
            <a:p>
              <a:pPr marL="0" marR="0" indent="0" algn="ctr" defTabSz="457200" rtl="0" fontAlgn="auto" latinLnBrk="0" hangingPunct="0">
                <a:lnSpc>
                  <a:spcPct val="100000"/>
                </a:lnSpc>
                <a:spcBef>
                  <a:spcPts val="0"/>
                </a:spcBef>
                <a:spcAft>
                  <a:spcPts val="0"/>
                </a:spcAft>
                <a:buClrTx/>
                <a:buSzTx/>
                <a:buFontTx/>
                <a:buNone/>
                <a:tabLst/>
              </a:pPr>
              <a:r>
                <a:rPr lang="en-US" sz="1000" dirty="0"/>
                <a:t>Cloud</a:t>
              </a:r>
              <a:endParaRPr kumimoji="0" lang="en-US" sz="1000" b="0" i="0" u="none" strike="noStrike" cap="none" spc="0" normalizeH="0" baseline="0" dirty="0">
                <a:ln>
                  <a:noFill/>
                </a:ln>
                <a:solidFill>
                  <a:srgbClr val="000000"/>
                </a:solidFill>
                <a:effectLst/>
                <a:uFillTx/>
                <a:latin typeface="+mn-lt"/>
                <a:ea typeface="+mn-ea"/>
                <a:cs typeface="+mn-cs"/>
                <a:sym typeface="Calibri"/>
              </a:endParaRPr>
            </a:p>
          </p:txBody>
        </p:sp>
        <p:sp>
          <p:nvSpPr>
            <p:cNvPr id="163" name="TextBox 162"/>
            <p:cNvSpPr txBox="1"/>
            <p:nvPr/>
          </p:nvSpPr>
          <p:spPr>
            <a:xfrm>
              <a:off x="2107324" y="6034247"/>
              <a:ext cx="675824"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000" b="0" i="0" u="none" strike="noStrike" cap="none" spc="0" normalizeH="0" baseline="0" dirty="0">
                  <a:ln>
                    <a:noFill/>
                  </a:ln>
                  <a:solidFill>
                    <a:srgbClr val="000000"/>
                  </a:solidFill>
                  <a:effectLst/>
                  <a:uFillTx/>
                  <a:latin typeface="+mn-lt"/>
                  <a:ea typeface="+mn-ea"/>
                  <a:cs typeface="+mn-cs"/>
                  <a:sym typeface="Calibri"/>
                </a:rPr>
                <a:t>Private</a:t>
              </a:r>
            </a:p>
            <a:p>
              <a:pPr marL="0" marR="0" indent="0" algn="ctr" defTabSz="457200" rtl="0" fontAlgn="auto" latinLnBrk="0" hangingPunct="0">
                <a:lnSpc>
                  <a:spcPct val="100000"/>
                </a:lnSpc>
                <a:spcBef>
                  <a:spcPts val="0"/>
                </a:spcBef>
                <a:spcAft>
                  <a:spcPts val="0"/>
                </a:spcAft>
                <a:buClrTx/>
                <a:buSzTx/>
                <a:buFontTx/>
                <a:buNone/>
                <a:tabLst/>
              </a:pPr>
              <a:r>
                <a:rPr lang="en-US" sz="1000" dirty="0"/>
                <a:t>Edge Cloud</a:t>
              </a:r>
              <a:endParaRPr kumimoji="0" lang="en-US" sz="1000" b="0" i="0" u="none" strike="noStrike" cap="none" spc="0" normalizeH="0" baseline="0" dirty="0">
                <a:ln>
                  <a:noFill/>
                </a:ln>
                <a:solidFill>
                  <a:srgbClr val="000000"/>
                </a:solidFill>
                <a:effectLst/>
                <a:uFillTx/>
                <a:latin typeface="+mn-lt"/>
                <a:ea typeface="+mn-ea"/>
                <a:cs typeface="+mn-cs"/>
                <a:sym typeface="Calibri"/>
              </a:endParaRPr>
            </a:p>
          </p:txBody>
        </p:sp>
        <p:sp>
          <p:nvSpPr>
            <p:cNvPr id="167" name="TextBox 166"/>
            <p:cNvSpPr txBox="1"/>
            <p:nvPr/>
          </p:nvSpPr>
          <p:spPr>
            <a:xfrm>
              <a:off x="4551574" y="6043109"/>
              <a:ext cx="568423"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000" b="0" i="0" u="none" strike="noStrike" cap="none" spc="0" normalizeH="0" baseline="0" dirty="0">
                  <a:ln>
                    <a:noFill/>
                  </a:ln>
                  <a:solidFill>
                    <a:srgbClr val="000000"/>
                  </a:solidFill>
                  <a:effectLst/>
                  <a:uFillTx/>
                  <a:latin typeface="+mn-lt"/>
                  <a:ea typeface="+mn-ea"/>
                  <a:cs typeface="+mn-cs"/>
                  <a:sym typeface="Calibri"/>
                </a:rPr>
                <a:t>Private</a:t>
              </a:r>
            </a:p>
            <a:p>
              <a:pPr marL="0" marR="0" indent="0" algn="ctr" defTabSz="457200" rtl="0" fontAlgn="auto" latinLnBrk="0" hangingPunct="0">
                <a:lnSpc>
                  <a:spcPct val="100000"/>
                </a:lnSpc>
                <a:spcBef>
                  <a:spcPts val="0"/>
                </a:spcBef>
                <a:spcAft>
                  <a:spcPts val="0"/>
                </a:spcAft>
                <a:buClrTx/>
                <a:buSzTx/>
                <a:buFontTx/>
                <a:buNone/>
                <a:tabLst/>
              </a:pPr>
              <a:r>
                <a:rPr lang="en-US" sz="1000" dirty="0"/>
                <a:t>DC Cloud</a:t>
              </a:r>
              <a:endParaRPr kumimoji="0" lang="en-US" sz="1000" b="0" i="0" u="none" strike="noStrike" cap="none" spc="0" normalizeH="0" baseline="0" dirty="0">
                <a:ln>
                  <a:noFill/>
                </a:ln>
                <a:solidFill>
                  <a:srgbClr val="000000"/>
                </a:solidFill>
                <a:effectLst/>
                <a:uFillTx/>
                <a:latin typeface="+mn-lt"/>
                <a:ea typeface="+mn-ea"/>
                <a:cs typeface="+mn-cs"/>
                <a:sym typeface="Calibri"/>
              </a:endParaRPr>
            </a:p>
          </p:txBody>
        </p:sp>
        <p:sp>
          <p:nvSpPr>
            <p:cNvPr id="168" name="TextBox 167"/>
            <p:cNvSpPr txBox="1"/>
            <p:nvPr/>
          </p:nvSpPr>
          <p:spPr>
            <a:xfrm>
              <a:off x="6015577" y="5952703"/>
              <a:ext cx="230189"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400" b="0" i="0" u="none" strike="noStrike" cap="none" spc="0" normalizeH="0" baseline="0" dirty="0">
                  <a:ln>
                    <a:noFill/>
                  </a:ln>
                  <a:solidFill>
                    <a:srgbClr val="000000"/>
                  </a:solidFill>
                  <a:effectLst/>
                  <a:uFillTx/>
                  <a:latin typeface="+mn-lt"/>
                  <a:ea typeface="+mn-ea"/>
                  <a:cs typeface="+mn-cs"/>
                  <a:sym typeface="Calibri"/>
                </a:rPr>
                <a:t>IP</a:t>
              </a:r>
            </a:p>
          </p:txBody>
        </p:sp>
        <p:sp>
          <p:nvSpPr>
            <p:cNvPr id="169" name="TextBox 168"/>
            <p:cNvSpPr txBox="1"/>
            <p:nvPr/>
          </p:nvSpPr>
          <p:spPr>
            <a:xfrm>
              <a:off x="3404427" y="5953594"/>
              <a:ext cx="496288"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400" b="0" i="0" u="none" strike="noStrike" cap="none" spc="0" normalizeH="0" baseline="0" dirty="0">
                  <a:ln>
                    <a:noFill/>
                  </a:ln>
                  <a:solidFill>
                    <a:srgbClr val="000000"/>
                  </a:solidFill>
                  <a:effectLst/>
                  <a:uFillTx/>
                  <a:latin typeface="+mn-lt"/>
                  <a:ea typeface="+mn-ea"/>
                  <a:cs typeface="+mn-cs"/>
                  <a:sym typeface="Calibri"/>
                </a:rPr>
                <a:t>MPLS</a:t>
              </a:r>
            </a:p>
          </p:txBody>
        </p:sp>
      </p:grpSp>
      <p:sp>
        <p:nvSpPr>
          <p:cNvPr id="10" name="TextBox 9"/>
          <p:cNvSpPr txBox="1"/>
          <p:nvPr/>
        </p:nvSpPr>
        <p:spPr>
          <a:xfrm>
            <a:off x="11203093" y="5409788"/>
            <a:ext cx="615553" cy="1090769"/>
          </a:xfrm>
          <a:prstGeom prst="rect">
            <a:avLst/>
          </a:prstGeom>
          <a:noFill/>
        </p:spPr>
        <p:txBody>
          <a:bodyPr vert="vert270" wrap="square" rtlCol="0">
            <a:spAutoFit/>
          </a:bodyPr>
          <a:lstStyle/>
          <a:p>
            <a:pPr algn="ctr"/>
            <a:r>
              <a:rPr lang="en-US" sz="1400" dirty="0">
                <a:solidFill>
                  <a:srgbClr val="0070C0"/>
                </a:solidFill>
              </a:rPr>
              <a:t>Managed Environment</a:t>
            </a:r>
          </a:p>
        </p:txBody>
      </p:sp>
      <p:sp>
        <p:nvSpPr>
          <p:cNvPr id="158" name="圆角矩形 31"/>
          <p:cNvSpPr/>
          <p:nvPr/>
        </p:nvSpPr>
        <p:spPr>
          <a:xfrm>
            <a:off x="7005377" y="1932203"/>
            <a:ext cx="1521808" cy="101734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fontAlgn="base">
              <a:spcBef>
                <a:spcPct val="0"/>
              </a:spcBef>
              <a:spcAft>
                <a:spcPct val="0"/>
              </a:spcAft>
              <a:buClr>
                <a:srgbClr val="CC9900"/>
              </a:buClr>
            </a:pPr>
            <a:endParaRPr lang="en-US" altLang="zh-CN" sz="1400" b="1" dirty="0">
              <a:solidFill>
                <a:prstClr val="white"/>
              </a:solidFill>
              <a:latin typeface="Calibri"/>
              <a:ea typeface="微软雅黑" panose="020B0503020204020204" pitchFamily="34" charset="-122"/>
            </a:endParaRPr>
          </a:p>
        </p:txBody>
      </p:sp>
      <p:sp>
        <p:nvSpPr>
          <p:cNvPr id="166" name="TextBox 165"/>
          <p:cNvSpPr txBox="1"/>
          <p:nvPr/>
        </p:nvSpPr>
        <p:spPr>
          <a:xfrm>
            <a:off x="7006733" y="1932204"/>
            <a:ext cx="1588727" cy="830997"/>
          </a:xfrm>
          <a:prstGeom prst="rect">
            <a:avLst/>
          </a:prstGeom>
          <a:noFill/>
        </p:spPr>
        <p:txBody>
          <a:bodyPr wrap="square" rtlCol="0">
            <a:spAutoFit/>
          </a:bodyPr>
          <a:lstStyle/>
          <a:p>
            <a:pPr algn="ctr"/>
            <a:r>
              <a:rPr lang="en-US" sz="1600" b="1" dirty="0" smtClean="0">
                <a:solidFill>
                  <a:srgbClr val="FFFFFF"/>
                </a:solidFill>
              </a:rPr>
              <a:t>Service Orchestration</a:t>
            </a:r>
          </a:p>
          <a:p>
            <a:pPr algn="ctr"/>
            <a:r>
              <a:rPr lang="en-US" sz="1600" b="1" dirty="0" smtClean="0">
                <a:solidFill>
                  <a:srgbClr val="FFFFFF"/>
                </a:solidFill>
              </a:rPr>
              <a:t>Project</a:t>
            </a:r>
            <a:endParaRPr lang="en-US" sz="1600" b="1" dirty="0">
              <a:solidFill>
                <a:srgbClr val="FFFFFF"/>
              </a:solidFill>
            </a:endParaRPr>
          </a:p>
        </p:txBody>
      </p:sp>
      <p:sp>
        <p:nvSpPr>
          <p:cNvPr id="78" name="圆角矩形 47"/>
          <p:cNvSpPr/>
          <p:nvPr/>
        </p:nvSpPr>
        <p:spPr>
          <a:xfrm>
            <a:off x="3969542" y="3113503"/>
            <a:ext cx="6159832" cy="407779"/>
          </a:xfrm>
          <a:prstGeom prst="roundRect">
            <a:avLst/>
          </a:prstGeom>
          <a:solidFill>
            <a:srgbClr val="009788">
              <a:alpha val="25000"/>
            </a:srgb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smtClean="0">
                <a:solidFill>
                  <a:srgbClr val="000000"/>
                </a:solidFill>
                <a:latin typeface="Calibri"/>
                <a:ea typeface="微软雅黑" panose="020B0503020204020204" pitchFamily="34" charset="-122"/>
                <a:cs typeface="Arial" panose="020B0604020202020204" pitchFamily="34" charset="0"/>
              </a:rPr>
              <a:t>MSB/DMAAP</a:t>
            </a:r>
            <a:endParaRPr lang="en-US" altLang="zh-CN" sz="1000" dirty="0">
              <a:solidFill>
                <a:srgbClr val="000000"/>
              </a:solidFill>
              <a:latin typeface="Calibri"/>
              <a:ea typeface="微软雅黑" panose="020B0503020204020204" pitchFamily="34" charset="-122"/>
              <a:cs typeface="Arial" panose="020B0604020202020204" pitchFamily="34" charset="0"/>
            </a:endParaRPr>
          </a:p>
        </p:txBody>
      </p:sp>
      <p:cxnSp>
        <p:nvCxnSpPr>
          <p:cNvPr id="7" name="Straight Connector 6"/>
          <p:cNvCxnSpPr/>
          <p:nvPr/>
        </p:nvCxnSpPr>
        <p:spPr>
          <a:xfrm>
            <a:off x="4340018" y="293244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6079877" y="293973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7766318" y="294954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9484672" y="294954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4701711" y="3499765"/>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6436253" y="351720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8138955" y="3483611"/>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5400000">
            <a:off x="10219904" y="323132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9" name="圆角矩形 26"/>
          <p:cNvSpPr/>
          <p:nvPr/>
        </p:nvSpPr>
        <p:spPr>
          <a:xfrm>
            <a:off x="625061" y="4121330"/>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400" hangingPunct="1">
              <a:buClr>
                <a:srgbClr val="CC9900"/>
              </a:buClr>
              <a:defRPr/>
            </a:pPr>
            <a:r>
              <a:rPr lang="en-US" altLang="zh-CN" sz="1400" b="1" dirty="0">
                <a:solidFill>
                  <a:srgbClr val="000000"/>
                </a:solidFill>
                <a:latin typeface="+mn-lt"/>
                <a:ea typeface="微软雅黑" panose="020B0503020204020204" pitchFamily="34" charset="-122"/>
              </a:rPr>
              <a:t>Design Test &amp; Certification</a:t>
            </a:r>
          </a:p>
        </p:txBody>
      </p:sp>
      <p:sp>
        <p:nvSpPr>
          <p:cNvPr id="100" name="圆角矩形 51"/>
          <p:cNvSpPr/>
          <p:nvPr/>
        </p:nvSpPr>
        <p:spPr>
          <a:xfrm>
            <a:off x="10328323" y="3984471"/>
            <a:ext cx="1234440" cy="477853"/>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defTabSz="914400" fontAlgn="base" hangingPunct="1">
              <a:spcBef>
                <a:spcPct val="0"/>
              </a:spcBef>
              <a:spcAft>
                <a:spcPct val="0"/>
              </a:spcAft>
              <a:buClr>
                <a:srgbClr val="CC9900"/>
              </a:buClr>
            </a:pPr>
            <a:r>
              <a:rPr lang="en-US" altLang="zh-CN" sz="1600" b="1" dirty="0" smtClean="0">
                <a:ea typeface="微软雅黑" panose="020B0503020204020204" pitchFamily="34" charset="-122"/>
              </a:rPr>
              <a:t>Others</a:t>
            </a:r>
            <a:endParaRPr lang="en-US" altLang="zh-CN" sz="1100" b="1" dirty="0">
              <a:ea typeface="微软雅黑" panose="020B0503020204020204" pitchFamily="34" charset="-122"/>
            </a:endParaRPr>
          </a:p>
        </p:txBody>
      </p:sp>
      <p:sp>
        <p:nvSpPr>
          <p:cNvPr id="9" name="Rectangle 8"/>
          <p:cNvSpPr/>
          <p:nvPr/>
        </p:nvSpPr>
        <p:spPr>
          <a:xfrm>
            <a:off x="569799" y="995677"/>
            <a:ext cx="3160399" cy="251280"/>
          </a:xfrm>
          <a:prstGeom prst="rect">
            <a:avLst/>
          </a:prstGeom>
          <a:solidFill>
            <a:schemeClr val="bg2">
              <a:lumMod val="50000"/>
            </a:schemeClr>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External Gateway</a:t>
            </a:r>
          </a:p>
        </p:txBody>
      </p:sp>
      <p:sp>
        <p:nvSpPr>
          <p:cNvPr id="101" name="Rectangle 100"/>
          <p:cNvSpPr/>
          <p:nvPr/>
        </p:nvSpPr>
        <p:spPr>
          <a:xfrm>
            <a:off x="7566212" y="995677"/>
            <a:ext cx="1107692"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latin typeface="Calibri"/>
                <a:ea typeface="微软雅黑" panose="020B0503020204020204" pitchFamily="34" charset="-122"/>
              </a:rPr>
              <a:t>ONAP CLI</a:t>
            </a:r>
          </a:p>
        </p:txBody>
      </p:sp>
      <p:sp>
        <p:nvSpPr>
          <p:cNvPr id="102" name="Rectangle 101"/>
          <p:cNvSpPr/>
          <p:nvPr/>
        </p:nvSpPr>
        <p:spPr>
          <a:xfrm>
            <a:off x="3837812" y="995677"/>
            <a:ext cx="3669650" cy="251280"/>
          </a:xfrm>
          <a:prstGeom prst="rect">
            <a:avLst/>
          </a:prstGeom>
          <a:solidFill>
            <a:schemeClr val="bg2">
              <a:lumMod val="50000"/>
            </a:schemeClr>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OSS / BSS</a:t>
            </a:r>
          </a:p>
        </p:txBody>
      </p:sp>
      <p:sp>
        <p:nvSpPr>
          <p:cNvPr id="92" name="Rectangle 91"/>
          <p:cNvSpPr/>
          <p:nvPr/>
        </p:nvSpPr>
        <p:spPr>
          <a:xfrm>
            <a:off x="9798223" y="1010394"/>
            <a:ext cx="1819128"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latin typeface="Calibri"/>
                <a:ea typeface="微软雅黑" panose="020B0503020204020204" pitchFamily="34" charset="-122"/>
              </a:rPr>
              <a:t>ONAP Portal</a:t>
            </a:r>
          </a:p>
        </p:txBody>
      </p:sp>
      <p:sp>
        <p:nvSpPr>
          <p:cNvPr id="96" name="圆角矩形 188"/>
          <p:cNvSpPr/>
          <p:nvPr/>
        </p:nvSpPr>
        <p:spPr bwMode="auto">
          <a:xfrm>
            <a:off x="8856707" y="5047372"/>
            <a:ext cx="690972"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err="1" smtClean="0">
                <a:solidFill>
                  <a:srgbClr val="44546A"/>
                </a:solidFill>
                <a:latin typeface="Calibri"/>
                <a:ea typeface="微软雅黑" panose="020B0503020204020204" pitchFamily="34" charset="-122"/>
              </a:rPr>
              <a:t>sVNFM</a:t>
            </a:r>
            <a:endParaRPr lang="en-US" altLang="zh-CN" sz="1200" b="1" dirty="0">
              <a:solidFill>
                <a:srgbClr val="44546A"/>
              </a:solidFill>
              <a:latin typeface="Calibri"/>
              <a:ea typeface="微软雅黑" panose="020B0503020204020204" pitchFamily="34" charset="-122"/>
            </a:endParaRPr>
          </a:p>
        </p:txBody>
      </p:sp>
      <p:sp>
        <p:nvSpPr>
          <p:cNvPr id="104" name="圆角矩形 188"/>
          <p:cNvSpPr/>
          <p:nvPr/>
        </p:nvSpPr>
        <p:spPr bwMode="auto">
          <a:xfrm>
            <a:off x="9579429" y="5067378"/>
            <a:ext cx="529136"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smtClean="0">
                <a:solidFill>
                  <a:srgbClr val="44546A"/>
                </a:solidFill>
                <a:latin typeface="Calibri"/>
                <a:ea typeface="微软雅黑" panose="020B0503020204020204" pitchFamily="34" charset="-122"/>
              </a:rPr>
              <a:t>EMS</a:t>
            </a:r>
            <a:endParaRPr lang="en-US" altLang="zh-CN" sz="1200" b="1" dirty="0">
              <a:solidFill>
                <a:srgbClr val="44546A"/>
              </a:solidFill>
              <a:latin typeface="Calibri"/>
              <a:ea typeface="微软雅黑" panose="020B0503020204020204" pitchFamily="34" charset="-122"/>
            </a:endParaRPr>
          </a:p>
        </p:txBody>
      </p:sp>
      <p:sp>
        <p:nvSpPr>
          <p:cNvPr id="106" name="Rectangle 105"/>
          <p:cNvSpPr/>
          <p:nvPr/>
        </p:nvSpPr>
        <p:spPr>
          <a:xfrm>
            <a:off x="7028140" y="1535861"/>
            <a:ext cx="1288609" cy="400110"/>
          </a:xfrm>
          <a:prstGeom prst="rect">
            <a:avLst/>
          </a:prstGeom>
        </p:spPr>
        <p:txBody>
          <a:bodyPr wrap="none">
            <a:spAutoFit/>
          </a:bodyPr>
          <a:lstStyle/>
          <a:p>
            <a:pPr algn="ctr" fontAlgn="base">
              <a:spcBef>
                <a:spcPct val="0"/>
              </a:spcBef>
              <a:spcAft>
                <a:spcPct val="0"/>
              </a:spcAft>
              <a:buClr>
                <a:srgbClr val="CC9900"/>
              </a:buClr>
              <a:defRPr/>
            </a:pPr>
            <a:r>
              <a:rPr lang="en-US" altLang="zh-CN" sz="2000" b="1" dirty="0" smtClean="0">
                <a:solidFill>
                  <a:srgbClr val="FF0000"/>
                </a:solidFill>
                <a:ea typeface="微软雅黑" panose="020B0503020204020204" pitchFamily="34" charset="-122"/>
              </a:rPr>
              <a:t>RUN</a:t>
            </a:r>
            <a:r>
              <a:rPr lang="en-US" altLang="zh-CN" sz="2000" b="1" dirty="0">
                <a:solidFill>
                  <a:srgbClr val="FF0000"/>
                </a:solidFill>
                <a:ea typeface="微软雅黑" panose="020B0503020204020204" pitchFamily="34" charset="-122"/>
              </a:rPr>
              <a:t>-TIME</a:t>
            </a:r>
          </a:p>
        </p:txBody>
      </p:sp>
      <p:sp>
        <p:nvSpPr>
          <p:cNvPr id="5" name="TextBox 4"/>
          <p:cNvSpPr txBox="1"/>
          <p:nvPr/>
        </p:nvSpPr>
        <p:spPr>
          <a:xfrm>
            <a:off x="10458679" y="2036684"/>
            <a:ext cx="1058778" cy="584775"/>
          </a:xfrm>
          <a:prstGeom prst="rect">
            <a:avLst/>
          </a:prstGeom>
          <a:noFill/>
        </p:spPr>
        <p:txBody>
          <a:bodyPr wrap="square" rtlCol="0">
            <a:spAutoFit/>
          </a:bodyPr>
          <a:lstStyle/>
          <a:p>
            <a:r>
              <a:rPr lang="en-US" sz="1600" b="1" dirty="0">
                <a:solidFill>
                  <a:schemeClr val="bg1"/>
                </a:solidFill>
              </a:rPr>
              <a:t>Common Services </a:t>
            </a:r>
          </a:p>
        </p:txBody>
      </p:sp>
      <p:sp>
        <p:nvSpPr>
          <p:cNvPr id="103" name="TextBox 102"/>
          <p:cNvSpPr txBox="1"/>
          <p:nvPr/>
        </p:nvSpPr>
        <p:spPr>
          <a:xfrm flipH="1">
            <a:off x="3972464" y="3772092"/>
            <a:ext cx="1471228" cy="116954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lang="en-US" sz="1400" b="1" dirty="0" smtClean="0">
                <a:sym typeface="Calibri"/>
              </a:rPr>
              <a:t>Multi-VIM/Cloud</a:t>
            </a:r>
          </a:p>
          <a:p>
            <a:pPr marL="0" marR="0" indent="0" algn="ctr" defTabSz="457200" rtl="0" fontAlgn="auto" latinLnBrk="0" hangingPunct="0">
              <a:lnSpc>
                <a:spcPct val="100000"/>
              </a:lnSpc>
              <a:spcBef>
                <a:spcPts val="0"/>
              </a:spcBef>
              <a:spcAft>
                <a:spcPts val="0"/>
              </a:spcAft>
              <a:buClrTx/>
              <a:buSzTx/>
              <a:buFontTx/>
              <a:buNone/>
              <a:tabLst/>
            </a:pPr>
            <a:endParaRPr lang="en-US" sz="1400" b="1" baseline="0" dirty="0">
              <a:sym typeface="Calibri"/>
            </a:endParaRPr>
          </a:p>
          <a:p>
            <a:pPr marL="0" marR="0" indent="0" algn="ctr" defTabSz="457200" rtl="0" fontAlgn="auto" latinLnBrk="0" hangingPunct="0">
              <a:lnSpc>
                <a:spcPct val="100000"/>
              </a:lnSpc>
              <a:spcBef>
                <a:spcPts val="0"/>
              </a:spcBef>
              <a:spcAft>
                <a:spcPts val="0"/>
              </a:spcAft>
              <a:buClrTx/>
              <a:buSzTx/>
              <a:buFontTx/>
              <a:buNone/>
              <a:tabLst/>
            </a:pPr>
            <a:r>
              <a:rPr lang="en-US" sz="1400" b="1" dirty="0" smtClean="0">
                <a:sym typeface="Calibri"/>
              </a:rPr>
              <a:t>Infrastructure Adaptation Layer</a:t>
            </a:r>
            <a:endParaRPr lang="en-US" sz="1400" b="1" baseline="0" dirty="0" smtClean="0">
              <a:sym typeface="Calibri"/>
            </a:endParaRPr>
          </a:p>
          <a:p>
            <a:pPr marL="0" marR="0" indent="0" algn="ctr" defTabSz="457200" rtl="0" fontAlgn="auto" latinLnBrk="0" hangingPunct="0">
              <a:lnSpc>
                <a:spcPct val="100000"/>
              </a:lnSpc>
              <a:spcBef>
                <a:spcPts val="0"/>
              </a:spcBef>
              <a:spcAft>
                <a:spcPts val="0"/>
              </a:spcAft>
              <a:buClrTx/>
              <a:buSzTx/>
              <a:buFontTx/>
              <a:buNone/>
              <a:tabLst/>
            </a:pPr>
            <a:endParaRPr lang="en-US" sz="1400" b="1" baseline="0" dirty="0" smtClean="0">
              <a:sym typeface="Calibri"/>
            </a:endParaRPr>
          </a:p>
        </p:txBody>
      </p:sp>
      <p:sp>
        <p:nvSpPr>
          <p:cNvPr id="107" name="圆角矩形 26"/>
          <p:cNvSpPr/>
          <p:nvPr/>
        </p:nvSpPr>
        <p:spPr>
          <a:xfrm>
            <a:off x="1453704" y="3197627"/>
            <a:ext cx="2467249" cy="351721"/>
          </a:xfrm>
          <a:prstGeom prst="roundRect">
            <a:avLst/>
          </a:prstGeom>
          <a:solidFill>
            <a:srgbClr val="009788"/>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smtClean="0">
                <a:solidFill>
                  <a:prstClr val="white"/>
                </a:solidFill>
                <a:latin typeface="Calibri"/>
                <a:ea typeface="微软雅黑" panose="020B0503020204020204" pitchFamily="34" charset="-122"/>
              </a:rPr>
              <a:t>CLAMP</a:t>
            </a:r>
            <a:endParaRPr lang="en-US" altLang="zh-CN" sz="1400" b="1" dirty="0">
              <a:solidFill>
                <a:prstClr val="white"/>
              </a:solidFill>
              <a:latin typeface="Calibri"/>
              <a:ea typeface="微软雅黑" panose="020B0503020204020204" pitchFamily="34" charset="-122"/>
            </a:endParaRPr>
          </a:p>
        </p:txBody>
      </p:sp>
      <p:sp>
        <p:nvSpPr>
          <p:cNvPr id="109" name="圆角矩形 32"/>
          <p:cNvSpPr/>
          <p:nvPr/>
        </p:nvSpPr>
        <p:spPr>
          <a:xfrm>
            <a:off x="8786660" y="3617451"/>
            <a:ext cx="1321906" cy="1247141"/>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endParaRPr lang="en-US" altLang="zh-CN" sz="1400" b="1" dirty="0">
              <a:solidFill>
                <a:schemeClr val="bg1"/>
              </a:solidFill>
            </a:endParaRPr>
          </a:p>
        </p:txBody>
      </p:sp>
      <p:sp>
        <p:nvSpPr>
          <p:cNvPr id="110" name="圆角矩形 32"/>
          <p:cNvSpPr/>
          <p:nvPr/>
        </p:nvSpPr>
        <p:spPr>
          <a:xfrm>
            <a:off x="7432170" y="3653306"/>
            <a:ext cx="1286187" cy="1232382"/>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endParaRPr lang="en-US" altLang="zh-CN" sz="1400" b="1" dirty="0">
              <a:solidFill>
                <a:schemeClr val="bg1"/>
              </a:solidFill>
            </a:endParaRPr>
          </a:p>
        </p:txBody>
      </p:sp>
      <p:sp>
        <p:nvSpPr>
          <p:cNvPr id="111" name="TextBox 110"/>
          <p:cNvSpPr txBox="1"/>
          <p:nvPr/>
        </p:nvSpPr>
        <p:spPr>
          <a:xfrm flipH="1">
            <a:off x="7339384" y="3761634"/>
            <a:ext cx="1423742" cy="129266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600" b="1" i="0" u="none" strike="noStrike" cap="none" spc="0" normalizeH="0" dirty="0" smtClean="0">
                <a:ln>
                  <a:noFill/>
                </a:ln>
                <a:effectLst/>
                <a:uFillTx/>
                <a:sym typeface="Calibri"/>
              </a:rPr>
              <a:t>Application Controller </a:t>
            </a:r>
          </a:p>
          <a:p>
            <a:pPr marL="0" marR="0" indent="0" algn="ctr" defTabSz="457200" rtl="0" fontAlgn="auto" latinLnBrk="0" hangingPunct="0">
              <a:lnSpc>
                <a:spcPct val="100000"/>
              </a:lnSpc>
              <a:spcBef>
                <a:spcPts val="0"/>
              </a:spcBef>
              <a:spcAft>
                <a:spcPts val="0"/>
              </a:spcAft>
              <a:buClrTx/>
              <a:buSzTx/>
              <a:buFontTx/>
              <a:buNone/>
              <a:tabLst/>
            </a:pPr>
            <a:r>
              <a:rPr lang="en-US" sz="1600" b="1" dirty="0">
                <a:sym typeface="Calibri"/>
              </a:rPr>
              <a:t>(</a:t>
            </a:r>
            <a:r>
              <a:rPr kumimoji="0" lang="en-US" sz="1600" b="1" i="0" u="none" strike="noStrike" cap="none" spc="0" normalizeH="0" dirty="0" smtClean="0">
                <a:ln>
                  <a:noFill/>
                </a:ln>
                <a:effectLst/>
                <a:uFillTx/>
                <a:sym typeface="Calibri"/>
              </a:rPr>
              <a:t>APPC)</a:t>
            </a:r>
            <a:endParaRPr kumimoji="0" lang="en-US" sz="1600" b="1" i="0" u="none" strike="noStrike" cap="none" spc="0" normalizeH="0" dirty="0">
              <a:ln>
                <a:noFill/>
              </a:ln>
              <a:effectLst/>
              <a:uFillTx/>
              <a:sym typeface="Calibri"/>
            </a:endParaRPr>
          </a:p>
          <a:p>
            <a:pPr marL="0" marR="0" indent="0" algn="ctr" defTabSz="457200" rtl="0" fontAlgn="auto" latinLnBrk="0" hangingPunct="0">
              <a:lnSpc>
                <a:spcPct val="100000"/>
              </a:lnSpc>
              <a:spcBef>
                <a:spcPts val="0"/>
              </a:spcBef>
              <a:spcAft>
                <a:spcPts val="0"/>
              </a:spcAft>
              <a:buClrTx/>
              <a:buSzTx/>
              <a:buFontTx/>
              <a:buNone/>
              <a:tabLst/>
            </a:pPr>
            <a:r>
              <a:rPr lang="en-US" sz="1600" b="1" baseline="0" dirty="0">
                <a:sym typeface="Calibri"/>
              </a:rPr>
              <a:t>(</a:t>
            </a:r>
            <a:r>
              <a:rPr lang="en-US" sz="1600" b="1" baseline="0" dirty="0" smtClean="0">
                <a:sym typeface="Calibri"/>
              </a:rPr>
              <a:t>L4-L7)</a:t>
            </a:r>
          </a:p>
          <a:p>
            <a:pPr marL="0" marR="0" indent="0" algn="ctr" defTabSz="457200" rtl="0" fontAlgn="auto" latinLnBrk="0" hangingPunct="0">
              <a:lnSpc>
                <a:spcPct val="100000"/>
              </a:lnSpc>
              <a:spcBef>
                <a:spcPts val="0"/>
              </a:spcBef>
              <a:spcAft>
                <a:spcPts val="0"/>
              </a:spcAft>
              <a:buClrTx/>
              <a:buSzTx/>
              <a:buFontTx/>
              <a:buNone/>
              <a:tabLst/>
            </a:pPr>
            <a:endParaRPr lang="en-US" sz="1400" b="1" baseline="0" dirty="0" smtClean="0">
              <a:sym typeface="Calibri"/>
            </a:endParaRPr>
          </a:p>
        </p:txBody>
      </p:sp>
      <p:sp>
        <p:nvSpPr>
          <p:cNvPr id="112" name="TextBox 111"/>
          <p:cNvSpPr txBox="1"/>
          <p:nvPr/>
        </p:nvSpPr>
        <p:spPr>
          <a:xfrm flipH="1">
            <a:off x="8633538" y="3609844"/>
            <a:ext cx="1647409" cy="123879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600" b="1" i="0" u="none" strike="noStrike" cap="none" spc="0" normalizeH="0" dirty="0" smtClean="0">
                <a:ln>
                  <a:noFill/>
                </a:ln>
                <a:effectLst/>
                <a:uFillTx/>
                <a:sym typeface="Calibri"/>
              </a:rPr>
              <a:t>    Virtual </a:t>
            </a:r>
          </a:p>
          <a:p>
            <a:pPr marL="0" marR="0" indent="0" algn="ctr" defTabSz="457200" rtl="0" fontAlgn="auto" latinLnBrk="0" hangingPunct="0">
              <a:lnSpc>
                <a:spcPct val="100000"/>
              </a:lnSpc>
              <a:spcBef>
                <a:spcPts val="0"/>
              </a:spcBef>
              <a:spcAft>
                <a:spcPts val="0"/>
              </a:spcAft>
              <a:buClrTx/>
              <a:buSzTx/>
              <a:buFontTx/>
              <a:buNone/>
              <a:tabLst/>
            </a:pPr>
            <a:r>
              <a:rPr kumimoji="0" lang="en-US" sz="1600" b="1" i="0" u="none" strike="noStrike" cap="none" spc="0" normalizeH="0" dirty="0" smtClean="0">
                <a:ln>
                  <a:noFill/>
                </a:ln>
                <a:effectLst/>
                <a:uFillTx/>
                <a:sym typeface="Calibri"/>
              </a:rPr>
              <a:t>Function Controller </a:t>
            </a:r>
          </a:p>
          <a:p>
            <a:pPr marL="0" marR="0" indent="0" algn="ctr" defTabSz="457200" rtl="0" fontAlgn="auto" latinLnBrk="0" hangingPunct="0">
              <a:lnSpc>
                <a:spcPct val="100000"/>
              </a:lnSpc>
              <a:spcBef>
                <a:spcPts val="0"/>
              </a:spcBef>
              <a:spcAft>
                <a:spcPts val="0"/>
              </a:spcAft>
              <a:buClrTx/>
              <a:buSzTx/>
              <a:buFontTx/>
              <a:buNone/>
              <a:tabLst/>
            </a:pPr>
            <a:r>
              <a:rPr kumimoji="0" lang="en-US" sz="1600" b="1" i="0" u="none" strike="noStrike" cap="none" spc="0" normalizeH="0" dirty="0" smtClean="0">
                <a:ln>
                  <a:noFill/>
                </a:ln>
                <a:effectLst/>
                <a:uFillTx/>
                <a:sym typeface="Calibri"/>
              </a:rPr>
              <a:t>(VF-C) </a:t>
            </a:r>
          </a:p>
          <a:p>
            <a:pPr marL="0" marR="0" indent="0" algn="ctr" defTabSz="457200" rtl="0" fontAlgn="auto" latinLnBrk="0" hangingPunct="0">
              <a:lnSpc>
                <a:spcPct val="100000"/>
              </a:lnSpc>
              <a:spcBef>
                <a:spcPts val="0"/>
              </a:spcBef>
              <a:spcAft>
                <a:spcPts val="0"/>
              </a:spcAft>
              <a:buClrTx/>
              <a:buSzTx/>
              <a:buFontTx/>
              <a:buNone/>
              <a:tabLst/>
            </a:pPr>
            <a:r>
              <a:rPr lang="en-US" sz="1050" dirty="0" smtClean="0">
                <a:sym typeface="Calibri"/>
              </a:rPr>
              <a:t>(</a:t>
            </a:r>
            <a:r>
              <a:rPr kumimoji="0" lang="en-US" sz="1050" i="0" u="none" strike="noStrike" cap="none" spc="0" normalizeH="0" dirty="0" smtClean="0">
                <a:ln>
                  <a:noFill/>
                </a:ln>
                <a:effectLst/>
                <a:uFillTx/>
                <a:sym typeface="Calibri"/>
              </a:rPr>
              <a:t>Note 1)</a:t>
            </a:r>
            <a:endParaRPr kumimoji="0" lang="en-US" sz="1600" i="0" u="none" strike="noStrike" cap="none" spc="0" normalizeH="0" dirty="0">
              <a:ln>
                <a:noFill/>
              </a:ln>
              <a:effectLst/>
              <a:uFillTx/>
              <a:sym typeface="Calibri"/>
            </a:endParaRPr>
          </a:p>
        </p:txBody>
      </p:sp>
      <p:sp>
        <p:nvSpPr>
          <p:cNvPr id="93" name="Rectangle 92"/>
          <p:cNvSpPr/>
          <p:nvPr/>
        </p:nvSpPr>
        <p:spPr>
          <a:xfrm>
            <a:off x="8742436" y="995677"/>
            <a:ext cx="968010"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latin typeface="Calibri"/>
                <a:ea typeface="微软雅黑" panose="020B0503020204020204" pitchFamily="34" charset="-122"/>
              </a:rPr>
              <a:t>U-UI</a:t>
            </a:r>
          </a:p>
        </p:txBody>
      </p:sp>
      <p:cxnSp>
        <p:nvCxnSpPr>
          <p:cNvPr id="97" name="Straight Connector 96"/>
          <p:cNvCxnSpPr/>
          <p:nvPr/>
        </p:nvCxnSpPr>
        <p:spPr>
          <a:xfrm>
            <a:off x="9457242" y="3454469"/>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1" name="圆角矩形 26"/>
          <p:cNvSpPr/>
          <p:nvPr/>
        </p:nvSpPr>
        <p:spPr>
          <a:xfrm>
            <a:off x="625061" y="3772092"/>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400" hangingPunct="1">
              <a:buClr>
                <a:srgbClr val="CC9900"/>
              </a:buClr>
              <a:defRPr/>
            </a:pPr>
            <a:r>
              <a:rPr lang="en-US" altLang="zh-CN" sz="1400" b="1" dirty="0">
                <a:solidFill>
                  <a:srgbClr val="000000"/>
                </a:solidFill>
                <a:latin typeface="+mn-lt"/>
                <a:ea typeface="微软雅黑" panose="020B0503020204020204" pitchFamily="34" charset="-122"/>
              </a:rPr>
              <a:t>Change Management </a:t>
            </a:r>
            <a:r>
              <a:rPr lang="en-US" altLang="zh-CN" sz="1400" b="1" dirty="0" smtClean="0">
                <a:solidFill>
                  <a:srgbClr val="000000"/>
                </a:solidFill>
                <a:latin typeface="+mn-lt"/>
                <a:ea typeface="微软雅黑" panose="020B0503020204020204" pitchFamily="34" charset="-122"/>
              </a:rPr>
              <a:t>Design</a:t>
            </a:r>
            <a:endParaRPr lang="en-US" altLang="zh-CN" sz="1400" b="1" dirty="0">
              <a:solidFill>
                <a:srgbClr val="000000"/>
              </a:solidFill>
              <a:latin typeface="+mn-lt"/>
              <a:ea typeface="微软雅黑" panose="020B0503020204020204" pitchFamily="34" charset="-122"/>
            </a:endParaRPr>
          </a:p>
        </p:txBody>
      </p:sp>
      <p:sp>
        <p:nvSpPr>
          <p:cNvPr id="98" name="Oval 97"/>
          <p:cNvSpPr/>
          <p:nvPr/>
        </p:nvSpPr>
        <p:spPr>
          <a:xfrm>
            <a:off x="674408" y="4658754"/>
            <a:ext cx="2513763" cy="592851"/>
          </a:xfrm>
          <a:prstGeom prst="ellipse">
            <a:avLst/>
          </a:prstGeom>
          <a:noFill/>
          <a:ln w="76200">
            <a:solidFill>
              <a:srgbClr val="DA008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a:p>
        </p:txBody>
      </p:sp>
      <p:sp>
        <p:nvSpPr>
          <p:cNvPr id="113" name="Oval 112"/>
          <p:cNvSpPr/>
          <p:nvPr/>
        </p:nvSpPr>
        <p:spPr>
          <a:xfrm>
            <a:off x="6943501" y="1953313"/>
            <a:ext cx="1701387" cy="871122"/>
          </a:xfrm>
          <a:prstGeom prst="ellipse">
            <a:avLst/>
          </a:prstGeom>
          <a:noFill/>
          <a:ln w="76200">
            <a:solidFill>
              <a:srgbClr val="DA008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a:p>
        </p:txBody>
      </p:sp>
      <p:sp>
        <p:nvSpPr>
          <p:cNvPr id="115" name="Oval 114"/>
          <p:cNvSpPr/>
          <p:nvPr/>
        </p:nvSpPr>
        <p:spPr>
          <a:xfrm>
            <a:off x="5010971" y="1198971"/>
            <a:ext cx="2229011" cy="486851"/>
          </a:xfrm>
          <a:prstGeom prst="ellipse">
            <a:avLst/>
          </a:prstGeom>
          <a:noFill/>
          <a:ln w="76200">
            <a:solidFill>
              <a:srgbClr val="DA008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a:p>
        </p:txBody>
      </p:sp>
      <p:sp>
        <p:nvSpPr>
          <p:cNvPr id="116" name="Oval 115"/>
          <p:cNvSpPr/>
          <p:nvPr/>
        </p:nvSpPr>
        <p:spPr>
          <a:xfrm>
            <a:off x="8814445" y="2061321"/>
            <a:ext cx="1366249" cy="871122"/>
          </a:xfrm>
          <a:prstGeom prst="ellipse">
            <a:avLst/>
          </a:prstGeom>
          <a:noFill/>
          <a:ln w="76200">
            <a:solidFill>
              <a:srgbClr val="DA008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a:p>
        </p:txBody>
      </p:sp>
      <p:sp>
        <p:nvSpPr>
          <p:cNvPr id="117" name="Oval 116"/>
          <p:cNvSpPr/>
          <p:nvPr/>
        </p:nvSpPr>
        <p:spPr>
          <a:xfrm>
            <a:off x="3880965" y="3635529"/>
            <a:ext cx="1572669" cy="1281618"/>
          </a:xfrm>
          <a:prstGeom prst="ellipse">
            <a:avLst/>
          </a:prstGeom>
          <a:noFill/>
          <a:ln w="76200">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a:p>
        </p:txBody>
      </p:sp>
      <p:grpSp>
        <p:nvGrpSpPr>
          <p:cNvPr id="123" name="Group 122"/>
          <p:cNvGrpSpPr/>
          <p:nvPr/>
        </p:nvGrpSpPr>
        <p:grpSpPr>
          <a:xfrm>
            <a:off x="260267" y="5380501"/>
            <a:ext cx="2301411" cy="1354065"/>
            <a:chOff x="359354" y="4671450"/>
            <a:chExt cx="2301411" cy="1354065"/>
          </a:xfrm>
        </p:grpSpPr>
        <p:sp>
          <p:nvSpPr>
            <p:cNvPr id="130" name="TextBox 129"/>
            <p:cNvSpPr txBox="1"/>
            <p:nvPr/>
          </p:nvSpPr>
          <p:spPr>
            <a:xfrm>
              <a:off x="915836" y="4949884"/>
              <a:ext cx="1722302" cy="523220"/>
            </a:xfrm>
            <a:prstGeom prst="rect">
              <a:avLst/>
            </a:prstGeom>
            <a:solidFill>
              <a:schemeClr val="bg1"/>
            </a:solidFill>
          </p:spPr>
          <p:txBody>
            <a:bodyPr wrap="square" rtlCol="0">
              <a:spAutoFit/>
            </a:bodyPr>
            <a:lstStyle/>
            <a:p>
              <a:r>
                <a:rPr lang="en-US" sz="1400" b="1" dirty="0" smtClean="0"/>
                <a:t>ONAP Service Centric External APIs</a:t>
              </a:r>
              <a:endParaRPr lang="en-US" sz="1400" b="1" dirty="0"/>
            </a:p>
          </p:txBody>
        </p:sp>
        <p:sp>
          <p:nvSpPr>
            <p:cNvPr id="131" name="TextBox 130"/>
            <p:cNvSpPr txBox="1"/>
            <p:nvPr/>
          </p:nvSpPr>
          <p:spPr>
            <a:xfrm>
              <a:off x="938463" y="5502295"/>
              <a:ext cx="1722302" cy="523220"/>
            </a:xfrm>
            <a:prstGeom prst="rect">
              <a:avLst/>
            </a:prstGeom>
            <a:solidFill>
              <a:schemeClr val="bg1"/>
            </a:solidFill>
          </p:spPr>
          <p:txBody>
            <a:bodyPr wrap="square" rtlCol="0">
              <a:spAutoFit/>
            </a:bodyPr>
            <a:lstStyle/>
            <a:p>
              <a:r>
                <a:rPr lang="en-US" sz="1400" b="1" dirty="0" smtClean="0"/>
                <a:t>ONAP Resource Centric External APIs</a:t>
              </a:r>
              <a:endParaRPr lang="en-US" sz="1400" b="1" dirty="0"/>
            </a:p>
          </p:txBody>
        </p:sp>
        <p:sp>
          <p:nvSpPr>
            <p:cNvPr id="124" name="Oval 123"/>
            <p:cNvSpPr/>
            <p:nvPr/>
          </p:nvSpPr>
          <p:spPr>
            <a:xfrm>
              <a:off x="371140" y="5047664"/>
              <a:ext cx="614163" cy="225869"/>
            </a:xfrm>
            <a:prstGeom prst="ellipse">
              <a:avLst/>
            </a:prstGeom>
            <a:solidFill>
              <a:srgbClr val="DA008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Oval 127"/>
            <p:cNvSpPr/>
            <p:nvPr/>
          </p:nvSpPr>
          <p:spPr>
            <a:xfrm>
              <a:off x="375698" y="5557690"/>
              <a:ext cx="614163" cy="225869"/>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9" name="TextBox 128"/>
            <p:cNvSpPr txBox="1"/>
            <p:nvPr/>
          </p:nvSpPr>
          <p:spPr>
            <a:xfrm>
              <a:off x="359354" y="4671450"/>
              <a:ext cx="1088888" cy="369012"/>
            </a:xfrm>
            <a:prstGeom prst="rect">
              <a:avLst/>
            </a:prstGeom>
            <a:noFill/>
          </p:spPr>
          <p:txBody>
            <a:bodyPr wrap="none" rtlCol="0">
              <a:spAutoFit/>
            </a:bodyPr>
            <a:lstStyle/>
            <a:p>
              <a:r>
                <a:rPr lang="en-US" sz="1798" b="1" u="sng" dirty="0" smtClean="0"/>
                <a:t>Color Key</a:t>
              </a:r>
              <a:endParaRPr lang="en-US" sz="1798" b="1" u="sng" dirty="0"/>
            </a:p>
          </p:txBody>
        </p:sp>
      </p:grpSp>
    </p:spTree>
    <p:extLst>
      <p:ext uri="{BB962C8B-B14F-4D97-AF65-F5344CB8AC3E}">
        <p14:creationId xmlns:p14="http://schemas.microsoft.com/office/powerpoint/2010/main" val="4094457110"/>
      </p:ext>
    </p:extLst>
  </p:cSld>
  <p:clrMapOvr>
    <a:masterClrMapping/>
  </p:clrMapOvr>
  <p:transition spd="med" advClick="0"/>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a:xfrm>
            <a:off x="11568704" y="6559955"/>
            <a:ext cx="607358"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C9CD605-947A-3C4E-98CB-B055F943FEBA}" type="slidenum">
              <a:rPr kumimoji="0" lang="en-US" sz="1200" b="0" i="0" u="none" strike="noStrike" kern="1200" cap="none" spc="0" normalizeH="0" baseline="0" noProof="0" smtClean="0">
                <a:ln>
                  <a:noFill/>
                </a:ln>
                <a:solidFill>
                  <a:prstClr val="black">
                    <a:alpha val="50000"/>
                  </a:prstClr>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76</a:t>
            </a:fld>
            <a:endParaRPr kumimoji="0" lang="en-US" sz="1200" b="0" i="0" u="none" strike="noStrike" kern="1200" cap="none" spc="0" normalizeH="0" baseline="0" noProof="0" dirty="0">
              <a:ln>
                <a:noFill/>
              </a:ln>
              <a:solidFill>
                <a:prstClr val="black">
                  <a:alpha val="50000"/>
                </a:prstClr>
              </a:solidFill>
              <a:effectLst/>
              <a:uLnTx/>
              <a:uFillTx/>
              <a:latin typeface="Arial" panose="020B0604020202020204" pitchFamily="34" charset="0"/>
              <a:ea typeface="+mn-ea"/>
              <a:cs typeface="Arial" panose="020B0604020202020204" pitchFamily="34" charset="0"/>
            </a:endParaRPr>
          </a:p>
        </p:txBody>
      </p:sp>
      <p:sp>
        <p:nvSpPr>
          <p:cNvPr id="132" name="Title 131">
            <a:extLst>
              <a:ext uri="{FF2B5EF4-FFF2-40B4-BE49-F238E27FC236}">
                <a16:creationId xmlns="" xmlns:a16="http://schemas.microsoft.com/office/drawing/2014/main" id="{709D5100-7C3B-483C-B897-1FF0473B7222}"/>
              </a:ext>
            </a:extLst>
          </p:cNvPr>
          <p:cNvSpPr>
            <a:spLocks noGrp="1"/>
          </p:cNvSpPr>
          <p:nvPr>
            <p:ph type="title"/>
          </p:nvPr>
        </p:nvSpPr>
        <p:spPr/>
        <p:txBody>
          <a:bodyPr>
            <a:normAutofit/>
          </a:bodyPr>
          <a:lstStyle/>
          <a:p>
            <a:r>
              <a:rPr lang="en-US" sz="2800" dirty="0"/>
              <a:t>Orchestrator Functional Internal </a:t>
            </a:r>
            <a:r>
              <a:rPr lang="en-US" sz="2800" dirty="0" smtClean="0"/>
              <a:t>View Example</a:t>
            </a:r>
            <a:endParaRPr lang="en-US" sz="2800" dirty="0"/>
          </a:p>
        </p:txBody>
      </p:sp>
      <p:grpSp>
        <p:nvGrpSpPr>
          <p:cNvPr id="33" name="Group 32">
            <a:extLst>
              <a:ext uri="{FF2B5EF4-FFF2-40B4-BE49-F238E27FC236}">
                <a16:creationId xmlns="" xmlns:a16="http://schemas.microsoft.com/office/drawing/2014/main" id="{8E9D414A-1F0D-4437-8FE2-C331AF6DC26C}"/>
              </a:ext>
            </a:extLst>
          </p:cNvPr>
          <p:cNvGrpSpPr/>
          <p:nvPr/>
        </p:nvGrpSpPr>
        <p:grpSpPr>
          <a:xfrm>
            <a:off x="10459711" y="92241"/>
            <a:ext cx="1565050" cy="951258"/>
            <a:chOff x="8439430" y="25213"/>
            <a:chExt cx="1565050" cy="951258"/>
          </a:xfrm>
        </p:grpSpPr>
        <p:sp>
          <p:nvSpPr>
            <p:cNvPr id="176" name="Rectangle 175">
              <a:extLst>
                <a:ext uri="{FF2B5EF4-FFF2-40B4-BE49-F238E27FC236}">
                  <a16:creationId xmlns="" xmlns:a16="http://schemas.microsoft.com/office/drawing/2014/main" id="{3261A921-D5CE-49C2-9B24-6EB17C1C8DA8}"/>
                </a:ext>
              </a:extLst>
            </p:cNvPr>
            <p:cNvSpPr/>
            <p:nvPr/>
          </p:nvSpPr>
          <p:spPr>
            <a:xfrm>
              <a:off x="8439430" y="162658"/>
              <a:ext cx="1565050" cy="813813"/>
            </a:xfrm>
            <a:prstGeom prst="rect">
              <a:avLst/>
            </a:prstGeom>
            <a:solidFill>
              <a:schemeClr val="bg1"/>
            </a:solidFill>
            <a:ln w="76200" cap="flat">
              <a:solidFill>
                <a:schemeClr val="tx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ctr" anchorCtr="0" forceAA="0" compatLnSpc="1">
              <a:prstTxWarp prst="textNoShape">
                <a:avLst/>
              </a:prstTxWarp>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179" name="TextBox 178">
              <a:extLst>
                <a:ext uri="{FF2B5EF4-FFF2-40B4-BE49-F238E27FC236}">
                  <a16:creationId xmlns="" xmlns:a16="http://schemas.microsoft.com/office/drawing/2014/main" id="{61E46455-4F0F-463D-AB65-404AE4F7355E}"/>
                </a:ext>
              </a:extLst>
            </p:cNvPr>
            <p:cNvSpPr txBox="1"/>
            <p:nvPr/>
          </p:nvSpPr>
          <p:spPr>
            <a:xfrm>
              <a:off x="9008446" y="25213"/>
              <a:ext cx="432168" cy="369330"/>
            </a:xfrm>
            <a:prstGeom prst="rect">
              <a:avLst/>
            </a:prstGeom>
            <a:solidFill>
              <a:schemeClr val="tx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chemeClr val="bg1"/>
                  </a:solidFill>
                  <a:effectLst/>
                  <a:uFillTx/>
                  <a:latin typeface="+mn-lt"/>
                  <a:ea typeface="+mn-ea"/>
                  <a:cs typeface="+mn-cs"/>
                  <a:sym typeface="Calibri"/>
                </a:rPr>
                <a:t>Key</a:t>
              </a:r>
            </a:p>
          </p:txBody>
        </p:sp>
        <p:grpSp>
          <p:nvGrpSpPr>
            <p:cNvPr id="31" name="Group 30">
              <a:extLst>
                <a:ext uri="{FF2B5EF4-FFF2-40B4-BE49-F238E27FC236}">
                  <a16:creationId xmlns="" xmlns:a16="http://schemas.microsoft.com/office/drawing/2014/main" id="{E4A90269-B139-4BEE-B670-97E5AACE2CF7}"/>
                </a:ext>
              </a:extLst>
            </p:cNvPr>
            <p:cNvGrpSpPr/>
            <p:nvPr/>
          </p:nvGrpSpPr>
          <p:grpSpPr>
            <a:xfrm>
              <a:off x="8525367" y="437809"/>
              <a:ext cx="1451395" cy="436790"/>
              <a:chOff x="5236557" y="1068009"/>
              <a:chExt cx="1451395" cy="436790"/>
            </a:xfrm>
          </p:grpSpPr>
          <p:sp>
            <p:nvSpPr>
              <p:cNvPr id="172" name="TextBox 171">
                <a:extLst>
                  <a:ext uri="{FF2B5EF4-FFF2-40B4-BE49-F238E27FC236}">
                    <a16:creationId xmlns="" xmlns:a16="http://schemas.microsoft.com/office/drawing/2014/main" id="{1F6DC9E0-BB51-4BE7-B541-C52F0FBAB1C7}"/>
                  </a:ext>
                </a:extLst>
              </p:cNvPr>
              <p:cNvSpPr txBox="1"/>
              <p:nvPr/>
            </p:nvSpPr>
            <p:spPr>
              <a:xfrm>
                <a:off x="5236557" y="1068009"/>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OE-x</a:t>
                </a:r>
              </a:p>
            </p:txBody>
          </p:sp>
          <p:sp>
            <p:nvSpPr>
              <p:cNvPr id="173" name="TextBox 172">
                <a:extLst>
                  <a:ext uri="{FF2B5EF4-FFF2-40B4-BE49-F238E27FC236}">
                    <a16:creationId xmlns="" xmlns:a16="http://schemas.microsoft.com/office/drawing/2014/main" id="{5C9EC464-C30F-4A12-8EA7-61B0C36B359A}"/>
                  </a:ext>
                </a:extLst>
              </p:cNvPr>
              <p:cNvSpPr txBox="1"/>
              <p:nvPr/>
            </p:nvSpPr>
            <p:spPr>
              <a:xfrm>
                <a:off x="5236557" y="1289468"/>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OI-x</a:t>
                </a:r>
              </a:p>
            </p:txBody>
          </p:sp>
          <p:sp>
            <p:nvSpPr>
              <p:cNvPr id="26" name="TextBox 25">
                <a:extLst>
                  <a:ext uri="{FF2B5EF4-FFF2-40B4-BE49-F238E27FC236}">
                    <a16:creationId xmlns="" xmlns:a16="http://schemas.microsoft.com/office/drawing/2014/main" id="{839B1F57-7E45-4803-A778-6DA687031A58}"/>
                  </a:ext>
                </a:extLst>
              </p:cNvPr>
              <p:cNvSpPr txBox="1"/>
              <p:nvPr/>
            </p:nvSpPr>
            <p:spPr>
              <a:xfrm>
                <a:off x="5717815" y="1071230"/>
                <a:ext cx="970137" cy="215444"/>
              </a:xfrm>
              <a:prstGeom prst="rect">
                <a:avLst/>
              </a:prstGeom>
              <a:noFill/>
            </p:spPr>
            <p:txBody>
              <a:bodyPr wrap="none" rtlCol="0">
                <a:spAutoFit/>
              </a:bodyPr>
              <a:lstStyle/>
              <a:p>
                <a:r>
                  <a:rPr lang="en-US" sz="800" dirty="0">
                    <a:solidFill>
                      <a:prstClr val="black"/>
                    </a:solidFill>
                    <a:latin typeface="Arial"/>
                  </a:rPr>
                  <a:t>SO External API</a:t>
                </a:r>
              </a:p>
            </p:txBody>
          </p:sp>
          <p:sp>
            <p:nvSpPr>
              <p:cNvPr id="174" name="TextBox 173">
                <a:extLst>
                  <a:ext uri="{FF2B5EF4-FFF2-40B4-BE49-F238E27FC236}">
                    <a16:creationId xmlns="" xmlns:a16="http://schemas.microsoft.com/office/drawing/2014/main" id="{21FE55A6-061E-4CCE-AC67-4B2536577CE3}"/>
                  </a:ext>
                </a:extLst>
              </p:cNvPr>
              <p:cNvSpPr txBox="1"/>
              <p:nvPr/>
            </p:nvSpPr>
            <p:spPr>
              <a:xfrm>
                <a:off x="5725221" y="1283340"/>
                <a:ext cx="902811" cy="215444"/>
              </a:xfrm>
              <a:prstGeom prst="rect">
                <a:avLst/>
              </a:prstGeom>
              <a:noFill/>
            </p:spPr>
            <p:txBody>
              <a:bodyPr wrap="none" rtlCol="0">
                <a:spAutoFit/>
              </a:bodyPr>
              <a:lstStyle/>
              <a:p>
                <a:r>
                  <a:rPr lang="en-US" sz="800" dirty="0">
                    <a:solidFill>
                      <a:prstClr val="black"/>
                    </a:solidFill>
                    <a:latin typeface="Arial"/>
                  </a:rPr>
                  <a:t>SO Internal API</a:t>
                </a:r>
              </a:p>
            </p:txBody>
          </p:sp>
        </p:grpSp>
      </p:grpSp>
      <p:sp>
        <p:nvSpPr>
          <p:cNvPr id="180" name="Speech Bubble: Rectangle 179">
            <a:extLst>
              <a:ext uri="{FF2B5EF4-FFF2-40B4-BE49-F238E27FC236}">
                <a16:creationId xmlns="" xmlns:a16="http://schemas.microsoft.com/office/drawing/2014/main" id="{AE4DB433-F05B-4FE0-A248-6D656669306A}"/>
              </a:ext>
            </a:extLst>
          </p:cNvPr>
          <p:cNvSpPr/>
          <p:nvPr/>
        </p:nvSpPr>
        <p:spPr>
          <a:xfrm>
            <a:off x="8226071" y="151076"/>
            <a:ext cx="1811492" cy="476893"/>
          </a:xfrm>
          <a:prstGeom prst="wedgeRectCallout">
            <a:avLst>
              <a:gd name="adj1" fmla="val 77755"/>
              <a:gd name="adj2" fmla="val 42783"/>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bg1">
                    <a:lumMod val="50000"/>
                  </a:schemeClr>
                </a:solidFill>
              </a:rPr>
              <a:t>APIs labeled on slide relative to SO for reference only.</a:t>
            </a:r>
          </a:p>
        </p:txBody>
      </p:sp>
      <p:sp>
        <p:nvSpPr>
          <p:cNvPr id="109" name="Speech Bubble: Rectangle 108">
            <a:extLst>
              <a:ext uri="{FF2B5EF4-FFF2-40B4-BE49-F238E27FC236}">
                <a16:creationId xmlns="" xmlns:a16="http://schemas.microsoft.com/office/drawing/2014/main" id="{7295CA8D-5867-4507-8290-65DE42041749}"/>
              </a:ext>
            </a:extLst>
          </p:cNvPr>
          <p:cNvSpPr/>
          <p:nvPr/>
        </p:nvSpPr>
        <p:spPr>
          <a:xfrm>
            <a:off x="8230334" y="1098611"/>
            <a:ext cx="1809958" cy="476893"/>
          </a:xfrm>
          <a:prstGeom prst="wedgeRectCallout">
            <a:avLst>
              <a:gd name="adj1" fmla="val -47508"/>
              <a:gd name="adj2" fmla="val 101634"/>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bg1">
                    <a:lumMod val="50000"/>
                  </a:schemeClr>
                </a:solidFill>
              </a:rPr>
              <a:t>SO-SO communication within a single ONAP instance is via Micro Services Bus.</a:t>
            </a:r>
          </a:p>
        </p:txBody>
      </p:sp>
      <p:grpSp>
        <p:nvGrpSpPr>
          <p:cNvPr id="4" name="Group 3">
            <a:extLst>
              <a:ext uri="{FF2B5EF4-FFF2-40B4-BE49-F238E27FC236}">
                <a16:creationId xmlns="" xmlns:a16="http://schemas.microsoft.com/office/drawing/2014/main" id="{CC1017D0-33E8-4D71-AC29-6652209CE574}"/>
              </a:ext>
            </a:extLst>
          </p:cNvPr>
          <p:cNvGrpSpPr/>
          <p:nvPr/>
        </p:nvGrpSpPr>
        <p:grpSpPr>
          <a:xfrm>
            <a:off x="1339207" y="1316801"/>
            <a:ext cx="10475666" cy="5597342"/>
            <a:chOff x="1339207" y="1316801"/>
            <a:chExt cx="10475666" cy="5597342"/>
          </a:xfrm>
        </p:grpSpPr>
        <p:sp>
          <p:nvSpPr>
            <p:cNvPr id="126" name="Freeform: Shape 125">
              <a:extLst>
                <a:ext uri="{FF2B5EF4-FFF2-40B4-BE49-F238E27FC236}">
                  <a16:creationId xmlns="" xmlns:a16="http://schemas.microsoft.com/office/drawing/2014/main" id="{835757CF-CCCE-4405-A392-DD15489ED8F6}"/>
                </a:ext>
              </a:extLst>
            </p:cNvPr>
            <p:cNvSpPr/>
            <p:nvPr/>
          </p:nvSpPr>
          <p:spPr>
            <a:xfrm>
              <a:off x="4030628" y="1776795"/>
              <a:ext cx="5772647" cy="4516340"/>
            </a:xfrm>
            <a:custGeom>
              <a:avLst/>
              <a:gdLst>
                <a:gd name="connsiteX0" fmla="*/ 2767054 w 5772647"/>
                <a:gd name="connsiteY0" fmla="*/ 318052 h 4516340"/>
                <a:gd name="connsiteX1" fmla="*/ 2719346 w 5772647"/>
                <a:gd name="connsiteY1" fmla="*/ 294198 h 4516340"/>
                <a:gd name="connsiteX2" fmla="*/ 2719346 w 5772647"/>
                <a:gd name="connsiteY2" fmla="*/ 63610 h 4516340"/>
                <a:gd name="connsiteX3" fmla="*/ 2775005 w 5772647"/>
                <a:gd name="connsiteY3" fmla="*/ 0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49857 h 4516340"/>
                <a:gd name="connsiteX17" fmla="*/ 2767054 w 5772647"/>
                <a:gd name="connsiteY17" fmla="*/ 318052 h 4516340"/>
                <a:gd name="connsiteX0" fmla="*/ 2767054 w 5772647"/>
                <a:gd name="connsiteY0" fmla="*/ 318052 h 4516340"/>
                <a:gd name="connsiteX1" fmla="*/ 2719346 w 5772647"/>
                <a:gd name="connsiteY1" fmla="*/ 294198 h 4516340"/>
                <a:gd name="connsiteX2" fmla="*/ 2719346 w 5772647"/>
                <a:gd name="connsiteY2" fmla="*/ 63610 h 4516340"/>
                <a:gd name="connsiteX3" fmla="*/ 2775005 w 5772647"/>
                <a:gd name="connsiteY3" fmla="*/ 0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1228 w 5772647"/>
                <a:gd name="connsiteY16" fmla="*/ 341906 h 4516340"/>
                <a:gd name="connsiteX17" fmla="*/ 2767054 w 5772647"/>
                <a:gd name="connsiteY17" fmla="*/ 318052 h 4516340"/>
                <a:gd name="connsiteX0" fmla="*/ 2767054 w 5772647"/>
                <a:gd name="connsiteY0" fmla="*/ 318052 h 4516340"/>
                <a:gd name="connsiteX1" fmla="*/ 2719346 w 5772647"/>
                <a:gd name="connsiteY1" fmla="*/ 294198 h 4516340"/>
                <a:gd name="connsiteX2" fmla="*/ 2719346 w 5772647"/>
                <a:gd name="connsiteY2" fmla="*/ 63610 h 4516340"/>
                <a:gd name="connsiteX3" fmla="*/ 2775005 w 5772647"/>
                <a:gd name="connsiteY3" fmla="*/ 0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767054 w 5772647"/>
                <a:gd name="connsiteY17" fmla="*/ 318052 h 4516340"/>
                <a:gd name="connsiteX0" fmla="*/ 2767054 w 5772647"/>
                <a:gd name="connsiteY0" fmla="*/ 318052 h 4516340"/>
                <a:gd name="connsiteX1" fmla="*/ 2719346 w 5772647"/>
                <a:gd name="connsiteY1" fmla="*/ 294198 h 4516340"/>
                <a:gd name="connsiteX2" fmla="*/ 2719346 w 5772647"/>
                <a:gd name="connsiteY2" fmla="*/ 63610 h 4516340"/>
                <a:gd name="connsiteX3" fmla="*/ 2775005 w 5772647"/>
                <a:gd name="connsiteY3" fmla="*/ 16043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767054 w 5772647"/>
                <a:gd name="connsiteY17" fmla="*/ 318052 h 4516340"/>
                <a:gd name="connsiteX0" fmla="*/ 2767054 w 5772647"/>
                <a:gd name="connsiteY0" fmla="*/ 318052 h 4516340"/>
                <a:gd name="connsiteX1" fmla="*/ 2719346 w 5772647"/>
                <a:gd name="connsiteY1" fmla="*/ 294198 h 4516340"/>
                <a:gd name="connsiteX2" fmla="*/ 2719346 w 5772647"/>
                <a:gd name="connsiteY2" fmla="*/ 63610 h 4516340"/>
                <a:gd name="connsiteX3" fmla="*/ 277500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767054 w 5772647"/>
                <a:gd name="connsiteY17" fmla="*/ 318052 h 4516340"/>
                <a:gd name="connsiteX0" fmla="*/ 2783096 w 5772647"/>
                <a:gd name="connsiteY0" fmla="*/ 330083 h 4516340"/>
                <a:gd name="connsiteX1" fmla="*/ 2719346 w 5772647"/>
                <a:gd name="connsiteY1" fmla="*/ 294198 h 4516340"/>
                <a:gd name="connsiteX2" fmla="*/ 2719346 w 5772647"/>
                <a:gd name="connsiteY2" fmla="*/ 63610 h 4516340"/>
                <a:gd name="connsiteX3" fmla="*/ 277500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783096 w 5772647"/>
                <a:gd name="connsiteY17" fmla="*/ 330083 h 4516340"/>
                <a:gd name="connsiteX0" fmla="*/ 2803148 w 5772647"/>
                <a:gd name="connsiteY0" fmla="*/ 338104 h 4516340"/>
                <a:gd name="connsiteX1" fmla="*/ 2719346 w 5772647"/>
                <a:gd name="connsiteY1" fmla="*/ 294198 h 4516340"/>
                <a:gd name="connsiteX2" fmla="*/ 2719346 w 5772647"/>
                <a:gd name="connsiteY2" fmla="*/ 63610 h 4516340"/>
                <a:gd name="connsiteX3" fmla="*/ 277500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803148 w 5772647"/>
                <a:gd name="connsiteY17" fmla="*/ 338104 h 4516340"/>
                <a:gd name="connsiteX0" fmla="*/ 2803148 w 5772647"/>
                <a:gd name="connsiteY0" fmla="*/ 338104 h 4516340"/>
                <a:gd name="connsiteX1" fmla="*/ 2719346 w 5772647"/>
                <a:gd name="connsiteY1" fmla="*/ 294198 h 4516340"/>
                <a:gd name="connsiteX2" fmla="*/ 2719346 w 5772647"/>
                <a:gd name="connsiteY2" fmla="*/ 63610 h 4516340"/>
                <a:gd name="connsiteX3" fmla="*/ 277500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803148 w 5772647"/>
                <a:gd name="connsiteY17" fmla="*/ 338104 h 4516340"/>
                <a:gd name="connsiteX0" fmla="*/ 2803148 w 5772647"/>
                <a:gd name="connsiteY0" fmla="*/ 338104 h 4516340"/>
                <a:gd name="connsiteX1" fmla="*/ 2719346 w 5772647"/>
                <a:gd name="connsiteY1" fmla="*/ 294198 h 4516340"/>
                <a:gd name="connsiteX2" fmla="*/ 2719346 w 5772647"/>
                <a:gd name="connsiteY2" fmla="*/ 63610 h 4516340"/>
                <a:gd name="connsiteX3" fmla="*/ 292486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803148 w 5772647"/>
                <a:gd name="connsiteY17" fmla="*/ 338104 h 4516340"/>
                <a:gd name="connsiteX0" fmla="*/ 2803148 w 5772647"/>
                <a:gd name="connsiteY0" fmla="*/ 338104 h 4516340"/>
                <a:gd name="connsiteX1" fmla="*/ 2719346 w 5772647"/>
                <a:gd name="connsiteY1" fmla="*/ 294198 h 4516340"/>
                <a:gd name="connsiteX2" fmla="*/ 2838726 w 5772647"/>
                <a:gd name="connsiteY2" fmla="*/ 48370 h 4516340"/>
                <a:gd name="connsiteX3" fmla="*/ 292486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803148 w 5772647"/>
                <a:gd name="connsiteY17" fmla="*/ 338104 h 4516340"/>
                <a:gd name="connsiteX0" fmla="*/ 2927608 w 5772647"/>
                <a:gd name="connsiteY0" fmla="*/ 338104 h 4516340"/>
                <a:gd name="connsiteX1" fmla="*/ 2719346 w 5772647"/>
                <a:gd name="connsiteY1" fmla="*/ 294198 h 4516340"/>
                <a:gd name="connsiteX2" fmla="*/ 2838726 w 5772647"/>
                <a:gd name="connsiteY2" fmla="*/ 48370 h 4516340"/>
                <a:gd name="connsiteX3" fmla="*/ 292486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927608 w 5772647"/>
                <a:gd name="connsiteY17" fmla="*/ 338104 h 4516340"/>
                <a:gd name="connsiteX0" fmla="*/ 2927608 w 5772647"/>
                <a:gd name="connsiteY0" fmla="*/ 338104 h 4516340"/>
                <a:gd name="connsiteX1" fmla="*/ 2833646 w 5772647"/>
                <a:gd name="connsiteY1" fmla="*/ 299278 h 4516340"/>
                <a:gd name="connsiteX2" fmla="*/ 2838726 w 5772647"/>
                <a:gd name="connsiteY2" fmla="*/ 48370 h 4516340"/>
                <a:gd name="connsiteX3" fmla="*/ 292486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927608 w 5772647"/>
                <a:gd name="connsiteY17" fmla="*/ 338104 h 4516340"/>
                <a:gd name="connsiteX0" fmla="*/ 2927608 w 5772647"/>
                <a:gd name="connsiteY0" fmla="*/ 338104 h 4516340"/>
                <a:gd name="connsiteX1" fmla="*/ 2833646 w 5772647"/>
                <a:gd name="connsiteY1" fmla="*/ 299278 h 4516340"/>
                <a:gd name="connsiteX2" fmla="*/ 2838726 w 5772647"/>
                <a:gd name="connsiteY2" fmla="*/ 48370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927608 w 5772647"/>
                <a:gd name="connsiteY17" fmla="*/ 338104 h 4516340"/>
                <a:gd name="connsiteX0" fmla="*/ 3226373 w 5772647"/>
                <a:gd name="connsiteY0" fmla="*/ 347158 h 4516340"/>
                <a:gd name="connsiteX1" fmla="*/ 2833646 w 5772647"/>
                <a:gd name="connsiteY1" fmla="*/ 299278 h 4516340"/>
                <a:gd name="connsiteX2" fmla="*/ 2838726 w 5772647"/>
                <a:gd name="connsiteY2" fmla="*/ 48370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3226373 w 5772647"/>
                <a:gd name="connsiteY17" fmla="*/ 347158 h 4516340"/>
                <a:gd name="connsiteX0" fmla="*/ 3235427 w 5772647"/>
                <a:gd name="connsiteY0" fmla="*/ 329051 h 4516340"/>
                <a:gd name="connsiteX1" fmla="*/ 2833646 w 5772647"/>
                <a:gd name="connsiteY1" fmla="*/ 299278 h 4516340"/>
                <a:gd name="connsiteX2" fmla="*/ 2838726 w 5772647"/>
                <a:gd name="connsiteY2" fmla="*/ 48370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3235427 w 5772647"/>
                <a:gd name="connsiteY17" fmla="*/ 329051 h 4516340"/>
                <a:gd name="connsiteX0" fmla="*/ 3235427 w 5772647"/>
                <a:gd name="connsiteY0" fmla="*/ 329051 h 4516340"/>
                <a:gd name="connsiteX1" fmla="*/ 2833646 w 5772647"/>
                <a:gd name="connsiteY1" fmla="*/ 299278 h 4516340"/>
                <a:gd name="connsiteX2" fmla="*/ 3119383 w 5772647"/>
                <a:gd name="connsiteY2" fmla="*/ 66477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3235427 w 5772647"/>
                <a:gd name="connsiteY17" fmla="*/ 329051 h 4516340"/>
                <a:gd name="connsiteX0" fmla="*/ 3235427 w 5772647"/>
                <a:gd name="connsiteY0" fmla="*/ 329051 h 4516340"/>
                <a:gd name="connsiteX1" fmla="*/ 3069036 w 5772647"/>
                <a:gd name="connsiteY1" fmla="*/ 299278 h 4516340"/>
                <a:gd name="connsiteX2" fmla="*/ 3119383 w 5772647"/>
                <a:gd name="connsiteY2" fmla="*/ 66477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3235427 w 5772647"/>
                <a:gd name="connsiteY17" fmla="*/ 329051 h 4516340"/>
                <a:gd name="connsiteX0" fmla="*/ 3235427 w 5772647"/>
                <a:gd name="connsiteY0" fmla="*/ 329051 h 4516340"/>
                <a:gd name="connsiteX1" fmla="*/ 3132411 w 5772647"/>
                <a:gd name="connsiteY1" fmla="*/ 299278 h 4516340"/>
                <a:gd name="connsiteX2" fmla="*/ 3119383 w 5772647"/>
                <a:gd name="connsiteY2" fmla="*/ 66477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3235427 w 5772647"/>
                <a:gd name="connsiteY17" fmla="*/ 329051 h 4516340"/>
                <a:gd name="connsiteX0" fmla="*/ 3235427 w 5772647"/>
                <a:gd name="connsiteY0" fmla="*/ 329051 h 4516340"/>
                <a:gd name="connsiteX1" fmla="*/ 3105251 w 5772647"/>
                <a:gd name="connsiteY1" fmla="*/ 299278 h 4516340"/>
                <a:gd name="connsiteX2" fmla="*/ 3119383 w 5772647"/>
                <a:gd name="connsiteY2" fmla="*/ 66477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3235427 w 5772647"/>
                <a:gd name="connsiteY17" fmla="*/ 329051 h 4516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772647" h="4516340">
                  <a:moveTo>
                    <a:pt x="3235427" y="329051"/>
                  </a:moveTo>
                  <a:lnTo>
                    <a:pt x="3105251" y="299278"/>
                  </a:lnTo>
                  <a:lnTo>
                    <a:pt x="3119383" y="66477"/>
                  </a:lnTo>
                  <a:lnTo>
                    <a:pt x="3223629" y="12032"/>
                  </a:lnTo>
                  <a:lnTo>
                    <a:pt x="5637474" y="0"/>
                  </a:lnTo>
                  <a:lnTo>
                    <a:pt x="5748793" y="55659"/>
                  </a:lnTo>
                  <a:lnTo>
                    <a:pt x="5764695" y="135172"/>
                  </a:lnTo>
                  <a:cubicBezTo>
                    <a:pt x="5767346" y="1555805"/>
                    <a:pt x="5769996" y="2976438"/>
                    <a:pt x="5772647" y="4397071"/>
                  </a:cubicBezTo>
                  <a:lnTo>
                    <a:pt x="5661328" y="4516340"/>
                  </a:lnTo>
                  <a:lnTo>
                    <a:pt x="111318" y="4516340"/>
                  </a:lnTo>
                  <a:lnTo>
                    <a:pt x="0" y="4468633"/>
                  </a:lnTo>
                  <a:lnTo>
                    <a:pt x="15902" y="4261899"/>
                  </a:lnTo>
                  <a:lnTo>
                    <a:pt x="55659" y="4190337"/>
                  </a:lnTo>
                  <a:lnTo>
                    <a:pt x="5359179" y="4198288"/>
                  </a:lnTo>
                  <a:lnTo>
                    <a:pt x="5438692" y="4126726"/>
                  </a:lnTo>
                  <a:cubicBezTo>
                    <a:pt x="5443993" y="2896924"/>
                    <a:pt x="5449293" y="1667123"/>
                    <a:pt x="5454594" y="437321"/>
                  </a:cubicBezTo>
                  <a:lnTo>
                    <a:pt x="5359179" y="333955"/>
                  </a:lnTo>
                  <a:lnTo>
                    <a:pt x="3235427" y="329051"/>
                  </a:lnTo>
                  <a:close/>
                </a:path>
              </a:pathLst>
            </a:custGeom>
            <a:solidFill>
              <a:schemeClr val="accent6">
                <a:lumMod val="60000"/>
                <a:lumOff val="40000"/>
                <a:alpha val="76000"/>
              </a:schemeClr>
            </a:solidFill>
            <a:ln w="9525" cap="flat" cmpd="sng" algn="ctr">
              <a:solidFill>
                <a:schemeClr val="bg2">
                  <a:lumMod val="50000"/>
                </a:schemeClr>
              </a:solidFill>
              <a:prstDash val="sysDash"/>
              <a:round/>
              <a:headEnd type="none" w="med" len="med"/>
              <a:tailEnd type="none" w="med" len="med"/>
            </a:ln>
          </p:spPr>
          <p:txBody>
            <a:bodyPr vert="horz" wrap="square" lIns="91440" tIns="45720" rIns="91440" bIns="45720" numCol="1" rtlCol="0" anchor="ctr" anchorCtr="0" compatLnSpc="1"/>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endParaRPr kumimoji="0" lang="en-US" sz="1600" b="1" i="0" u="none" strike="noStrike" kern="1200" cap="none" spc="0" normalizeH="0" baseline="0" noProof="0">
                <a:ln>
                  <a:noFill/>
                </a:ln>
                <a:solidFill>
                  <a:prstClr val="black"/>
                </a:solidFill>
                <a:effectLst/>
                <a:uLnTx/>
                <a:uFillTx/>
                <a:latin typeface="Calibri"/>
                <a:ea typeface="微软雅黑" panose="020B0503020204020204" pitchFamily="34" charset="-122"/>
                <a:cs typeface="+mn-cs"/>
              </a:endParaRPr>
            </a:p>
          </p:txBody>
        </p:sp>
        <p:sp>
          <p:nvSpPr>
            <p:cNvPr id="10" name="Rectangle: Rounded Corners 9"/>
            <p:cNvSpPr/>
            <p:nvPr/>
          </p:nvSpPr>
          <p:spPr>
            <a:xfrm>
              <a:off x="1345191" y="2390863"/>
              <a:ext cx="7892814" cy="3399754"/>
            </a:xfrm>
            <a:prstGeom prst="roundRect">
              <a:avLst>
                <a:gd name="adj" fmla="val 7421"/>
              </a:avLst>
            </a:prstGeom>
            <a:solidFill>
              <a:srgbClr val="91ACDC"/>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182724" tIns="45664" rIns="182724" bIns="45664" rtlCol="0" anchor="t" anchorCtr="0"/>
            <a:lstStyle/>
            <a:p>
              <a:pPr marL="0" marR="0" lvl="0" indent="0" algn="l" defTabSz="913364" rtl="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a:ln>
                  <a:noFill/>
                </a:ln>
                <a:solidFill>
                  <a:prstClr val="white"/>
                </a:solidFill>
                <a:effectLst/>
                <a:uLnTx/>
                <a:uFillTx/>
                <a:latin typeface="Arial"/>
                <a:ea typeface="+mn-ea"/>
                <a:cs typeface="+mn-cs"/>
              </a:endParaRPr>
            </a:p>
          </p:txBody>
        </p:sp>
        <p:sp>
          <p:nvSpPr>
            <p:cNvPr id="139" name="Rounded Rectangle 90">
              <a:extLst>
                <a:ext uri="{FF2B5EF4-FFF2-40B4-BE49-F238E27FC236}">
                  <a16:creationId xmlns="" xmlns:a16="http://schemas.microsoft.com/office/drawing/2014/main" id="{C4ACCC34-4CD7-4FC5-BEDC-DED790E53AF7}"/>
                </a:ext>
              </a:extLst>
            </p:cNvPr>
            <p:cNvSpPr/>
            <p:nvPr/>
          </p:nvSpPr>
          <p:spPr>
            <a:xfrm>
              <a:off x="1612925" y="4614709"/>
              <a:ext cx="7283247" cy="923579"/>
            </a:xfrm>
            <a:prstGeom prst="roundRect">
              <a:avLst/>
            </a:prstGeo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91336" tIns="0" rIns="91336" bIns="45664" rtlCol="0" anchor="t" anchorCtr="0"/>
            <a:lstStyle/>
            <a:p>
              <a:pPr marL="0" marR="0" lvl="0" indent="0" algn="r" defTabSz="913364" rtl="0" eaLnBrk="1" fontAlgn="auto" latinLnBrk="0" hangingPunct="1">
                <a:lnSpc>
                  <a:spcPts val="1200"/>
                </a:lnSpc>
                <a:spcBef>
                  <a:spcPts val="0"/>
                </a:spcBef>
                <a:spcAft>
                  <a:spcPts val="0"/>
                </a:spcAft>
                <a:buClrTx/>
                <a:buSzTx/>
                <a:buFontTx/>
                <a:buNone/>
                <a:tabLst/>
                <a:defRPr/>
              </a:pPr>
              <a:endParaRPr kumimoji="0" lang="en-US" sz="1200" b="1" i="0" u="none" strike="noStrike" kern="0" cap="none" spc="0" normalizeH="0" baseline="0" noProof="0" dirty="0">
                <a:ln>
                  <a:noFill/>
                </a:ln>
                <a:solidFill>
                  <a:prstClr val="black"/>
                </a:solidFill>
                <a:effectLst/>
                <a:uLnTx/>
                <a:uFillTx/>
                <a:latin typeface="Arial"/>
                <a:ea typeface="+mn-ea"/>
                <a:cs typeface="+mn-cs"/>
              </a:endParaRPr>
            </a:p>
          </p:txBody>
        </p:sp>
        <p:sp>
          <p:nvSpPr>
            <p:cNvPr id="140" name="Rounded Rectangle 93">
              <a:extLst>
                <a:ext uri="{FF2B5EF4-FFF2-40B4-BE49-F238E27FC236}">
                  <a16:creationId xmlns="" xmlns:a16="http://schemas.microsoft.com/office/drawing/2014/main" id="{08566943-C86D-42E0-AB87-4A3D60986680}"/>
                </a:ext>
              </a:extLst>
            </p:cNvPr>
            <p:cNvSpPr/>
            <p:nvPr/>
          </p:nvSpPr>
          <p:spPr>
            <a:xfrm>
              <a:off x="3052211" y="2473457"/>
              <a:ext cx="5457484" cy="350711"/>
            </a:xfrm>
            <a:prstGeom prst="roundRect">
              <a:avLst/>
            </a:prstGeo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91336" tIns="0" rIns="91336" bIns="45664" rtlCol="0" anchor="t" anchorCtr="1"/>
            <a:lstStyle/>
            <a:p>
              <a:pPr marL="0" marR="0" lvl="0" indent="0" algn="ctr" defTabSz="913364" rtl="0" eaLnBrk="1" fontAlgn="auto" latinLnBrk="0" hangingPunct="1">
                <a:lnSpc>
                  <a:spcPct val="100000"/>
                </a:lnSpc>
                <a:spcBef>
                  <a:spcPts val="0"/>
                </a:spcBef>
                <a:spcAft>
                  <a:spcPts val="0"/>
                </a:spcAft>
                <a:buClrTx/>
                <a:buSzTx/>
                <a:buFontTx/>
                <a:buNone/>
                <a:tabLst/>
                <a:defRPr/>
              </a:pPr>
              <a:endParaRPr kumimoji="0" lang="en-US" sz="1200" b="1" i="0" u="none" strike="noStrike" kern="0" cap="none" spc="0" normalizeH="0" baseline="0" noProof="0" dirty="0">
                <a:ln>
                  <a:noFill/>
                </a:ln>
                <a:solidFill>
                  <a:prstClr val="black"/>
                </a:solidFill>
                <a:effectLst/>
                <a:uLnTx/>
                <a:uFillTx/>
                <a:latin typeface="Arial"/>
                <a:ea typeface="+mn-ea"/>
                <a:cs typeface="+mn-cs"/>
              </a:endParaRPr>
            </a:p>
          </p:txBody>
        </p:sp>
        <p:sp>
          <p:nvSpPr>
            <p:cNvPr id="13" name="Rounded Rectangle 92"/>
            <p:cNvSpPr/>
            <p:nvPr/>
          </p:nvSpPr>
          <p:spPr>
            <a:xfrm>
              <a:off x="6019456" y="3252519"/>
              <a:ext cx="2876715" cy="1077853"/>
            </a:xfrm>
            <a:prstGeom prst="roundRect">
              <a:avLst/>
            </a:prstGeo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91336" tIns="0" rIns="91336" bIns="45664" rtlCol="0" anchor="t" anchorCtr="0"/>
            <a:lstStyle/>
            <a:p>
              <a:pPr marL="0" marR="0" lvl="0" indent="0" algn="l" defTabSz="913364"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err="1">
                  <a:ln>
                    <a:noFill/>
                  </a:ln>
                  <a:solidFill>
                    <a:prstClr val="black"/>
                  </a:solidFill>
                  <a:effectLst/>
                  <a:uLnTx/>
                  <a:uFillTx/>
                  <a:latin typeface="Arial"/>
                  <a:ea typeface="+mn-ea"/>
                  <a:cs typeface="+mn-cs"/>
                </a:rPr>
                <a:t>Orch</a:t>
              </a:r>
              <a:r>
                <a:rPr kumimoji="0" lang="en-US" sz="1200" b="1" i="0" u="none" strike="noStrike" kern="0" cap="none" spc="0" normalizeH="0" baseline="0" noProof="0" dirty="0">
                  <a:ln>
                    <a:noFill/>
                  </a:ln>
                  <a:solidFill>
                    <a:prstClr val="black"/>
                  </a:solidFill>
                  <a:effectLst/>
                  <a:uLnTx/>
                  <a:uFillTx/>
                  <a:latin typeface="Arial"/>
                  <a:ea typeface="+mn-ea"/>
                  <a:cs typeface="+mn-cs"/>
                </a:rPr>
                <a:t> Execution Engine </a:t>
              </a:r>
              <a:r>
                <a:rPr lang="en-US" sz="900" b="1" dirty="0">
                  <a:solidFill>
                    <a:prstClr val="black"/>
                  </a:solidFill>
                  <a:latin typeface="Arial"/>
                </a:rPr>
                <a:t>(BPMN/TOSCA)</a:t>
              </a:r>
              <a:r>
                <a:rPr kumimoji="0" lang="en-US" sz="1200" b="1" i="0" u="none" strike="noStrike" kern="0" cap="none" spc="0" normalizeH="0" baseline="0" noProof="0" dirty="0">
                  <a:ln>
                    <a:noFill/>
                  </a:ln>
                  <a:solidFill>
                    <a:prstClr val="black"/>
                  </a:solidFill>
                  <a:effectLst/>
                  <a:uLnTx/>
                  <a:uFillTx/>
                  <a:latin typeface="Arial"/>
                  <a:ea typeface="+mn-ea"/>
                  <a:cs typeface="+mn-cs"/>
                </a:rPr>
                <a:t/>
              </a:r>
              <a:br>
                <a:rPr kumimoji="0" lang="en-US" sz="1200" b="1" i="0" u="none" strike="noStrike" kern="0" cap="none" spc="0" normalizeH="0" baseline="0" noProof="0" dirty="0">
                  <a:ln>
                    <a:noFill/>
                  </a:ln>
                  <a:solidFill>
                    <a:prstClr val="black"/>
                  </a:solidFill>
                  <a:effectLst/>
                  <a:uLnTx/>
                  <a:uFillTx/>
                  <a:latin typeface="Arial"/>
                  <a:ea typeface="+mn-ea"/>
                  <a:cs typeface="+mn-cs"/>
                </a:rPr>
              </a:br>
              <a:endParaRPr kumimoji="0" lang="en-US" sz="1200" b="1" i="0" u="none" strike="noStrike" kern="0" cap="none" spc="0" normalizeH="0" baseline="0" noProof="0" dirty="0">
                <a:ln>
                  <a:noFill/>
                </a:ln>
                <a:solidFill>
                  <a:prstClr val="black"/>
                </a:solidFill>
                <a:effectLst/>
                <a:uLnTx/>
                <a:uFillTx/>
                <a:latin typeface="Arial"/>
                <a:ea typeface="+mn-ea"/>
                <a:cs typeface="+mn-cs"/>
              </a:endParaRPr>
            </a:p>
          </p:txBody>
        </p:sp>
        <p:sp>
          <p:nvSpPr>
            <p:cNvPr id="15" name="Rounded Rectangle 94"/>
            <p:cNvSpPr/>
            <p:nvPr/>
          </p:nvSpPr>
          <p:spPr>
            <a:xfrm>
              <a:off x="2706405" y="3252519"/>
              <a:ext cx="2820951" cy="1077853"/>
            </a:xfrm>
            <a:prstGeom prst="roundRect">
              <a:avLst/>
            </a:prstGeo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91336" tIns="0" rIns="91336" bIns="45664" rtlCol="0" anchor="t" anchorCtr="0"/>
            <a:lstStyle/>
            <a:p>
              <a:pPr marL="0" marR="0" lvl="0" indent="0" algn="l" defTabSz="913364"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Data Store</a:t>
              </a:r>
            </a:p>
          </p:txBody>
        </p:sp>
        <p:sp>
          <p:nvSpPr>
            <p:cNvPr id="21" name="Can 122"/>
            <p:cNvSpPr/>
            <p:nvPr/>
          </p:nvSpPr>
          <p:spPr bwMode="auto">
            <a:xfrm>
              <a:off x="4731687" y="3826826"/>
              <a:ext cx="580896" cy="411909"/>
            </a:xfrm>
            <a:prstGeom prst="can">
              <a:avLst/>
            </a:prstGeom>
            <a:solidFill>
              <a:srgbClr val="EEECE1">
                <a:lumMod val="40000"/>
                <a:lumOff val="60000"/>
              </a:srgbClr>
            </a:solidFill>
            <a:ln w="12700" cap="flat" cmpd="sng" algn="ctr">
              <a:solidFill>
                <a:srgbClr val="002060"/>
              </a:solidFill>
              <a:prstDash val="solid"/>
              <a:round/>
              <a:headEnd type="none" w="med" len="med"/>
              <a:tailEnd type="none" w="med" len="med"/>
            </a:ln>
            <a:effectLst/>
          </p:spPr>
          <p:txBody>
            <a:bodyPr vert="horz" wrap="square" lIns="68594" tIns="34296" rIns="68594" bIns="34296" numCol="1" rtlCol="0" anchor="t" anchorCtr="0" compatLnSpc="1">
              <a:prstTxWarp prst="textNoShape">
                <a:avLst/>
              </a:prstTxWarp>
              <a:noAutofit/>
            </a:bodyPr>
            <a:lstStyle/>
            <a:p>
              <a:pPr marL="0" marR="0" lvl="0" indent="0" algn="ctr" defTabSz="913630" rtl="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latin typeface="Calibri"/>
                  <a:ea typeface="+mn-ea"/>
                  <a:cs typeface="+mn-cs"/>
                </a:rPr>
                <a:t>Request DB</a:t>
              </a:r>
            </a:p>
          </p:txBody>
        </p:sp>
        <p:sp>
          <p:nvSpPr>
            <p:cNvPr id="25" name="Rounded Rectangle 126"/>
            <p:cNvSpPr/>
            <p:nvPr/>
          </p:nvSpPr>
          <p:spPr>
            <a:xfrm>
              <a:off x="4515815" y="6456943"/>
              <a:ext cx="1184360" cy="457200"/>
            </a:xfrm>
            <a:prstGeom prst="roundRect">
              <a:avLst/>
            </a:prstGeom>
            <a:solidFill>
              <a:schemeClr val="accent5">
                <a:lumMod val="20000"/>
                <a:lumOff val="8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mn-ea"/>
                  <a:cs typeface="+mn-cs"/>
                </a:rPr>
                <a:t>Multi-Cloud</a:t>
              </a:r>
            </a:p>
          </p:txBody>
        </p:sp>
        <p:sp>
          <p:nvSpPr>
            <p:cNvPr id="28" name="Rectangle 27"/>
            <p:cNvSpPr/>
            <p:nvPr/>
          </p:nvSpPr>
          <p:spPr>
            <a:xfrm>
              <a:off x="5253609" y="2882110"/>
              <a:ext cx="141465" cy="119126"/>
            </a:xfrm>
            <a:prstGeom prst="rect">
              <a:avLst/>
            </a:prstGeom>
            <a:noFill/>
            <a:ln w="12700" cap="flat" cmpd="sng" algn="ctr">
              <a:noFill/>
              <a:prstDash val="solid"/>
            </a:ln>
            <a:effectLst/>
          </p:spPr>
          <p:txBody>
            <a:bodyPr lIns="91362" tIns="45679" rIns="91362" bIns="45679" rtlCol="0" anchor="ctr"/>
            <a:lstStyle/>
            <a:p>
              <a:pPr marL="0" marR="0" lvl="0" indent="0" algn="ctr" defTabSz="91363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Arial"/>
                <a:ea typeface="+mn-ea"/>
                <a:cs typeface="+mn-cs"/>
              </a:endParaRPr>
            </a:p>
          </p:txBody>
        </p:sp>
        <p:cxnSp>
          <p:nvCxnSpPr>
            <p:cNvPr id="30" name="Straight Arrow Connector 29"/>
            <p:cNvCxnSpPr>
              <a:cxnSpLocks/>
            </p:cNvCxnSpPr>
            <p:nvPr/>
          </p:nvCxnSpPr>
          <p:spPr>
            <a:xfrm>
              <a:off x="7070178" y="4330372"/>
              <a:ext cx="0" cy="576072"/>
            </a:xfrm>
            <a:prstGeom prst="straightConnector1">
              <a:avLst/>
            </a:prstGeom>
            <a:noFill/>
            <a:ln w="19050" cap="flat" cmpd="sng" algn="ctr">
              <a:solidFill>
                <a:sysClr val="windowText" lastClr="000000"/>
              </a:solidFill>
              <a:prstDash val="solid"/>
              <a:tailEnd type="arrow"/>
            </a:ln>
            <a:effectLst/>
          </p:spPr>
        </p:cxnSp>
        <p:cxnSp>
          <p:nvCxnSpPr>
            <p:cNvPr id="32" name="Straight Arrow Connector 31"/>
            <p:cNvCxnSpPr>
              <a:cxnSpLocks/>
              <a:endCxn id="25" idx="0"/>
            </p:cNvCxnSpPr>
            <p:nvPr/>
          </p:nvCxnSpPr>
          <p:spPr>
            <a:xfrm>
              <a:off x="5090168" y="5349026"/>
              <a:ext cx="17827" cy="1107917"/>
            </a:xfrm>
            <a:prstGeom prst="straightConnector1">
              <a:avLst/>
            </a:prstGeom>
            <a:noFill/>
            <a:ln w="28575" cap="flat" cmpd="sng" algn="ctr">
              <a:solidFill>
                <a:sysClr val="windowText" lastClr="000000">
                  <a:lumMod val="50000"/>
                  <a:lumOff val="50000"/>
                </a:sysClr>
              </a:solidFill>
              <a:prstDash val="solid"/>
              <a:tailEnd type="arrow"/>
            </a:ln>
            <a:effectLst/>
          </p:spPr>
        </p:cxnSp>
        <p:sp>
          <p:nvSpPr>
            <p:cNvPr id="35" name="Rectangle 34"/>
            <p:cNvSpPr/>
            <p:nvPr/>
          </p:nvSpPr>
          <p:spPr>
            <a:xfrm>
              <a:off x="3314135" y="2882110"/>
              <a:ext cx="141465" cy="119126"/>
            </a:xfrm>
            <a:prstGeom prst="rect">
              <a:avLst/>
            </a:prstGeom>
            <a:noFill/>
            <a:ln w="12700" cap="flat" cmpd="sng" algn="ctr">
              <a:noFill/>
              <a:prstDash val="solid"/>
            </a:ln>
            <a:effectLst/>
          </p:spPr>
          <p:txBody>
            <a:bodyPr lIns="91362" tIns="45679" rIns="91362" bIns="45679" rtlCol="0" anchor="ctr"/>
            <a:lstStyle/>
            <a:p>
              <a:pPr marL="0" marR="0" lvl="0" indent="0" algn="ctr" defTabSz="91363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Arial"/>
                <a:ea typeface="+mn-ea"/>
                <a:cs typeface="+mn-cs"/>
              </a:endParaRPr>
            </a:p>
          </p:txBody>
        </p:sp>
        <p:sp>
          <p:nvSpPr>
            <p:cNvPr id="36" name="Rectangle 35"/>
            <p:cNvSpPr/>
            <p:nvPr/>
          </p:nvSpPr>
          <p:spPr>
            <a:xfrm>
              <a:off x="3942133" y="2882110"/>
              <a:ext cx="141465" cy="119126"/>
            </a:xfrm>
            <a:prstGeom prst="rect">
              <a:avLst/>
            </a:prstGeom>
            <a:noFill/>
            <a:ln w="12700" cap="flat" cmpd="sng" algn="ctr">
              <a:noFill/>
              <a:prstDash val="solid"/>
            </a:ln>
            <a:effectLst/>
          </p:spPr>
          <p:txBody>
            <a:bodyPr lIns="91362" tIns="45679" rIns="91362" bIns="45679" rtlCol="0" anchor="ctr"/>
            <a:lstStyle/>
            <a:p>
              <a:pPr marL="0" marR="0" lvl="0" indent="0" algn="ctr" defTabSz="91363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Arial"/>
                <a:ea typeface="+mn-ea"/>
                <a:cs typeface="+mn-cs"/>
              </a:endParaRPr>
            </a:p>
          </p:txBody>
        </p:sp>
        <p:sp>
          <p:nvSpPr>
            <p:cNvPr id="37" name="Rectangle 36"/>
            <p:cNvSpPr/>
            <p:nvPr/>
          </p:nvSpPr>
          <p:spPr>
            <a:xfrm>
              <a:off x="6463530" y="4155990"/>
              <a:ext cx="141465" cy="119126"/>
            </a:xfrm>
            <a:prstGeom prst="rect">
              <a:avLst/>
            </a:prstGeom>
            <a:noFill/>
            <a:ln w="12700" cap="flat" cmpd="sng" algn="ctr">
              <a:noFill/>
              <a:prstDash val="solid"/>
            </a:ln>
            <a:effectLst/>
          </p:spPr>
          <p:txBody>
            <a:bodyPr lIns="91362" tIns="45679" rIns="91362" bIns="45679" rtlCol="0" anchor="ctr"/>
            <a:lstStyle/>
            <a:p>
              <a:pPr marL="0" marR="0" lvl="0" indent="0" algn="ctr" defTabSz="91363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Arial"/>
                <a:ea typeface="+mn-ea"/>
                <a:cs typeface="+mn-cs"/>
              </a:endParaRPr>
            </a:p>
          </p:txBody>
        </p:sp>
        <p:sp>
          <p:nvSpPr>
            <p:cNvPr id="38" name="Rectangle 37"/>
            <p:cNvSpPr/>
            <p:nvPr/>
          </p:nvSpPr>
          <p:spPr>
            <a:xfrm>
              <a:off x="6068825" y="3913655"/>
              <a:ext cx="141465" cy="119126"/>
            </a:xfrm>
            <a:prstGeom prst="rect">
              <a:avLst/>
            </a:prstGeom>
            <a:noFill/>
            <a:ln w="12700" cap="flat" cmpd="sng" algn="ctr">
              <a:noFill/>
              <a:prstDash val="solid"/>
            </a:ln>
            <a:effectLst/>
          </p:spPr>
          <p:txBody>
            <a:bodyPr lIns="91362" tIns="45679" rIns="91362" bIns="45679" rtlCol="0" anchor="ctr"/>
            <a:lstStyle/>
            <a:p>
              <a:pPr marL="0" marR="0" lvl="0" indent="0" algn="ctr" defTabSz="91363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Arial"/>
                <a:ea typeface="+mn-ea"/>
                <a:cs typeface="+mn-cs"/>
              </a:endParaRPr>
            </a:p>
          </p:txBody>
        </p:sp>
        <p:cxnSp>
          <p:nvCxnSpPr>
            <p:cNvPr id="45" name="Straight Arrow Connector 44"/>
            <p:cNvCxnSpPr>
              <a:cxnSpLocks/>
            </p:cNvCxnSpPr>
            <p:nvPr/>
          </p:nvCxnSpPr>
          <p:spPr>
            <a:xfrm>
              <a:off x="5514308" y="4065324"/>
              <a:ext cx="513385" cy="4551"/>
            </a:xfrm>
            <a:prstGeom prst="straightConnector1">
              <a:avLst/>
            </a:prstGeom>
            <a:noFill/>
            <a:ln w="19050" cap="flat" cmpd="sng" algn="ctr">
              <a:solidFill>
                <a:sysClr val="windowText" lastClr="000000"/>
              </a:solidFill>
              <a:prstDash val="sysDash"/>
              <a:headEnd type="arrow" w="med" len="med"/>
              <a:tailEnd type="arrow" w="med" len="med"/>
            </a:ln>
            <a:effectLst/>
          </p:spPr>
        </p:cxnSp>
        <p:sp>
          <p:nvSpPr>
            <p:cNvPr id="46" name="Can 149"/>
            <p:cNvSpPr/>
            <p:nvPr/>
          </p:nvSpPr>
          <p:spPr bwMode="auto">
            <a:xfrm>
              <a:off x="3705304" y="3514824"/>
              <a:ext cx="809241" cy="667797"/>
            </a:xfrm>
            <a:prstGeom prst="can">
              <a:avLst/>
            </a:prstGeom>
            <a:solidFill>
              <a:srgbClr val="EEECE1">
                <a:lumMod val="40000"/>
                <a:lumOff val="60000"/>
              </a:srgbClr>
            </a:solidFill>
            <a:ln w="12700" cap="flat" cmpd="sng" algn="ctr">
              <a:solidFill>
                <a:srgbClr val="002060"/>
              </a:solidFill>
              <a:prstDash val="solid"/>
              <a:round/>
              <a:headEnd type="none" w="med" len="med"/>
              <a:tailEnd type="none" w="med" len="med"/>
            </a:ln>
            <a:effectLst/>
          </p:spPr>
          <p:txBody>
            <a:bodyPr vert="horz" wrap="square" lIns="0" tIns="45720" rIns="0" bIns="91362" numCol="1" rtlCol="0" anchor="t" anchorCtr="0" compatLnSpc="1">
              <a:prstTxWarp prst="textNoShape">
                <a:avLst/>
              </a:prstTxWarp>
              <a:noAutofit/>
            </a:bodyPr>
            <a:lstStyle/>
            <a:p>
              <a:pPr marL="0" marR="0" lvl="0" indent="0" algn="ctr" defTabSz="913630" rtl="0" eaLnBrk="1" fontAlgn="auto" latinLnBrk="0" hangingPunct="1">
                <a:lnSpc>
                  <a:spcPct val="100000"/>
                </a:lnSpc>
                <a:spcBef>
                  <a:spcPts val="1200"/>
                </a:spcBef>
                <a:spcAft>
                  <a:spcPts val="0"/>
                </a:spcAft>
                <a:buClrTx/>
                <a:buSzTx/>
                <a:buFontTx/>
                <a:buNone/>
                <a:tabLst/>
                <a:defRPr/>
              </a:pPr>
              <a:r>
                <a:rPr kumimoji="0" lang="en-US" sz="900" b="1" i="0" u="none" strike="noStrike" kern="0" cap="none" spc="0" normalizeH="0" baseline="0" noProof="0" dirty="0" err="1">
                  <a:ln>
                    <a:noFill/>
                  </a:ln>
                  <a:solidFill>
                    <a:prstClr val="black"/>
                  </a:solidFill>
                  <a:effectLst/>
                  <a:uLnTx/>
                  <a:uFillTx/>
                  <a:latin typeface="Calibri"/>
                  <a:ea typeface="+mn-ea"/>
                  <a:cs typeface="+mn-cs"/>
                </a:rPr>
                <a:t>Orch</a:t>
              </a:r>
              <a:r>
                <a:rPr kumimoji="0" lang="en-US" sz="900" b="1" i="0" u="none" strike="noStrike" kern="0" cap="none" spc="0" normalizeH="0" baseline="0" noProof="0" dirty="0">
                  <a:ln>
                    <a:noFill/>
                  </a:ln>
                  <a:solidFill>
                    <a:prstClr val="black"/>
                  </a:solidFill>
                  <a:effectLst/>
                  <a:uLnTx/>
                  <a:uFillTx/>
                  <a:latin typeface="Calibri"/>
                  <a:ea typeface="+mn-ea"/>
                  <a:cs typeface="+mn-cs"/>
                </a:rPr>
                <a:t> Service</a:t>
              </a:r>
              <a:br>
                <a:rPr kumimoji="0" lang="en-US" sz="900" b="1" i="0" u="none" strike="noStrike" kern="0" cap="none" spc="0" normalizeH="0" baseline="0" noProof="0" dirty="0">
                  <a:ln>
                    <a:noFill/>
                  </a:ln>
                  <a:solidFill>
                    <a:prstClr val="black"/>
                  </a:solidFill>
                  <a:effectLst/>
                  <a:uLnTx/>
                  <a:uFillTx/>
                  <a:latin typeface="Calibri"/>
                  <a:ea typeface="+mn-ea"/>
                  <a:cs typeface="+mn-cs"/>
                </a:rPr>
              </a:br>
              <a:r>
                <a:rPr kumimoji="0" lang="en-US" sz="900" b="1" i="0" u="none" strike="noStrike" kern="0" cap="none" spc="0" normalizeH="0" baseline="0" noProof="0" dirty="0">
                  <a:ln>
                    <a:noFill/>
                  </a:ln>
                  <a:solidFill>
                    <a:prstClr val="black"/>
                  </a:solidFill>
                  <a:effectLst/>
                  <a:uLnTx/>
                  <a:uFillTx/>
                  <a:latin typeface="Calibri"/>
                  <a:ea typeface="+mn-ea"/>
                  <a:cs typeface="+mn-cs"/>
                </a:rPr>
                <a:t>&amp; Resource</a:t>
              </a:r>
            </a:p>
            <a:p>
              <a:pPr marL="0" marR="0" lvl="0" indent="0" algn="ctr" defTabSz="913630" rtl="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latin typeface="Calibri"/>
                  <a:ea typeface="+mn-ea"/>
                  <a:cs typeface="+mn-cs"/>
                </a:rPr>
                <a:t>Catalog</a:t>
              </a:r>
            </a:p>
          </p:txBody>
        </p:sp>
        <p:sp>
          <p:nvSpPr>
            <p:cNvPr id="47" name="Rectangle 46"/>
            <p:cNvSpPr/>
            <p:nvPr/>
          </p:nvSpPr>
          <p:spPr>
            <a:xfrm>
              <a:off x="3233444" y="2703427"/>
              <a:ext cx="4992627" cy="305741"/>
            </a:xfrm>
            <a:prstGeom prst="rect">
              <a:avLst/>
            </a:prstGeom>
            <a:solidFill>
              <a:schemeClr val="bg1"/>
            </a:solidFill>
            <a:ln w="9525" cap="flat" cmpd="sng" algn="ctr">
              <a:solidFill>
                <a:sysClr val="windowText" lastClr="000000"/>
              </a:solidFill>
              <a:prstDash val="solid"/>
            </a:ln>
            <a:effectLst>
              <a:outerShdw blurRad="40000" dist="20000" dir="5400000" rotWithShape="0">
                <a:srgbClr val="000000">
                  <a:alpha val="38000"/>
                </a:srgbClr>
              </a:outerShdw>
            </a:effectLst>
          </p:spPr>
          <p:txBody>
            <a:bodyPr wrap="square" lIns="91362" tIns="45679" rIns="91362" bIns="45679" rtlCol="0" anchor="ctr"/>
            <a:lstStyle/>
            <a:p>
              <a:pPr marL="0" marR="0" lvl="0" indent="0" algn="r" defTabSz="913630" rtl="0" eaLnBrk="1" fontAlgn="auto" latinLnBrk="0" hangingPunct="1">
                <a:lnSpc>
                  <a:spcPts val="900"/>
                </a:lnSpc>
                <a:spcBef>
                  <a:spcPts val="0"/>
                </a:spcBef>
                <a:spcAft>
                  <a:spcPts val="0"/>
                </a:spcAft>
                <a:buClrTx/>
                <a:buSzTx/>
                <a:buFontTx/>
                <a:buNone/>
                <a:tabLst/>
                <a:defRPr/>
              </a:pPr>
              <a:r>
                <a:rPr kumimoji="0" lang="en-US" sz="1100" b="1" i="0" u="none" strike="noStrike" kern="0" cap="none" spc="0" normalizeH="0" baseline="0" noProof="0" dirty="0">
                  <a:ln>
                    <a:noFill/>
                  </a:ln>
                  <a:solidFill>
                    <a:prstClr val="black"/>
                  </a:solidFill>
                  <a:effectLst/>
                  <a:uLnTx/>
                  <a:uFillTx/>
                  <a:latin typeface="Arial"/>
                  <a:ea typeface="+mn-ea"/>
                  <a:cs typeface="+mn-cs"/>
                </a:rPr>
                <a:t>Request</a:t>
              </a:r>
            </a:p>
            <a:p>
              <a:pPr marL="0" marR="0" lvl="0" indent="0" algn="r" defTabSz="913630" rtl="0" eaLnBrk="1" fontAlgn="auto" latinLnBrk="0" hangingPunct="1">
                <a:lnSpc>
                  <a:spcPts val="900"/>
                </a:lnSpc>
                <a:spcBef>
                  <a:spcPts val="0"/>
                </a:spcBef>
                <a:spcAft>
                  <a:spcPts val="0"/>
                </a:spcAft>
                <a:buClrTx/>
                <a:buSzTx/>
                <a:buFontTx/>
                <a:buNone/>
                <a:tabLst/>
                <a:defRPr/>
              </a:pPr>
              <a:r>
                <a:rPr kumimoji="0" lang="en-US" sz="1100" b="1" i="0" u="none" strike="noStrike" kern="0" cap="none" spc="0" normalizeH="0" baseline="0" noProof="0" dirty="0">
                  <a:ln>
                    <a:noFill/>
                  </a:ln>
                  <a:solidFill>
                    <a:prstClr val="black"/>
                  </a:solidFill>
                  <a:effectLst/>
                  <a:uLnTx/>
                  <a:uFillTx/>
                  <a:latin typeface="Arial"/>
                  <a:ea typeface="+mn-ea"/>
                  <a:cs typeface="+mn-cs"/>
                </a:rPr>
                <a:t>Handler</a:t>
              </a:r>
            </a:p>
          </p:txBody>
        </p:sp>
        <p:sp>
          <p:nvSpPr>
            <p:cNvPr id="48" name="Rounded Rectangle 151"/>
            <p:cNvSpPr/>
            <p:nvPr/>
          </p:nvSpPr>
          <p:spPr>
            <a:xfrm>
              <a:off x="3419608" y="2751129"/>
              <a:ext cx="685086" cy="22860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wrap="none"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Store</a:t>
              </a:r>
            </a:p>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Request</a:t>
              </a:r>
            </a:p>
          </p:txBody>
        </p:sp>
        <p:sp>
          <p:nvSpPr>
            <p:cNvPr id="49" name="Rounded Rectangle 152"/>
            <p:cNvSpPr/>
            <p:nvPr/>
          </p:nvSpPr>
          <p:spPr>
            <a:xfrm>
              <a:off x="4203297" y="2751129"/>
              <a:ext cx="685086" cy="22860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Select Recipe</a:t>
              </a:r>
            </a:p>
          </p:txBody>
        </p:sp>
        <p:sp>
          <p:nvSpPr>
            <p:cNvPr id="50" name="Rounded Rectangle 153"/>
            <p:cNvSpPr/>
            <p:nvPr/>
          </p:nvSpPr>
          <p:spPr>
            <a:xfrm>
              <a:off x="6837203" y="2751129"/>
              <a:ext cx="685086" cy="22860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wrap="none"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Track</a:t>
              </a:r>
            </a:p>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Requests</a:t>
              </a:r>
            </a:p>
          </p:txBody>
        </p:sp>
        <p:cxnSp>
          <p:nvCxnSpPr>
            <p:cNvPr id="51" name="Straight Arrow Connector 50"/>
            <p:cNvCxnSpPr>
              <a:endCxn id="50" idx="2"/>
            </p:cNvCxnSpPr>
            <p:nvPr/>
          </p:nvCxnSpPr>
          <p:spPr>
            <a:xfrm flipV="1">
              <a:off x="7179746" y="2979730"/>
              <a:ext cx="0" cy="272786"/>
            </a:xfrm>
            <a:prstGeom prst="straightConnector1">
              <a:avLst/>
            </a:prstGeom>
            <a:noFill/>
            <a:ln w="19050" cap="flat" cmpd="sng" algn="ctr">
              <a:solidFill>
                <a:sysClr val="windowText" lastClr="000000"/>
              </a:solidFill>
              <a:prstDash val="solid"/>
              <a:tailEnd type="arrow"/>
            </a:ln>
            <a:effectLst/>
          </p:spPr>
        </p:cxnSp>
        <p:cxnSp>
          <p:nvCxnSpPr>
            <p:cNvPr id="53" name="Straight Arrow Connector 52"/>
            <p:cNvCxnSpPr/>
            <p:nvPr/>
          </p:nvCxnSpPr>
          <p:spPr>
            <a:xfrm flipV="1">
              <a:off x="4534483" y="2979730"/>
              <a:ext cx="0" cy="272786"/>
            </a:xfrm>
            <a:prstGeom prst="straightConnector1">
              <a:avLst/>
            </a:prstGeom>
            <a:noFill/>
            <a:ln w="19050" cap="flat" cmpd="sng" algn="ctr">
              <a:solidFill>
                <a:sysClr val="windowText" lastClr="000000"/>
              </a:solidFill>
              <a:prstDash val="dash"/>
              <a:tailEnd type="arrow"/>
            </a:ln>
            <a:effectLst/>
          </p:spPr>
        </p:cxnSp>
        <p:cxnSp>
          <p:nvCxnSpPr>
            <p:cNvPr id="54" name="Straight Arrow Connector 53"/>
            <p:cNvCxnSpPr/>
            <p:nvPr/>
          </p:nvCxnSpPr>
          <p:spPr>
            <a:xfrm>
              <a:off x="3762151" y="2977630"/>
              <a:ext cx="0" cy="272786"/>
            </a:xfrm>
            <a:prstGeom prst="straightConnector1">
              <a:avLst/>
            </a:prstGeom>
            <a:noFill/>
            <a:ln w="19050" cap="flat" cmpd="sng" algn="ctr">
              <a:solidFill>
                <a:sysClr val="windowText" lastClr="000000"/>
              </a:solidFill>
              <a:prstDash val="dash"/>
              <a:tailEnd type="arrow"/>
            </a:ln>
            <a:effectLst/>
          </p:spPr>
        </p:cxnSp>
        <p:cxnSp>
          <p:nvCxnSpPr>
            <p:cNvPr id="58" name="Elbow Connector 162"/>
            <p:cNvCxnSpPr>
              <a:cxnSpLocks/>
              <a:endCxn id="105" idx="1"/>
            </p:cNvCxnSpPr>
            <p:nvPr/>
          </p:nvCxnSpPr>
          <p:spPr>
            <a:xfrm rot="16200000" flipH="1">
              <a:off x="5767111" y="2939567"/>
              <a:ext cx="726922" cy="687417"/>
            </a:xfrm>
            <a:prstGeom prst="bentConnector2">
              <a:avLst/>
            </a:prstGeom>
            <a:noFill/>
            <a:ln w="19050" cap="flat" cmpd="sng" algn="ctr">
              <a:solidFill>
                <a:sysClr val="windowText" lastClr="000000"/>
              </a:solidFill>
              <a:prstDash val="solid"/>
              <a:tailEnd type="arrow"/>
            </a:ln>
            <a:effectLst/>
          </p:spPr>
        </p:cxnSp>
        <p:cxnSp>
          <p:nvCxnSpPr>
            <p:cNvPr id="60" name="Straight Arrow Connector 59"/>
            <p:cNvCxnSpPr>
              <a:cxnSpLocks/>
            </p:cNvCxnSpPr>
            <p:nvPr/>
          </p:nvCxnSpPr>
          <p:spPr>
            <a:xfrm>
              <a:off x="4193048" y="4360647"/>
              <a:ext cx="0" cy="548640"/>
            </a:xfrm>
            <a:prstGeom prst="straightConnector1">
              <a:avLst/>
            </a:prstGeom>
            <a:noFill/>
            <a:ln w="19050" cap="flat" cmpd="sng" algn="ctr">
              <a:solidFill>
                <a:sysClr val="windowText" lastClr="000000"/>
              </a:solidFill>
              <a:prstDash val="dash"/>
              <a:tailEnd type="arrow"/>
            </a:ln>
            <a:effectLst/>
          </p:spPr>
        </p:cxnSp>
        <p:sp>
          <p:nvSpPr>
            <p:cNvPr id="64" name="Rectangle 63"/>
            <p:cNvSpPr/>
            <p:nvPr/>
          </p:nvSpPr>
          <p:spPr>
            <a:xfrm>
              <a:off x="1590448" y="1712236"/>
              <a:ext cx="1194044" cy="369181"/>
            </a:xfrm>
            <a:prstGeom prst="rect">
              <a:avLst/>
            </a:prstGeom>
            <a:solidFill>
              <a:srgbClr val="D6E6F4"/>
            </a:solidFill>
            <a:ln/>
            <a:scene3d>
              <a:camera prst="orthographicFront"/>
              <a:lightRig rig="threePt" dir="t"/>
            </a:scene3d>
            <a:sp3d>
              <a:bevelT/>
            </a:sp3d>
          </p:spPr>
          <p:style>
            <a:lnRef idx="0">
              <a:schemeClr val="accent5"/>
            </a:lnRef>
            <a:fillRef idx="3">
              <a:schemeClr val="accent5"/>
            </a:fillRef>
            <a:effectRef idx="3">
              <a:schemeClr val="accent5"/>
            </a:effectRef>
            <a:fontRef idx="minor">
              <a:schemeClr val="lt1"/>
            </a:fontRef>
          </p:style>
          <p:txBody>
            <a:bodyPr lIns="91336" tIns="45664" rIns="91336" bIns="45664" rtlCol="0" anchor="ctr" anchorCtr="1"/>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rPr>
                <a:t>SDC</a:t>
              </a:r>
            </a:p>
          </p:txBody>
        </p:sp>
        <p:sp>
          <p:nvSpPr>
            <p:cNvPr id="111" name="Freeform: Shape 110">
              <a:extLst>
                <a:ext uri="{FF2B5EF4-FFF2-40B4-BE49-F238E27FC236}">
                  <a16:creationId xmlns="" xmlns:a16="http://schemas.microsoft.com/office/drawing/2014/main" id="{01C962BF-9398-49AC-9767-723F4E37459D}"/>
                </a:ext>
              </a:extLst>
            </p:cNvPr>
            <p:cNvSpPr/>
            <p:nvPr/>
          </p:nvSpPr>
          <p:spPr>
            <a:xfrm>
              <a:off x="8898454" y="3271144"/>
              <a:ext cx="1728663" cy="188302"/>
            </a:xfrm>
            <a:custGeom>
              <a:avLst/>
              <a:gdLst>
                <a:gd name="connsiteX0" fmla="*/ 0 w 2838450"/>
                <a:gd name="connsiteY0" fmla="*/ 337419 h 366748"/>
                <a:gd name="connsiteX1" fmla="*/ 1847850 w 2838450"/>
                <a:gd name="connsiteY1" fmla="*/ 337419 h 366748"/>
                <a:gd name="connsiteX2" fmla="*/ 2657475 w 2838450"/>
                <a:gd name="connsiteY2" fmla="*/ 32619 h 366748"/>
                <a:gd name="connsiteX3" fmla="*/ 2838450 w 2838450"/>
                <a:gd name="connsiteY3" fmla="*/ 23094 h 366748"/>
                <a:gd name="connsiteX0" fmla="*/ 0 w 2676982"/>
                <a:gd name="connsiteY0" fmla="*/ 332928 h 362257"/>
                <a:gd name="connsiteX1" fmla="*/ 1847850 w 2676982"/>
                <a:gd name="connsiteY1" fmla="*/ 332928 h 362257"/>
                <a:gd name="connsiteX2" fmla="*/ 2657475 w 2676982"/>
                <a:gd name="connsiteY2" fmla="*/ 28128 h 362257"/>
                <a:gd name="connsiteX3" fmla="*/ 2447925 w 2676982"/>
                <a:gd name="connsiteY3" fmla="*/ 28128 h 362257"/>
                <a:gd name="connsiteX0" fmla="*/ 0 w 2828925"/>
                <a:gd name="connsiteY0" fmla="*/ 337419 h 366748"/>
                <a:gd name="connsiteX1" fmla="*/ 1847850 w 2828925"/>
                <a:gd name="connsiteY1" fmla="*/ 337419 h 366748"/>
                <a:gd name="connsiteX2" fmla="*/ 2657475 w 2828925"/>
                <a:gd name="connsiteY2" fmla="*/ 32619 h 366748"/>
                <a:gd name="connsiteX3" fmla="*/ 2828925 w 2828925"/>
                <a:gd name="connsiteY3" fmla="*/ 23094 h 366748"/>
                <a:gd name="connsiteX0" fmla="*/ 0 w 2828925"/>
                <a:gd name="connsiteY0" fmla="*/ 328608 h 357937"/>
                <a:gd name="connsiteX1" fmla="*/ 1847850 w 2828925"/>
                <a:gd name="connsiteY1" fmla="*/ 328608 h 357937"/>
                <a:gd name="connsiteX2" fmla="*/ 2657475 w 2828925"/>
                <a:gd name="connsiteY2" fmla="*/ 23808 h 357937"/>
                <a:gd name="connsiteX3" fmla="*/ 2828925 w 2828925"/>
                <a:gd name="connsiteY3" fmla="*/ 14283 h 357937"/>
                <a:gd name="connsiteX0" fmla="*/ 0 w 2834433"/>
                <a:gd name="connsiteY0" fmla="*/ 388689 h 418018"/>
                <a:gd name="connsiteX1" fmla="*/ 1847850 w 2834433"/>
                <a:gd name="connsiteY1" fmla="*/ 388689 h 418018"/>
                <a:gd name="connsiteX2" fmla="*/ 2657475 w 2834433"/>
                <a:gd name="connsiteY2" fmla="*/ 83889 h 418018"/>
                <a:gd name="connsiteX3" fmla="*/ 2834433 w 2834433"/>
                <a:gd name="connsiteY3" fmla="*/ 0 h 418018"/>
                <a:gd name="connsiteX0" fmla="*/ 0 w 2834433"/>
                <a:gd name="connsiteY0" fmla="*/ 388689 h 419966"/>
                <a:gd name="connsiteX1" fmla="*/ 1847850 w 2834433"/>
                <a:gd name="connsiteY1" fmla="*/ 388689 h 419966"/>
                <a:gd name="connsiteX2" fmla="*/ 2434384 w 2834433"/>
                <a:gd name="connsiteY2" fmla="*/ 56346 h 419966"/>
                <a:gd name="connsiteX3" fmla="*/ 2834433 w 2834433"/>
                <a:gd name="connsiteY3" fmla="*/ 0 h 419966"/>
                <a:gd name="connsiteX0" fmla="*/ 0 w 2834433"/>
                <a:gd name="connsiteY0" fmla="*/ 388689 h 419966"/>
                <a:gd name="connsiteX1" fmla="*/ 1847850 w 2834433"/>
                <a:gd name="connsiteY1" fmla="*/ 388689 h 419966"/>
                <a:gd name="connsiteX2" fmla="*/ 2401334 w 2834433"/>
                <a:gd name="connsiteY2" fmla="*/ 56346 h 419966"/>
                <a:gd name="connsiteX3" fmla="*/ 2834433 w 2834433"/>
                <a:gd name="connsiteY3" fmla="*/ 0 h 419966"/>
                <a:gd name="connsiteX0" fmla="*/ 0 w 2839941"/>
                <a:gd name="connsiteY0" fmla="*/ 424494 h 440541"/>
                <a:gd name="connsiteX1" fmla="*/ 1853358 w 2839941"/>
                <a:gd name="connsiteY1" fmla="*/ 388689 h 440541"/>
                <a:gd name="connsiteX2" fmla="*/ 2406842 w 2839941"/>
                <a:gd name="connsiteY2" fmla="*/ 56346 h 440541"/>
                <a:gd name="connsiteX3" fmla="*/ 2839941 w 2839941"/>
                <a:gd name="connsiteY3" fmla="*/ 0 h 440541"/>
                <a:gd name="connsiteX0" fmla="*/ 0 w 2839941"/>
                <a:gd name="connsiteY0" fmla="*/ 424494 h 427814"/>
                <a:gd name="connsiteX1" fmla="*/ 1853358 w 2839941"/>
                <a:gd name="connsiteY1" fmla="*/ 388689 h 427814"/>
                <a:gd name="connsiteX2" fmla="*/ 2406842 w 2839941"/>
                <a:gd name="connsiteY2" fmla="*/ 56346 h 427814"/>
                <a:gd name="connsiteX3" fmla="*/ 2839941 w 2839941"/>
                <a:gd name="connsiteY3" fmla="*/ 0 h 427814"/>
              </a:gdLst>
              <a:ahLst/>
              <a:cxnLst>
                <a:cxn ang="0">
                  <a:pos x="connsiteX0" y="connsiteY0"/>
                </a:cxn>
                <a:cxn ang="0">
                  <a:pos x="connsiteX1" y="connsiteY1"/>
                </a:cxn>
                <a:cxn ang="0">
                  <a:pos x="connsiteX2" y="connsiteY2"/>
                </a:cxn>
                <a:cxn ang="0">
                  <a:pos x="connsiteX3" y="connsiteY3"/>
                </a:cxn>
              </a:cxnLst>
              <a:rect l="l" t="t" r="r" b="b"/>
              <a:pathLst>
                <a:path w="2839941" h="427814">
                  <a:moveTo>
                    <a:pt x="0" y="424494"/>
                  </a:moveTo>
                  <a:cubicBezTo>
                    <a:pt x="1049500" y="419598"/>
                    <a:pt x="1452218" y="450047"/>
                    <a:pt x="1853358" y="388689"/>
                  </a:cubicBezTo>
                  <a:cubicBezTo>
                    <a:pt x="2254498" y="327331"/>
                    <a:pt x="2242412" y="121127"/>
                    <a:pt x="2406842" y="56346"/>
                  </a:cubicBezTo>
                  <a:cubicBezTo>
                    <a:pt x="2571272" y="-8435"/>
                    <a:pt x="2661242" y="8865"/>
                    <a:pt x="2839941" y="0"/>
                  </a:cubicBezTo>
                </a:path>
              </a:pathLst>
            </a:custGeom>
            <a:noFill/>
            <a:ln w="28575" cap="flat" cmpd="sng" algn="ctr">
              <a:solidFill>
                <a:sysClr val="windowText" lastClr="000000">
                  <a:lumMod val="50000"/>
                  <a:lumOff val="50000"/>
                </a:sysClr>
              </a:solidFill>
              <a:prstDash val="solid"/>
              <a:headEnd type="arrow" w="med" len="med"/>
              <a:tailEnd type="arrow"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113" name="Freeform: Shape 112">
              <a:extLst>
                <a:ext uri="{FF2B5EF4-FFF2-40B4-BE49-F238E27FC236}">
                  <a16:creationId xmlns="" xmlns:a16="http://schemas.microsoft.com/office/drawing/2014/main" id="{388C0A80-A703-4DB1-8154-77B6000D9BF4}"/>
                </a:ext>
              </a:extLst>
            </p:cNvPr>
            <p:cNvSpPr/>
            <p:nvPr/>
          </p:nvSpPr>
          <p:spPr>
            <a:xfrm flipV="1">
              <a:off x="8896171" y="4150883"/>
              <a:ext cx="1728663" cy="120407"/>
            </a:xfrm>
            <a:custGeom>
              <a:avLst/>
              <a:gdLst>
                <a:gd name="connsiteX0" fmla="*/ 0 w 2838450"/>
                <a:gd name="connsiteY0" fmla="*/ 337419 h 366748"/>
                <a:gd name="connsiteX1" fmla="*/ 1847850 w 2838450"/>
                <a:gd name="connsiteY1" fmla="*/ 337419 h 366748"/>
                <a:gd name="connsiteX2" fmla="*/ 2657475 w 2838450"/>
                <a:gd name="connsiteY2" fmla="*/ 32619 h 366748"/>
                <a:gd name="connsiteX3" fmla="*/ 2838450 w 2838450"/>
                <a:gd name="connsiteY3" fmla="*/ 23094 h 366748"/>
                <a:gd name="connsiteX0" fmla="*/ 0 w 2676982"/>
                <a:gd name="connsiteY0" fmla="*/ 332928 h 362257"/>
                <a:gd name="connsiteX1" fmla="*/ 1847850 w 2676982"/>
                <a:gd name="connsiteY1" fmla="*/ 332928 h 362257"/>
                <a:gd name="connsiteX2" fmla="*/ 2657475 w 2676982"/>
                <a:gd name="connsiteY2" fmla="*/ 28128 h 362257"/>
                <a:gd name="connsiteX3" fmla="*/ 2447925 w 2676982"/>
                <a:gd name="connsiteY3" fmla="*/ 28128 h 362257"/>
                <a:gd name="connsiteX0" fmla="*/ 0 w 2828925"/>
                <a:gd name="connsiteY0" fmla="*/ 337419 h 366748"/>
                <a:gd name="connsiteX1" fmla="*/ 1847850 w 2828925"/>
                <a:gd name="connsiteY1" fmla="*/ 337419 h 366748"/>
                <a:gd name="connsiteX2" fmla="*/ 2657475 w 2828925"/>
                <a:gd name="connsiteY2" fmla="*/ 32619 h 366748"/>
                <a:gd name="connsiteX3" fmla="*/ 2828925 w 2828925"/>
                <a:gd name="connsiteY3" fmla="*/ 23094 h 366748"/>
                <a:gd name="connsiteX0" fmla="*/ 0 w 2828925"/>
                <a:gd name="connsiteY0" fmla="*/ 328608 h 357937"/>
                <a:gd name="connsiteX1" fmla="*/ 1847850 w 2828925"/>
                <a:gd name="connsiteY1" fmla="*/ 328608 h 357937"/>
                <a:gd name="connsiteX2" fmla="*/ 2657475 w 2828925"/>
                <a:gd name="connsiteY2" fmla="*/ 23808 h 357937"/>
                <a:gd name="connsiteX3" fmla="*/ 2828925 w 2828925"/>
                <a:gd name="connsiteY3" fmla="*/ 14283 h 357937"/>
                <a:gd name="connsiteX0" fmla="*/ 0 w 2834433"/>
                <a:gd name="connsiteY0" fmla="*/ 388689 h 418018"/>
                <a:gd name="connsiteX1" fmla="*/ 1847850 w 2834433"/>
                <a:gd name="connsiteY1" fmla="*/ 388689 h 418018"/>
                <a:gd name="connsiteX2" fmla="*/ 2657475 w 2834433"/>
                <a:gd name="connsiteY2" fmla="*/ 83889 h 418018"/>
                <a:gd name="connsiteX3" fmla="*/ 2834433 w 2834433"/>
                <a:gd name="connsiteY3" fmla="*/ 0 h 418018"/>
                <a:gd name="connsiteX0" fmla="*/ 0 w 2834433"/>
                <a:gd name="connsiteY0" fmla="*/ 388689 h 419966"/>
                <a:gd name="connsiteX1" fmla="*/ 1847850 w 2834433"/>
                <a:gd name="connsiteY1" fmla="*/ 388689 h 419966"/>
                <a:gd name="connsiteX2" fmla="*/ 2434384 w 2834433"/>
                <a:gd name="connsiteY2" fmla="*/ 56346 h 419966"/>
                <a:gd name="connsiteX3" fmla="*/ 2834433 w 2834433"/>
                <a:gd name="connsiteY3" fmla="*/ 0 h 419966"/>
                <a:gd name="connsiteX0" fmla="*/ 0 w 2834433"/>
                <a:gd name="connsiteY0" fmla="*/ 388689 h 419966"/>
                <a:gd name="connsiteX1" fmla="*/ 1847850 w 2834433"/>
                <a:gd name="connsiteY1" fmla="*/ 388689 h 419966"/>
                <a:gd name="connsiteX2" fmla="*/ 2401334 w 2834433"/>
                <a:gd name="connsiteY2" fmla="*/ 56346 h 419966"/>
                <a:gd name="connsiteX3" fmla="*/ 2834433 w 2834433"/>
                <a:gd name="connsiteY3" fmla="*/ 0 h 419966"/>
                <a:gd name="connsiteX0" fmla="*/ 0 w 2839941"/>
                <a:gd name="connsiteY0" fmla="*/ 424494 h 440541"/>
                <a:gd name="connsiteX1" fmla="*/ 1853358 w 2839941"/>
                <a:gd name="connsiteY1" fmla="*/ 388689 h 440541"/>
                <a:gd name="connsiteX2" fmla="*/ 2406842 w 2839941"/>
                <a:gd name="connsiteY2" fmla="*/ 56346 h 440541"/>
                <a:gd name="connsiteX3" fmla="*/ 2839941 w 2839941"/>
                <a:gd name="connsiteY3" fmla="*/ 0 h 440541"/>
                <a:gd name="connsiteX0" fmla="*/ 0 w 2839941"/>
                <a:gd name="connsiteY0" fmla="*/ 424494 h 427814"/>
                <a:gd name="connsiteX1" fmla="*/ 1853358 w 2839941"/>
                <a:gd name="connsiteY1" fmla="*/ 388689 h 427814"/>
                <a:gd name="connsiteX2" fmla="*/ 2406842 w 2839941"/>
                <a:gd name="connsiteY2" fmla="*/ 56346 h 427814"/>
                <a:gd name="connsiteX3" fmla="*/ 2839941 w 2839941"/>
                <a:gd name="connsiteY3" fmla="*/ 0 h 427814"/>
              </a:gdLst>
              <a:ahLst/>
              <a:cxnLst>
                <a:cxn ang="0">
                  <a:pos x="connsiteX0" y="connsiteY0"/>
                </a:cxn>
                <a:cxn ang="0">
                  <a:pos x="connsiteX1" y="connsiteY1"/>
                </a:cxn>
                <a:cxn ang="0">
                  <a:pos x="connsiteX2" y="connsiteY2"/>
                </a:cxn>
                <a:cxn ang="0">
                  <a:pos x="connsiteX3" y="connsiteY3"/>
                </a:cxn>
              </a:cxnLst>
              <a:rect l="l" t="t" r="r" b="b"/>
              <a:pathLst>
                <a:path w="2839941" h="427814">
                  <a:moveTo>
                    <a:pt x="0" y="424494"/>
                  </a:moveTo>
                  <a:cubicBezTo>
                    <a:pt x="1049500" y="419598"/>
                    <a:pt x="1452218" y="450047"/>
                    <a:pt x="1853358" y="388689"/>
                  </a:cubicBezTo>
                  <a:cubicBezTo>
                    <a:pt x="2254498" y="327331"/>
                    <a:pt x="2242412" y="121127"/>
                    <a:pt x="2406842" y="56346"/>
                  </a:cubicBezTo>
                  <a:cubicBezTo>
                    <a:pt x="2571272" y="-8435"/>
                    <a:pt x="2661242" y="8865"/>
                    <a:pt x="2839941" y="0"/>
                  </a:cubicBezTo>
                </a:path>
              </a:pathLst>
            </a:custGeom>
            <a:noFill/>
            <a:ln w="28575" cap="flat" cmpd="sng" algn="ctr">
              <a:solidFill>
                <a:sysClr val="windowText" lastClr="000000">
                  <a:lumMod val="50000"/>
                  <a:lumOff val="50000"/>
                </a:sysClr>
              </a:solidFill>
              <a:prstDash val="solid"/>
              <a:headEnd type="arrow" w="med" len="med"/>
              <a:tailEnd type="arrow"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grpSp>
          <p:nvGrpSpPr>
            <p:cNvPr id="115" name="Group 114">
              <a:extLst>
                <a:ext uri="{FF2B5EF4-FFF2-40B4-BE49-F238E27FC236}">
                  <a16:creationId xmlns="" xmlns:a16="http://schemas.microsoft.com/office/drawing/2014/main" id="{5414B3E5-B8DC-4C5C-A2E5-EDD6079EFEDF}"/>
                </a:ext>
              </a:extLst>
            </p:cNvPr>
            <p:cNvGrpSpPr/>
            <p:nvPr/>
          </p:nvGrpSpPr>
          <p:grpSpPr>
            <a:xfrm>
              <a:off x="4764512" y="3343436"/>
              <a:ext cx="580896" cy="467161"/>
              <a:chOff x="4714242" y="3218903"/>
              <a:chExt cx="580896" cy="467161"/>
            </a:xfrm>
          </p:grpSpPr>
          <p:sp>
            <p:nvSpPr>
              <p:cNvPr id="44" name="Can 147"/>
              <p:cNvSpPr/>
              <p:nvPr/>
            </p:nvSpPr>
            <p:spPr bwMode="auto">
              <a:xfrm>
                <a:off x="4714242" y="3218903"/>
                <a:ext cx="580896" cy="411909"/>
              </a:xfrm>
              <a:prstGeom prst="can">
                <a:avLst/>
              </a:prstGeom>
              <a:solidFill>
                <a:srgbClr val="EEECE1">
                  <a:lumMod val="40000"/>
                  <a:lumOff val="60000"/>
                </a:srgbClr>
              </a:solidFill>
              <a:ln w="12700" cap="flat" cmpd="sng" algn="ctr">
                <a:solidFill>
                  <a:srgbClr val="002060"/>
                </a:solidFill>
                <a:prstDash val="solid"/>
                <a:round/>
                <a:headEnd type="none" w="med" len="med"/>
                <a:tailEnd type="none" w="med" len="med"/>
              </a:ln>
              <a:effectLst/>
            </p:spPr>
            <p:txBody>
              <a:bodyPr vert="horz" wrap="square" lIns="68594" tIns="34296" rIns="68594" bIns="34296" numCol="1" rtlCol="0" anchor="t" anchorCtr="0" compatLnSpc="1">
                <a:prstTxWarp prst="textNoShape">
                  <a:avLst/>
                </a:prstTxWarp>
                <a:noAutofit/>
              </a:bodyPr>
              <a:lstStyle/>
              <a:p>
                <a:pPr marL="0" marR="0" lvl="0" indent="0" algn="ctr" defTabSz="913630" rtl="0" eaLnBrk="1" fontAlgn="auto" latinLnBrk="0" hangingPunct="1">
                  <a:lnSpc>
                    <a:spcPct val="100000"/>
                  </a:lnSpc>
                  <a:spcBef>
                    <a:spcPts val="0"/>
                  </a:spcBef>
                  <a:spcAft>
                    <a:spcPts val="0"/>
                  </a:spcAft>
                  <a:buClrTx/>
                  <a:buSzTx/>
                  <a:buFontTx/>
                  <a:buNone/>
                  <a:tabLst/>
                  <a:defRPr/>
                </a:pPr>
                <a:endParaRPr kumimoji="0" lang="en-US" sz="900" b="1" i="0" u="none" strike="noStrike" kern="0" cap="none" spc="0" normalizeH="0" baseline="0" noProof="0" dirty="0">
                  <a:ln>
                    <a:noFill/>
                  </a:ln>
                  <a:solidFill>
                    <a:prstClr val="black"/>
                  </a:solidFill>
                  <a:effectLst/>
                  <a:uLnTx/>
                  <a:uFillTx/>
                  <a:latin typeface="Calibri"/>
                  <a:ea typeface="+mn-ea"/>
                  <a:cs typeface="+mn-cs"/>
                </a:endParaRPr>
              </a:p>
            </p:txBody>
          </p:sp>
          <p:sp>
            <p:nvSpPr>
              <p:cNvPr id="114" name="TextBox 113">
                <a:extLst>
                  <a:ext uri="{FF2B5EF4-FFF2-40B4-BE49-F238E27FC236}">
                    <a16:creationId xmlns="" xmlns:a16="http://schemas.microsoft.com/office/drawing/2014/main" id="{9AD46493-16D2-48EA-8E0B-965702887C82}"/>
                  </a:ext>
                </a:extLst>
              </p:cNvPr>
              <p:cNvSpPr txBox="1"/>
              <p:nvPr/>
            </p:nvSpPr>
            <p:spPr>
              <a:xfrm>
                <a:off x="4778645" y="3316732"/>
                <a:ext cx="486030" cy="369332"/>
              </a:xfrm>
              <a:prstGeom prst="rect">
                <a:avLst/>
              </a:prstGeom>
              <a:noFill/>
            </p:spPr>
            <p:txBody>
              <a:bodyPr wrap="none" rtlCol="0">
                <a:spAutoFit/>
              </a:bodyPr>
              <a:lstStyle/>
              <a:p>
                <a:pPr marL="0" marR="0" lvl="0" indent="0" algn="ctr" defTabSz="913630" rtl="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latin typeface="Calibri"/>
                    <a:ea typeface="+mn-ea"/>
                    <a:cs typeface="+mn-cs"/>
                  </a:rPr>
                  <a:t>BPMN</a:t>
                </a:r>
                <a:br>
                  <a:rPr kumimoji="0" lang="en-US" sz="900" b="1" i="0" u="none" strike="noStrike" kern="0" cap="none" spc="0" normalizeH="0" baseline="0" noProof="0" dirty="0">
                    <a:ln>
                      <a:noFill/>
                    </a:ln>
                    <a:solidFill>
                      <a:prstClr val="black"/>
                    </a:solidFill>
                    <a:effectLst/>
                    <a:uLnTx/>
                    <a:uFillTx/>
                    <a:latin typeface="Calibri"/>
                    <a:ea typeface="+mn-ea"/>
                    <a:cs typeface="+mn-cs"/>
                  </a:rPr>
                </a:br>
                <a:r>
                  <a:rPr kumimoji="0" lang="en-US" sz="900" b="1" i="0" u="none" strike="noStrike" kern="0" cap="none" spc="0" normalizeH="0" baseline="0" noProof="0" dirty="0">
                    <a:ln>
                      <a:noFill/>
                    </a:ln>
                    <a:solidFill>
                      <a:prstClr val="black"/>
                    </a:solidFill>
                    <a:effectLst/>
                    <a:uLnTx/>
                    <a:uFillTx/>
                    <a:latin typeface="Calibri"/>
                    <a:ea typeface="+mn-ea"/>
                    <a:cs typeface="+mn-cs"/>
                  </a:rPr>
                  <a:t>DB</a:t>
                </a:r>
              </a:p>
            </p:txBody>
          </p:sp>
        </p:grpSp>
        <p:sp>
          <p:nvSpPr>
            <p:cNvPr id="122" name="Rounded Rectangle 126">
              <a:extLst>
                <a:ext uri="{FF2B5EF4-FFF2-40B4-BE49-F238E27FC236}">
                  <a16:creationId xmlns="" xmlns:a16="http://schemas.microsoft.com/office/drawing/2014/main" id="{62B900F2-5F3A-4FD9-A96E-35F40079C4F7}"/>
                </a:ext>
              </a:extLst>
            </p:cNvPr>
            <p:cNvSpPr/>
            <p:nvPr/>
          </p:nvSpPr>
          <p:spPr>
            <a:xfrm>
              <a:off x="5942580" y="6456943"/>
              <a:ext cx="1184360" cy="457200"/>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mn-ea"/>
                  <a:cs typeface="+mn-cs"/>
                </a:rPr>
                <a:t>SDN-C</a:t>
              </a:r>
            </a:p>
          </p:txBody>
        </p:sp>
        <p:cxnSp>
          <p:nvCxnSpPr>
            <p:cNvPr id="123" name="Straight Arrow Connector 122">
              <a:extLst>
                <a:ext uri="{FF2B5EF4-FFF2-40B4-BE49-F238E27FC236}">
                  <a16:creationId xmlns="" xmlns:a16="http://schemas.microsoft.com/office/drawing/2014/main" id="{2D64E9B2-B4BB-4A98-A594-7E28029D0BEF}"/>
                </a:ext>
              </a:extLst>
            </p:cNvPr>
            <p:cNvCxnSpPr>
              <a:cxnSpLocks/>
            </p:cNvCxnSpPr>
            <p:nvPr/>
          </p:nvCxnSpPr>
          <p:spPr>
            <a:xfrm>
              <a:off x="6472956" y="5343719"/>
              <a:ext cx="13210" cy="1107917"/>
            </a:xfrm>
            <a:prstGeom prst="straightConnector1">
              <a:avLst/>
            </a:prstGeom>
            <a:noFill/>
            <a:ln w="28575" cap="flat" cmpd="sng" algn="ctr">
              <a:solidFill>
                <a:sysClr val="windowText" lastClr="000000">
                  <a:lumMod val="50000"/>
                  <a:lumOff val="50000"/>
                </a:sysClr>
              </a:solidFill>
              <a:prstDash val="solid"/>
              <a:tailEnd type="arrow"/>
            </a:ln>
            <a:effectLst/>
          </p:spPr>
        </p:cxnSp>
        <p:cxnSp>
          <p:nvCxnSpPr>
            <p:cNvPr id="125" name="Straight Arrow Connector 124">
              <a:extLst>
                <a:ext uri="{FF2B5EF4-FFF2-40B4-BE49-F238E27FC236}">
                  <a16:creationId xmlns="" xmlns:a16="http://schemas.microsoft.com/office/drawing/2014/main" id="{730855B3-0BA1-4F84-AC5E-94E08BCA7462}"/>
                </a:ext>
              </a:extLst>
            </p:cNvPr>
            <p:cNvCxnSpPr>
              <a:cxnSpLocks/>
            </p:cNvCxnSpPr>
            <p:nvPr/>
          </p:nvCxnSpPr>
          <p:spPr>
            <a:xfrm>
              <a:off x="7176967" y="5053275"/>
              <a:ext cx="13210" cy="1107917"/>
            </a:xfrm>
            <a:prstGeom prst="straightConnector1">
              <a:avLst/>
            </a:prstGeom>
            <a:noFill/>
            <a:ln w="28575" cap="flat" cmpd="sng" algn="ctr">
              <a:solidFill>
                <a:sysClr val="windowText" lastClr="000000">
                  <a:lumMod val="50000"/>
                  <a:lumOff val="50000"/>
                </a:sysClr>
              </a:solidFill>
              <a:prstDash val="solid"/>
              <a:tailEnd type="arrow"/>
            </a:ln>
            <a:effectLst/>
          </p:spPr>
        </p:cxnSp>
        <p:sp>
          <p:nvSpPr>
            <p:cNvPr id="127" name="Rounded Rectangle 126">
              <a:extLst>
                <a:ext uri="{FF2B5EF4-FFF2-40B4-BE49-F238E27FC236}">
                  <a16:creationId xmlns="" xmlns:a16="http://schemas.microsoft.com/office/drawing/2014/main" id="{FD65CAA3-77A2-4F24-B14E-3FDC01756124}"/>
                </a:ext>
              </a:extLst>
            </p:cNvPr>
            <p:cNvSpPr/>
            <p:nvPr/>
          </p:nvSpPr>
          <p:spPr>
            <a:xfrm>
              <a:off x="7351032" y="6456943"/>
              <a:ext cx="1184360" cy="457200"/>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mn-ea"/>
                  <a:cs typeface="+mn-cs"/>
                </a:rPr>
                <a:t>Generic NF Controller</a:t>
              </a:r>
            </a:p>
          </p:txBody>
        </p:sp>
        <p:sp>
          <p:nvSpPr>
            <p:cNvPr id="52" name="Rounded Rectangle 155"/>
            <p:cNvSpPr/>
            <p:nvPr/>
          </p:nvSpPr>
          <p:spPr>
            <a:xfrm>
              <a:off x="4947922" y="2751129"/>
              <a:ext cx="1644206" cy="22860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Map Request Data to Recipe &amp; Invoke BPEL Execution</a:t>
              </a:r>
            </a:p>
          </p:txBody>
        </p:sp>
        <p:grpSp>
          <p:nvGrpSpPr>
            <p:cNvPr id="149" name="Group 148">
              <a:extLst>
                <a:ext uri="{FF2B5EF4-FFF2-40B4-BE49-F238E27FC236}">
                  <a16:creationId xmlns="" xmlns:a16="http://schemas.microsoft.com/office/drawing/2014/main" id="{3C423AEF-FEDE-4756-B5E2-FA0CBAE9B0BD}"/>
                </a:ext>
              </a:extLst>
            </p:cNvPr>
            <p:cNvGrpSpPr/>
            <p:nvPr/>
          </p:nvGrpSpPr>
          <p:grpSpPr>
            <a:xfrm>
              <a:off x="3129076" y="3879360"/>
              <a:ext cx="737974" cy="369332"/>
              <a:chOff x="3406053" y="3136282"/>
              <a:chExt cx="737974" cy="369332"/>
            </a:xfrm>
          </p:grpSpPr>
          <p:sp>
            <p:nvSpPr>
              <p:cNvPr id="147" name="Rectangle 146">
                <a:extLst>
                  <a:ext uri="{FF2B5EF4-FFF2-40B4-BE49-F238E27FC236}">
                    <a16:creationId xmlns="" xmlns:a16="http://schemas.microsoft.com/office/drawing/2014/main" id="{B102C575-D160-4DA4-9487-551CC8072904}"/>
                  </a:ext>
                </a:extLst>
              </p:cNvPr>
              <p:cNvSpPr/>
              <p:nvPr/>
            </p:nvSpPr>
            <p:spPr>
              <a:xfrm>
                <a:off x="3508985" y="3173499"/>
                <a:ext cx="523532" cy="3023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white"/>
                  </a:solidFill>
                  <a:effectLst/>
                  <a:uLnTx/>
                  <a:uFillTx/>
                  <a:latin typeface="Calibri"/>
                  <a:ea typeface="+mn-ea"/>
                  <a:cs typeface="+mn-cs"/>
                </a:endParaRPr>
              </a:p>
            </p:txBody>
          </p:sp>
          <p:sp>
            <p:nvSpPr>
              <p:cNvPr id="148" name="TextBox 147">
                <a:extLst>
                  <a:ext uri="{FF2B5EF4-FFF2-40B4-BE49-F238E27FC236}">
                    <a16:creationId xmlns="" xmlns:a16="http://schemas.microsoft.com/office/drawing/2014/main" id="{1C5A8687-204A-4625-8B13-CA98B86D9FDB}"/>
                  </a:ext>
                </a:extLst>
              </p:cNvPr>
              <p:cNvSpPr txBox="1"/>
              <p:nvPr/>
            </p:nvSpPr>
            <p:spPr>
              <a:xfrm>
                <a:off x="3406053" y="3136282"/>
                <a:ext cx="737974"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white"/>
                    </a:solidFill>
                    <a:effectLst/>
                    <a:uLnTx/>
                    <a:uFillTx/>
                    <a:latin typeface="Calibri"/>
                    <a:ea typeface="+mn-ea"/>
                    <a:cs typeface="+mn-cs"/>
                  </a:rPr>
                  <a:t>Resource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white"/>
                    </a:solidFill>
                    <a:effectLst/>
                    <a:uLnTx/>
                    <a:uFillTx/>
                    <a:latin typeface="Calibri"/>
                    <a:ea typeface="+mn-ea"/>
                    <a:cs typeface="+mn-cs"/>
                  </a:rPr>
                  <a:t>Models</a:t>
                </a:r>
              </a:p>
            </p:txBody>
          </p:sp>
        </p:grpSp>
        <p:grpSp>
          <p:nvGrpSpPr>
            <p:cNvPr id="150" name="Group 149">
              <a:extLst>
                <a:ext uri="{FF2B5EF4-FFF2-40B4-BE49-F238E27FC236}">
                  <a16:creationId xmlns="" xmlns:a16="http://schemas.microsoft.com/office/drawing/2014/main" id="{569912CA-0D8F-45F6-964D-D12624003178}"/>
                </a:ext>
              </a:extLst>
            </p:cNvPr>
            <p:cNvGrpSpPr/>
            <p:nvPr/>
          </p:nvGrpSpPr>
          <p:grpSpPr>
            <a:xfrm>
              <a:off x="3136526" y="3495343"/>
              <a:ext cx="737974" cy="369332"/>
              <a:chOff x="3406053" y="3136282"/>
              <a:chExt cx="737974" cy="369332"/>
            </a:xfrm>
          </p:grpSpPr>
          <p:sp>
            <p:nvSpPr>
              <p:cNvPr id="151" name="Rectangle 150">
                <a:extLst>
                  <a:ext uri="{FF2B5EF4-FFF2-40B4-BE49-F238E27FC236}">
                    <a16:creationId xmlns="" xmlns:a16="http://schemas.microsoft.com/office/drawing/2014/main" id="{ABF2A23E-FD20-4D05-9DE9-FBEBC49B464D}"/>
                  </a:ext>
                </a:extLst>
              </p:cNvPr>
              <p:cNvSpPr/>
              <p:nvPr/>
            </p:nvSpPr>
            <p:spPr>
              <a:xfrm>
                <a:off x="3508985" y="3173499"/>
                <a:ext cx="523532" cy="3023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white"/>
                  </a:solidFill>
                  <a:effectLst/>
                  <a:uLnTx/>
                  <a:uFillTx/>
                  <a:latin typeface="Calibri"/>
                  <a:ea typeface="+mn-ea"/>
                  <a:cs typeface="+mn-cs"/>
                </a:endParaRPr>
              </a:p>
            </p:txBody>
          </p:sp>
          <p:sp>
            <p:nvSpPr>
              <p:cNvPr id="152" name="TextBox 151">
                <a:extLst>
                  <a:ext uri="{FF2B5EF4-FFF2-40B4-BE49-F238E27FC236}">
                    <a16:creationId xmlns="" xmlns:a16="http://schemas.microsoft.com/office/drawing/2014/main" id="{AFE1FA1A-280C-4D01-A48B-D38DE5F0898E}"/>
                  </a:ext>
                </a:extLst>
              </p:cNvPr>
              <p:cNvSpPr txBox="1"/>
              <p:nvPr/>
            </p:nvSpPr>
            <p:spPr>
              <a:xfrm>
                <a:off x="3406053" y="3136282"/>
                <a:ext cx="737974"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white"/>
                    </a:solidFill>
                    <a:effectLst/>
                    <a:uLnTx/>
                    <a:uFillTx/>
                    <a:latin typeface="Calibri"/>
                    <a:ea typeface="+mn-ea"/>
                    <a:cs typeface="+mn-cs"/>
                  </a:rPr>
                  <a:t>Service Models</a:t>
                </a:r>
              </a:p>
            </p:txBody>
          </p:sp>
        </p:grpSp>
        <p:cxnSp>
          <p:nvCxnSpPr>
            <p:cNvPr id="163" name="Straight Arrow Connector 64">
              <a:extLst>
                <a:ext uri="{FF2B5EF4-FFF2-40B4-BE49-F238E27FC236}">
                  <a16:creationId xmlns="" xmlns:a16="http://schemas.microsoft.com/office/drawing/2014/main" id="{12E2D2EA-388E-436E-83A0-3FC36A2AEDF7}"/>
                </a:ext>
              </a:extLst>
            </p:cNvPr>
            <p:cNvCxnSpPr>
              <a:cxnSpLocks/>
            </p:cNvCxnSpPr>
            <p:nvPr/>
          </p:nvCxnSpPr>
          <p:spPr>
            <a:xfrm>
              <a:off x="2171529" y="3682801"/>
              <a:ext cx="1075512" cy="349980"/>
            </a:xfrm>
            <a:prstGeom prst="bentConnector3">
              <a:avLst>
                <a:gd name="adj1" fmla="val 467"/>
              </a:avLst>
            </a:prstGeom>
            <a:noFill/>
            <a:ln w="19050" cap="flat" cmpd="sng" algn="ctr">
              <a:solidFill>
                <a:sysClr val="windowText" lastClr="000000"/>
              </a:solidFill>
              <a:prstDash val="solid"/>
              <a:tailEnd type="arrow"/>
            </a:ln>
            <a:effectLst/>
          </p:spPr>
        </p:cxnSp>
        <p:sp>
          <p:nvSpPr>
            <p:cNvPr id="8" name="TextBox 7">
              <a:extLst>
                <a:ext uri="{FF2B5EF4-FFF2-40B4-BE49-F238E27FC236}">
                  <a16:creationId xmlns="" xmlns:a16="http://schemas.microsoft.com/office/drawing/2014/main" id="{9B520152-9E12-4908-8D3B-AA3CA026137C}"/>
                </a:ext>
              </a:extLst>
            </p:cNvPr>
            <p:cNvSpPr txBox="1"/>
            <p:nvPr/>
          </p:nvSpPr>
          <p:spPr>
            <a:xfrm rot="16200000">
              <a:off x="772578" y="3241210"/>
              <a:ext cx="1533368" cy="400110"/>
            </a:xfrm>
            <a:prstGeom prst="rect">
              <a:avLst/>
            </a:prstGeom>
            <a:noFill/>
          </p:spPr>
          <p:txBody>
            <a:bodyPr wrap="none" rtlCol="0">
              <a:spAutoFit/>
            </a:bodyPr>
            <a:lstStyle/>
            <a:p>
              <a:pPr marL="0" marR="0" lvl="0" indent="0" algn="l" defTabSz="913364"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a:ea typeface="+mn-ea"/>
                  <a:cs typeface="+mn-cs"/>
                </a:rPr>
                <a:t>Orchestrator</a:t>
              </a:r>
            </a:p>
          </p:txBody>
        </p:sp>
        <p:cxnSp>
          <p:nvCxnSpPr>
            <p:cNvPr id="65" name="Straight Arrow Connector 64"/>
            <p:cNvCxnSpPr>
              <a:cxnSpLocks/>
            </p:cNvCxnSpPr>
            <p:nvPr/>
          </p:nvCxnSpPr>
          <p:spPr>
            <a:xfrm rot="16200000" flipH="1">
              <a:off x="1915145" y="2358888"/>
              <a:ext cx="1591056" cy="1072736"/>
            </a:xfrm>
            <a:prstGeom prst="bentConnector2">
              <a:avLst/>
            </a:prstGeom>
            <a:noFill/>
            <a:ln w="19050" cap="flat" cmpd="sng" algn="ctr">
              <a:solidFill>
                <a:sysClr val="windowText" lastClr="000000"/>
              </a:solidFill>
              <a:prstDash val="solid"/>
              <a:tailEnd type="arrow"/>
            </a:ln>
            <a:effectLst/>
          </p:spPr>
        </p:cxnSp>
        <p:sp>
          <p:nvSpPr>
            <p:cNvPr id="134" name="Rectangle: Rounded Corners 133">
              <a:extLst>
                <a:ext uri="{FF2B5EF4-FFF2-40B4-BE49-F238E27FC236}">
                  <a16:creationId xmlns="" xmlns:a16="http://schemas.microsoft.com/office/drawing/2014/main" id="{4D4E733C-3410-4B81-AB21-38E0BCE7469B}"/>
                </a:ext>
              </a:extLst>
            </p:cNvPr>
            <p:cNvSpPr/>
            <p:nvPr/>
          </p:nvSpPr>
          <p:spPr>
            <a:xfrm>
              <a:off x="1782360" y="3281937"/>
              <a:ext cx="571499" cy="1116568"/>
            </a:xfrm>
            <a:prstGeom prst="roundRect">
              <a:avLst/>
            </a:prstGeom>
            <a:solidFill>
              <a:schemeClr val="accent1">
                <a:lumMod val="20000"/>
                <a:lumOff val="80000"/>
                <a:alpha val="73725"/>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91362" tIns="45679" rIns="91362" bIns="45679" rtlCol="0" anchor="ctr"/>
            <a:lstStyle/>
            <a:p>
              <a:pPr marL="0" marR="0" lvl="0" indent="0" algn="ctr" defTabSz="913630" rtl="0" eaLnBrk="1" fontAlgn="auto" latinLnBrk="0" hangingPunct="1">
                <a:lnSpc>
                  <a:spcPts val="751"/>
                </a:lnSpc>
                <a:spcBef>
                  <a:spcPts val="0"/>
                </a:spcBef>
                <a:spcAft>
                  <a:spcPts val="0"/>
                </a:spcAft>
                <a:buClrTx/>
                <a:buSzTx/>
                <a:buFontTx/>
                <a:buNone/>
                <a:tabLst/>
                <a:defRPr/>
              </a:pPr>
              <a:endParaRPr kumimoji="0" lang="en-US" sz="1000" b="1" i="0" u="none" strike="noStrike" kern="0" cap="none" spc="0" normalizeH="0" baseline="0" noProof="0" dirty="0">
                <a:ln>
                  <a:noFill/>
                </a:ln>
                <a:solidFill>
                  <a:prstClr val="black"/>
                </a:solidFill>
                <a:effectLst/>
                <a:uLnTx/>
                <a:uFillTx/>
                <a:latin typeface="Calibri"/>
                <a:ea typeface="+mn-ea"/>
                <a:cs typeface="+mn-cs"/>
              </a:endParaRPr>
            </a:p>
          </p:txBody>
        </p:sp>
        <p:sp>
          <p:nvSpPr>
            <p:cNvPr id="107" name="Rectangle: Rounded Corners 106">
              <a:extLst>
                <a:ext uri="{FF2B5EF4-FFF2-40B4-BE49-F238E27FC236}">
                  <a16:creationId xmlns="" xmlns:a16="http://schemas.microsoft.com/office/drawing/2014/main" id="{74C465AE-F919-45BF-B705-3D78ABCF5FCE}"/>
                </a:ext>
              </a:extLst>
            </p:cNvPr>
            <p:cNvSpPr/>
            <p:nvPr/>
          </p:nvSpPr>
          <p:spPr>
            <a:xfrm>
              <a:off x="6522257" y="4011760"/>
              <a:ext cx="1746785" cy="210791"/>
            </a:xfrm>
            <a:prstGeom prst="roundRect">
              <a:avLst/>
            </a:prstGeom>
            <a:solidFill>
              <a:srgbClr val="FFFF00"/>
            </a:solidFill>
            <a:ln w="19050" cap="flat" cmpd="sng" algn="ctr">
              <a:solidFill>
                <a:sysClr val="windowText" lastClr="000000"/>
              </a:solidFill>
              <a:prstDash val="dash"/>
              <a:tailEnd type="arrow"/>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1" dirty="0">
                  <a:solidFill>
                    <a:prstClr val="black"/>
                  </a:solidFill>
                  <a:latin typeface="Calibri"/>
                </a:rPr>
                <a:t>Resource Level </a:t>
              </a:r>
              <a:r>
                <a:rPr lang="en-US" sz="1000" b="1" dirty="0" err="1">
                  <a:solidFill>
                    <a:prstClr val="black"/>
                  </a:solidFill>
                  <a:latin typeface="Calibri"/>
                </a:rPr>
                <a:t>Orch</a:t>
              </a:r>
              <a:endParaRPr lang="en-US" sz="1000" b="1" dirty="0">
                <a:solidFill>
                  <a:prstClr val="black"/>
                </a:solidFill>
                <a:latin typeface="Calibri"/>
              </a:endParaRPr>
            </a:p>
          </p:txBody>
        </p:sp>
        <p:cxnSp>
          <p:nvCxnSpPr>
            <p:cNvPr id="112" name="Straight Arrow Connector 28">
              <a:extLst>
                <a:ext uri="{FF2B5EF4-FFF2-40B4-BE49-F238E27FC236}">
                  <a16:creationId xmlns="" xmlns:a16="http://schemas.microsoft.com/office/drawing/2014/main" id="{90003D5C-187F-4D5D-B17E-202282E18E48}"/>
                </a:ext>
              </a:extLst>
            </p:cNvPr>
            <p:cNvCxnSpPr>
              <a:cxnSpLocks/>
            </p:cNvCxnSpPr>
            <p:nvPr/>
          </p:nvCxnSpPr>
          <p:spPr>
            <a:xfrm rot="5400000">
              <a:off x="5528617" y="3933551"/>
              <a:ext cx="576072" cy="1371600"/>
            </a:xfrm>
            <a:prstGeom prst="bentConnector3">
              <a:avLst>
                <a:gd name="adj1" fmla="val 36197"/>
              </a:avLst>
            </a:prstGeom>
            <a:noFill/>
            <a:ln w="19050" cap="flat" cmpd="sng" algn="ctr">
              <a:solidFill>
                <a:sysClr val="windowText" lastClr="000000"/>
              </a:solidFill>
              <a:prstDash val="solid"/>
              <a:tailEnd type="arrow"/>
            </a:ln>
            <a:effectLst/>
          </p:spPr>
        </p:cxnSp>
        <p:sp>
          <p:nvSpPr>
            <p:cNvPr id="117" name="TextBox 116">
              <a:extLst>
                <a:ext uri="{FF2B5EF4-FFF2-40B4-BE49-F238E27FC236}">
                  <a16:creationId xmlns="" xmlns:a16="http://schemas.microsoft.com/office/drawing/2014/main" id="{5455C9D6-B23C-4AF8-96AD-A984BC27282F}"/>
                </a:ext>
              </a:extLst>
            </p:cNvPr>
            <p:cNvSpPr txBox="1"/>
            <p:nvPr/>
          </p:nvSpPr>
          <p:spPr>
            <a:xfrm>
              <a:off x="1654758" y="4652167"/>
              <a:ext cx="2690725" cy="246221"/>
            </a:xfrm>
            <a:prstGeom prst="rect">
              <a:avLst/>
            </a:prstGeom>
            <a:noFill/>
          </p:spPr>
          <p:txBody>
            <a:bodyPr wrap="square" rtlCol="0">
              <a:spAutoFit/>
            </a:bodyPr>
            <a:lstStyle/>
            <a:p>
              <a:pPr marL="0" marR="0" lvl="0" indent="0" algn="l" defTabSz="913364" rtl="0" eaLnBrk="1" fontAlgn="auto" latinLnBrk="0" hangingPunct="1">
                <a:lnSpc>
                  <a:spcPts val="12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Arial"/>
                  <a:ea typeface="+mn-ea"/>
                  <a:cs typeface="+mn-cs"/>
                </a:rPr>
                <a:t>Resource/Controller Adapters</a:t>
              </a:r>
            </a:p>
          </p:txBody>
        </p:sp>
        <p:sp>
          <p:nvSpPr>
            <p:cNvPr id="118" name="TextBox 117">
              <a:extLst>
                <a:ext uri="{FF2B5EF4-FFF2-40B4-BE49-F238E27FC236}">
                  <a16:creationId xmlns="" xmlns:a16="http://schemas.microsoft.com/office/drawing/2014/main" id="{722A6323-CC45-4ACC-921D-93FE1C990021}"/>
                </a:ext>
              </a:extLst>
            </p:cNvPr>
            <p:cNvSpPr txBox="1"/>
            <p:nvPr/>
          </p:nvSpPr>
          <p:spPr>
            <a:xfrm>
              <a:off x="4462050" y="2459955"/>
              <a:ext cx="2690725" cy="276999"/>
            </a:xfrm>
            <a:prstGeom prst="rect">
              <a:avLst/>
            </a:prstGeom>
            <a:noFill/>
          </p:spPr>
          <p:txBody>
            <a:bodyPr wrap="square" rtlCol="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Arial"/>
                  <a:ea typeface="+mn-ea"/>
                  <a:cs typeface="+mn-cs"/>
                </a:rPr>
                <a:t>API Handler</a:t>
              </a:r>
            </a:p>
          </p:txBody>
        </p:sp>
        <p:sp>
          <p:nvSpPr>
            <p:cNvPr id="119" name="Rectangle 118">
              <a:extLst>
                <a:ext uri="{FF2B5EF4-FFF2-40B4-BE49-F238E27FC236}">
                  <a16:creationId xmlns="" xmlns:a16="http://schemas.microsoft.com/office/drawing/2014/main" id="{2FBF294F-2518-43F0-B955-C3F0AF35BCE4}"/>
                </a:ext>
              </a:extLst>
            </p:cNvPr>
            <p:cNvSpPr/>
            <p:nvPr/>
          </p:nvSpPr>
          <p:spPr>
            <a:xfrm>
              <a:off x="2453164" y="4918083"/>
              <a:ext cx="6082227" cy="569570"/>
            </a:xfrm>
            <a:prstGeom prst="rect">
              <a:avLst/>
            </a:prstGeom>
            <a:gradFill rotWithShape="1">
              <a:gsLst>
                <a:gs pos="0">
                  <a:srgbClr val="4F81BD">
                    <a:tint val="50000"/>
                    <a:satMod val="300000"/>
                  </a:srgbClr>
                </a:gs>
                <a:gs pos="35000">
                  <a:srgbClr val="4F81BD">
                    <a:tint val="37000"/>
                    <a:satMod val="300000"/>
                  </a:srgbClr>
                </a:gs>
                <a:gs pos="100000">
                  <a:srgbClr val="4F81BD">
                    <a:tint val="15000"/>
                    <a:satMod val="350000"/>
                  </a:srgbClr>
                </a:gs>
              </a:gsLst>
              <a:lin ang="16200000" scaled="1"/>
            </a:gradFill>
            <a:ln w="9525" cap="flat" cmpd="sng" algn="ctr">
              <a:solidFill>
                <a:srgbClr val="4F81BD">
                  <a:shade val="95000"/>
                  <a:satMod val="105000"/>
                </a:srgbClr>
              </a:solidFill>
              <a:prstDash val="solid"/>
            </a:ln>
            <a:effectLst>
              <a:outerShdw blurRad="40000" dist="20000" dir="5400000" rotWithShape="0">
                <a:srgbClr val="000000">
                  <a:alpha val="38000"/>
                </a:srgbClr>
              </a:outerShdw>
            </a:effectLst>
          </p:spPr>
          <p:txBody>
            <a:bodyPr wrap="square" lIns="91362" tIns="45679" rIns="91362" bIns="45679" rtlCol="0" anchor="ctr"/>
            <a:lstStyle/>
            <a:p>
              <a:pPr marL="0" marR="0" lvl="0" indent="0" algn="l" defTabSz="913630" rtl="0" eaLnBrk="1" fontAlgn="auto" latinLnBrk="0" hangingPunct="1">
                <a:lnSpc>
                  <a:spcPts val="900"/>
                </a:lnSpc>
                <a:spcBef>
                  <a:spcPts val="0"/>
                </a:spcBef>
                <a:spcAft>
                  <a:spcPts val="0"/>
                </a:spcAft>
                <a:buClrTx/>
                <a:buSzTx/>
                <a:buFontTx/>
                <a:buNone/>
                <a:tabLst/>
                <a:defRPr/>
              </a:pPr>
              <a:endParaRPr kumimoji="0" lang="en-US" sz="1100" b="1" i="0" u="none" strike="noStrike" kern="0" cap="none" spc="0" normalizeH="0" baseline="0" noProof="0" dirty="0">
                <a:ln>
                  <a:noFill/>
                </a:ln>
                <a:solidFill>
                  <a:prstClr val="black"/>
                </a:solidFill>
                <a:effectLst/>
                <a:uLnTx/>
                <a:uFillTx/>
                <a:latin typeface="Arial"/>
                <a:ea typeface="+mn-ea"/>
                <a:cs typeface="+mn-cs"/>
              </a:endParaRPr>
            </a:p>
          </p:txBody>
        </p:sp>
        <p:sp>
          <p:nvSpPr>
            <p:cNvPr id="120" name="Rectangle 119">
              <a:extLst>
                <a:ext uri="{FF2B5EF4-FFF2-40B4-BE49-F238E27FC236}">
                  <a16:creationId xmlns="" xmlns:a16="http://schemas.microsoft.com/office/drawing/2014/main" id="{8FE4D07F-671D-4A24-B627-CE5AA8F355C3}"/>
                </a:ext>
              </a:extLst>
            </p:cNvPr>
            <p:cNvSpPr/>
            <p:nvPr/>
          </p:nvSpPr>
          <p:spPr>
            <a:xfrm>
              <a:off x="4496533" y="5114406"/>
              <a:ext cx="1404515" cy="244851"/>
            </a:xfrm>
            <a:prstGeom prst="rect">
              <a:avLst/>
            </a:prstGeom>
            <a:solidFill>
              <a:srgbClr val="F79646">
                <a:lumMod val="20000"/>
                <a:lumOff val="80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91362" tIns="45679" rIns="91362" bIns="45679" rtlCol="0" anchor="ctr"/>
            <a:lstStyle/>
            <a:p>
              <a:pPr marL="0" marR="0" lvl="0" indent="0" algn="ctr" defTabSz="913630" rtl="0" eaLnBrk="1" fontAlgn="auto" latinLnBrk="0" hangingPunct="1">
                <a:lnSpc>
                  <a:spcPts val="751"/>
                </a:lnSpc>
                <a:spcBef>
                  <a:spcPts val="0"/>
                </a:spcBef>
                <a:spcAft>
                  <a:spcPts val="0"/>
                </a:spcAft>
                <a:buClrTx/>
                <a:buSzTx/>
                <a:buFontTx/>
                <a:buNone/>
                <a:tabLst/>
                <a:defRPr/>
              </a:pPr>
              <a:r>
                <a:rPr kumimoji="0" lang="en-US" sz="1000" b="1" i="0" u="none" strike="noStrike" kern="0" cap="none" spc="0" normalizeH="0" baseline="0" noProof="0" dirty="0">
                  <a:ln>
                    <a:noFill/>
                  </a:ln>
                  <a:solidFill>
                    <a:prstClr val="black"/>
                  </a:solidFill>
                  <a:effectLst/>
                  <a:uLnTx/>
                  <a:uFillTx/>
                  <a:latin typeface="Calibri"/>
                  <a:ea typeface="+mn-ea"/>
                  <a:cs typeface="+mn-cs"/>
                </a:rPr>
                <a:t>VNF/Network Adapter</a:t>
              </a:r>
            </a:p>
          </p:txBody>
        </p:sp>
        <p:sp>
          <p:nvSpPr>
            <p:cNvPr id="121" name="Rounded Rectangle 165">
              <a:extLst>
                <a:ext uri="{FF2B5EF4-FFF2-40B4-BE49-F238E27FC236}">
                  <a16:creationId xmlns="" xmlns:a16="http://schemas.microsoft.com/office/drawing/2014/main" id="{D01D2E82-A4B0-4AAF-885B-236BCC626E18}"/>
                </a:ext>
              </a:extLst>
            </p:cNvPr>
            <p:cNvSpPr/>
            <p:nvPr/>
          </p:nvSpPr>
          <p:spPr>
            <a:xfrm>
              <a:off x="2616052" y="4976382"/>
              <a:ext cx="1483224" cy="13716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wrap="none"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Select Adapter Template</a:t>
              </a:r>
            </a:p>
          </p:txBody>
        </p:sp>
        <p:sp>
          <p:nvSpPr>
            <p:cNvPr id="128" name="Rounded Rectangle 166">
              <a:extLst>
                <a:ext uri="{FF2B5EF4-FFF2-40B4-BE49-F238E27FC236}">
                  <a16:creationId xmlns="" xmlns:a16="http://schemas.microsoft.com/office/drawing/2014/main" id="{4F6590E6-38FA-4CA5-BB90-EF4C8E243EEE}"/>
                </a:ext>
              </a:extLst>
            </p:cNvPr>
            <p:cNvSpPr/>
            <p:nvPr/>
          </p:nvSpPr>
          <p:spPr>
            <a:xfrm>
              <a:off x="2616052" y="5150024"/>
              <a:ext cx="1483224" cy="13716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Map Data to Template</a:t>
              </a:r>
            </a:p>
          </p:txBody>
        </p:sp>
        <p:sp>
          <p:nvSpPr>
            <p:cNvPr id="129" name="Rounded Rectangle 167">
              <a:extLst>
                <a:ext uri="{FF2B5EF4-FFF2-40B4-BE49-F238E27FC236}">
                  <a16:creationId xmlns="" xmlns:a16="http://schemas.microsoft.com/office/drawing/2014/main" id="{72733490-8690-40E2-A7E8-A406F19AECC4}"/>
                </a:ext>
              </a:extLst>
            </p:cNvPr>
            <p:cNvSpPr/>
            <p:nvPr/>
          </p:nvSpPr>
          <p:spPr>
            <a:xfrm>
              <a:off x="2616051" y="5317653"/>
              <a:ext cx="1483224" cy="13716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Execute Transaction</a:t>
              </a:r>
            </a:p>
          </p:txBody>
        </p:sp>
        <p:sp>
          <p:nvSpPr>
            <p:cNvPr id="130" name="Rectangle 129">
              <a:extLst>
                <a:ext uri="{FF2B5EF4-FFF2-40B4-BE49-F238E27FC236}">
                  <a16:creationId xmlns="" xmlns:a16="http://schemas.microsoft.com/office/drawing/2014/main" id="{B8C599F0-0939-4777-B685-AA9E9EE56336}"/>
                </a:ext>
              </a:extLst>
            </p:cNvPr>
            <p:cNvSpPr/>
            <p:nvPr/>
          </p:nvSpPr>
          <p:spPr>
            <a:xfrm>
              <a:off x="6269671" y="5103260"/>
              <a:ext cx="1889922" cy="260351"/>
            </a:xfrm>
            <a:prstGeom prst="rect">
              <a:avLst/>
            </a:prstGeom>
            <a:solidFill>
              <a:srgbClr val="F79646">
                <a:lumMod val="20000"/>
                <a:lumOff val="80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91362" tIns="45679" rIns="91362" bIns="45679" rtlCol="0" anchor="ctr"/>
            <a:lstStyle/>
            <a:p>
              <a:pPr marL="0" marR="0" lvl="0" indent="0" algn="ctr" defTabSz="913630" rtl="0" eaLnBrk="1" fontAlgn="auto" latinLnBrk="0" hangingPunct="1">
                <a:lnSpc>
                  <a:spcPts val="751"/>
                </a:lnSpc>
                <a:spcBef>
                  <a:spcPts val="0"/>
                </a:spcBef>
                <a:spcAft>
                  <a:spcPts val="0"/>
                </a:spcAft>
                <a:buClrTx/>
                <a:buSzTx/>
                <a:buFontTx/>
                <a:buNone/>
                <a:tabLst/>
                <a:defRPr/>
              </a:pPr>
              <a:r>
                <a:rPr kumimoji="0" lang="en-US" sz="1000" b="1" i="0" u="none" strike="noStrike" kern="0" cap="none" spc="0" normalizeH="0" baseline="0" noProof="0" dirty="0">
                  <a:ln>
                    <a:noFill/>
                  </a:ln>
                  <a:solidFill>
                    <a:prstClr val="black"/>
                  </a:solidFill>
                  <a:effectLst/>
                  <a:uLnTx/>
                  <a:uFillTx/>
                  <a:latin typeface="Calibri"/>
                  <a:ea typeface="+mn-ea"/>
                  <a:cs typeface="+mn-cs"/>
                </a:rPr>
                <a:t>Controller Adapter</a:t>
              </a:r>
            </a:p>
          </p:txBody>
        </p:sp>
        <p:grpSp>
          <p:nvGrpSpPr>
            <p:cNvPr id="17" name="Group 16">
              <a:extLst>
                <a:ext uri="{FF2B5EF4-FFF2-40B4-BE49-F238E27FC236}">
                  <a16:creationId xmlns="" xmlns:a16="http://schemas.microsoft.com/office/drawing/2014/main" id="{89DCE71F-CC27-47CB-A353-32B240AD9F35}"/>
                </a:ext>
              </a:extLst>
            </p:cNvPr>
            <p:cNvGrpSpPr/>
            <p:nvPr/>
          </p:nvGrpSpPr>
          <p:grpSpPr>
            <a:xfrm>
              <a:off x="6313238" y="3488043"/>
              <a:ext cx="2161953" cy="264089"/>
              <a:chOff x="6653769" y="3049311"/>
              <a:chExt cx="1449415" cy="264089"/>
            </a:xfrm>
          </p:grpSpPr>
          <p:sp>
            <p:nvSpPr>
              <p:cNvPr id="105" name="Rectangle: Rounded Corners 104">
                <a:extLst>
                  <a:ext uri="{FF2B5EF4-FFF2-40B4-BE49-F238E27FC236}">
                    <a16:creationId xmlns="" xmlns:a16="http://schemas.microsoft.com/office/drawing/2014/main" id="{19E85176-2E8C-4FFF-970A-EF8D4147AE13}"/>
                  </a:ext>
                </a:extLst>
              </p:cNvPr>
              <p:cNvSpPr/>
              <p:nvPr/>
            </p:nvSpPr>
            <p:spPr>
              <a:xfrm>
                <a:off x="6761735" y="3102609"/>
                <a:ext cx="1215939" cy="210791"/>
              </a:xfrm>
              <a:prstGeom prst="roundRect">
                <a:avLst/>
              </a:prstGeom>
              <a:solidFill>
                <a:srgbClr val="FFFF00"/>
              </a:solidFill>
              <a:ln w="19050" cap="flat" cmpd="sng" algn="ctr">
                <a:solidFill>
                  <a:sysClr val="windowText" lastClr="000000"/>
                </a:solidFill>
                <a:prstDash val="dash"/>
                <a:tailEnd type="arrow"/>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1" i="0" u="none" strike="noStrike" kern="1200" cap="none" spc="0" normalizeH="0" baseline="0" noProof="0" dirty="0">
                  <a:ln>
                    <a:noFill/>
                  </a:ln>
                  <a:solidFill>
                    <a:prstClr val="black"/>
                  </a:solidFill>
                  <a:effectLst/>
                  <a:uLnTx/>
                  <a:uFillTx/>
                  <a:latin typeface="Calibri"/>
                  <a:ea typeface="+mn-ea"/>
                  <a:cs typeface="+mn-cs"/>
                </a:endParaRPr>
              </a:p>
            </p:txBody>
          </p:sp>
          <p:sp>
            <p:nvSpPr>
              <p:cNvPr id="131" name="TextBox 130">
                <a:extLst>
                  <a:ext uri="{FF2B5EF4-FFF2-40B4-BE49-F238E27FC236}">
                    <a16:creationId xmlns="" xmlns:a16="http://schemas.microsoft.com/office/drawing/2014/main" id="{3457A653-1E2B-4248-B708-B660C7C84B6B}"/>
                  </a:ext>
                </a:extLst>
              </p:cNvPr>
              <p:cNvSpPr txBox="1"/>
              <p:nvPr/>
            </p:nvSpPr>
            <p:spPr>
              <a:xfrm>
                <a:off x="6653769" y="3049311"/>
                <a:ext cx="1449415" cy="246221"/>
              </a:xfrm>
              <a:prstGeom prst="rect">
                <a:avLst/>
              </a:prstGeom>
              <a:noFill/>
            </p:spPr>
            <p:txBody>
              <a:bodyPr wrap="square" rtlCol="0">
                <a:spAutoFit/>
              </a:bodyPr>
              <a:lstStyle/>
              <a:p>
                <a:pPr algn="ctr" defTabSz="914400" hangingPunct="1"/>
                <a:r>
                  <a:rPr lang="en-US" sz="1000" b="1" dirty="0">
                    <a:solidFill>
                      <a:prstClr val="black"/>
                    </a:solidFill>
                    <a:latin typeface="Calibri"/>
                  </a:rPr>
                  <a:t>Service Level</a:t>
                </a:r>
              </a:p>
            </p:txBody>
          </p:sp>
        </p:grpSp>
        <p:sp>
          <p:nvSpPr>
            <p:cNvPr id="138" name="TextBox 137">
              <a:extLst>
                <a:ext uri="{FF2B5EF4-FFF2-40B4-BE49-F238E27FC236}">
                  <a16:creationId xmlns="" xmlns:a16="http://schemas.microsoft.com/office/drawing/2014/main" id="{05F9D7D3-9A49-40F6-A356-B5E49F7787F7}"/>
                </a:ext>
              </a:extLst>
            </p:cNvPr>
            <p:cNvSpPr txBox="1"/>
            <p:nvPr/>
          </p:nvSpPr>
          <p:spPr>
            <a:xfrm rot="16200000">
              <a:off x="1427296" y="3686175"/>
              <a:ext cx="1092432" cy="297517"/>
            </a:xfrm>
            <a:prstGeom prst="rect">
              <a:avLst/>
            </a:prstGeom>
            <a:noFill/>
          </p:spPr>
          <p:txBody>
            <a:bodyPr wrap="square" rtlCol="0">
              <a:spAutoFit/>
            </a:bodyPr>
            <a:lstStyle/>
            <a:p>
              <a:pPr marL="0" marR="0" lvl="0" indent="0" algn="ctr" defTabSz="913630" rtl="0" eaLnBrk="1" fontAlgn="auto" latinLnBrk="0" hangingPunct="1">
                <a:lnSpc>
                  <a:spcPts val="751"/>
                </a:lnSpc>
                <a:spcBef>
                  <a:spcPts val="0"/>
                </a:spcBef>
                <a:spcAft>
                  <a:spcPts val="0"/>
                </a:spcAft>
                <a:buClrTx/>
                <a:buSzTx/>
                <a:buFontTx/>
                <a:buNone/>
                <a:tabLst/>
                <a:defRPr/>
              </a:pPr>
              <a:r>
                <a:rPr kumimoji="0" lang="en-US" sz="1000" b="1" i="0" u="none" strike="noStrike" kern="0" cap="none" spc="0" normalizeH="0" baseline="0" noProof="0" dirty="0">
                  <a:ln>
                    <a:noFill/>
                  </a:ln>
                  <a:solidFill>
                    <a:prstClr val="black"/>
                  </a:solidFill>
                  <a:effectLst/>
                  <a:uLnTx/>
                  <a:uFillTx/>
                  <a:latin typeface="Calibri"/>
                  <a:ea typeface="+mn-ea"/>
                  <a:cs typeface="+mn-cs"/>
                </a:rPr>
                <a:t>SDC Distribution Client</a:t>
              </a:r>
            </a:p>
          </p:txBody>
        </p:sp>
        <p:sp>
          <p:nvSpPr>
            <p:cNvPr id="141" name="Rectangle 140">
              <a:extLst>
                <a:ext uri="{FF2B5EF4-FFF2-40B4-BE49-F238E27FC236}">
                  <a16:creationId xmlns="" xmlns:a16="http://schemas.microsoft.com/office/drawing/2014/main" id="{EAB5E3D4-403B-487A-B1D1-0ED183D287B6}"/>
                </a:ext>
              </a:extLst>
            </p:cNvPr>
            <p:cNvSpPr/>
            <p:nvPr/>
          </p:nvSpPr>
          <p:spPr>
            <a:xfrm>
              <a:off x="10620829" y="3967738"/>
              <a:ext cx="1194044" cy="607104"/>
            </a:xfrm>
            <a:prstGeom prst="rect">
              <a:avLst/>
            </a:prstGeom>
            <a:solidFill>
              <a:schemeClr val="accent4">
                <a:lumMod val="75000"/>
              </a:schemeClr>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sz="1200" b="1"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rPr>
                <a:t>A&amp;AI/ESR</a:t>
              </a:r>
            </a:p>
          </p:txBody>
        </p:sp>
        <p:sp>
          <p:nvSpPr>
            <p:cNvPr id="142" name="Rectangle: Rounded Corners 141">
              <a:extLst>
                <a:ext uri="{FF2B5EF4-FFF2-40B4-BE49-F238E27FC236}">
                  <a16:creationId xmlns="" xmlns:a16="http://schemas.microsoft.com/office/drawing/2014/main" id="{B0D23487-EB5A-4B41-8C5E-1FB1FF4F99C8}"/>
                </a:ext>
              </a:extLst>
            </p:cNvPr>
            <p:cNvSpPr/>
            <p:nvPr/>
          </p:nvSpPr>
          <p:spPr>
            <a:xfrm>
              <a:off x="10620829" y="2959017"/>
              <a:ext cx="1194044" cy="607104"/>
            </a:xfrm>
            <a:prstGeom prst="roundRect">
              <a:avLst/>
            </a:prstGeom>
            <a:solidFill>
              <a:srgbClr val="FFFFFF"/>
            </a:solidFill>
            <a:ln w="9525" cap="flat" cmpd="sng" algn="ctr">
              <a:solidFill>
                <a:schemeClr val="tx1"/>
              </a:solidFill>
              <a:prstDash val="solid"/>
              <a:round/>
              <a:headEnd type="none" w="med" len="med"/>
              <a:tailEnd type="none" w="med" len="med"/>
            </a:ln>
          </p:spPr>
          <p:txBody>
            <a:bodyPr vert="horz" wrap="square" lIns="91440" tIns="45720" rIns="91440" bIns="45720" numCol="1" rtlCol="0" anchor="ctr" anchorCtr="0" compatLnSpc="1"/>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rPr>
                <a:t>OOF</a:t>
              </a:r>
            </a:p>
          </p:txBody>
        </p:sp>
        <p:sp>
          <p:nvSpPr>
            <p:cNvPr id="143" name="TextBox 142">
              <a:extLst>
                <a:ext uri="{FF2B5EF4-FFF2-40B4-BE49-F238E27FC236}">
                  <a16:creationId xmlns="" xmlns:a16="http://schemas.microsoft.com/office/drawing/2014/main" id="{F0335556-D7C0-4CCD-9F7E-5C9A908A0199}"/>
                </a:ext>
              </a:extLst>
            </p:cNvPr>
            <p:cNvSpPr txBox="1"/>
            <p:nvPr/>
          </p:nvSpPr>
          <p:spPr>
            <a:xfrm>
              <a:off x="4085631" y="2082848"/>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OE-2</a:t>
              </a:r>
            </a:p>
          </p:txBody>
        </p:sp>
        <p:sp>
          <p:nvSpPr>
            <p:cNvPr id="133" name="TextBox 132">
              <a:extLst>
                <a:ext uri="{FF2B5EF4-FFF2-40B4-BE49-F238E27FC236}">
                  <a16:creationId xmlns="" xmlns:a16="http://schemas.microsoft.com/office/drawing/2014/main" id="{D2E501AD-0093-42E4-BCFC-709B4518D9A5}"/>
                </a:ext>
              </a:extLst>
            </p:cNvPr>
            <p:cNvSpPr txBox="1"/>
            <p:nvPr/>
          </p:nvSpPr>
          <p:spPr>
            <a:xfrm>
              <a:off x="2241844" y="2162562"/>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OE-1</a:t>
              </a:r>
            </a:p>
          </p:txBody>
        </p:sp>
        <p:sp>
          <p:nvSpPr>
            <p:cNvPr id="145" name="TextBox 144">
              <a:extLst>
                <a:ext uri="{FF2B5EF4-FFF2-40B4-BE49-F238E27FC236}">
                  <a16:creationId xmlns="" xmlns:a16="http://schemas.microsoft.com/office/drawing/2014/main" id="{5BBEF84F-9912-4741-A859-44363B6881CD}"/>
                </a:ext>
              </a:extLst>
            </p:cNvPr>
            <p:cNvSpPr txBox="1"/>
            <p:nvPr/>
          </p:nvSpPr>
          <p:spPr>
            <a:xfrm>
              <a:off x="6309042" y="2078588"/>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OE-3</a:t>
              </a:r>
            </a:p>
          </p:txBody>
        </p:sp>
        <p:sp>
          <p:nvSpPr>
            <p:cNvPr id="146" name="TextBox 145">
              <a:extLst>
                <a:ext uri="{FF2B5EF4-FFF2-40B4-BE49-F238E27FC236}">
                  <a16:creationId xmlns="" xmlns:a16="http://schemas.microsoft.com/office/drawing/2014/main" id="{9DFA782B-80C0-4615-9D78-A0F98CFC36D3}"/>
                </a:ext>
              </a:extLst>
            </p:cNvPr>
            <p:cNvSpPr txBox="1"/>
            <p:nvPr/>
          </p:nvSpPr>
          <p:spPr>
            <a:xfrm>
              <a:off x="9959403" y="1702442"/>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OE-5</a:t>
              </a:r>
            </a:p>
          </p:txBody>
        </p:sp>
        <p:sp>
          <p:nvSpPr>
            <p:cNvPr id="154" name="TextBox 153">
              <a:extLst>
                <a:ext uri="{FF2B5EF4-FFF2-40B4-BE49-F238E27FC236}">
                  <a16:creationId xmlns="" xmlns:a16="http://schemas.microsoft.com/office/drawing/2014/main" id="{500122A0-713F-40B4-BF3C-A46109ADD981}"/>
                </a:ext>
              </a:extLst>
            </p:cNvPr>
            <p:cNvSpPr txBox="1"/>
            <p:nvPr/>
          </p:nvSpPr>
          <p:spPr>
            <a:xfrm>
              <a:off x="5534923" y="3144853"/>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OI-1</a:t>
              </a:r>
            </a:p>
          </p:txBody>
        </p:sp>
        <p:sp>
          <p:nvSpPr>
            <p:cNvPr id="155" name="TextBox 154">
              <a:extLst>
                <a:ext uri="{FF2B5EF4-FFF2-40B4-BE49-F238E27FC236}">
                  <a16:creationId xmlns="" xmlns:a16="http://schemas.microsoft.com/office/drawing/2014/main" id="{03CB0CE0-E966-4CE9-BDEB-E2F13BF21D5B}"/>
                </a:ext>
              </a:extLst>
            </p:cNvPr>
            <p:cNvSpPr txBox="1"/>
            <p:nvPr/>
          </p:nvSpPr>
          <p:spPr>
            <a:xfrm>
              <a:off x="10004479" y="3189787"/>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OE-6</a:t>
              </a:r>
            </a:p>
          </p:txBody>
        </p:sp>
        <p:sp>
          <p:nvSpPr>
            <p:cNvPr id="156" name="TextBox 155">
              <a:extLst>
                <a:ext uri="{FF2B5EF4-FFF2-40B4-BE49-F238E27FC236}">
                  <a16:creationId xmlns="" xmlns:a16="http://schemas.microsoft.com/office/drawing/2014/main" id="{AD5F7951-5808-4C0D-9DFF-1034CF2B1C97}"/>
                </a:ext>
              </a:extLst>
            </p:cNvPr>
            <p:cNvSpPr txBox="1"/>
            <p:nvPr/>
          </p:nvSpPr>
          <p:spPr>
            <a:xfrm>
              <a:off x="9978453" y="4186236"/>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OE-7</a:t>
              </a:r>
            </a:p>
          </p:txBody>
        </p:sp>
        <p:sp>
          <p:nvSpPr>
            <p:cNvPr id="157" name="TextBox 156">
              <a:extLst>
                <a:ext uri="{FF2B5EF4-FFF2-40B4-BE49-F238E27FC236}">
                  <a16:creationId xmlns="" xmlns:a16="http://schemas.microsoft.com/office/drawing/2014/main" id="{0D5F24D4-65A7-4DBE-A719-65FAFB595C13}"/>
                </a:ext>
              </a:extLst>
            </p:cNvPr>
            <p:cNvSpPr txBox="1"/>
            <p:nvPr/>
          </p:nvSpPr>
          <p:spPr>
            <a:xfrm>
              <a:off x="4873136" y="6005489"/>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OE-8</a:t>
              </a:r>
            </a:p>
          </p:txBody>
        </p:sp>
        <p:sp>
          <p:nvSpPr>
            <p:cNvPr id="158" name="TextBox 157">
              <a:extLst>
                <a:ext uri="{FF2B5EF4-FFF2-40B4-BE49-F238E27FC236}">
                  <a16:creationId xmlns="" xmlns:a16="http://schemas.microsoft.com/office/drawing/2014/main" id="{C438C852-A354-4D84-98E1-4B2E4D9679FC}"/>
                </a:ext>
              </a:extLst>
            </p:cNvPr>
            <p:cNvSpPr txBox="1"/>
            <p:nvPr/>
          </p:nvSpPr>
          <p:spPr>
            <a:xfrm>
              <a:off x="6222901" y="6008238"/>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OE-9</a:t>
              </a:r>
            </a:p>
          </p:txBody>
        </p:sp>
        <p:sp>
          <p:nvSpPr>
            <p:cNvPr id="159" name="TextBox 158">
              <a:extLst>
                <a:ext uri="{FF2B5EF4-FFF2-40B4-BE49-F238E27FC236}">
                  <a16:creationId xmlns="" xmlns:a16="http://schemas.microsoft.com/office/drawing/2014/main" id="{63C40B7C-C6EB-418C-8D92-33BD4EBB3740}"/>
                </a:ext>
              </a:extLst>
            </p:cNvPr>
            <p:cNvSpPr txBox="1"/>
            <p:nvPr/>
          </p:nvSpPr>
          <p:spPr>
            <a:xfrm>
              <a:off x="7337807" y="6014082"/>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OE-10</a:t>
              </a:r>
            </a:p>
          </p:txBody>
        </p:sp>
        <p:sp>
          <p:nvSpPr>
            <p:cNvPr id="160" name="TextBox 159">
              <a:extLst>
                <a:ext uri="{FF2B5EF4-FFF2-40B4-BE49-F238E27FC236}">
                  <a16:creationId xmlns="" xmlns:a16="http://schemas.microsoft.com/office/drawing/2014/main" id="{38C719AC-F718-472E-843D-57670F0E63C5}"/>
                </a:ext>
              </a:extLst>
            </p:cNvPr>
            <p:cNvSpPr txBox="1"/>
            <p:nvPr/>
          </p:nvSpPr>
          <p:spPr>
            <a:xfrm>
              <a:off x="5497448" y="4428542"/>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OI-2</a:t>
              </a:r>
            </a:p>
          </p:txBody>
        </p:sp>
        <p:sp>
          <p:nvSpPr>
            <p:cNvPr id="161" name="TextBox 160">
              <a:extLst>
                <a:ext uri="{FF2B5EF4-FFF2-40B4-BE49-F238E27FC236}">
                  <a16:creationId xmlns="" xmlns:a16="http://schemas.microsoft.com/office/drawing/2014/main" id="{8C2F3FA8-18D4-4385-98A8-2D43EB1395DA}"/>
                </a:ext>
              </a:extLst>
            </p:cNvPr>
            <p:cNvSpPr txBox="1"/>
            <p:nvPr/>
          </p:nvSpPr>
          <p:spPr>
            <a:xfrm>
              <a:off x="6837203" y="4418259"/>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OI-3</a:t>
              </a:r>
            </a:p>
          </p:txBody>
        </p:sp>
        <p:sp>
          <p:nvSpPr>
            <p:cNvPr id="162" name="TextBox 161">
              <a:extLst>
                <a:ext uri="{FF2B5EF4-FFF2-40B4-BE49-F238E27FC236}">
                  <a16:creationId xmlns="" xmlns:a16="http://schemas.microsoft.com/office/drawing/2014/main" id="{F7905CB5-580C-410D-B740-5D44F213C42B}"/>
                </a:ext>
              </a:extLst>
            </p:cNvPr>
            <p:cNvSpPr txBox="1"/>
            <p:nvPr/>
          </p:nvSpPr>
          <p:spPr>
            <a:xfrm>
              <a:off x="7275027" y="3055813"/>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OI-4</a:t>
              </a:r>
            </a:p>
          </p:txBody>
        </p:sp>
        <p:cxnSp>
          <p:nvCxnSpPr>
            <p:cNvPr id="19" name="Straight Arrow Connector 18">
              <a:extLst>
                <a:ext uri="{FF2B5EF4-FFF2-40B4-BE49-F238E27FC236}">
                  <a16:creationId xmlns="" xmlns:a16="http://schemas.microsoft.com/office/drawing/2014/main" id="{C156AC61-7BDB-44A1-85AD-022E182F479B}"/>
                </a:ext>
              </a:extLst>
            </p:cNvPr>
            <p:cNvCxnSpPr>
              <a:stCxn id="131" idx="2"/>
              <a:endCxn id="107" idx="0"/>
            </p:cNvCxnSpPr>
            <p:nvPr/>
          </p:nvCxnSpPr>
          <p:spPr>
            <a:xfrm>
              <a:off x="7394215" y="3734264"/>
              <a:ext cx="1435" cy="277496"/>
            </a:xfrm>
            <a:prstGeom prst="straightConnector1">
              <a:avLst/>
            </a:prstGeom>
            <a:noFill/>
            <a:ln w="19050" cap="flat" cmpd="sng" algn="ctr">
              <a:solidFill>
                <a:sysClr val="windowText" lastClr="000000"/>
              </a:solidFill>
              <a:prstDash val="solid"/>
              <a:headEnd type="none" w="med" len="med"/>
              <a:tailEnd type="arrow" w="med" len="med"/>
            </a:ln>
            <a:effectLst/>
          </p:spPr>
        </p:cxnSp>
        <p:sp>
          <p:nvSpPr>
            <p:cNvPr id="108" name="TextBox 107">
              <a:extLst>
                <a:ext uri="{FF2B5EF4-FFF2-40B4-BE49-F238E27FC236}">
                  <a16:creationId xmlns="" xmlns:a16="http://schemas.microsoft.com/office/drawing/2014/main" id="{A2DF7546-8A0E-40A9-829B-E41447BA4FD3}"/>
                </a:ext>
              </a:extLst>
            </p:cNvPr>
            <p:cNvSpPr txBox="1"/>
            <p:nvPr/>
          </p:nvSpPr>
          <p:spPr>
            <a:xfrm>
              <a:off x="7461954" y="3778709"/>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OI-5</a:t>
              </a:r>
            </a:p>
          </p:txBody>
        </p:sp>
        <p:cxnSp>
          <p:nvCxnSpPr>
            <p:cNvPr id="23" name="Straight Arrow Connector 22">
              <a:extLst>
                <a:ext uri="{FF2B5EF4-FFF2-40B4-BE49-F238E27FC236}">
                  <a16:creationId xmlns="" xmlns:a16="http://schemas.microsoft.com/office/drawing/2014/main" id="{351E1A24-5968-4749-9D16-2CA95A519E72}"/>
                </a:ext>
              </a:extLst>
            </p:cNvPr>
            <p:cNvCxnSpPr/>
            <p:nvPr/>
          </p:nvCxnSpPr>
          <p:spPr>
            <a:xfrm flipH="1">
              <a:off x="7015938" y="6161192"/>
              <a:ext cx="167634" cy="295751"/>
            </a:xfrm>
            <a:prstGeom prst="straightConnector1">
              <a:avLst/>
            </a:prstGeom>
            <a:noFill/>
            <a:ln w="28575" cap="flat" cmpd="sng" algn="ctr">
              <a:solidFill>
                <a:sysClr val="windowText" lastClr="000000">
                  <a:lumMod val="50000"/>
                  <a:lumOff val="50000"/>
                </a:sysClr>
              </a:solidFill>
              <a:prstDash val="solid"/>
              <a:tailEnd type="arrow"/>
            </a:ln>
            <a:effectLst/>
          </p:spPr>
        </p:cxnSp>
        <p:cxnSp>
          <p:nvCxnSpPr>
            <p:cNvPr id="116" name="Straight Arrow Connector 115">
              <a:extLst>
                <a:ext uri="{FF2B5EF4-FFF2-40B4-BE49-F238E27FC236}">
                  <a16:creationId xmlns="" xmlns:a16="http://schemas.microsoft.com/office/drawing/2014/main" id="{0C48EF7E-E0EF-4002-9749-8CD2842EE230}"/>
                </a:ext>
              </a:extLst>
            </p:cNvPr>
            <p:cNvCxnSpPr>
              <a:cxnSpLocks/>
            </p:cNvCxnSpPr>
            <p:nvPr/>
          </p:nvCxnSpPr>
          <p:spPr>
            <a:xfrm>
              <a:off x="7203692" y="6165897"/>
              <a:ext cx="167634" cy="295751"/>
            </a:xfrm>
            <a:prstGeom prst="straightConnector1">
              <a:avLst/>
            </a:prstGeom>
            <a:noFill/>
            <a:ln w="28575" cap="flat" cmpd="sng" algn="ctr">
              <a:solidFill>
                <a:sysClr val="windowText" lastClr="000000">
                  <a:lumMod val="50000"/>
                  <a:lumOff val="50000"/>
                </a:sysClr>
              </a:solidFill>
              <a:prstDash val="solid"/>
              <a:tailEnd type="arrow"/>
            </a:ln>
            <a:effectLst/>
          </p:spPr>
        </p:cxnSp>
        <p:sp>
          <p:nvSpPr>
            <p:cNvPr id="135" name="TextBox 134">
              <a:extLst>
                <a:ext uri="{FF2B5EF4-FFF2-40B4-BE49-F238E27FC236}">
                  <a16:creationId xmlns="" xmlns:a16="http://schemas.microsoft.com/office/drawing/2014/main" id="{BEBE1ECF-EF01-4A2A-979A-0A734DF6C219}"/>
                </a:ext>
              </a:extLst>
            </p:cNvPr>
            <p:cNvSpPr txBox="1"/>
            <p:nvPr/>
          </p:nvSpPr>
          <p:spPr>
            <a:xfrm rot="5400000">
              <a:off x="7792222" y="3789799"/>
              <a:ext cx="3711850"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600" b="1"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rPr>
                <a:t>Micro Services Bus     /     Data Movement</a:t>
              </a:r>
            </a:p>
          </p:txBody>
        </p:sp>
        <p:cxnSp>
          <p:nvCxnSpPr>
            <p:cNvPr id="136" name="Straight Arrow Connector 135">
              <a:extLst>
                <a:ext uri="{FF2B5EF4-FFF2-40B4-BE49-F238E27FC236}">
                  <a16:creationId xmlns="" xmlns:a16="http://schemas.microsoft.com/office/drawing/2014/main" id="{E0D31A0A-2156-469A-B359-09F381C3438D}"/>
                </a:ext>
              </a:extLst>
            </p:cNvPr>
            <p:cNvCxnSpPr>
              <a:cxnSpLocks/>
            </p:cNvCxnSpPr>
            <p:nvPr/>
          </p:nvCxnSpPr>
          <p:spPr>
            <a:xfrm>
              <a:off x="4041832" y="1950614"/>
              <a:ext cx="0" cy="459524"/>
            </a:xfrm>
            <a:prstGeom prst="straightConnector1">
              <a:avLst/>
            </a:prstGeom>
            <a:noFill/>
            <a:ln w="28575" cap="flat" cmpd="sng" algn="ctr">
              <a:solidFill>
                <a:sysClr val="windowText" lastClr="000000">
                  <a:lumMod val="50000"/>
                  <a:lumOff val="50000"/>
                </a:sysClr>
              </a:solidFill>
              <a:prstDash val="solid"/>
              <a:tailEnd type="arrow"/>
            </a:ln>
            <a:effectLst/>
          </p:spPr>
        </p:cxnSp>
        <p:sp>
          <p:nvSpPr>
            <p:cNvPr id="137" name="圆角矩形 30">
              <a:extLst>
                <a:ext uri="{FF2B5EF4-FFF2-40B4-BE49-F238E27FC236}">
                  <a16:creationId xmlns="" xmlns:a16="http://schemas.microsoft.com/office/drawing/2014/main" id="{5B68701E-2739-443C-AA4E-EB41C6DD4517}"/>
                </a:ext>
              </a:extLst>
            </p:cNvPr>
            <p:cNvSpPr/>
            <p:nvPr/>
          </p:nvSpPr>
          <p:spPr>
            <a:xfrm>
              <a:off x="2958741" y="1714638"/>
              <a:ext cx="1920536" cy="343232"/>
            </a:xfrm>
            <a:prstGeom prst="roundRect">
              <a:avLst>
                <a:gd name="adj" fmla="val 9045"/>
              </a:avLst>
            </a:prstGeom>
            <a:solidFill>
              <a:schemeClr val="accent4"/>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400" b="1"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rPr>
                <a:t>Dashboard OA&amp;M (VID)</a:t>
              </a:r>
            </a:p>
          </p:txBody>
        </p:sp>
        <p:grpSp>
          <p:nvGrpSpPr>
            <p:cNvPr id="144" name="Group 143">
              <a:extLst>
                <a:ext uri="{FF2B5EF4-FFF2-40B4-BE49-F238E27FC236}">
                  <a16:creationId xmlns="" xmlns:a16="http://schemas.microsoft.com/office/drawing/2014/main" id="{F187DD0D-305E-4519-94F3-B64EEF82B037}"/>
                </a:ext>
              </a:extLst>
            </p:cNvPr>
            <p:cNvGrpSpPr/>
            <p:nvPr/>
          </p:nvGrpSpPr>
          <p:grpSpPr>
            <a:xfrm>
              <a:off x="5553422" y="1720566"/>
              <a:ext cx="1383785" cy="689572"/>
              <a:chOff x="5398936" y="1149734"/>
              <a:chExt cx="1383785" cy="689572"/>
            </a:xfrm>
          </p:grpSpPr>
          <p:cxnSp>
            <p:nvCxnSpPr>
              <p:cNvPr id="153" name="Straight Arrow Connector 152">
                <a:extLst>
                  <a:ext uri="{FF2B5EF4-FFF2-40B4-BE49-F238E27FC236}">
                    <a16:creationId xmlns="" xmlns:a16="http://schemas.microsoft.com/office/drawing/2014/main" id="{AD786F2C-7645-4C58-8B9F-107220EE22C3}"/>
                  </a:ext>
                </a:extLst>
              </p:cNvPr>
              <p:cNvCxnSpPr/>
              <p:nvPr/>
            </p:nvCxnSpPr>
            <p:spPr>
              <a:xfrm>
                <a:off x="6118855" y="1340935"/>
                <a:ext cx="1" cy="498371"/>
              </a:xfrm>
              <a:prstGeom prst="straightConnector1">
                <a:avLst/>
              </a:prstGeom>
              <a:noFill/>
              <a:ln w="28575" cap="flat" cmpd="sng" algn="ctr">
                <a:solidFill>
                  <a:sysClr val="windowText" lastClr="000000">
                    <a:lumMod val="50000"/>
                    <a:lumOff val="50000"/>
                  </a:sysClr>
                </a:solidFill>
                <a:prstDash val="solid"/>
                <a:tailEnd type="arrow"/>
              </a:ln>
              <a:effectLst/>
            </p:spPr>
          </p:cxnSp>
          <p:sp>
            <p:nvSpPr>
              <p:cNvPr id="164" name="圆角矩形 47">
                <a:extLst>
                  <a:ext uri="{FF2B5EF4-FFF2-40B4-BE49-F238E27FC236}">
                    <a16:creationId xmlns="" xmlns:a16="http://schemas.microsoft.com/office/drawing/2014/main" id="{DE408998-17F0-4A13-9A11-997422F73264}"/>
                  </a:ext>
                </a:extLst>
              </p:cNvPr>
              <p:cNvSpPr/>
              <p:nvPr/>
            </p:nvSpPr>
            <p:spPr>
              <a:xfrm>
                <a:off x="5398936" y="1149734"/>
                <a:ext cx="1383785" cy="327662"/>
              </a:xfrm>
              <a:prstGeom prst="roundRect">
                <a:avLst/>
              </a:prstGeom>
              <a:solidFill>
                <a:schemeClr val="accent2"/>
              </a:solidFill>
              <a:ln w="9525" cap="flat" cmpd="sng" algn="ctr">
                <a:solidFill>
                  <a:srgbClr val="00B0F0"/>
                </a:solidFill>
                <a:prstDash val="sysDash"/>
                <a:round/>
                <a:headEnd type="none" w="med" len="med"/>
                <a:tailEnd type="none" w="med" len="med"/>
              </a:ln>
            </p:spPr>
            <p:txBody>
              <a:bodyPr vert="horz" wrap="square" lIns="91440" tIns="45720" rIns="91440" bIns="45720" numCol="1" rtlCol="0" anchor="ctr" anchorCtr="0" compatLnSpc="1"/>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600" b="1"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rPr>
                  <a:t>External API</a:t>
                </a:r>
              </a:p>
            </p:txBody>
          </p:sp>
        </p:grpSp>
        <p:sp>
          <p:nvSpPr>
            <p:cNvPr id="167" name="Freeform: Shape 166">
              <a:extLst>
                <a:ext uri="{FF2B5EF4-FFF2-40B4-BE49-F238E27FC236}">
                  <a16:creationId xmlns="" xmlns:a16="http://schemas.microsoft.com/office/drawing/2014/main" id="{19D19D19-951A-45FC-9CBC-47C6CBC6ED2E}"/>
                </a:ext>
              </a:extLst>
            </p:cNvPr>
            <p:cNvSpPr/>
            <p:nvPr/>
          </p:nvSpPr>
          <p:spPr>
            <a:xfrm>
              <a:off x="8754135" y="1864846"/>
              <a:ext cx="2039951" cy="533400"/>
            </a:xfrm>
            <a:custGeom>
              <a:avLst/>
              <a:gdLst>
                <a:gd name="connsiteX0" fmla="*/ 2181943 w 2181943"/>
                <a:gd name="connsiteY0" fmla="*/ 0 h 533400"/>
                <a:gd name="connsiteX1" fmla="*/ 1467568 w 2181943"/>
                <a:gd name="connsiteY1" fmla="*/ 19050 h 533400"/>
                <a:gd name="connsiteX2" fmla="*/ 238843 w 2181943"/>
                <a:gd name="connsiteY2" fmla="*/ 190500 h 533400"/>
                <a:gd name="connsiteX3" fmla="*/ 718 w 2181943"/>
                <a:gd name="connsiteY3" fmla="*/ 533400 h 533400"/>
              </a:gdLst>
              <a:ahLst/>
              <a:cxnLst>
                <a:cxn ang="0">
                  <a:pos x="connsiteX0" y="connsiteY0"/>
                </a:cxn>
                <a:cxn ang="0">
                  <a:pos x="connsiteX1" y="connsiteY1"/>
                </a:cxn>
                <a:cxn ang="0">
                  <a:pos x="connsiteX2" y="connsiteY2"/>
                </a:cxn>
                <a:cxn ang="0">
                  <a:pos x="connsiteX3" y="connsiteY3"/>
                </a:cxn>
              </a:cxnLst>
              <a:rect l="l" t="t" r="r" b="b"/>
              <a:pathLst>
                <a:path w="2181943" h="533400">
                  <a:moveTo>
                    <a:pt x="2181943" y="0"/>
                  </a:moveTo>
                  <a:lnTo>
                    <a:pt x="1467568" y="19050"/>
                  </a:lnTo>
                  <a:cubicBezTo>
                    <a:pt x="1143718" y="50800"/>
                    <a:pt x="483318" y="104775"/>
                    <a:pt x="238843" y="190500"/>
                  </a:cubicBezTo>
                  <a:cubicBezTo>
                    <a:pt x="-5632" y="276225"/>
                    <a:pt x="-2457" y="404812"/>
                    <a:pt x="718" y="533400"/>
                  </a:cubicBezTo>
                </a:path>
              </a:pathLst>
            </a:custGeom>
            <a:noFill/>
            <a:ln w="28575" cap="flat" cmpd="sng" algn="ctr">
              <a:solidFill>
                <a:sysClr val="windowText" lastClr="000000">
                  <a:lumMod val="50000"/>
                  <a:lumOff val="50000"/>
                </a:sysClr>
              </a:solidFill>
              <a:prstDash val="solid"/>
              <a:tailEnd type="arrow"/>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grpSp>
          <p:nvGrpSpPr>
            <p:cNvPr id="168" name="Group 167">
              <a:extLst>
                <a:ext uri="{FF2B5EF4-FFF2-40B4-BE49-F238E27FC236}">
                  <a16:creationId xmlns="" xmlns:a16="http://schemas.microsoft.com/office/drawing/2014/main" id="{A40DA8CC-09D0-4B2E-A854-F65EB2480A8B}"/>
                </a:ext>
              </a:extLst>
            </p:cNvPr>
            <p:cNvGrpSpPr/>
            <p:nvPr/>
          </p:nvGrpSpPr>
          <p:grpSpPr>
            <a:xfrm>
              <a:off x="10716694" y="1588946"/>
              <a:ext cx="1035478" cy="569389"/>
              <a:chOff x="9835867" y="1695994"/>
              <a:chExt cx="1035478" cy="569389"/>
            </a:xfrm>
          </p:grpSpPr>
          <p:sp>
            <p:nvSpPr>
              <p:cNvPr id="169" name="圆角矩形 31">
                <a:extLst>
                  <a:ext uri="{FF2B5EF4-FFF2-40B4-BE49-F238E27FC236}">
                    <a16:creationId xmlns="" xmlns:a16="http://schemas.microsoft.com/office/drawing/2014/main" id="{379039CE-4069-4CF9-BBE9-77AEDD7CEEBE}"/>
                  </a:ext>
                </a:extLst>
              </p:cNvPr>
              <p:cNvSpPr/>
              <p:nvPr/>
            </p:nvSpPr>
            <p:spPr>
              <a:xfrm>
                <a:off x="9835867" y="1695994"/>
                <a:ext cx="1035478" cy="569389"/>
              </a:xfrm>
              <a:prstGeom prst="roundRect">
                <a:avLst/>
              </a:prstGeom>
              <a:solidFill>
                <a:schemeClr val="accent2">
                  <a:lumMod val="60000"/>
                  <a:lumOff val="40000"/>
                </a:schemeClr>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endParaRPr kumimoji="0" lang="en-US" altLang="zh-CN" sz="12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mn-cs"/>
                </a:endParaRPr>
              </a:p>
            </p:txBody>
          </p:sp>
          <p:sp>
            <p:nvSpPr>
              <p:cNvPr id="170" name="TextBox 169">
                <a:extLst>
                  <a:ext uri="{FF2B5EF4-FFF2-40B4-BE49-F238E27FC236}">
                    <a16:creationId xmlns="" xmlns:a16="http://schemas.microsoft.com/office/drawing/2014/main" id="{9F90E104-31F7-4E64-BC7C-D980DC32DF35}"/>
                  </a:ext>
                </a:extLst>
              </p:cNvPr>
              <p:cNvSpPr txBox="1"/>
              <p:nvPr/>
            </p:nvSpPr>
            <p:spPr>
              <a:xfrm flipH="1">
                <a:off x="9952508" y="1857092"/>
                <a:ext cx="748041"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mn-ea"/>
                    <a:cs typeface="+mn-cs"/>
                    <a:sym typeface="Calibri"/>
                  </a:rPr>
                  <a:t>DCAE</a:t>
                </a:r>
                <a:endParaRPr kumimoji="0" lang="en-US" sz="1600" b="1" i="0" u="none" strike="noStrike" kern="1200" cap="none" spc="0" normalizeH="0" baseline="0" noProof="0" dirty="0">
                  <a:ln>
                    <a:noFill/>
                  </a:ln>
                  <a:solidFill>
                    <a:prstClr val="black"/>
                  </a:solidFill>
                  <a:effectLst/>
                  <a:uLnTx/>
                  <a:uFillTx/>
                  <a:latin typeface="Calibri"/>
                  <a:ea typeface="+mn-ea"/>
                  <a:cs typeface="+mn-cs"/>
                  <a:sym typeface="Calibri"/>
                </a:endParaRPr>
              </a:p>
            </p:txBody>
          </p:sp>
        </p:grpSp>
        <p:sp>
          <p:nvSpPr>
            <p:cNvPr id="24" name="Arc 23">
              <a:extLst>
                <a:ext uri="{FF2B5EF4-FFF2-40B4-BE49-F238E27FC236}">
                  <a16:creationId xmlns="" xmlns:a16="http://schemas.microsoft.com/office/drawing/2014/main" id="{376B828C-6525-4436-AEF9-6D1BFBF4B250}"/>
                </a:ext>
              </a:extLst>
            </p:cNvPr>
            <p:cNvSpPr/>
            <p:nvPr/>
          </p:nvSpPr>
          <p:spPr>
            <a:xfrm rot="6049021">
              <a:off x="7389511" y="1657690"/>
              <a:ext cx="914400" cy="914400"/>
            </a:xfrm>
            <a:prstGeom prst="arc">
              <a:avLst>
                <a:gd name="adj1" fmla="val 2502042"/>
                <a:gd name="adj2" fmla="val 17771660"/>
              </a:avLst>
            </a:prstGeom>
            <a:noFill/>
            <a:ln w="28575" cap="flat" cmpd="sng" algn="ctr">
              <a:solidFill>
                <a:sysClr val="windowText" lastClr="000000">
                  <a:lumMod val="50000"/>
                  <a:lumOff val="50000"/>
                </a:sysClr>
              </a:solidFill>
              <a:prstDash val="solid"/>
              <a:tailEnd type="arrow"/>
            </a:ln>
            <a:effectLst/>
          </p:spPr>
          <p:txBody>
            <a:bodyPr rtlCol="0" anchor="ctr"/>
            <a:lstStyle/>
            <a:p>
              <a:pPr algn="ctr" defTabSz="914400" hangingPunct="1"/>
              <a:endParaRPr lang="en-US" kern="1200">
                <a:solidFill>
                  <a:prstClr val="black"/>
                </a:solidFill>
                <a:latin typeface="Calibri"/>
              </a:endParaRPr>
            </a:p>
          </p:txBody>
        </p:sp>
        <p:sp>
          <p:nvSpPr>
            <p:cNvPr id="171" name="TextBox 170">
              <a:extLst>
                <a:ext uri="{FF2B5EF4-FFF2-40B4-BE49-F238E27FC236}">
                  <a16:creationId xmlns="" xmlns:a16="http://schemas.microsoft.com/office/drawing/2014/main" id="{E73BF0E5-C85C-4DB7-99DE-BCDA28E0AECA}"/>
                </a:ext>
              </a:extLst>
            </p:cNvPr>
            <p:cNvSpPr txBox="1"/>
            <p:nvPr/>
          </p:nvSpPr>
          <p:spPr>
            <a:xfrm>
              <a:off x="7585662" y="1536471"/>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OE-4</a:t>
              </a:r>
            </a:p>
          </p:txBody>
        </p:sp>
        <p:sp>
          <p:nvSpPr>
            <p:cNvPr id="110" name="Arc 109">
              <a:extLst>
                <a:ext uri="{FF2B5EF4-FFF2-40B4-BE49-F238E27FC236}">
                  <a16:creationId xmlns="" xmlns:a16="http://schemas.microsoft.com/office/drawing/2014/main" id="{1BED6220-DE81-4FFC-93B4-9EFF490AEF76}"/>
                </a:ext>
              </a:extLst>
            </p:cNvPr>
            <p:cNvSpPr/>
            <p:nvPr/>
          </p:nvSpPr>
          <p:spPr>
            <a:xfrm rot="5134326">
              <a:off x="5032713" y="1510917"/>
              <a:ext cx="1302631" cy="914400"/>
            </a:xfrm>
            <a:prstGeom prst="arc">
              <a:avLst>
                <a:gd name="adj1" fmla="val 2502042"/>
                <a:gd name="adj2" fmla="val 14726686"/>
              </a:avLst>
            </a:prstGeom>
            <a:noFill/>
            <a:ln w="28575" cap="flat" cmpd="sng" algn="ctr">
              <a:solidFill>
                <a:sysClr val="windowText" lastClr="000000">
                  <a:lumMod val="50000"/>
                  <a:lumOff val="50000"/>
                </a:sysClr>
              </a:solidFill>
              <a:prstDash val="solid"/>
              <a:tailEnd type="arrow"/>
            </a:ln>
            <a:effectLst/>
          </p:spPr>
          <p:txBody>
            <a:bodyPr rtlCol="0" anchor="ctr"/>
            <a:lstStyle/>
            <a:p>
              <a:pPr algn="ctr" defTabSz="914400" hangingPunct="1"/>
              <a:endParaRPr lang="en-US" kern="1200">
                <a:solidFill>
                  <a:prstClr val="black"/>
                </a:solidFill>
                <a:latin typeface="Calibri"/>
              </a:endParaRPr>
            </a:p>
          </p:txBody>
        </p:sp>
        <p:sp>
          <p:nvSpPr>
            <p:cNvPr id="124" name="TextBox 123">
              <a:extLst>
                <a:ext uri="{FF2B5EF4-FFF2-40B4-BE49-F238E27FC236}">
                  <a16:creationId xmlns="" xmlns:a16="http://schemas.microsoft.com/office/drawing/2014/main" id="{855A1A5C-D683-4CBF-8B16-BF9F17D0A06B}"/>
                </a:ext>
              </a:extLst>
            </p:cNvPr>
            <p:cNvSpPr txBox="1"/>
            <p:nvPr/>
          </p:nvSpPr>
          <p:spPr>
            <a:xfrm>
              <a:off x="5130853" y="1335838"/>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OE-11</a:t>
              </a:r>
            </a:p>
          </p:txBody>
        </p:sp>
      </p:grpSp>
      <p:sp>
        <p:nvSpPr>
          <p:cNvPr id="165" name="Speech Bubble: Rectangle 164">
            <a:extLst>
              <a:ext uri="{FF2B5EF4-FFF2-40B4-BE49-F238E27FC236}">
                <a16:creationId xmlns="" xmlns:a16="http://schemas.microsoft.com/office/drawing/2014/main" id="{0F4E16BA-AFAC-438E-931E-38B1845058C2}"/>
              </a:ext>
            </a:extLst>
          </p:cNvPr>
          <p:cNvSpPr/>
          <p:nvPr/>
        </p:nvSpPr>
        <p:spPr>
          <a:xfrm>
            <a:off x="2616051" y="1042894"/>
            <a:ext cx="2071323" cy="445878"/>
          </a:xfrm>
          <a:prstGeom prst="wedgeRectCallout">
            <a:avLst>
              <a:gd name="adj1" fmla="val 69631"/>
              <a:gd name="adj2" fmla="val 38689"/>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bg1">
                    <a:lumMod val="50000"/>
                  </a:schemeClr>
                </a:solidFill>
              </a:rPr>
              <a:t>SO-SO communication across ONAP instances is via External API.</a:t>
            </a:r>
          </a:p>
        </p:txBody>
      </p:sp>
      <p:sp>
        <p:nvSpPr>
          <p:cNvPr id="181" name="Speech Bubble: Rectangle 180">
            <a:extLst>
              <a:ext uri="{FF2B5EF4-FFF2-40B4-BE49-F238E27FC236}">
                <a16:creationId xmlns="" xmlns:a16="http://schemas.microsoft.com/office/drawing/2014/main" id="{FCAE468E-5DA8-44C9-85E8-8B67DAA0FF8A}"/>
              </a:ext>
            </a:extLst>
          </p:cNvPr>
          <p:cNvSpPr/>
          <p:nvPr/>
        </p:nvSpPr>
        <p:spPr>
          <a:xfrm>
            <a:off x="10016176" y="5796999"/>
            <a:ext cx="1641228" cy="476893"/>
          </a:xfrm>
          <a:prstGeom prst="wedgeRectCallout">
            <a:avLst>
              <a:gd name="adj1" fmla="val -175588"/>
              <a:gd name="adj2" fmla="val 19555"/>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bg1">
                    <a:lumMod val="50000"/>
                  </a:schemeClr>
                </a:solidFill>
              </a:rPr>
              <a:t>Controller functions common to both SDN-C and Generic NF Controller.</a:t>
            </a:r>
          </a:p>
        </p:txBody>
      </p:sp>
      <p:sp>
        <p:nvSpPr>
          <p:cNvPr id="166" name="TextBox 165"/>
          <p:cNvSpPr txBox="1"/>
          <p:nvPr/>
        </p:nvSpPr>
        <p:spPr>
          <a:xfrm>
            <a:off x="5514308" y="963173"/>
            <a:ext cx="672877" cy="307777"/>
          </a:xfrm>
          <a:prstGeom prst="rect">
            <a:avLst/>
          </a:prstGeom>
          <a:noFill/>
        </p:spPr>
        <p:txBody>
          <a:bodyPr wrap="none" lIns="0" tIns="0" rIns="0" bIns="0" rtlCol="0">
            <a:spAutoFit/>
          </a:bodyPr>
          <a:lstStyle/>
          <a:p>
            <a:r>
              <a:rPr lang="en-US" sz="2000" b="1" dirty="0">
                <a:solidFill>
                  <a:srgbClr val="DA0081"/>
                </a:solidFill>
                <a:latin typeface="+mj-lt"/>
              </a:rPr>
              <a:t>Legato</a:t>
            </a:r>
          </a:p>
        </p:txBody>
      </p:sp>
      <p:sp>
        <p:nvSpPr>
          <p:cNvPr id="175" name="Up-Down Arrow 174"/>
          <p:cNvSpPr/>
          <p:nvPr/>
        </p:nvSpPr>
        <p:spPr>
          <a:xfrm>
            <a:off x="6152280" y="1133623"/>
            <a:ext cx="278916" cy="594700"/>
          </a:xfrm>
          <a:prstGeom prst="upDownArrow">
            <a:avLst/>
          </a:prstGeom>
          <a:solidFill>
            <a:srgbClr val="DA008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7" name="TextBox 176"/>
          <p:cNvSpPr txBox="1"/>
          <p:nvPr/>
        </p:nvSpPr>
        <p:spPr>
          <a:xfrm>
            <a:off x="6713795" y="1003987"/>
            <a:ext cx="926344" cy="307777"/>
          </a:xfrm>
          <a:prstGeom prst="rect">
            <a:avLst/>
          </a:prstGeom>
          <a:noFill/>
        </p:spPr>
        <p:txBody>
          <a:bodyPr wrap="none" lIns="0" tIns="0" rIns="0" bIns="0" rtlCol="0">
            <a:spAutoFit/>
          </a:bodyPr>
          <a:lstStyle/>
          <a:p>
            <a:r>
              <a:rPr lang="en-US" sz="2000" b="1" dirty="0">
                <a:solidFill>
                  <a:srgbClr val="DA0081"/>
                </a:solidFill>
                <a:latin typeface="+mj-lt"/>
              </a:rPr>
              <a:t>Interlude</a:t>
            </a:r>
          </a:p>
        </p:txBody>
      </p:sp>
      <p:sp>
        <p:nvSpPr>
          <p:cNvPr id="178" name="Left-Right Arrow 177"/>
          <p:cNvSpPr/>
          <p:nvPr/>
        </p:nvSpPr>
        <p:spPr>
          <a:xfrm rot="19466933">
            <a:off x="6546558" y="1327310"/>
            <a:ext cx="700987" cy="336896"/>
          </a:xfrm>
          <a:prstGeom prst="leftRightArrow">
            <a:avLst/>
          </a:prstGeom>
          <a:solidFill>
            <a:srgbClr val="DA008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2" name="TextBox 181"/>
          <p:cNvSpPr txBox="1"/>
          <p:nvPr/>
        </p:nvSpPr>
        <p:spPr>
          <a:xfrm>
            <a:off x="3863336" y="6215978"/>
            <a:ext cx="640496" cy="307777"/>
          </a:xfrm>
          <a:prstGeom prst="rect">
            <a:avLst/>
          </a:prstGeom>
          <a:noFill/>
        </p:spPr>
        <p:txBody>
          <a:bodyPr wrap="none" lIns="0" tIns="0" rIns="0" bIns="0" rtlCol="0">
            <a:spAutoFit/>
          </a:bodyPr>
          <a:lstStyle/>
          <a:p>
            <a:r>
              <a:rPr lang="en-US" sz="2000" b="1" dirty="0">
                <a:solidFill>
                  <a:srgbClr val="FFC000"/>
                </a:solidFill>
                <a:latin typeface="+mj-lt"/>
              </a:rPr>
              <a:t>Presto</a:t>
            </a:r>
          </a:p>
        </p:txBody>
      </p:sp>
      <p:sp>
        <p:nvSpPr>
          <p:cNvPr id="183" name="Up-Down Arrow 182"/>
          <p:cNvSpPr/>
          <p:nvPr/>
        </p:nvSpPr>
        <p:spPr>
          <a:xfrm>
            <a:off x="4525213" y="5435838"/>
            <a:ext cx="331932" cy="1124117"/>
          </a:xfrm>
          <a:prstGeom prst="upDownArrow">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57001747"/>
      </p:ext>
    </p:extLst>
  </p:cSld>
  <p:clrMapOvr>
    <a:masterClrMapping/>
  </p:clrMapOvr>
  <p:transition>
    <p:wipe dir="r"/>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843677" y="1143000"/>
            <a:ext cx="10504646" cy="5383530"/>
          </a:xfrm>
          <a:prstGeom prst="rect">
            <a:avLst/>
          </a:prstGeom>
        </p:spPr>
        <p:txBody>
          <a:bodyPr>
            <a:normAutofit fontScale="70000" lnSpcReduction="20000"/>
          </a:bodyPr>
          <a:lstStyle/>
          <a:p>
            <a:r>
              <a:rPr lang="en-US" dirty="0"/>
              <a:t>It is envisioned that from a Service Provider to </a:t>
            </a:r>
            <a:r>
              <a:rPr lang="en-US" dirty="0" smtClean="0"/>
              <a:t>BSS/OSS interaction </a:t>
            </a:r>
            <a:r>
              <a:rPr lang="en-US" dirty="0"/>
              <a:t>context (i.e. MEF </a:t>
            </a:r>
            <a:r>
              <a:rPr lang="en-US" dirty="0" smtClean="0"/>
              <a:t>Legato), </a:t>
            </a:r>
            <a:r>
              <a:rPr lang="en-US" dirty="0"/>
              <a:t>the ONAP External API will support the following types of interacts:</a:t>
            </a:r>
          </a:p>
          <a:p>
            <a:pPr marL="457200" indent="-457200">
              <a:buFont typeface="Arial" panose="020B0604020202020204" pitchFamily="34" charset="0"/>
              <a:buChar char="•"/>
            </a:pPr>
            <a:r>
              <a:rPr lang="en-US" dirty="0" smtClean="0"/>
              <a:t>BSS/OSS retrieves Service Models</a:t>
            </a:r>
          </a:p>
          <a:p>
            <a:pPr marL="457200" indent="-457200">
              <a:buFont typeface="Arial" panose="020B0604020202020204" pitchFamily="34" charset="0"/>
              <a:buChar char="•"/>
            </a:pPr>
            <a:r>
              <a:rPr lang="en-US" dirty="0" smtClean="0"/>
              <a:t>BSS/OSS requests </a:t>
            </a:r>
            <a:r>
              <a:rPr lang="en-US" dirty="0"/>
              <a:t>service feasibility determination.</a:t>
            </a:r>
          </a:p>
          <a:p>
            <a:pPr marL="457200" indent="-457200">
              <a:buFont typeface="Arial" panose="020B0604020202020204" pitchFamily="34" charset="0"/>
              <a:buChar char="•"/>
            </a:pPr>
            <a:r>
              <a:rPr lang="en-US" dirty="0" smtClean="0"/>
              <a:t>BSS/OSS requests reservations of capabilities related </a:t>
            </a:r>
            <a:r>
              <a:rPr lang="en-US" dirty="0"/>
              <a:t>to a potential Service.</a:t>
            </a:r>
          </a:p>
          <a:p>
            <a:pPr marL="457200" indent="-457200">
              <a:buFont typeface="Arial" panose="020B0604020202020204" pitchFamily="34" charset="0"/>
              <a:buChar char="•"/>
            </a:pPr>
            <a:r>
              <a:rPr lang="en-US" dirty="0" smtClean="0"/>
              <a:t>BSS/OSS requests </a:t>
            </a:r>
            <a:r>
              <a:rPr lang="en-US" dirty="0"/>
              <a:t>activation of Service.</a:t>
            </a:r>
          </a:p>
          <a:p>
            <a:pPr marL="457200" indent="-457200">
              <a:buFont typeface="Arial" panose="020B0604020202020204" pitchFamily="34" charset="0"/>
              <a:buChar char="•"/>
            </a:pPr>
            <a:r>
              <a:rPr lang="en-US" dirty="0" smtClean="0"/>
              <a:t>BSS/OSS receives </a:t>
            </a:r>
            <a:r>
              <a:rPr lang="en-US" dirty="0"/>
              <a:t>Service activation tracking status updates.</a:t>
            </a:r>
          </a:p>
          <a:p>
            <a:pPr marL="457200" indent="-457200">
              <a:buFont typeface="Arial" panose="020B0604020202020204" pitchFamily="34" charset="0"/>
              <a:buChar char="•"/>
            </a:pPr>
            <a:r>
              <a:rPr lang="en-US" dirty="0" smtClean="0"/>
              <a:t>BSS/OSS retrieves Service Inventory</a:t>
            </a:r>
          </a:p>
          <a:p>
            <a:pPr marL="457200" indent="-457200">
              <a:buFont typeface="Arial" panose="020B0604020202020204" pitchFamily="34" charset="0"/>
              <a:buChar char="•"/>
            </a:pPr>
            <a:r>
              <a:rPr lang="en-US" dirty="0" smtClean="0"/>
              <a:t>BSS/OSS receives </a:t>
            </a:r>
            <a:r>
              <a:rPr lang="en-US" dirty="0"/>
              <a:t>usage events due to a Customer initiating dynamic activity on their Service (e.g., increase in bandwidth).</a:t>
            </a:r>
          </a:p>
          <a:p>
            <a:pPr marL="457200" indent="-457200">
              <a:buFont typeface="Arial" panose="020B0604020202020204" pitchFamily="34" charset="0"/>
              <a:buChar char="•"/>
            </a:pPr>
            <a:r>
              <a:rPr lang="en-US" dirty="0" smtClean="0"/>
              <a:t>BSS/OSS receives </a:t>
            </a:r>
            <a:r>
              <a:rPr lang="en-US" dirty="0"/>
              <a:t>a summary of Service quality and usage information</a:t>
            </a:r>
            <a:r>
              <a:rPr lang="en-US" dirty="0" smtClean="0"/>
              <a:t>.</a:t>
            </a:r>
          </a:p>
          <a:p>
            <a:pPr marL="457200" indent="-457200">
              <a:buFont typeface="Arial" panose="020B0604020202020204" pitchFamily="34" charset="0"/>
              <a:buChar char="•"/>
            </a:pPr>
            <a:r>
              <a:rPr lang="en-US" dirty="0" smtClean="0"/>
              <a:t>BSS/OSS receives Service state and fault event information</a:t>
            </a:r>
            <a:endParaRPr lang="en-US" dirty="0"/>
          </a:p>
          <a:p>
            <a:pPr marL="457200" indent="-457200">
              <a:buFont typeface="Arial" panose="020B0604020202020204" pitchFamily="34" charset="0"/>
              <a:buChar char="•"/>
            </a:pPr>
            <a:r>
              <a:rPr lang="en-US" dirty="0" smtClean="0"/>
              <a:t>BSS/OSS receives </a:t>
            </a:r>
            <a:r>
              <a:rPr lang="en-US" dirty="0"/>
              <a:t>Service Activation Testing results.</a:t>
            </a:r>
          </a:p>
          <a:p>
            <a:pPr marL="457200" indent="-457200">
              <a:buFont typeface="Arial" panose="020B0604020202020204" pitchFamily="34" charset="0"/>
              <a:buChar char="•"/>
            </a:pPr>
            <a:r>
              <a:rPr lang="en-US" dirty="0" smtClean="0"/>
              <a:t>BSS/OSS </a:t>
            </a:r>
            <a:r>
              <a:rPr lang="en-US" dirty="0"/>
              <a:t>receive capability information about the Service layer</a:t>
            </a:r>
            <a:r>
              <a:rPr lang="en-US" dirty="0" smtClean="0"/>
              <a:t>.</a:t>
            </a:r>
          </a:p>
          <a:p>
            <a:pPr marL="457200" indent="-457200">
              <a:buFont typeface="Arial" panose="020B0604020202020204" pitchFamily="34" charset="0"/>
              <a:buChar char="•"/>
            </a:pPr>
            <a:r>
              <a:rPr lang="en-US" dirty="0"/>
              <a:t>BSS/OSS manages Licenses</a:t>
            </a:r>
          </a:p>
          <a:p>
            <a:pPr marL="457200" indent="-457200">
              <a:buFont typeface="Arial" panose="020B0604020202020204" pitchFamily="34" charset="0"/>
              <a:buChar char="•"/>
            </a:pPr>
            <a:r>
              <a:rPr lang="en-US" dirty="0" smtClean="0"/>
              <a:t>BSS/OSS receives License Usage information</a:t>
            </a:r>
          </a:p>
          <a:p>
            <a:endParaRPr lang="en-US" dirty="0"/>
          </a:p>
        </p:txBody>
      </p:sp>
      <p:sp>
        <p:nvSpPr>
          <p:cNvPr id="4" name="Title 1"/>
          <p:cNvSpPr>
            <a:spLocks noGrp="1"/>
          </p:cNvSpPr>
          <p:nvPr>
            <p:ph type="title"/>
          </p:nvPr>
        </p:nvSpPr>
        <p:spPr>
          <a:xfrm>
            <a:off x="740600" y="93774"/>
            <a:ext cx="10707635" cy="780237"/>
          </a:xfrm>
        </p:spPr>
        <p:txBody>
          <a:bodyPr>
            <a:normAutofit fontScale="90000"/>
          </a:bodyPr>
          <a:lstStyle/>
          <a:p>
            <a:r>
              <a:rPr lang="en-US" b="1" dirty="0" smtClean="0"/>
              <a:t>Legato Interface Reference Point (BSS/OSS-ONAP)</a:t>
            </a:r>
          </a:p>
        </p:txBody>
      </p:sp>
    </p:spTree>
    <p:extLst>
      <p:ext uri="{BB962C8B-B14F-4D97-AF65-F5344CB8AC3E}">
        <p14:creationId xmlns:p14="http://schemas.microsoft.com/office/powerpoint/2010/main" val="2141816903"/>
      </p:ext>
    </p:extLst>
  </p:cSld>
  <p:clrMapOvr>
    <a:masterClrMapping/>
  </p:clrMapOvr>
  <p:transition>
    <p:wipe dir="r"/>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843677" y="1154430"/>
            <a:ext cx="10504646" cy="5019670"/>
          </a:xfrm>
          <a:prstGeom prst="rect">
            <a:avLst/>
          </a:prstGeom>
        </p:spPr>
        <p:txBody>
          <a:bodyPr>
            <a:noAutofit/>
          </a:bodyPr>
          <a:lstStyle/>
          <a:p>
            <a:pPr marL="0" indent="0">
              <a:buNone/>
            </a:pPr>
            <a:r>
              <a:rPr lang="en-US" sz="1800" dirty="0"/>
              <a:t>It is envisioned that from a Service Provider to Partner Provider interaction context (i.e. MEF Interlude), the ONAP External API will support the following types of interacts:</a:t>
            </a:r>
          </a:p>
          <a:p>
            <a:pPr marL="285750" indent="-285750">
              <a:buFont typeface="Arial" panose="020B0604020202020204" pitchFamily="34" charset="0"/>
              <a:buChar char="•"/>
            </a:pPr>
            <a:r>
              <a:rPr lang="en-US" sz="1800" dirty="0"/>
              <a:t>Service Provider controls aspects of the Service within the Partner domain (on behalf of the Customer) by requesting changes to dynamic parameters as permitted by service policies.</a:t>
            </a:r>
          </a:p>
          <a:p>
            <a:pPr marL="285750" indent="-285750">
              <a:buFont typeface="Arial" panose="020B0604020202020204" pitchFamily="34" charset="0"/>
              <a:buChar char="•"/>
            </a:pPr>
            <a:r>
              <a:rPr lang="en-US" sz="1800" dirty="0"/>
              <a:t>Service Provider queries state of the Service.</a:t>
            </a:r>
          </a:p>
          <a:p>
            <a:pPr marL="285750" indent="-285750">
              <a:buFont typeface="Arial" panose="020B0604020202020204" pitchFamily="34" charset="0"/>
              <a:buChar char="•"/>
            </a:pPr>
            <a:r>
              <a:rPr lang="en-US" sz="1800" dirty="0"/>
              <a:t>Service Provider requests change to administrative state or permitted attributes of a Service.</a:t>
            </a:r>
          </a:p>
          <a:p>
            <a:pPr marL="285750" indent="-285750">
              <a:buFont typeface="Arial" panose="020B0604020202020204" pitchFamily="34" charset="0"/>
              <a:buChar char="•"/>
            </a:pPr>
            <a:r>
              <a:rPr lang="en-US" sz="1800" dirty="0"/>
              <a:t>Service Provider request creation of connectivity between two Service Interfaces as permitted by established business arrangement.</a:t>
            </a:r>
          </a:p>
          <a:p>
            <a:pPr marL="285750" indent="-285750">
              <a:buFont typeface="Arial" panose="020B0604020202020204" pitchFamily="34" charset="0"/>
              <a:buChar char="•"/>
            </a:pPr>
            <a:r>
              <a:rPr lang="en-US" sz="1800" dirty="0"/>
              <a:t>Service Provider request instantiation of functional service components as permitted by established business arrangement.</a:t>
            </a:r>
          </a:p>
          <a:p>
            <a:pPr marL="285750" indent="-285750">
              <a:buFont typeface="Arial" panose="020B0604020202020204" pitchFamily="34" charset="0"/>
              <a:buChar char="•"/>
            </a:pPr>
            <a:r>
              <a:rPr lang="en-US" sz="1800" dirty="0"/>
              <a:t>Service Provider queries the Partner for detailed information related to Services provided by the Partner to the Service Provider.</a:t>
            </a:r>
          </a:p>
          <a:p>
            <a:pPr marL="285750" indent="-285750">
              <a:buFont typeface="Arial" panose="020B0604020202020204" pitchFamily="34" charset="0"/>
              <a:buChar char="•"/>
            </a:pPr>
            <a:r>
              <a:rPr lang="en-US" sz="1800" dirty="0"/>
              <a:t>Service Provider receives Service specific event notifications (e.g., Service Problem Alerts) from the Partner.</a:t>
            </a:r>
          </a:p>
          <a:p>
            <a:pPr marL="285750" indent="-285750">
              <a:buFont typeface="Arial" panose="020B0604020202020204" pitchFamily="34" charset="0"/>
              <a:buChar char="•"/>
            </a:pPr>
            <a:r>
              <a:rPr lang="en-US" sz="1800" dirty="0"/>
              <a:t>Service Provider receives Service specific performance information from the Partner.</a:t>
            </a:r>
          </a:p>
          <a:p>
            <a:pPr marL="285750" indent="-285750">
              <a:buFont typeface="Arial" panose="020B0604020202020204" pitchFamily="34" charset="0"/>
              <a:buChar char="•"/>
            </a:pPr>
            <a:r>
              <a:rPr lang="en-US" sz="1800" dirty="0"/>
              <a:t>Service Provider request Service related test initiation and receive test results from the Partner.</a:t>
            </a:r>
          </a:p>
          <a:p>
            <a:endParaRPr lang="en-US" sz="1800" dirty="0"/>
          </a:p>
        </p:txBody>
      </p:sp>
      <p:sp>
        <p:nvSpPr>
          <p:cNvPr id="4" name="Title 1"/>
          <p:cNvSpPr>
            <a:spLocks noGrp="1"/>
          </p:cNvSpPr>
          <p:nvPr>
            <p:ph type="title"/>
          </p:nvPr>
        </p:nvSpPr>
        <p:spPr>
          <a:xfrm>
            <a:off x="740600" y="93774"/>
            <a:ext cx="10707635" cy="780237"/>
          </a:xfrm>
        </p:spPr>
        <p:txBody>
          <a:bodyPr>
            <a:normAutofit fontScale="90000"/>
          </a:bodyPr>
          <a:lstStyle/>
          <a:p>
            <a:r>
              <a:rPr lang="en-US" b="1" dirty="0" smtClean="0"/>
              <a:t>Interlude Interface Reference Point (ONAP-Partner)</a:t>
            </a:r>
          </a:p>
        </p:txBody>
      </p:sp>
    </p:spTree>
    <p:extLst>
      <p:ext uri="{BB962C8B-B14F-4D97-AF65-F5344CB8AC3E}">
        <p14:creationId xmlns:p14="http://schemas.microsoft.com/office/powerpoint/2010/main" val="793781838"/>
      </p:ext>
    </p:extLst>
  </p:cSld>
  <p:clrMapOvr>
    <a:masterClrMapping/>
  </p:clrMapOvr>
  <p:transition>
    <p:wipe dir="r"/>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Information Domains in ONAP</a:t>
            </a:r>
            <a:endParaRPr lang="en-US" b="1" dirty="0"/>
          </a:p>
        </p:txBody>
      </p:sp>
      <p:sp>
        <p:nvSpPr>
          <p:cNvPr id="4" name="Content Placeholder 3"/>
          <p:cNvSpPr>
            <a:spLocks noGrp="1"/>
          </p:cNvSpPr>
          <p:nvPr>
            <p:ph sz="half" idx="2"/>
          </p:nvPr>
        </p:nvSpPr>
        <p:spPr>
          <a:xfrm>
            <a:off x="6355676" y="971550"/>
            <a:ext cx="5829976" cy="5598310"/>
          </a:xfrm>
        </p:spPr>
        <p:txBody>
          <a:bodyPr>
            <a:noAutofit/>
          </a:bodyPr>
          <a:lstStyle/>
          <a:p>
            <a:pPr marL="0" indent="0">
              <a:spcBef>
                <a:spcPts val="0"/>
              </a:spcBef>
              <a:spcAft>
                <a:spcPts val="200"/>
              </a:spcAft>
              <a:buNone/>
            </a:pPr>
            <a:r>
              <a:rPr lang="en-US" sz="1600" b="1" dirty="0">
                <a:latin typeface="Calibri" panose="020F0502020204030204" pitchFamily="34" charset="0"/>
              </a:rPr>
              <a:t>Governance/Processes</a:t>
            </a:r>
          </a:p>
          <a:p>
            <a:pPr marL="0" indent="0">
              <a:spcBef>
                <a:spcPts val="0"/>
              </a:spcBef>
              <a:spcAft>
                <a:spcPts val="200"/>
              </a:spcAft>
              <a:buNone/>
            </a:pPr>
            <a:r>
              <a:rPr lang="en-US" sz="1600" dirty="0">
                <a:latin typeface="Calibri" panose="020F0502020204030204" pitchFamily="34" charset="0"/>
              </a:rPr>
              <a:t>Policy/Rule/Constraints, SLA/OLA Definition, </a:t>
            </a:r>
          </a:p>
          <a:p>
            <a:pPr marL="0" indent="0">
              <a:spcBef>
                <a:spcPts val="0"/>
              </a:spcBef>
              <a:spcAft>
                <a:spcPts val="200"/>
              </a:spcAft>
              <a:buNone/>
            </a:pPr>
            <a:r>
              <a:rPr lang="en-US" sz="1600" dirty="0">
                <a:latin typeface="Calibri" panose="020F0502020204030204" pitchFamily="34" charset="0"/>
              </a:rPr>
              <a:t>Asset/Capacity Management, Configuration/Change/Incident Management, Catalog Management</a:t>
            </a:r>
          </a:p>
          <a:p>
            <a:pPr marL="0" indent="0">
              <a:spcBef>
                <a:spcPts val="0"/>
              </a:spcBef>
              <a:spcAft>
                <a:spcPts val="200"/>
              </a:spcAft>
              <a:buNone/>
            </a:pPr>
            <a:r>
              <a:rPr lang="en-US" sz="1600" b="1" dirty="0">
                <a:latin typeface="Calibri" panose="020F0502020204030204" pitchFamily="34" charset="0"/>
              </a:rPr>
              <a:t>Service Design</a:t>
            </a:r>
          </a:p>
          <a:p>
            <a:pPr marL="0" indent="0">
              <a:spcBef>
                <a:spcPts val="0"/>
              </a:spcBef>
              <a:spcAft>
                <a:spcPts val="200"/>
              </a:spcAft>
              <a:buNone/>
            </a:pPr>
            <a:r>
              <a:rPr lang="en-US" sz="1600" dirty="0">
                <a:latin typeface="Calibri" panose="020F0502020204030204" pitchFamily="34" charset="0"/>
              </a:rPr>
              <a:t>Network function on-boarding</a:t>
            </a:r>
          </a:p>
          <a:p>
            <a:pPr marL="0" indent="0">
              <a:spcBef>
                <a:spcPts val="0"/>
              </a:spcBef>
              <a:spcAft>
                <a:spcPts val="200"/>
              </a:spcAft>
              <a:buNone/>
            </a:pPr>
            <a:r>
              <a:rPr lang="en-US" sz="1600" dirty="0">
                <a:latin typeface="Calibri" panose="020F0502020204030204" pitchFamily="34" charset="0"/>
              </a:rPr>
              <a:t>Service definition, including Service blueprints</a:t>
            </a:r>
          </a:p>
          <a:p>
            <a:pPr marL="0" indent="0">
              <a:spcBef>
                <a:spcPts val="0"/>
              </a:spcBef>
              <a:spcAft>
                <a:spcPts val="200"/>
              </a:spcAft>
              <a:buNone/>
            </a:pPr>
            <a:r>
              <a:rPr lang="en-US" sz="1600" b="1" dirty="0">
                <a:latin typeface="Calibri" panose="020F0502020204030204" pitchFamily="34" charset="0"/>
              </a:rPr>
              <a:t>Service Access</a:t>
            </a:r>
          </a:p>
          <a:p>
            <a:pPr marL="0" indent="0">
              <a:spcBef>
                <a:spcPts val="0"/>
              </a:spcBef>
              <a:spcAft>
                <a:spcPts val="200"/>
              </a:spcAft>
              <a:buNone/>
            </a:pPr>
            <a:r>
              <a:rPr lang="en-US" sz="1600" dirty="0">
                <a:latin typeface="Calibri" panose="020F0502020204030204" pitchFamily="34" charset="0"/>
              </a:rPr>
              <a:t>User/Tenant Management, Identity Management, RBAC</a:t>
            </a:r>
          </a:p>
          <a:p>
            <a:pPr marL="0" indent="0">
              <a:spcBef>
                <a:spcPts val="0"/>
              </a:spcBef>
              <a:spcAft>
                <a:spcPts val="200"/>
              </a:spcAft>
              <a:buNone/>
            </a:pPr>
            <a:r>
              <a:rPr lang="en-US" sz="1600" dirty="0">
                <a:latin typeface="Calibri" panose="020F0502020204030204" pitchFamily="34" charset="0"/>
              </a:rPr>
              <a:t>Entitlement Control</a:t>
            </a:r>
          </a:p>
          <a:p>
            <a:pPr marL="0" indent="0">
              <a:spcBef>
                <a:spcPts val="0"/>
              </a:spcBef>
              <a:spcAft>
                <a:spcPts val="200"/>
              </a:spcAft>
              <a:buNone/>
            </a:pPr>
            <a:r>
              <a:rPr lang="en-US" sz="1600" b="1" dirty="0" smtClean="0">
                <a:latin typeface="Calibri" panose="020F0502020204030204" pitchFamily="34" charset="0"/>
              </a:rPr>
              <a:t>Offered Services</a:t>
            </a:r>
            <a:endParaRPr lang="en-US" sz="1600" b="1" dirty="0">
              <a:latin typeface="Calibri" panose="020F0502020204030204" pitchFamily="34" charset="0"/>
            </a:endParaRPr>
          </a:p>
          <a:p>
            <a:pPr marL="0" indent="0">
              <a:spcBef>
                <a:spcPts val="0"/>
              </a:spcBef>
              <a:spcAft>
                <a:spcPts val="200"/>
              </a:spcAft>
              <a:buNone/>
            </a:pPr>
            <a:r>
              <a:rPr lang="en-US" sz="1600" dirty="0">
                <a:latin typeface="Calibri" panose="020F0502020204030204" pitchFamily="34" charset="0"/>
              </a:rPr>
              <a:t>Policy/Rule/Constraints, SLA/OLA Definition</a:t>
            </a:r>
          </a:p>
          <a:p>
            <a:pPr marL="0" indent="0">
              <a:spcBef>
                <a:spcPts val="0"/>
              </a:spcBef>
              <a:spcAft>
                <a:spcPts val="200"/>
              </a:spcAft>
              <a:buNone/>
            </a:pPr>
            <a:r>
              <a:rPr lang="en-US" sz="1600" dirty="0">
                <a:latin typeface="Calibri" panose="020F0502020204030204" pitchFamily="34" charset="0"/>
              </a:rPr>
              <a:t>Asset/Capacity Management, Configuration/Change/Incident Management</a:t>
            </a:r>
            <a:endParaRPr lang="en-US" sz="1600" b="1" dirty="0">
              <a:latin typeface="Calibri" panose="020F0502020204030204" pitchFamily="34" charset="0"/>
            </a:endParaRPr>
          </a:p>
          <a:p>
            <a:pPr marL="0" indent="0">
              <a:spcBef>
                <a:spcPts val="0"/>
              </a:spcBef>
              <a:spcAft>
                <a:spcPts val="200"/>
              </a:spcAft>
              <a:buNone/>
            </a:pPr>
            <a:r>
              <a:rPr lang="en-US" sz="1600" b="1" dirty="0">
                <a:latin typeface="Calibri" panose="020F0502020204030204" pitchFamily="34" charset="0"/>
              </a:rPr>
              <a:t>Services Components</a:t>
            </a:r>
          </a:p>
          <a:p>
            <a:pPr marL="0" indent="0">
              <a:spcBef>
                <a:spcPts val="0"/>
              </a:spcBef>
              <a:spcAft>
                <a:spcPts val="200"/>
              </a:spcAft>
              <a:buNone/>
            </a:pPr>
            <a:r>
              <a:rPr lang="en-US" sz="1600" dirty="0">
                <a:latin typeface="Calibri" panose="020F0502020204030204" pitchFamily="34" charset="0"/>
              </a:rPr>
              <a:t>Decomposition/Instantiation/Assurance/Remediation</a:t>
            </a:r>
          </a:p>
          <a:p>
            <a:pPr marL="0" indent="0">
              <a:spcBef>
                <a:spcPts val="0"/>
              </a:spcBef>
              <a:spcAft>
                <a:spcPts val="200"/>
              </a:spcAft>
              <a:buNone/>
            </a:pPr>
            <a:r>
              <a:rPr lang="en-US" sz="1600" dirty="0">
                <a:latin typeface="Calibri" panose="020F0502020204030204" pitchFamily="34" charset="0"/>
              </a:rPr>
              <a:t>Service Level Optimization, QoS Optimization, Policy Enforcement, </a:t>
            </a:r>
            <a:endParaRPr lang="en-US" sz="1600" b="1" dirty="0">
              <a:latin typeface="Calibri" panose="020F0502020204030204" pitchFamily="34" charset="0"/>
            </a:endParaRPr>
          </a:p>
          <a:p>
            <a:pPr marL="0" indent="0">
              <a:spcBef>
                <a:spcPts val="0"/>
              </a:spcBef>
              <a:spcAft>
                <a:spcPts val="200"/>
              </a:spcAft>
              <a:buNone/>
            </a:pPr>
            <a:r>
              <a:rPr lang="en-US" sz="1600" b="1" dirty="0">
                <a:latin typeface="Calibri" panose="020F0502020204030204" pitchFamily="34" charset="0"/>
              </a:rPr>
              <a:t>Logical Resource</a:t>
            </a:r>
          </a:p>
          <a:p>
            <a:pPr marL="0" indent="0">
              <a:spcBef>
                <a:spcPts val="0"/>
              </a:spcBef>
              <a:spcAft>
                <a:spcPts val="200"/>
              </a:spcAft>
              <a:buNone/>
            </a:pPr>
            <a:r>
              <a:rPr lang="en-US" sz="1600" dirty="0">
                <a:latin typeface="Calibri" panose="020F0502020204030204" pitchFamily="34" charset="0"/>
              </a:rPr>
              <a:t>Resource Matchmaking/Optimization</a:t>
            </a:r>
          </a:p>
          <a:p>
            <a:pPr marL="0" indent="0">
              <a:spcBef>
                <a:spcPts val="0"/>
              </a:spcBef>
              <a:spcAft>
                <a:spcPts val="200"/>
              </a:spcAft>
              <a:buNone/>
            </a:pPr>
            <a:r>
              <a:rPr lang="en-US" sz="1600" dirty="0">
                <a:latin typeface="Calibri" panose="020F0502020204030204" pitchFamily="34" charset="0"/>
              </a:rPr>
              <a:t>Resource Reservations/Allocations, Installation/Configuration</a:t>
            </a:r>
            <a:endParaRPr lang="en-US" sz="1600" b="1" dirty="0">
              <a:latin typeface="Calibri" panose="020F0502020204030204" pitchFamily="34" charset="0"/>
            </a:endParaRPr>
          </a:p>
          <a:p>
            <a:pPr marL="0" indent="0">
              <a:spcBef>
                <a:spcPts val="0"/>
              </a:spcBef>
              <a:spcAft>
                <a:spcPts val="200"/>
              </a:spcAft>
              <a:buNone/>
            </a:pPr>
            <a:r>
              <a:rPr lang="en-US" sz="1600" b="1" dirty="0">
                <a:latin typeface="Calibri" panose="020F0502020204030204" pitchFamily="34" charset="0"/>
              </a:rPr>
              <a:t>Real Infrastructure</a:t>
            </a:r>
          </a:p>
          <a:p>
            <a:pPr marL="0" indent="0">
              <a:spcBef>
                <a:spcPts val="0"/>
              </a:spcBef>
              <a:spcAft>
                <a:spcPts val="200"/>
              </a:spcAft>
              <a:buNone/>
            </a:pPr>
            <a:r>
              <a:rPr lang="en-US" sz="1600" dirty="0">
                <a:latin typeface="Calibri" panose="020F0502020204030204" pitchFamily="34" charset="0"/>
              </a:rPr>
              <a:t>Provider Registration, Infrastructure Discovery/Monitoring</a:t>
            </a:r>
          </a:p>
          <a:p>
            <a:pPr marL="0" indent="0">
              <a:spcBef>
                <a:spcPts val="0"/>
              </a:spcBef>
              <a:spcAft>
                <a:spcPts val="200"/>
              </a:spcAft>
              <a:buNone/>
            </a:pPr>
            <a:r>
              <a:rPr lang="en-US" sz="1600" dirty="0">
                <a:latin typeface="Calibri" panose="020F0502020204030204" pitchFamily="34" charset="0"/>
              </a:rPr>
              <a:t>Capacity Optimization</a:t>
            </a:r>
          </a:p>
        </p:txBody>
      </p:sp>
      <p:grpSp>
        <p:nvGrpSpPr>
          <p:cNvPr id="5" name="Group 4"/>
          <p:cNvGrpSpPr/>
          <p:nvPr/>
        </p:nvGrpSpPr>
        <p:grpSpPr>
          <a:xfrm>
            <a:off x="751760" y="1101850"/>
            <a:ext cx="5144181" cy="4306441"/>
            <a:chOff x="375249" y="1535259"/>
            <a:chExt cx="5904782" cy="4943177"/>
          </a:xfrm>
        </p:grpSpPr>
        <p:sp>
          <p:nvSpPr>
            <p:cNvPr id="6" name="Rectangle 5"/>
            <p:cNvSpPr/>
            <p:nvPr/>
          </p:nvSpPr>
          <p:spPr>
            <a:xfrm>
              <a:off x="379562" y="3441940"/>
              <a:ext cx="690114" cy="3036496"/>
            </a:xfrm>
            <a:prstGeom prst="rect">
              <a:avLst/>
            </a:prstGeom>
          </p:spPr>
          <p:style>
            <a:lnRef idx="0">
              <a:schemeClr val="accent1"/>
            </a:lnRef>
            <a:fillRef idx="3">
              <a:schemeClr val="accent1"/>
            </a:fillRef>
            <a:effectRef idx="3">
              <a:schemeClr val="accent1"/>
            </a:effectRef>
            <a:fontRef idx="minor">
              <a:schemeClr val="lt1"/>
            </a:fontRef>
          </p:style>
          <p:txBody>
            <a:bodyPr vert="vert270" rtlCol="0" anchor="ctr"/>
            <a:lstStyle/>
            <a:p>
              <a:pPr algn="ctr"/>
              <a:r>
                <a:rPr lang="en-US" sz="1399" b="1" dirty="0">
                  <a:latin typeface="Arial" panose="020B0604020202020204" pitchFamily="34" charset="0"/>
                  <a:cs typeface="Arial" panose="020B0604020202020204" pitchFamily="34" charset="0"/>
                </a:rPr>
                <a:t>Governance/Processes</a:t>
              </a:r>
            </a:p>
          </p:txBody>
        </p:sp>
        <p:sp>
          <p:nvSpPr>
            <p:cNvPr id="7" name="Rectangle 6"/>
            <p:cNvSpPr/>
            <p:nvPr/>
          </p:nvSpPr>
          <p:spPr>
            <a:xfrm>
              <a:off x="1854679" y="2955984"/>
              <a:ext cx="4425351" cy="793630"/>
            </a:xfrm>
            <a:prstGeom prst="rect">
              <a:avLst/>
            </a:prstGeom>
            <a:solidFill>
              <a:schemeClr val="tx1">
                <a:lumMod val="50000"/>
              </a:schemeClr>
            </a:solidFill>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1399" b="1" dirty="0" smtClean="0">
                  <a:latin typeface="Arial" panose="020B0604020202020204" pitchFamily="34" charset="0"/>
                  <a:cs typeface="Arial" panose="020B0604020202020204" pitchFamily="34" charset="0"/>
                </a:rPr>
                <a:t>Offered Services</a:t>
              </a:r>
              <a:r>
                <a:rPr lang="en-US" sz="1399" b="1" dirty="0">
                  <a:latin typeface="Arial" panose="020B0604020202020204" pitchFamily="34" charset="0"/>
                  <a:cs typeface="Arial" panose="020B0604020202020204" pitchFamily="34" charset="0"/>
                </a:rPr>
                <a:t/>
              </a:r>
              <a:br>
                <a:rPr lang="en-US" sz="1399" b="1" dirty="0">
                  <a:latin typeface="Arial" panose="020B0604020202020204" pitchFamily="34" charset="0"/>
                  <a:cs typeface="Arial" panose="020B0604020202020204" pitchFamily="34" charset="0"/>
                </a:rPr>
              </a:br>
              <a:r>
                <a:rPr lang="en-US" sz="1399" b="1" dirty="0">
                  <a:latin typeface="Arial" panose="020B0604020202020204" pitchFamily="34" charset="0"/>
                  <a:cs typeface="Arial" panose="020B0604020202020204" pitchFamily="34" charset="0"/>
                </a:rPr>
                <a:t>(What’s offered; Catalog)</a:t>
              </a:r>
            </a:p>
          </p:txBody>
        </p:sp>
        <p:sp>
          <p:nvSpPr>
            <p:cNvPr id="8" name="Rectangle 7"/>
            <p:cNvSpPr/>
            <p:nvPr/>
          </p:nvSpPr>
          <p:spPr>
            <a:xfrm>
              <a:off x="1854679" y="3867508"/>
              <a:ext cx="4425351" cy="793630"/>
            </a:xfrm>
            <a:prstGeom prst="rect">
              <a:avLst/>
            </a:prstGeom>
            <a:solidFill>
              <a:schemeClr val="tx1">
                <a:lumMod val="50000"/>
              </a:schemeClr>
            </a:solidFill>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1399" b="1" dirty="0">
                  <a:latin typeface="Arial" panose="020B0604020202020204" pitchFamily="34" charset="0"/>
                  <a:cs typeface="Arial" panose="020B0604020202020204" pitchFamily="34" charset="0"/>
                </a:rPr>
                <a:t>Service Components</a:t>
              </a:r>
              <a:br>
                <a:rPr lang="en-US" sz="1399" b="1" dirty="0">
                  <a:latin typeface="Arial" panose="020B0604020202020204" pitchFamily="34" charset="0"/>
                  <a:cs typeface="Arial" panose="020B0604020202020204" pitchFamily="34" charset="0"/>
                </a:rPr>
              </a:br>
              <a:r>
                <a:rPr lang="en-US" sz="1399" b="1" dirty="0">
                  <a:latin typeface="Arial" panose="020B0604020202020204" pitchFamily="34" charset="0"/>
                  <a:cs typeface="Arial" panose="020B0604020202020204" pitchFamily="34" charset="0"/>
                </a:rPr>
                <a:t>(Service Function Topology; </a:t>
              </a:r>
              <a:r>
                <a:rPr lang="en-US" sz="1399" b="1" dirty="0" smtClean="0">
                  <a:latin typeface="Arial" panose="020B0604020202020204" pitchFamily="34" charset="0"/>
                  <a:cs typeface="Arial" panose="020B0604020202020204" pitchFamily="34" charset="0"/>
                </a:rPr>
                <a:t>Abstract Network </a:t>
              </a:r>
              <a:r>
                <a:rPr lang="en-US" sz="1399" b="1" dirty="0">
                  <a:latin typeface="Arial" panose="020B0604020202020204" pitchFamily="34" charset="0"/>
                  <a:cs typeface="Arial" panose="020B0604020202020204" pitchFamily="34" charset="0"/>
                </a:rPr>
                <a:t>Functions)</a:t>
              </a:r>
            </a:p>
          </p:txBody>
        </p:sp>
        <p:sp>
          <p:nvSpPr>
            <p:cNvPr id="9" name="Rectangle 8"/>
            <p:cNvSpPr/>
            <p:nvPr/>
          </p:nvSpPr>
          <p:spPr>
            <a:xfrm>
              <a:off x="1854679" y="4779032"/>
              <a:ext cx="4425351" cy="793630"/>
            </a:xfrm>
            <a:prstGeom prst="rect">
              <a:avLst/>
            </a:prstGeom>
            <a:solidFill>
              <a:srgbClr val="00B050"/>
            </a:solidFill>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399" b="1" dirty="0">
                  <a:latin typeface="Arial" panose="020B0604020202020204" pitchFamily="34" charset="0"/>
                  <a:cs typeface="Arial" panose="020B0604020202020204" pitchFamily="34" charset="0"/>
                </a:rPr>
                <a:t>“Logical” Resource</a:t>
              </a:r>
            </a:p>
            <a:p>
              <a:pPr algn="ctr"/>
              <a:r>
                <a:rPr lang="en-US" sz="1399" b="1" dirty="0">
                  <a:latin typeface="Arial" panose="020B0604020202020204" pitchFamily="34" charset="0"/>
                  <a:cs typeface="Arial" panose="020B0604020202020204" pitchFamily="34" charset="0"/>
                </a:rPr>
                <a:t>(VNFs; VNF Forwarding Graphs)</a:t>
              </a:r>
            </a:p>
          </p:txBody>
        </p:sp>
        <p:sp>
          <p:nvSpPr>
            <p:cNvPr id="10" name="Rounded Rectangle 9"/>
            <p:cNvSpPr/>
            <p:nvPr/>
          </p:nvSpPr>
          <p:spPr>
            <a:xfrm>
              <a:off x="375250" y="1535259"/>
              <a:ext cx="5904781" cy="391307"/>
            </a:xfrm>
            <a:prstGeom prst="roundRect">
              <a:avLst>
                <a:gd name="adj" fmla="val 39084"/>
              </a:avLst>
            </a:prstGeom>
            <a:solidFill>
              <a:schemeClr val="bg1">
                <a:lumMod val="5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399" b="1" dirty="0">
                  <a:latin typeface="Arial" panose="020B0604020202020204" pitchFamily="34" charset="0"/>
                  <a:cs typeface="Arial" panose="020B0604020202020204" pitchFamily="34" charset="0"/>
                </a:rPr>
                <a:t>External APIs</a:t>
              </a:r>
            </a:p>
          </p:txBody>
        </p:sp>
        <p:sp>
          <p:nvSpPr>
            <p:cNvPr id="11" name="Rectangle 10"/>
            <p:cNvSpPr/>
            <p:nvPr/>
          </p:nvSpPr>
          <p:spPr>
            <a:xfrm>
              <a:off x="1854678" y="5684806"/>
              <a:ext cx="4425351" cy="793630"/>
            </a:xfrm>
            <a:prstGeom prst="rect">
              <a:avLst/>
            </a:prstGeom>
            <a:solidFill>
              <a:srgbClr val="00B050"/>
            </a:solidFill>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399" b="1" dirty="0">
                  <a:latin typeface="Arial" panose="020B0604020202020204" pitchFamily="34" charset="0"/>
                  <a:cs typeface="Arial" panose="020B0604020202020204" pitchFamily="34" charset="0"/>
                </a:rPr>
                <a:t>“Real” Infrastructure</a:t>
              </a:r>
            </a:p>
            <a:p>
              <a:pPr algn="ctr"/>
              <a:r>
                <a:rPr lang="en-US" sz="1399" b="1" dirty="0">
                  <a:latin typeface="Arial" panose="020B0604020202020204" pitchFamily="34" charset="0"/>
                  <a:cs typeface="Arial" panose="020B0604020202020204" pitchFamily="34" charset="0"/>
                </a:rPr>
                <a:t>(Physical/Virtual/Cloud – On/Off-Premise)</a:t>
              </a:r>
            </a:p>
          </p:txBody>
        </p:sp>
        <p:sp>
          <p:nvSpPr>
            <p:cNvPr id="12" name="Rectangle 11"/>
            <p:cNvSpPr/>
            <p:nvPr/>
          </p:nvSpPr>
          <p:spPr>
            <a:xfrm>
              <a:off x="1854678" y="2038710"/>
              <a:ext cx="4425351" cy="793630"/>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399" b="1" dirty="0">
                  <a:latin typeface="Arial" panose="020B0604020202020204" pitchFamily="34" charset="0"/>
                  <a:cs typeface="Arial" panose="020B0604020202020204" pitchFamily="34" charset="0"/>
                </a:rPr>
                <a:t>Service Access</a:t>
              </a:r>
            </a:p>
          </p:txBody>
        </p:sp>
        <p:sp>
          <p:nvSpPr>
            <p:cNvPr id="13" name="Rectangle 12"/>
            <p:cNvSpPr/>
            <p:nvPr/>
          </p:nvSpPr>
          <p:spPr>
            <a:xfrm>
              <a:off x="375249" y="2055959"/>
              <a:ext cx="690114" cy="1253705"/>
            </a:xfrm>
            <a:prstGeom prst="rect">
              <a:avLst/>
            </a:prstGeom>
            <a:solidFill>
              <a:srgbClr val="DAA600"/>
            </a:solidFill>
          </p:spPr>
          <p:style>
            <a:lnRef idx="0">
              <a:schemeClr val="accent4"/>
            </a:lnRef>
            <a:fillRef idx="3">
              <a:schemeClr val="accent4"/>
            </a:fillRef>
            <a:effectRef idx="3">
              <a:schemeClr val="accent4"/>
            </a:effectRef>
            <a:fontRef idx="minor">
              <a:schemeClr val="lt1"/>
            </a:fontRef>
          </p:style>
          <p:txBody>
            <a:bodyPr vert="vert270" rtlCol="0" anchor="ctr"/>
            <a:lstStyle/>
            <a:p>
              <a:pPr algn="ctr"/>
              <a:r>
                <a:rPr lang="en-US" sz="1399" b="1" dirty="0">
                  <a:latin typeface="Arial" panose="020B0604020202020204" pitchFamily="34" charset="0"/>
                  <a:cs typeface="Arial" panose="020B0604020202020204" pitchFamily="34" charset="0"/>
                </a:rPr>
                <a:t>Service </a:t>
              </a:r>
              <a:br>
                <a:rPr lang="en-US" sz="1399" b="1" dirty="0">
                  <a:latin typeface="Arial" panose="020B0604020202020204" pitchFamily="34" charset="0"/>
                  <a:cs typeface="Arial" panose="020B0604020202020204" pitchFamily="34" charset="0"/>
                </a:rPr>
              </a:br>
              <a:r>
                <a:rPr lang="en-US" sz="1399" b="1" dirty="0">
                  <a:latin typeface="Arial" panose="020B0604020202020204" pitchFamily="34" charset="0"/>
                  <a:cs typeface="Arial" panose="020B0604020202020204" pitchFamily="34" charset="0"/>
                </a:rPr>
                <a:t>Design</a:t>
              </a:r>
            </a:p>
          </p:txBody>
        </p:sp>
        <p:sp>
          <p:nvSpPr>
            <p:cNvPr id="14" name="Rectangle 13"/>
            <p:cNvSpPr/>
            <p:nvPr/>
          </p:nvSpPr>
          <p:spPr>
            <a:xfrm>
              <a:off x="1228185" y="2038710"/>
              <a:ext cx="463671" cy="4439726"/>
            </a:xfrm>
            <a:prstGeom prst="rect">
              <a:avLst/>
            </a:prstGeom>
            <a:solidFill>
              <a:schemeClr val="bg1">
                <a:lumMod val="50000"/>
              </a:schemeClr>
            </a:solidFill>
          </p:spPr>
          <p:style>
            <a:lnRef idx="0">
              <a:schemeClr val="accent3"/>
            </a:lnRef>
            <a:fillRef idx="3">
              <a:schemeClr val="accent3"/>
            </a:fillRef>
            <a:effectRef idx="3">
              <a:schemeClr val="accent3"/>
            </a:effectRef>
            <a:fontRef idx="minor">
              <a:schemeClr val="lt1"/>
            </a:fontRef>
          </p:style>
          <p:txBody>
            <a:bodyPr vert="vert270" rtlCol="0" anchor="ctr"/>
            <a:lstStyle/>
            <a:p>
              <a:pPr algn="ctr"/>
              <a:r>
                <a:rPr lang="en-US" sz="1399" b="1" dirty="0">
                  <a:latin typeface="Arial" panose="020B0604020202020204" pitchFamily="34" charset="0"/>
                  <a:cs typeface="Arial" panose="020B0604020202020204" pitchFamily="34" charset="0"/>
                </a:rPr>
                <a:t>Micro-service Bus /Integration Backplane</a:t>
              </a:r>
            </a:p>
          </p:txBody>
        </p:sp>
      </p:grpSp>
      <p:sp>
        <p:nvSpPr>
          <p:cNvPr id="15" name="Oval 14"/>
          <p:cNvSpPr/>
          <p:nvPr/>
        </p:nvSpPr>
        <p:spPr>
          <a:xfrm>
            <a:off x="1807567" y="2105952"/>
            <a:ext cx="4338327" cy="1850038"/>
          </a:xfrm>
          <a:prstGeom prst="ellipse">
            <a:avLst/>
          </a:prstGeom>
          <a:noFill/>
          <a:ln w="76200">
            <a:solidFill>
              <a:srgbClr val="DA008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a:p>
        </p:txBody>
      </p:sp>
      <p:sp>
        <p:nvSpPr>
          <p:cNvPr id="16" name="Oval 15"/>
          <p:cNvSpPr/>
          <p:nvPr/>
        </p:nvSpPr>
        <p:spPr>
          <a:xfrm>
            <a:off x="1756088" y="4058697"/>
            <a:ext cx="4338327" cy="1498303"/>
          </a:xfrm>
          <a:prstGeom prst="ellipse">
            <a:avLst/>
          </a:prstGeom>
          <a:noFill/>
          <a:ln w="76200">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a:p>
        </p:txBody>
      </p:sp>
      <p:sp>
        <p:nvSpPr>
          <p:cNvPr id="18" name="Oval 17"/>
          <p:cNvSpPr/>
          <p:nvPr/>
        </p:nvSpPr>
        <p:spPr>
          <a:xfrm>
            <a:off x="251669" y="5712842"/>
            <a:ext cx="614163" cy="225869"/>
          </a:xfrm>
          <a:prstGeom prst="ellipse">
            <a:avLst/>
          </a:prstGeom>
          <a:solidFill>
            <a:srgbClr val="DA008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256227" y="6222868"/>
            <a:ext cx="614163" cy="225869"/>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239883" y="5336628"/>
            <a:ext cx="1088888" cy="369012"/>
          </a:xfrm>
          <a:prstGeom prst="rect">
            <a:avLst/>
          </a:prstGeom>
          <a:noFill/>
        </p:spPr>
        <p:txBody>
          <a:bodyPr wrap="none" rtlCol="0">
            <a:spAutoFit/>
          </a:bodyPr>
          <a:lstStyle/>
          <a:p>
            <a:r>
              <a:rPr lang="en-US" sz="1798" b="1" u="sng" dirty="0" smtClean="0"/>
              <a:t>Color Key</a:t>
            </a:r>
            <a:endParaRPr lang="en-US" sz="1798" b="1" u="sng" dirty="0"/>
          </a:p>
        </p:txBody>
      </p:sp>
      <p:sp>
        <p:nvSpPr>
          <p:cNvPr id="21" name="TextBox 20"/>
          <p:cNvSpPr txBox="1"/>
          <p:nvPr/>
        </p:nvSpPr>
        <p:spPr>
          <a:xfrm>
            <a:off x="796365" y="5615062"/>
            <a:ext cx="1722302" cy="523220"/>
          </a:xfrm>
          <a:prstGeom prst="rect">
            <a:avLst/>
          </a:prstGeom>
          <a:noFill/>
        </p:spPr>
        <p:txBody>
          <a:bodyPr wrap="square" rtlCol="0">
            <a:spAutoFit/>
          </a:bodyPr>
          <a:lstStyle/>
          <a:p>
            <a:r>
              <a:rPr lang="en-US" sz="1400" b="1" dirty="0" smtClean="0"/>
              <a:t>ONAP Service Centric External APIs</a:t>
            </a:r>
            <a:endParaRPr lang="en-US" sz="1400" b="1" dirty="0"/>
          </a:p>
        </p:txBody>
      </p:sp>
      <p:sp>
        <p:nvSpPr>
          <p:cNvPr id="22" name="TextBox 21"/>
          <p:cNvSpPr txBox="1"/>
          <p:nvPr/>
        </p:nvSpPr>
        <p:spPr>
          <a:xfrm>
            <a:off x="818992" y="6167473"/>
            <a:ext cx="1722302" cy="523220"/>
          </a:xfrm>
          <a:prstGeom prst="rect">
            <a:avLst/>
          </a:prstGeom>
          <a:noFill/>
        </p:spPr>
        <p:txBody>
          <a:bodyPr wrap="square" rtlCol="0">
            <a:spAutoFit/>
          </a:bodyPr>
          <a:lstStyle/>
          <a:p>
            <a:r>
              <a:rPr lang="en-US" sz="1400" b="1" dirty="0" smtClean="0"/>
              <a:t>ONAP Resource Centric External APIs</a:t>
            </a:r>
            <a:endParaRPr lang="en-US" sz="1400" b="1" dirty="0"/>
          </a:p>
        </p:txBody>
      </p:sp>
    </p:spTree>
    <p:extLst>
      <p:ext uri="{BB962C8B-B14F-4D97-AF65-F5344CB8AC3E}">
        <p14:creationId xmlns:p14="http://schemas.microsoft.com/office/powerpoint/2010/main" val="20784934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 name="矩形 58"/>
          <p:cNvSpPr/>
          <p:nvPr/>
        </p:nvSpPr>
        <p:spPr bwMode="auto">
          <a:xfrm>
            <a:off x="10132723" y="1130715"/>
            <a:ext cx="1676449" cy="4961255"/>
          </a:xfrm>
          <a:prstGeom prst="rect">
            <a:avLst/>
          </a:prstGeom>
          <a:solidFill>
            <a:schemeClr val="accent2">
              <a:lumMod val="20000"/>
              <a:lumOff val="80000"/>
            </a:schemeClr>
          </a:solidFill>
          <a:ln w="9525" cap="flat" cmpd="sng" algn="ctr">
            <a:solidFill>
              <a:srgbClr val="00B0F0"/>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endParaRPr lang="en-US" altLang="zh-CN" sz="1600" i="1" dirty="0">
              <a:solidFill>
                <a:srgbClr val="000000"/>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a:xfrm>
            <a:off x="424150" y="49855"/>
            <a:ext cx="11385022" cy="954113"/>
          </a:xfrm>
        </p:spPr>
        <p:txBody>
          <a:bodyPr>
            <a:normAutofit/>
          </a:bodyPr>
          <a:lstStyle/>
          <a:p>
            <a:pPr algn="ctr"/>
            <a:r>
              <a:rPr lang="en-US" altLang="zh-CN" sz="3200" b="1" dirty="0">
                <a:solidFill>
                  <a:schemeClr val="bg1"/>
                </a:solidFill>
                <a:latin typeface="Arial" panose="020B0604020202020204"/>
              </a:rPr>
              <a:t>ONAP </a:t>
            </a:r>
            <a:r>
              <a:rPr lang="en-US" altLang="zh-CN" sz="3200" b="1" dirty="0" smtClean="0">
                <a:solidFill>
                  <a:schemeClr val="bg1"/>
                </a:solidFill>
                <a:latin typeface="Arial" panose="020B0604020202020204"/>
              </a:rPr>
              <a:t>Beijing Architecture</a:t>
            </a:r>
            <a:r>
              <a:rPr lang="en-US" altLang="zh-CN" sz="3200" b="1" dirty="0">
                <a:solidFill>
                  <a:schemeClr val="bg1"/>
                </a:solidFill>
                <a:latin typeface="Arial" panose="020B0604020202020204"/>
              </a:rPr>
              <a:t/>
            </a:r>
            <a:br>
              <a:rPr lang="en-US" altLang="zh-CN" sz="3200" b="1" dirty="0">
                <a:solidFill>
                  <a:schemeClr val="bg1"/>
                </a:solidFill>
                <a:latin typeface="Arial" panose="020B0604020202020204"/>
              </a:rPr>
            </a:br>
            <a:r>
              <a:rPr lang="en-US" altLang="zh-CN" sz="1800" b="1" dirty="0">
                <a:solidFill>
                  <a:schemeClr val="bg1"/>
                </a:solidFill>
                <a:latin typeface="Arial" panose="020B0604020202020204"/>
              </a:rPr>
              <a:t>(High-Level </a:t>
            </a:r>
            <a:r>
              <a:rPr lang="en-US" altLang="zh-CN" sz="1800" b="1" dirty="0" smtClean="0">
                <a:solidFill>
                  <a:schemeClr val="bg1"/>
                </a:solidFill>
                <a:latin typeface="Arial" panose="020B0604020202020204"/>
              </a:rPr>
              <a:t>View with </a:t>
            </a:r>
            <a:r>
              <a:rPr lang="en-US" altLang="zh-CN" sz="1800" b="1" dirty="0">
                <a:solidFill>
                  <a:schemeClr val="bg1"/>
                </a:solidFill>
                <a:latin typeface="Arial" panose="020B0604020202020204"/>
              </a:rPr>
              <a:t>Projects</a:t>
            </a:r>
            <a:r>
              <a:rPr lang="en-US" altLang="zh-CN" sz="1800" b="1" dirty="0" smtClean="0">
                <a:solidFill>
                  <a:schemeClr val="bg1"/>
                </a:solidFill>
                <a:latin typeface="Arial" panose="020B0604020202020204"/>
              </a:rPr>
              <a:t>) </a:t>
            </a:r>
            <a:endParaRPr lang="zh-CN" altLang="en-US" sz="1800" b="1" dirty="0">
              <a:solidFill>
                <a:schemeClr val="bg1"/>
              </a:solidFill>
              <a:latin typeface="Arial" panose="020B0604020202020204"/>
            </a:endParaRPr>
          </a:p>
        </p:txBody>
      </p:sp>
      <p:sp>
        <p:nvSpPr>
          <p:cNvPr id="16" name="TextBox 15"/>
          <p:cNvSpPr txBox="1"/>
          <p:nvPr/>
        </p:nvSpPr>
        <p:spPr>
          <a:xfrm>
            <a:off x="424150" y="5992079"/>
            <a:ext cx="7630352" cy="369332"/>
          </a:xfrm>
          <a:prstGeom prst="rect">
            <a:avLst/>
          </a:prstGeom>
          <a:noFill/>
        </p:spPr>
        <p:txBody>
          <a:bodyPr wrap="square" rtlCol="0">
            <a:spAutoFit/>
          </a:bodyPr>
          <a:lstStyle/>
          <a:p>
            <a:r>
              <a:rPr lang="en-US" dirty="0" smtClean="0"/>
              <a:t>New projects to be added following TSC approval</a:t>
            </a:r>
          </a:p>
        </p:txBody>
      </p:sp>
      <p:sp>
        <p:nvSpPr>
          <p:cNvPr id="336" name="圆角矩形 59"/>
          <p:cNvSpPr/>
          <p:nvPr/>
        </p:nvSpPr>
        <p:spPr bwMode="auto">
          <a:xfrm>
            <a:off x="10717460" y="1370956"/>
            <a:ext cx="263535"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600" dirty="0">
                <a:latin typeface="微软雅黑" panose="020B0503020204020204" pitchFamily="34" charset="-122"/>
                <a:ea typeface="微软雅黑" panose="020B0503020204020204" pitchFamily="34" charset="-122"/>
              </a:rPr>
              <a:t>Integration</a:t>
            </a:r>
          </a:p>
        </p:txBody>
      </p:sp>
      <p:sp>
        <p:nvSpPr>
          <p:cNvPr id="337" name="圆角矩形 59"/>
          <p:cNvSpPr/>
          <p:nvPr/>
        </p:nvSpPr>
        <p:spPr bwMode="auto">
          <a:xfrm>
            <a:off x="11094448" y="1362917"/>
            <a:ext cx="263535"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600" dirty="0">
                <a:solidFill>
                  <a:srgbClr val="000000"/>
                </a:solidFill>
                <a:latin typeface="微软雅黑" panose="020B0503020204020204" pitchFamily="34" charset="-122"/>
                <a:ea typeface="微软雅黑" panose="020B0503020204020204" pitchFamily="34" charset="-122"/>
              </a:rPr>
              <a:t>VNF Requirements</a:t>
            </a:r>
          </a:p>
        </p:txBody>
      </p:sp>
      <p:sp>
        <p:nvSpPr>
          <p:cNvPr id="339" name="圆角矩形 59"/>
          <p:cNvSpPr/>
          <p:nvPr/>
        </p:nvSpPr>
        <p:spPr bwMode="auto">
          <a:xfrm>
            <a:off x="10327162" y="1378976"/>
            <a:ext cx="275319"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600" dirty="0">
                <a:solidFill>
                  <a:srgbClr val="000000"/>
                </a:solidFill>
                <a:latin typeface="微软雅黑" panose="020B0503020204020204" pitchFamily="34" charset="-122"/>
                <a:ea typeface="微软雅黑" panose="020B0503020204020204" pitchFamily="34" charset="-122"/>
              </a:rPr>
              <a:t>Modeling</a:t>
            </a:r>
            <a:r>
              <a:rPr lang="zh-CN" altLang="en-US" sz="1600" dirty="0">
                <a:solidFill>
                  <a:srgbClr val="000000"/>
                </a:solidFill>
                <a:latin typeface="微软雅黑" panose="020B0503020204020204" pitchFamily="34" charset="-122"/>
                <a:ea typeface="微软雅黑" panose="020B0503020204020204" pitchFamily="34" charset="-122"/>
              </a:rPr>
              <a:t> </a:t>
            </a:r>
            <a:r>
              <a:rPr lang="en-US" altLang="zh-CN" sz="1600" dirty="0">
                <a:solidFill>
                  <a:srgbClr val="000000"/>
                </a:solidFill>
                <a:latin typeface="微软雅黑" panose="020B0503020204020204" pitchFamily="34" charset="-122"/>
                <a:ea typeface="微软雅黑" panose="020B0503020204020204" pitchFamily="34" charset="-122"/>
              </a:rPr>
              <a:t>(Utilities)</a:t>
            </a:r>
          </a:p>
        </p:txBody>
      </p:sp>
      <p:sp>
        <p:nvSpPr>
          <p:cNvPr id="340" name="圆角矩形 59"/>
          <p:cNvSpPr/>
          <p:nvPr/>
        </p:nvSpPr>
        <p:spPr bwMode="auto">
          <a:xfrm>
            <a:off x="11434210" y="1362916"/>
            <a:ext cx="263535"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600" dirty="0">
                <a:solidFill>
                  <a:srgbClr val="000000"/>
                </a:solidFill>
                <a:latin typeface="微软雅黑" panose="020B0503020204020204" pitchFamily="34" charset="-122"/>
                <a:ea typeface="微软雅黑" panose="020B0503020204020204" pitchFamily="34" charset="-122"/>
              </a:rPr>
              <a:t>VNF Validation Program</a:t>
            </a:r>
          </a:p>
        </p:txBody>
      </p:sp>
      <p:pic>
        <p:nvPicPr>
          <p:cNvPr id="6" name="Picture 5"/>
          <p:cNvPicPr>
            <a:picLocks noChangeAspect="1"/>
          </p:cNvPicPr>
          <p:nvPr/>
        </p:nvPicPr>
        <p:blipFill>
          <a:blip r:embed="rId3"/>
          <a:stretch>
            <a:fillRect/>
          </a:stretch>
        </p:blipFill>
        <p:spPr>
          <a:xfrm>
            <a:off x="153443" y="1130715"/>
            <a:ext cx="9903053" cy="4790991"/>
          </a:xfrm>
          <a:prstGeom prst="rect">
            <a:avLst/>
          </a:prstGeom>
        </p:spPr>
      </p:pic>
      <p:sp>
        <p:nvSpPr>
          <p:cNvPr id="12" name="圆角矩形 65"/>
          <p:cNvSpPr/>
          <p:nvPr/>
        </p:nvSpPr>
        <p:spPr bwMode="auto">
          <a:xfrm>
            <a:off x="8627634" y="4861093"/>
            <a:ext cx="558381" cy="883492"/>
          </a:xfrm>
          <a:prstGeom prst="roundRect">
            <a:avLst>
              <a:gd name="adj" fmla="val 12823"/>
            </a:avLst>
          </a:prstGeom>
          <a:solidFill>
            <a:srgbClr val="DBF9EE"/>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000000"/>
                </a:solidFill>
                <a:latin typeface="Calibri"/>
                <a:ea typeface="微软雅黑" panose="020B0503020204020204" pitchFamily="34" charset="-122"/>
              </a:rPr>
              <a:t>PNFs</a:t>
            </a:r>
          </a:p>
        </p:txBody>
      </p:sp>
      <p:sp>
        <p:nvSpPr>
          <p:cNvPr id="14" name="圆角矩形 65"/>
          <p:cNvSpPr/>
          <p:nvPr/>
        </p:nvSpPr>
        <p:spPr bwMode="auto">
          <a:xfrm>
            <a:off x="6970865" y="5179014"/>
            <a:ext cx="593052" cy="190343"/>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100" b="1" dirty="0" smtClean="0">
                <a:solidFill>
                  <a:srgbClr val="000000"/>
                </a:solidFill>
                <a:latin typeface="Calibri"/>
                <a:ea typeface="微软雅黑" panose="020B0503020204020204" pitchFamily="34" charset="-122"/>
              </a:rPr>
              <a:t>K8s</a:t>
            </a:r>
            <a:endParaRPr lang="en-US" altLang="zh-CN" sz="1200" b="1" dirty="0">
              <a:solidFill>
                <a:srgbClr val="000000"/>
              </a:solidFill>
              <a:latin typeface="Calibri"/>
              <a:ea typeface="微软雅黑" panose="020B0503020204020204" pitchFamily="34" charset="-122"/>
            </a:endParaRPr>
          </a:p>
        </p:txBody>
      </p:sp>
    </p:spTree>
    <p:extLst>
      <p:ext uri="{BB962C8B-B14F-4D97-AF65-F5344CB8AC3E}">
        <p14:creationId xmlns:p14="http://schemas.microsoft.com/office/powerpoint/2010/main" val="1819939569"/>
      </p:ext>
    </p:extLst>
  </p:cSld>
  <p:clrMapOvr>
    <a:masterClrMapping/>
  </p:clrMapOvr>
  <p:transition spd="med" advClick="0"/>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843677" y="1154430"/>
            <a:ext cx="10504646" cy="5019670"/>
          </a:xfrm>
          <a:prstGeom prst="rect">
            <a:avLst/>
          </a:prstGeom>
        </p:spPr>
        <p:txBody>
          <a:bodyPr>
            <a:noAutofit/>
          </a:bodyPr>
          <a:lstStyle/>
          <a:p>
            <a:pPr marL="0" indent="0">
              <a:buNone/>
            </a:pPr>
            <a:r>
              <a:rPr lang="en-US" sz="1800" dirty="0"/>
              <a:t>Deliver points of interoperability between ONAP and External </a:t>
            </a:r>
            <a:r>
              <a:rPr lang="en-US" sz="1800" dirty="0" smtClean="0"/>
              <a:t>Systems</a:t>
            </a:r>
          </a:p>
          <a:p>
            <a:pPr marL="285750" indent="-285750">
              <a:buFont typeface="Arial" panose="020B0604020202020204" pitchFamily="34" charset="0"/>
              <a:buChar char="•"/>
            </a:pPr>
            <a:r>
              <a:rPr lang="en-US" sz="1800" dirty="0" smtClean="0"/>
              <a:t>Development of ONAP </a:t>
            </a:r>
            <a:r>
              <a:rPr lang="en-US" sz="1800" dirty="0"/>
              <a:t>External APIs to BSS/OSS (i.e., MEF Legato)</a:t>
            </a:r>
          </a:p>
          <a:p>
            <a:pPr marL="742950" lvl="1" indent="-285750">
              <a:buFont typeface="Arial" panose="020B0604020202020204" pitchFamily="34" charset="0"/>
              <a:buChar char="•"/>
            </a:pPr>
            <a:r>
              <a:rPr lang="en-US" sz="1400" dirty="0"/>
              <a:t>Service Catalog</a:t>
            </a:r>
          </a:p>
          <a:p>
            <a:pPr marL="742950" lvl="1" indent="-285750">
              <a:buFont typeface="Arial" panose="020B0604020202020204" pitchFamily="34" charset="0"/>
              <a:buChar char="•"/>
            </a:pPr>
            <a:r>
              <a:rPr lang="en-US" sz="1400" dirty="0"/>
              <a:t>Service Ordering (including Service Instantiation)</a:t>
            </a:r>
          </a:p>
          <a:p>
            <a:pPr marL="742950" lvl="1" indent="-285750">
              <a:buFont typeface="Arial" panose="020B0604020202020204" pitchFamily="34" charset="0"/>
              <a:buChar char="•"/>
            </a:pPr>
            <a:r>
              <a:rPr lang="en-US" sz="1400" dirty="0"/>
              <a:t>Service Inventory (specification focus) (stretch goal: implementation)</a:t>
            </a:r>
          </a:p>
          <a:p>
            <a:pPr marL="742950" lvl="1" indent="-285750">
              <a:buFont typeface="Arial" panose="020B0604020202020204" pitchFamily="34" charset="0"/>
              <a:buChar char="•"/>
            </a:pPr>
            <a:r>
              <a:rPr lang="en-US" sz="1400" dirty="0"/>
              <a:t>Service Topology (stretch goal) (specification focus)</a:t>
            </a:r>
          </a:p>
          <a:p>
            <a:pPr marL="742950" lvl="1" indent="-285750">
              <a:buFont typeface="Arial" panose="020B0604020202020204" pitchFamily="34" charset="0"/>
              <a:buChar char="•"/>
            </a:pPr>
            <a:r>
              <a:rPr lang="en-US" sz="1400" dirty="0"/>
              <a:t>License Usage (stretch goal) (specification focus)</a:t>
            </a:r>
          </a:p>
          <a:p>
            <a:pPr marL="285750" indent="-285750">
              <a:buFont typeface="Arial" panose="020B0604020202020204" pitchFamily="34" charset="0"/>
              <a:buChar char="•"/>
            </a:pPr>
            <a:r>
              <a:rPr lang="en-US" sz="1800" dirty="0" smtClean="0"/>
              <a:t>Specification </a:t>
            </a:r>
            <a:r>
              <a:rPr lang="en-US" sz="1800" dirty="0"/>
              <a:t>of ONAP External APIs supporting Inter-Provider (i.e., MEF Interlude)</a:t>
            </a:r>
          </a:p>
          <a:p>
            <a:pPr marL="742950" lvl="1" indent="-285750">
              <a:buFont typeface="Arial" panose="020B0604020202020204" pitchFamily="34" charset="0"/>
              <a:buChar char="•"/>
            </a:pPr>
            <a:r>
              <a:rPr lang="en-US" sz="1400" dirty="0"/>
              <a:t>Service Control (specification focus)</a:t>
            </a:r>
          </a:p>
          <a:p>
            <a:pPr marL="742950" lvl="1" indent="-285750">
              <a:buFont typeface="Arial" panose="020B0604020202020204" pitchFamily="34" charset="0"/>
              <a:buChar char="•"/>
            </a:pPr>
            <a:r>
              <a:rPr lang="en-US" sz="1400" dirty="0"/>
              <a:t>Service State (operational state) (specification focus)</a:t>
            </a:r>
          </a:p>
          <a:p>
            <a:pPr marL="742950" lvl="1" indent="-285750">
              <a:buFont typeface="Arial" panose="020B0604020202020204" pitchFamily="34" charset="0"/>
              <a:buChar char="•"/>
            </a:pPr>
            <a:r>
              <a:rPr lang="en-US" sz="1400" dirty="0"/>
              <a:t>Service Inventory / Details (specification focus</a:t>
            </a:r>
            <a:r>
              <a:rPr lang="en-US" sz="1400" dirty="0" smtClean="0"/>
              <a:t>)</a:t>
            </a:r>
          </a:p>
          <a:p>
            <a:pPr marL="285750" indent="-285750">
              <a:buFont typeface="Arial" panose="020B0604020202020204" pitchFamily="34" charset="0"/>
              <a:buChar char="•"/>
            </a:pPr>
            <a:r>
              <a:rPr lang="en-US" sz="1800" dirty="0"/>
              <a:t>Alignment with MEF Legato, MEF Interlude and TM Forum </a:t>
            </a:r>
            <a:r>
              <a:rPr lang="en-US" sz="1800" dirty="0" smtClean="0"/>
              <a:t>APIs (explore ETSI SOL005)</a:t>
            </a:r>
            <a:endParaRPr lang="en-US" sz="1800" dirty="0"/>
          </a:p>
          <a:p>
            <a:pPr marL="285750" indent="-285750">
              <a:buFont typeface="Arial" panose="020B0604020202020204" pitchFamily="34" charset="0"/>
              <a:buChar char="•"/>
            </a:pPr>
            <a:r>
              <a:rPr lang="en-US" sz="1800" dirty="0"/>
              <a:t>Architecture for External APIs</a:t>
            </a:r>
          </a:p>
          <a:p>
            <a:pPr marL="742950" lvl="1" indent="-285750">
              <a:buFont typeface="Arial" panose="020B0604020202020204" pitchFamily="34" charset="0"/>
              <a:buChar char="•"/>
            </a:pPr>
            <a:r>
              <a:rPr lang="en-US" sz="1400" dirty="0"/>
              <a:t>Identification and involvement of stakeholder ONAP </a:t>
            </a:r>
            <a:r>
              <a:rPr lang="en-US" sz="1400" dirty="0" smtClean="0"/>
              <a:t>projects (e.g., SDC, SO, AAI, etc.)</a:t>
            </a:r>
            <a:endParaRPr lang="en-US" sz="1400" dirty="0"/>
          </a:p>
          <a:p>
            <a:pPr marL="742950" lvl="1" indent="-285750">
              <a:buFont typeface="Arial" panose="020B0604020202020204" pitchFamily="34" charset="0"/>
              <a:buChar char="•"/>
            </a:pPr>
            <a:r>
              <a:rPr lang="en-US" sz="1400" dirty="0"/>
              <a:t>Describe key External API foundation </a:t>
            </a:r>
            <a:r>
              <a:rPr lang="en-US" sz="1400" dirty="0" err="1" smtClean="0"/>
              <a:t>functionalites</a:t>
            </a:r>
            <a:endParaRPr lang="en-US" sz="1400" dirty="0" smtClean="0"/>
          </a:p>
          <a:p>
            <a:pPr marL="742950" lvl="1" indent="-285750">
              <a:buFont typeface="Arial" panose="020B0604020202020204" pitchFamily="34" charset="0"/>
              <a:buChar char="•"/>
            </a:pPr>
            <a:r>
              <a:rPr lang="en-US" sz="1400" dirty="0"/>
              <a:t>Document the role and requirements of External APIs in Model Driven </a:t>
            </a:r>
            <a:r>
              <a:rPr lang="en-US" sz="1400" dirty="0" smtClean="0"/>
              <a:t>ONAP and Tool chaining</a:t>
            </a:r>
          </a:p>
          <a:p>
            <a:pPr marL="742950" lvl="1" indent="-285750">
              <a:buFont typeface="Arial" panose="020B0604020202020204" pitchFamily="34" charset="0"/>
              <a:buChar char="•"/>
            </a:pPr>
            <a:r>
              <a:rPr lang="en-US" sz="1400" dirty="0" smtClean="0"/>
              <a:t>Work </a:t>
            </a:r>
            <a:r>
              <a:rPr lang="en-US" sz="1400" dirty="0"/>
              <a:t>with </a:t>
            </a:r>
            <a:r>
              <a:rPr lang="en-US" sz="1400" dirty="0" smtClean="0"/>
              <a:t>Modeling, Architecture </a:t>
            </a:r>
            <a:r>
              <a:rPr lang="en-US" sz="1400" dirty="0"/>
              <a:t>and MSB </a:t>
            </a:r>
            <a:r>
              <a:rPr lang="en-US" sz="1400" dirty="0" smtClean="0"/>
              <a:t>projects</a:t>
            </a:r>
            <a:endParaRPr lang="en-US" sz="1400" dirty="0"/>
          </a:p>
          <a:p>
            <a:pPr marL="0" indent="0">
              <a:buNone/>
            </a:pPr>
            <a:endParaRPr lang="en-US" sz="1800" dirty="0"/>
          </a:p>
        </p:txBody>
      </p:sp>
      <p:sp>
        <p:nvSpPr>
          <p:cNvPr id="4" name="Title 1"/>
          <p:cNvSpPr>
            <a:spLocks noGrp="1"/>
          </p:cNvSpPr>
          <p:nvPr>
            <p:ph type="title"/>
          </p:nvPr>
        </p:nvSpPr>
        <p:spPr>
          <a:xfrm>
            <a:off x="740600" y="93774"/>
            <a:ext cx="10707635" cy="780237"/>
          </a:xfrm>
        </p:spPr>
        <p:txBody>
          <a:bodyPr>
            <a:normAutofit/>
          </a:bodyPr>
          <a:lstStyle/>
          <a:p>
            <a:r>
              <a:rPr lang="en-US" b="1" dirty="0" smtClean="0"/>
              <a:t>ONAP External API Project: Beijing Focus</a:t>
            </a:r>
          </a:p>
        </p:txBody>
      </p:sp>
    </p:spTree>
    <p:extLst>
      <p:ext uri="{BB962C8B-B14F-4D97-AF65-F5344CB8AC3E}">
        <p14:creationId xmlns:p14="http://schemas.microsoft.com/office/powerpoint/2010/main" val="1035445990"/>
      </p:ext>
    </p:extLst>
  </p:cSld>
  <p:clrMapOvr>
    <a:masterClrMapping/>
  </p:clrMapOvr>
  <p:transition>
    <p:wipe dir="r"/>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989182" y="3828034"/>
            <a:ext cx="11318033" cy="2780583"/>
          </a:xfrm>
          <a:prstGeom prst="rect">
            <a:avLst/>
          </a:prstGeom>
        </p:spPr>
        <p:txBody>
          <a:bodyPr>
            <a:noAutofit/>
          </a:bodyPr>
          <a:lstStyle/>
          <a:p>
            <a:r>
              <a:rPr lang="en-US" sz="3200" b="1" dirty="0" smtClean="0">
                <a:solidFill>
                  <a:schemeClr val="tx1"/>
                </a:solidFill>
              </a:rPr>
              <a:t>Orchestration Approach Comparison  </a:t>
            </a:r>
            <a:br>
              <a:rPr lang="en-US" sz="3200" b="1" dirty="0" smtClean="0">
                <a:solidFill>
                  <a:schemeClr val="tx1"/>
                </a:solidFill>
              </a:rPr>
            </a:br>
            <a:r>
              <a:rPr lang="en-US" sz="3200" b="1" dirty="0">
                <a:solidFill>
                  <a:schemeClr val="tx1"/>
                </a:solidFill>
              </a:rPr>
              <a:t> </a:t>
            </a:r>
            <a:r>
              <a:rPr lang="en-US" sz="2400" b="1" dirty="0" smtClean="0">
                <a:solidFill>
                  <a:schemeClr val="tx1"/>
                </a:solidFill>
              </a:rPr>
              <a:t>ONAP vs ETSI MANO (Gil)</a:t>
            </a:r>
            <a:br>
              <a:rPr lang="en-US" sz="2400" b="1" dirty="0" smtClean="0">
                <a:solidFill>
                  <a:schemeClr val="tx1"/>
                </a:solidFill>
              </a:rPr>
            </a:br>
            <a:r>
              <a:rPr lang="en-US" sz="2400" b="1" dirty="0">
                <a:solidFill>
                  <a:schemeClr val="tx1"/>
                </a:solidFill>
              </a:rPr>
              <a:t/>
            </a:r>
            <a:br>
              <a:rPr lang="en-US" sz="2400" b="1" dirty="0">
                <a:solidFill>
                  <a:schemeClr val="tx1"/>
                </a:solidFill>
              </a:rPr>
            </a:br>
            <a:r>
              <a:rPr lang="en-US" sz="2400" b="1" dirty="0" smtClean="0">
                <a:solidFill>
                  <a:srgbClr val="FF0000"/>
                </a:solidFill>
              </a:rPr>
              <a:t>Work in Progress (R3+ Capabilities) …</a:t>
            </a:r>
            <a:br>
              <a:rPr lang="en-US" sz="2400" b="1" dirty="0" smtClean="0">
                <a:solidFill>
                  <a:srgbClr val="FF0000"/>
                </a:solidFill>
              </a:rPr>
            </a:br>
            <a:r>
              <a:rPr lang="en-US" sz="2400" b="1" dirty="0">
                <a:solidFill>
                  <a:srgbClr val="FF0000"/>
                </a:solidFill>
              </a:rPr>
              <a:t/>
            </a:r>
            <a:br>
              <a:rPr lang="en-US" sz="2400" b="1" dirty="0">
                <a:solidFill>
                  <a:srgbClr val="FF0000"/>
                </a:solidFill>
              </a:rPr>
            </a:br>
            <a:r>
              <a:rPr lang="en-US" sz="1800" b="1" dirty="0">
                <a:solidFill>
                  <a:schemeClr val="tx1">
                    <a:lumMod val="95000"/>
                    <a:lumOff val="5000"/>
                  </a:schemeClr>
                </a:solidFill>
              </a:rPr>
              <a:t>Note</a:t>
            </a:r>
            <a:r>
              <a:rPr lang="en-US" sz="2400" b="1" dirty="0" smtClean="0">
                <a:solidFill>
                  <a:srgbClr val="FF0000"/>
                </a:solidFill>
              </a:rPr>
              <a:t> </a:t>
            </a:r>
            <a:r>
              <a:rPr lang="en-US" sz="2400" b="1" dirty="0" smtClean="0">
                <a:solidFill>
                  <a:schemeClr val="tx1">
                    <a:lumMod val="95000"/>
                    <a:lumOff val="5000"/>
                  </a:schemeClr>
                </a:solidFill>
              </a:rPr>
              <a:t>-</a:t>
            </a:r>
            <a:r>
              <a:rPr lang="en-US" sz="2400" b="1" dirty="0" smtClean="0">
                <a:solidFill>
                  <a:srgbClr val="FF0000"/>
                </a:solidFill>
              </a:rPr>
              <a:t> </a:t>
            </a:r>
            <a:r>
              <a:rPr lang="en-US" sz="1800" b="1" dirty="0" smtClean="0">
                <a:solidFill>
                  <a:schemeClr val="tx1">
                    <a:lumMod val="95000"/>
                    <a:lumOff val="5000"/>
                  </a:schemeClr>
                </a:solidFill>
              </a:rPr>
              <a:t>Attached slides provide a side-by-side </a:t>
            </a:r>
            <a:r>
              <a:rPr lang="en-US" sz="1800" b="1" dirty="0">
                <a:solidFill>
                  <a:schemeClr val="tx1">
                    <a:lumMod val="95000"/>
                    <a:lumOff val="5000"/>
                  </a:schemeClr>
                </a:solidFill>
              </a:rPr>
              <a:t>comparison of the ETSI MANO approach to orchestration </a:t>
            </a:r>
            <a:r>
              <a:rPr lang="en-US" sz="1800" b="1" dirty="0" smtClean="0">
                <a:solidFill>
                  <a:schemeClr val="tx1">
                    <a:lumMod val="95000"/>
                    <a:lumOff val="5000"/>
                  </a:schemeClr>
                </a:solidFill>
              </a:rPr>
              <a:t>vs the </a:t>
            </a:r>
            <a:r>
              <a:rPr lang="en-US" sz="1800" b="1" dirty="0">
                <a:solidFill>
                  <a:schemeClr val="tx1">
                    <a:lumMod val="95000"/>
                    <a:lumOff val="5000"/>
                  </a:schemeClr>
                </a:solidFill>
              </a:rPr>
              <a:t>ONAP (ECOMP) approach. </a:t>
            </a:r>
            <a:br>
              <a:rPr lang="en-US" sz="1800" b="1" dirty="0">
                <a:solidFill>
                  <a:schemeClr val="tx1">
                    <a:lumMod val="95000"/>
                    <a:lumOff val="5000"/>
                  </a:schemeClr>
                </a:solidFill>
              </a:rPr>
            </a:br>
            <a:endParaRPr lang="en-US" sz="1800" b="1" dirty="0">
              <a:solidFill>
                <a:schemeClr val="tx1">
                  <a:lumMod val="95000"/>
                  <a:lumOff val="5000"/>
                </a:schemeClr>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1926176059"/>
      </p:ext>
    </p:extLst>
  </p:cSld>
  <p:clrMapOvr>
    <a:masterClrMapping/>
  </p:clrMapOvr>
  <p:transition>
    <p:wipe dir="r"/>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82</a:t>
            </a:fld>
            <a:endParaRPr lang="en-US" dirty="0"/>
          </a:p>
        </p:txBody>
      </p:sp>
      <p:sp>
        <p:nvSpPr>
          <p:cNvPr id="3" name="Title 2"/>
          <p:cNvSpPr>
            <a:spLocks noGrp="1"/>
          </p:cNvSpPr>
          <p:nvPr>
            <p:ph type="title"/>
          </p:nvPr>
        </p:nvSpPr>
        <p:spPr/>
        <p:txBody>
          <a:bodyPr>
            <a:normAutofit fontScale="90000"/>
          </a:bodyPr>
          <a:lstStyle/>
          <a:p>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541503426"/>
              </p:ext>
            </p:extLst>
          </p:nvPr>
        </p:nvGraphicFramePr>
        <p:xfrm>
          <a:off x="0" y="1028700"/>
          <a:ext cx="12176062" cy="5829300"/>
        </p:xfrm>
        <a:graphic>
          <a:graphicData uri="http://schemas.openxmlformats.org/presentationml/2006/ole">
            <mc:AlternateContent xmlns:mc="http://schemas.openxmlformats.org/markup-compatibility/2006">
              <mc:Choice xmlns:v="urn:schemas-microsoft-com:vml" Requires="v">
                <p:oleObj spid="_x0000_s1063" name="Acrobat Document" r:id="rId3" imgW="7543800" imgH="5829480" progId="AcroExch.Document.DC">
                  <p:embed/>
                </p:oleObj>
              </mc:Choice>
              <mc:Fallback>
                <p:oleObj name="Acrobat Document" r:id="rId3" imgW="7543800" imgH="5829480" progId="AcroExch.Document.DC">
                  <p:embed/>
                  <p:pic>
                    <p:nvPicPr>
                      <p:cNvPr id="0" name=""/>
                      <p:cNvPicPr/>
                      <p:nvPr/>
                    </p:nvPicPr>
                    <p:blipFill>
                      <a:blip r:embed="rId4"/>
                      <a:stretch>
                        <a:fillRect/>
                      </a:stretch>
                    </p:blipFill>
                    <p:spPr>
                      <a:xfrm>
                        <a:off x="0" y="1028700"/>
                        <a:ext cx="12176062" cy="5829300"/>
                      </a:xfrm>
                      <a:prstGeom prst="rect">
                        <a:avLst/>
                      </a:prstGeom>
                    </p:spPr>
                  </p:pic>
                </p:oleObj>
              </mc:Fallback>
            </mc:AlternateContent>
          </a:graphicData>
        </a:graphic>
      </p:graphicFrame>
      <p:pic>
        <p:nvPicPr>
          <p:cNvPr id="6" name="Picture 5"/>
          <p:cNvPicPr>
            <a:picLocks noChangeAspect="1"/>
          </p:cNvPicPr>
          <p:nvPr/>
        </p:nvPicPr>
        <p:blipFill>
          <a:blip r:embed="rId5"/>
          <a:stretch>
            <a:fillRect/>
          </a:stretch>
        </p:blipFill>
        <p:spPr>
          <a:xfrm>
            <a:off x="0" y="-132291"/>
            <a:ext cx="12192000" cy="6604577"/>
          </a:xfrm>
          <a:prstGeom prst="rect">
            <a:avLst/>
          </a:prstGeom>
        </p:spPr>
      </p:pic>
    </p:spTree>
    <p:extLst>
      <p:ext uri="{BB962C8B-B14F-4D97-AF65-F5344CB8AC3E}">
        <p14:creationId xmlns:p14="http://schemas.microsoft.com/office/powerpoint/2010/main" val="2088824867"/>
      </p:ext>
    </p:extLst>
  </p:cSld>
  <p:clrMapOvr>
    <a:masterClrMapping/>
  </p:clrMapOvr>
  <p:transition>
    <p:wipe dir="r"/>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83</a:t>
            </a:fld>
            <a:endParaRPr lang="en-US" dirty="0"/>
          </a:p>
        </p:txBody>
      </p:sp>
      <p:sp>
        <p:nvSpPr>
          <p:cNvPr id="3" name="Title 2"/>
          <p:cNvSpPr>
            <a:spLocks noGrp="1"/>
          </p:cNvSpPr>
          <p:nvPr>
            <p:ph type="title"/>
          </p:nvPr>
        </p:nvSpPr>
        <p:spPr/>
        <p:txBody>
          <a:bodyPr>
            <a:normAutofit fontScale="90000"/>
          </a:bodyPr>
          <a:lstStyle/>
          <a:p>
            <a:endParaRPr lang="en-US"/>
          </a:p>
        </p:txBody>
      </p:sp>
      <p:sp>
        <p:nvSpPr>
          <p:cNvPr id="4" name="Text Placeholder 3"/>
          <p:cNvSpPr>
            <a:spLocks noGrp="1"/>
          </p:cNvSpPr>
          <p:nvPr>
            <p:ph type="body" sz="quarter" idx="10"/>
          </p:nvPr>
        </p:nvSpPr>
        <p:spPr/>
        <p:txBody>
          <a:bodyPr/>
          <a:lstStyle/>
          <a:p>
            <a:endParaRPr lang="en-US" dirty="0"/>
          </a:p>
        </p:txBody>
      </p:sp>
      <p:pic>
        <p:nvPicPr>
          <p:cNvPr id="5" name="Picture 4"/>
          <p:cNvPicPr>
            <a:picLocks noChangeAspect="1"/>
          </p:cNvPicPr>
          <p:nvPr/>
        </p:nvPicPr>
        <p:blipFill>
          <a:blip r:embed="rId2"/>
          <a:stretch>
            <a:fillRect/>
          </a:stretch>
        </p:blipFill>
        <p:spPr>
          <a:xfrm>
            <a:off x="-1" y="-17706"/>
            <a:ext cx="12748301" cy="6875705"/>
          </a:xfrm>
          <a:prstGeom prst="rect">
            <a:avLst/>
          </a:prstGeom>
        </p:spPr>
      </p:pic>
    </p:spTree>
    <p:extLst>
      <p:ext uri="{BB962C8B-B14F-4D97-AF65-F5344CB8AC3E}">
        <p14:creationId xmlns:p14="http://schemas.microsoft.com/office/powerpoint/2010/main" val="80518941"/>
      </p:ext>
    </p:extLst>
  </p:cSld>
  <p:clrMapOvr>
    <a:masterClrMapping/>
  </p:clrMapOvr>
  <p:transition>
    <p:wipe dir="r"/>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84</a:t>
            </a:fld>
            <a:endParaRPr lang="en-US" dirty="0"/>
          </a:p>
        </p:txBody>
      </p:sp>
      <p:pic>
        <p:nvPicPr>
          <p:cNvPr id="5" name="Picture 4"/>
          <p:cNvPicPr>
            <a:picLocks noChangeAspect="1"/>
          </p:cNvPicPr>
          <p:nvPr/>
        </p:nvPicPr>
        <p:blipFill>
          <a:blip r:embed="rId2"/>
          <a:stretch>
            <a:fillRect/>
          </a:stretch>
        </p:blipFill>
        <p:spPr>
          <a:xfrm>
            <a:off x="-1" y="0"/>
            <a:ext cx="12176063" cy="6858000"/>
          </a:xfrm>
          <a:prstGeom prst="rect">
            <a:avLst/>
          </a:prstGeom>
        </p:spPr>
      </p:pic>
      <p:sp>
        <p:nvSpPr>
          <p:cNvPr id="3" name="Title 2"/>
          <p:cNvSpPr>
            <a:spLocks noGrp="1"/>
          </p:cNvSpPr>
          <p:nvPr>
            <p:ph type="title"/>
          </p:nvPr>
        </p:nvSpPr>
        <p:spPr/>
        <p:txBody>
          <a:bodyPr>
            <a:normAutofit fontScale="90000"/>
          </a:bodyPr>
          <a:lstStyle/>
          <a:p>
            <a:endParaRPr lang="en-US"/>
          </a:p>
        </p:txBody>
      </p:sp>
      <p:sp>
        <p:nvSpPr>
          <p:cNvPr id="4" name="Text Placeholder 3"/>
          <p:cNvSpPr>
            <a:spLocks noGrp="1"/>
          </p:cNvSpPr>
          <p:nvPr>
            <p:ph type="body" sz="quarter" idx="10"/>
          </p:nvPr>
        </p:nvSpPr>
        <p:spPr/>
        <p:txBody>
          <a:bodyPr/>
          <a:lstStyle/>
          <a:p>
            <a:endParaRPr lang="en-US" dirty="0"/>
          </a:p>
        </p:txBody>
      </p:sp>
    </p:spTree>
    <p:extLst>
      <p:ext uri="{BB962C8B-B14F-4D97-AF65-F5344CB8AC3E}">
        <p14:creationId xmlns:p14="http://schemas.microsoft.com/office/powerpoint/2010/main" val="1753803572"/>
      </p:ext>
    </p:extLst>
  </p:cSld>
  <p:clrMapOvr>
    <a:masterClrMapping/>
  </p:clrMapOvr>
  <p:transition>
    <p:wipe dir="r"/>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989182" y="3828034"/>
            <a:ext cx="11318033" cy="2780583"/>
          </a:xfrm>
          <a:prstGeom prst="rect">
            <a:avLst/>
          </a:prstGeom>
        </p:spPr>
        <p:txBody>
          <a:bodyPr>
            <a:noAutofit/>
          </a:bodyPr>
          <a:lstStyle/>
          <a:p>
            <a:r>
              <a:rPr lang="en-US" sz="3200" b="1" dirty="0" smtClean="0">
                <a:solidFill>
                  <a:schemeClr val="tx1"/>
                </a:solidFill>
              </a:rPr>
              <a:t>Vodafone Orchestration Proposal  (Susana)</a:t>
            </a:r>
            <a:r>
              <a:rPr lang="en-US" sz="2400" b="1" dirty="0">
                <a:solidFill>
                  <a:schemeClr val="tx1"/>
                </a:solidFill>
              </a:rPr>
              <a:t/>
            </a:r>
            <a:br>
              <a:rPr lang="en-US" sz="2400" b="1" dirty="0">
                <a:solidFill>
                  <a:schemeClr val="tx1"/>
                </a:solidFill>
              </a:rPr>
            </a:br>
            <a:r>
              <a:rPr lang="en-US" sz="2400" b="1" dirty="0" smtClean="0">
                <a:solidFill>
                  <a:schemeClr val="tx1"/>
                </a:solidFill>
              </a:rPr>
              <a:t/>
            </a:r>
            <a:br>
              <a:rPr lang="en-US" sz="2400" b="1" dirty="0" smtClean="0">
                <a:solidFill>
                  <a:schemeClr val="tx1"/>
                </a:solidFill>
              </a:rPr>
            </a:br>
            <a:r>
              <a:rPr lang="en-US" sz="2400" b="1" dirty="0" smtClean="0">
                <a:solidFill>
                  <a:srgbClr val="FF0000"/>
                </a:solidFill>
              </a:rPr>
              <a:t>Work in Progress (R3+ Capabilities) …</a:t>
            </a:r>
            <a:br>
              <a:rPr lang="en-US" sz="2400" b="1" dirty="0" smtClean="0">
                <a:solidFill>
                  <a:srgbClr val="FF0000"/>
                </a:solidFill>
              </a:rPr>
            </a:br>
            <a:r>
              <a:rPr lang="en-US" sz="2400" b="1" dirty="0">
                <a:solidFill>
                  <a:srgbClr val="FF0000"/>
                </a:solidFill>
              </a:rPr>
              <a:t/>
            </a:r>
            <a:br>
              <a:rPr lang="en-US" sz="2400" b="1" dirty="0">
                <a:solidFill>
                  <a:srgbClr val="FF0000"/>
                </a:solidFill>
              </a:rPr>
            </a:br>
            <a:endParaRPr lang="en-US" sz="1800" b="1" dirty="0">
              <a:solidFill>
                <a:schemeClr val="tx1">
                  <a:lumMod val="95000"/>
                  <a:lumOff val="5000"/>
                </a:schemeClr>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2444585846"/>
      </p:ext>
    </p:extLst>
  </p:cSld>
  <p:clrMapOvr>
    <a:masterClrMapping/>
  </p:clrMapOvr>
  <p:transition>
    <p:wipe dir="r"/>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3342181" y="5409788"/>
            <a:ext cx="8399276" cy="0"/>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sp>
        <p:nvSpPr>
          <p:cNvPr id="161" name="Arrow: U-Turn 160"/>
          <p:cNvSpPr/>
          <p:nvPr/>
        </p:nvSpPr>
        <p:spPr>
          <a:xfrm flipV="1">
            <a:off x="1887512" y="4804570"/>
            <a:ext cx="1950299" cy="776362"/>
          </a:xfrm>
          <a:prstGeom prst="uturnArrow">
            <a:avLst/>
          </a:prstGeom>
          <a:solidFill>
            <a:srgbClr val="00B0F0"/>
          </a:solidFill>
          <a:ln w="3175" cap="flat">
            <a:solidFill>
              <a:srgbClr val="00B0F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2" name="标题 1"/>
          <p:cNvSpPr>
            <a:spLocks noGrp="1"/>
          </p:cNvSpPr>
          <p:nvPr>
            <p:ph type="title"/>
          </p:nvPr>
        </p:nvSpPr>
        <p:spPr>
          <a:xfrm>
            <a:off x="424150" y="49855"/>
            <a:ext cx="11454614" cy="954113"/>
          </a:xfrm>
        </p:spPr>
        <p:txBody>
          <a:bodyPr>
            <a:normAutofit/>
          </a:bodyPr>
          <a:lstStyle/>
          <a:p>
            <a:pPr algn="ctr"/>
            <a:r>
              <a:rPr lang="en-US" altLang="zh-CN" sz="2800" b="1" dirty="0">
                <a:solidFill>
                  <a:schemeClr val="bg1"/>
                </a:solidFill>
                <a:latin typeface="Arial" panose="020B0604020202020204"/>
              </a:rPr>
              <a:t>ONAP Target Architecture </a:t>
            </a:r>
            <a:r>
              <a:rPr lang="en-US" altLang="zh-CN" sz="2800" b="1" dirty="0" smtClean="0">
                <a:solidFill>
                  <a:schemeClr val="bg1"/>
                </a:solidFill>
                <a:latin typeface="Arial" panose="020B0604020202020204"/>
              </a:rPr>
              <a:t>focus for orchestration/NF controller discussion</a:t>
            </a:r>
            <a:endParaRPr lang="zh-CN" altLang="en-US" sz="1600" b="1" dirty="0">
              <a:solidFill>
                <a:schemeClr val="bg1"/>
              </a:solidFill>
              <a:latin typeface="Arial" panose="020B0604020202020204"/>
            </a:endParaRPr>
          </a:p>
        </p:txBody>
      </p:sp>
      <p:sp>
        <p:nvSpPr>
          <p:cNvPr id="178" name="圆角矩形 28"/>
          <p:cNvSpPr/>
          <p:nvPr/>
        </p:nvSpPr>
        <p:spPr>
          <a:xfrm>
            <a:off x="569799" y="1563080"/>
            <a:ext cx="2640627" cy="3782778"/>
          </a:xfrm>
          <a:prstGeom prst="roundRect">
            <a:avLst>
              <a:gd name="adj" fmla="val 6026"/>
            </a:avLst>
          </a:prstGeom>
          <a:solidFill>
            <a:srgbClr val="1C2754"/>
          </a:solidFill>
          <a:ln w="19050" cap="flat" cmpd="sng" algn="ctr">
            <a:solidFill>
              <a:srgbClr val="00647F"/>
            </a:solidFill>
            <a:prstDash val="dash"/>
            <a:round/>
            <a:headEnd type="none" w="med" len="med"/>
            <a:tailEnd type="none" w="med" len="med"/>
          </a:ln>
          <a:effectLst/>
        </p:spPr>
        <p:txBody>
          <a:bodyPr vert="horz" wrap="square" lIns="91440" tIns="45720" rIns="91440" bIns="45720" numCol="1" rtlCol="0" anchor="t" anchorCtr="0" compatLnSpc="1"/>
          <a:lstStyle/>
          <a:p>
            <a:pPr algn="ctr" fontAlgn="base">
              <a:spcBef>
                <a:spcPct val="0"/>
              </a:spcBef>
              <a:spcAft>
                <a:spcPct val="0"/>
              </a:spcAft>
              <a:buClr>
                <a:srgbClr val="CC9900"/>
              </a:buClr>
            </a:pPr>
            <a:endParaRPr lang="en-US" altLang="zh-CN" b="1" dirty="0">
              <a:solidFill>
                <a:prstClr val="white"/>
              </a:solidFill>
              <a:ea typeface="微软雅黑" panose="020B0503020204020204" pitchFamily="34" charset="-122"/>
            </a:endParaRPr>
          </a:p>
        </p:txBody>
      </p:sp>
      <p:sp>
        <p:nvSpPr>
          <p:cNvPr id="173" name="矩形 192"/>
          <p:cNvSpPr/>
          <p:nvPr/>
        </p:nvSpPr>
        <p:spPr bwMode="auto">
          <a:xfrm>
            <a:off x="1090077" y="1571110"/>
            <a:ext cx="1615250" cy="400110"/>
          </a:xfrm>
          <a:prstGeom prst="rect">
            <a:avLst/>
          </a:prstGeom>
          <a:extLst/>
        </p:spPr>
        <p:txBody>
          <a:bodyPr wrap="none">
            <a:spAutoFit/>
          </a:bodyPr>
          <a:lstStyle/>
          <a:p>
            <a:pPr algn="ctr" fontAlgn="base">
              <a:spcBef>
                <a:spcPct val="0"/>
              </a:spcBef>
              <a:spcAft>
                <a:spcPct val="0"/>
              </a:spcAft>
              <a:buClr>
                <a:srgbClr val="CC9900"/>
              </a:buClr>
            </a:pPr>
            <a:r>
              <a:rPr lang="en-US" altLang="zh-CN" sz="2000" b="1" dirty="0">
                <a:solidFill>
                  <a:srgbClr val="FF0000"/>
                </a:solidFill>
                <a:ea typeface="微软雅黑" panose="020B0503020204020204" pitchFamily="34" charset="-122"/>
              </a:rPr>
              <a:t>DESIGN-TIME</a:t>
            </a:r>
          </a:p>
        </p:txBody>
      </p:sp>
      <p:sp>
        <p:nvSpPr>
          <p:cNvPr id="175" name="圆角矩形 25"/>
          <p:cNvSpPr/>
          <p:nvPr/>
        </p:nvSpPr>
        <p:spPr>
          <a:xfrm>
            <a:off x="625061" y="2724387"/>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pPr>
            <a:r>
              <a:rPr lang="en-US" altLang="zh-CN" sz="1400" b="1" dirty="0">
                <a:solidFill>
                  <a:prstClr val="black"/>
                </a:solidFill>
                <a:latin typeface="Calibri"/>
                <a:ea typeface="微软雅黑" panose="020B0503020204020204" pitchFamily="34" charset="-122"/>
              </a:rPr>
              <a:t>Policy Creation &amp; Validation</a:t>
            </a:r>
          </a:p>
        </p:txBody>
      </p:sp>
      <p:sp>
        <p:nvSpPr>
          <p:cNvPr id="176" name="圆角矩形 26"/>
          <p:cNvSpPr/>
          <p:nvPr/>
        </p:nvSpPr>
        <p:spPr>
          <a:xfrm>
            <a:off x="625061" y="3073622"/>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Analytic Application Design</a:t>
            </a:r>
          </a:p>
        </p:txBody>
      </p:sp>
      <p:sp>
        <p:nvSpPr>
          <p:cNvPr id="179" name="圆角矩形 29"/>
          <p:cNvSpPr/>
          <p:nvPr/>
        </p:nvSpPr>
        <p:spPr>
          <a:xfrm rot="16200000">
            <a:off x="-1574417" y="3327662"/>
            <a:ext cx="3837974" cy="326275"/>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a:solidFill>
                  <a:prstClr val="white"/>
                </a:solidFill>
                <a:ea typeface="微软雅黑" panose="020B0503020204020204" pitchFamily="34" charset="-122"/>
              </a:rPr>
              <a:t>VNF / PNF Onboarding</a:t>
            </a:r>
          </a:p>
        </p:txBody>
      </p:sp>
      <p:sp>
        <p:nvSpPr>
          <p:cNvPr id="219" name="圆角矩形 25"/>
          <p:cNvSpPr/>
          <p:nvPr/>
        </p:nvSpPr>
        <p:spPr>
          <a:xfrm>
            <a:off x="625061" y="2025917"/>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prstClr val="black"/>
                </a:solidFill>
                <a:ea typeface="微软雅黑" panose="020B0503020204020204" pitchFamily="34" charset="-122"/>
              </a:rPr>
              <a:t>Resource Onboarding</a:t>
            </a:r>
          </a:p>
        </p:txBody>
      </p:sp>
      <p:sp>
        <p:nvSpPr>
          <p:cNvPr id="220" name="圆角矩形 20"/>
          <p:cNvSpPr/>
          <p:nvPr/>
        </p:nvSpPr>
        <p:spPr>
          <a:xfrm>
            <a:off x="625061" y="2375152"/>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prstClr val="black"/>
                </a:solidFill>
                <a:ea typeface="微软雅黑" panose="020B0503020204020204" pitchFamily="34" charset="-122"/>
              </a:rPr>
              <a:t>Service  Design</a:t>
            </a:r>
            <a:endParaRPr lang="zh-CN" altLang="en-US" sz="1400" b="1" dirty="0">
              <a:solidFill>
                <a:prstClr val="black"/>
              </a:solidFill>
              <a:ea typeface="微软雅黑" panose="020B0503020204020204" pitchFamily="34" charset="-122"/>
            </a:endParaRPr>
          </a:p>
        </p:txBody>
      </p:sp>
      <p:sp>
        <p:nvSpPr>
          <p:cNvPr id="3" name="Flowchart: Magnetic Disk 2"/>
          <p:cNvSpPr/>
          <p:nvPr/>
        </p:nvSpPr>
        <p:spPr>
          <a:xfrm>
            <a:off x="640108" y="4439224"/>
            <a:ext cx="2487305" cy="874746"/>
          </a:xfrm>
          <a:prstGeom prst="flowChartMagneticDisk">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4" name="Rectangle 3"/>
          <p:cNvSpPr/>
          <p:nvPr/>
        </p:nvSpPr>
        <p:spPr>
          <a:xfrm>
            <a:off x="625061" y="4810670"/>
            <a:ext cx="2502351" cy="338554"/>
          </a:xfrm>
          <a:prstGeom prst="rect">
            <a:avLst/>
          </a:prstGeom>
        </p:spPr>
        <p:txBody>
          <a:bodyPr wrap="square">
            <a:spAutoFit/>
          </a:bodyPr>
          <a:lstStyle/>
          <a:p>
            <a:pPr algn="ctr" fontAlgn="base">
              <a:spcBef>
                <a:spcPct val="0"/>
              </a:spcBef>
              <a:spcAft>
                <a:spcPct val="0"/>
              </a:spcAft>
              <a:buClr>
                <a:srgbClr val="CC9900"/>
              </a:buClr>
              <a:defRPr/>
            </a:pPr>
            <a:r>
              <a:rPr lang="en-US" altLang="zh-CN" sz="1600" b="1" dirty="0">
                <a:solidFill>
                  <a:prstClr val="black"/>
                </a:solidFill>
                <a:ea typeface="微软雅黑" panose="020B0503020204020204" pitchFamily="34" charset="-122"/>
              </a:rPr>
              <a:t>Catalog</a:t>
            </a:r>
            <a:endParaRPr lang="zh-CN" altLang="en-US" b="1" dirty="0">
              <a:solidFill>
                <a:prstClr val="black"/>
              </a:solidFill>
              <a:ea typeface="微软雅黑" panose="020B0503020204020204" pitchFamily="34" charset="-122"/>
            </a:endParaRPr>
          </a:p>
        </p:txBody>
      </p:sp>
      <p:sp>
        <p:nvSpPr>
          <p:cNvPr id="162" name="Rectangle 161"/>
          <p:cNvSpPr/>
          <p:nvPr/>
        </p:nvSpPr>
        <p:spPr>
          <a:xfrm>
            <a:off x="259351" y="5530477"/>
            <a:ext cx="3111367" cy="581441"/>
          </a:xfrm>
          <a:prstGeom prst="rect">
            <a:avLst/>
          </a:prstGeom>
        </p:spPr>
        <p:txBody>
          <a:bodyPr wrap="square">
            <a:spAutoFit/>
          </a:bodyPr>
          <a:lstStyle/>
          <a:p>
            <a:pPr>
              <a:lnSpc>
                <a:spcPct val="107000"/>
              </a:lnSpc>
              <a:spcAft>
                <a:spcPts val="800"/>
              </a:spcAft>
            </a:pPr>
            <a:r>
              <a:rPr lang="en-US" sz="1200" b="1" dirty="0">
                <a:solidFill>
                  <a:prstClr val="black"/>
                </a:solidFill>
                <a:ea typeface="Calibri" panose="020F0502020204030204" pitchFamily="34" charset="0"/>
                <a:cs typeface="Times New Roman" panose="02020603050405020304" pitchFamily="18" charset="0"/>
              </a:rPr>
              <a:t>Recipe/Eng Rules &amp; Policy Distribution</a:t>
            </a:r>
          </a:p>
          <a:p>
            <a:pPr>
              <a:lnSpc>
                <a:spcPct val="107000"/>
              </a:lnSpc>
              <a:spcAft>
                <a:spcPts val="800"/>
              </a:spcAft>
            </a:pPr>
            <a:r>
              <a:rPr lang="en-US" sz="1200" b="1" dirty="0">
                <a:solidFill>
                  <a:prstClr val="black"/>
                </a:solidFill>
                <a:ea typeface="Calibri" panose="020F0502020204030204" pitchFamily="34" charset="0"/>
                <a:cs typeface="Times New Roman" panose="02020603050405020304" pitchFamily="18" charset="0"/>
              </a:rPr>
              <a:t>ONAP Optimization Framework</a:t>
            </a:r>
          </a:p>
        </p:txBody>
      </p:sp>
      <p:sp>
        <p:nvSpPr>
          <p:cNvPr id="157" name="圆角矩形 55"/>
          <p:cNvSpPr/>
          <p:nvPr/>
        </p:nvSpPr>
        <p:spPr>
          <a:xfrm rot="16200000">
            <a:off x="10543237" y="2686334"/>
            <a:ext cx="2648100" cy="402691"/>
          </a:xfrm>
          <a:prstGeom prst="roundRect">
            <a:avLst>
              <a:gd name="adj" fmla="val 16483"/>
            </a:avLst>
          </a:prstGeom>
          <a:solidFill>
            <a:srgbClr val="009788">
              <a:alpha val="50000"/>
            </a:srgbClr>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rgbClr val="44546A"/>
                </a:solidFill>
                <a:ea typeface="微软雅黑" panose="020B0503020204020204" pitchFamily="34" charset="-122"/>
              </a:rPr>
              <a:t>ONAP Operations Manager </a:t>
            </a:r>
          </a:p>
        </p:txBody>
      </p:sp>
      <p:sp>
        <p:nvSpPr>
          <p:cNvPr id="199" name="矩形 54"/>
          <p:cNvSpPr/>
          <p:nvPr/>
        </p:nvSpPr>
        <p:spPr bwMode="auto">
          <a:xfrm>
            <a:off x="3327597" y="1552222"/>
            <a:ext cx="8302057" cy="3427725"/>
          </a:xfrm>
          <a:prstGeom prst="rect">
            <a:avLst/>
          </a:prstGeom>
          <a:solidFill>
            <a:schemeClr val="accent5">
              <a:lumMod val="20000"/>
              <a:lumOff val="80000"/>
            </a:schemeClr>
          </a:solidFill>
          <a:ln w="9525" cap="flat" cmpd="sng" algn="ctr">
            <a:solidFill>
              <a:srgbClr val="00B0F0"/>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1828800" indent="-222250" algn="r">
              <a:buClr>
                <a:srgbClr val="CC9900"/>
              </a:buClr>
              <a:defRPr/>
            </a:pPr>
            <a:r>
              <a:rPr lang="en-US" altLang="zh-CN" sz="2000" i="1" dirty="0">
                <a:solidFill>
                  <a:srgbClr val="000000"/>
                </a:solidFill>
                <a:latin typeface="Calibri"/>
                <a:ea typeface="微软雅黑" panose="020B0503020204020204" pitchFamily="34" charset="-122"/>
              </a:rPr>
              <a:t>         </a:t>
            </a:r>
            <a:endParaRPr lang="en-US" altLang="zh-CN" sz="2000" b="1" i="1" dirty="0">
              <a:solidFill>
                <a:srgbClr val="FF0000"/>
              </a:solidFill>
              <a:latin typeface="Calibri"/>
              <a:ea typeface="微软雅黑" panose="020B0503020204020204" pitchFamily="34" charset="-122"/>
            </a:endParaRPr>
          </a:p>
        </p:txBody>
      </p:sp>
      <p:sp>
        <p:nvSpPr>
          <p:cNvPr id="180" name="圆角矩形 30"/>
          <p:cNvSpPr/>
          <p:nvPr/>
        </p:nvSpPr>
        <p:spPr>
          <a:xfrm>
            <a:off x="3516372" y="1571814"/>
            <a:ext cx="1920536" cy="323164"/>
          </a:xfrm>
          <a:prstGeom prst="roundRect">
            <a:avLst>
              <a:gd name="adj" fmla="val 9045"/>
            </a:avLst>
          </a:prstGeom>
          <a:solidFill>
            <a:srgbClr val="00647F"/>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lnSpc>
                <a:spcPct val="80000"/>
              </a:lnSpc>
              <a:spcBef>
                <a:spcPct val="0"/>
              </a:spcBef>
              <a:spcAft>
                <a:spcPct val="0"/>
              </a:spcAft>
              <a:buClr>
                <a:srgbClr val="CC9900"/>
              </a:buClr>
            </a:pPr>
            <a:r>
              <a:rPr lang="en-US" altLang="zh-CN" sz="1400" b="1" dirty="0">
                <a:solidFill>
                  <a:prstClr val="white"/>
                </a:solidFill>
                <a:ea typeface="微软雅黑" panose="020B0503020204020204" pitchFamily="34" charset="-122"/>
              </a:rPr>
              <a:t>Dashboard OA&amp;M</a:t>
            </a:r>
          </a:p>
        </p:txBody>
      </p:sp>
      <p:sp>
        <p:nvSpPr>
          <p:cNvPr id="181" name="圆角矩形 31"/>
          <p:cNvSpPr/>
          <p:nvPr/>
        </p:nvSpPr>
        <p:spPr>
          <a:xfrm>
            <a:off x="8644176" y="1968916"/>
            <a:ext cx="1608806" cy="963527"/>
          </a:xfrm>
          <a:prstGeom prst="roundRect">
            <a:avLst/>
          </a:prstGeom>
          <a:solidFill>
            <a:srgbClr val="009788"/>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defTabSz="457200" hangingPunct="0"/>
            <a:endParaRPr lang="en-US" altLang="zh-CN" sz="1400" dirty="0">
              <a:solidFill>
                <a:prstClr val="white"/>
              </a:solidFill>
            </a:endParaRPr>
          </a:p>
        </p:txBody>
      </p:sp>
      <p:sp>
        <p:nvSpPr>
          <p:cNvPr id="194" name="圆角矩形 48"/>
          <p:cNvSpPr/>
          <p:nvPr/>
        </p:nvSpPr>
        <p:spPr>
          <a:xfrm>
            <a:off x="10298932" y="1953313"/>
            <a:ext cx="1283885" cy="2945165"/>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lnSpc>
                <a:spcPct val="80000"/>
              </a:lnSpc>
              <a:spcBef>
                <a:spcPct val="0"/>
              </a:spcBef>
              <a:spcAft>
                <a:spcPct val="0"/>
              </a:spcAft>
              <a:buClr>
                <a:srgbClr val="CC9900"/>
              </a:buClr>
            </a:pPr>
            <a:r>
              <a:rPr lang="en-US" altLang="zh-CN" sz="1300" b="1" dirty="0">
                <a:solidFill>
                  <a:prstClr val="white"/>
                </a:solidFill>
                <a:ea typeface="微软雅黑" panose="020B0503020204020204" pitchFamily="34" charset="-122"/>
              </a:rPr>
              <a:t>Common</a:t>
            </a:r>
          </a:p>
          <a:p>
            <a:pPr algn="ctr" fontAlgn="base">
              <a:lnSpc>
                <a:spcPct val="80000"/>
              </a:lnSpc>
              <a:spcBef>
                <a:spcPct val="0"/>
              </a:spcBef>
              <a:spcAft>
                <a:spcPct val="0"/>
              </a:spcAft>
              <a:buClr>
                <a:srgbClr val="CC9900"/>
              </a:buClr>
            </a:pPr>
            <a:r>
              <a:rPr lang="en-US" altLang="zh-CN" sz="1300" b="1" dirty="0">
                <a:solidFill>
                  <a:prstClr val="white"/>
                </a:solidFill>
                <a:ea typeface="微软雅黑" panose="020B0503020204020204" pitchFamily="34" charset="-122"/>
              </a:rPr>
              <a:t> Services</a:t>
            </a:r>
            <a:endParaRPr lang="zh-CN" altLang="en-US" sz="1300" b="1" dirty="0">
              <a:solidFill>
                <a:prstClr val="white"/>
              </a:solidFill>
              <a:ea typeface="微软雅黑" panose="020B0503020204020204" pitchFamily="34" charset="-122"/>
            </a:endParaRPr>
          </a:p>
        </p:txBody>
      </p:sp>
      <p:sp>
        <p:nvSpPr>
          <p:cNvPr id="225" name="圆角矩形 51"/>
          <p:cNvSpPr/>
          <p:nvPr/>
        </p:nvSpPr>
        <p:spPr>
          <a:xfrm>
            <a:off x="10310434" y="2669068"/>
            <a:ext cx="1234440" cy="51165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Application</a:t>
            </a:r>
          </a:p>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Authorization</a:t>
            </a:r>
          </a:p>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Framework</a:t>
            </a:r>
          </a:p>
        </p:txBody>
      </p:sp>
      <p:sp>
        <p:nvSpPr>
          <p:cNvPr id="94" name="圆角矩形 31"/>
          <p:cNvSpPr/>
          <p:nvPr/>
        </p:nvSpPr>
        <p:spPr>
          <a:xfrm>
            <a:off x="4854872" y="1936691"/>
            <a:ext cx="1655880" cy="102741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fontAlgn="base">
              <a:spcBef>
                <a:spcPct val="0"/>
              </a:spcBef>
              <a:spcAft>
                <a:spcPct val="0"/>
              </a:spcAft>
              <a:buClr>
                <a:srgbClr val="CC9900"/>
              </a:buClr>
            </a:pPr>
            <a:endParaRPr lang="en-US" altLang="zh-CN" sz="1400" b="1" dirty="0">
              <a:solidFill>
                <a:prstClr val="white"/>
              </a:solidFill>
              <a:ea typeface="微软雅黑" panose="020B0503020204020204" pitchFamily="34" charset="-122"/>
            </a:endParaRPr>
          </a:p>
        </p:txBody>
      </p:sp>
      <p:sp>
        <p:nvSpPr>
          <p:cNvPr id="65" name="圆角矩形 51"/>
          <p:cNvSpPr/>
          <p:nvPr/>
        </p:nvSpPr>
        <p:spPr>
          <a:xfrm>
            <a:off x="10323654" y="3767590"/>
            <a:ext cx="1234440" cy="411124"/>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Logging</a:t>
            </a:r>
          </a:p>
        </p:txBody>
      </p:sp>
      <p:sp>
        <p:nvSpPr>
          <p:cNvPr id="108" name="圆角矩形 31"/>
          <p:cNvSpPr/>
          <p:nvPr/>
        </p:nvSpPr>
        <p:spPr>
          <a:xfrm>
            <a:off x="3383015" y="1970997"/>
            <a:ext cx="1370831" cy="997731"/>
          </a:xfrm>
          <a:prstGeom prst="roundRect">
            <a:avLst/>
          </a:prstGeom>
          <a:solidFill>
            <a:srgbClr val="1C2754"/>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defTabSz="457200" hangingPunct="0"/>
            <a:endParaRPr lang="en-US" altLang="zh-CN" sz="1400" b="1" dirty="0">
              <a:solidFill>
                <a:prstClr val="white"/>
              </a:solidFill>
              <a:ea typeface="宋体" panose="02010600030101010101" pitchFamily="2" charset="-122"/>
            </a:endParaRPr>
          </a:p>
        </p:txBody>
      </p:sp>
      <p:sp>
        <p:nvSpPr>
          <p:cNvPr id="119" name="TextBox 118"/>
          <p:cNvSpPr txBox="1"/>
          <p:nvPr/>
        </p:nvSpPr>
        <p:spPr>
          <a:xfrm flipH="1">
            <a:off x="3464405" y="2138393"/>
            <a:ext cx="1256206"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srgbClr val="FFFFFF"/>
                </a:solidFill>
                <a:sym typeface="Calibri"/>
              </a:rPr>
              <a:t>Policy Framework</a:t>
            </a:r>
          </a:p>
        </p:txBody>
      </p:sp>
      <p:sp>
        <p:nvSpPr>
          <p:cNvPr id="126" name="TextBox 125"/>
          <p:cNvSpPr txBox="1"/>
          <p:nvPr/>
        </p:nvSpPr>
        <p:spPr>
          <a:xfrm flipH="1">
            <a:off x="8642352" y="2141185"/>
            <a:ext cx="1624729" cy="7386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dirty="0">
                <a:solidFill>
                  <a:srgbClr val="FFFFFF"/>
                </a:solidFill>
                <a:sym typeface="Calibri"/>
              </a:rPr>
              <a:t> </a:t>
            </a:r>
            <a:r>
              <a:rPr lang="en-US" sz="1400" b="1" dirty="0">
                <a:solidFill>
                  <a:srgbClr val="FFFFFF"/>
                </a:solidFill>
                <a:sym typeface="Calibri"/>
              </a:rPr>
              <a:t>Active &amp; Available Inventory</a:t>
            </a:r>
          </a:p>
          <a:p>
            <a:pPr algn="ctr" defTabSz="457200" hangingPunct="0"/>
            <a:r>
              <a:rPr lang="en-US" sz="1400" b="1" dirty="0">
                <a:solidFill>
                  <a:srgbClr val="FFFFFF"/>
                </a:solidFill>
                <a:sym typeface="Calibri"/>
              </a:rPr>
              <a:t>External Registry</a:t>
            </a:r>
          </a:p>
        </p:txBody>
      </p:sp>
      <p:sp>
        <p:nvSpPr>
          <p:cNvPr id="144" name="圆角矩形 32"/>
          <p:cNvSpPr/>
          <p:nvPr/>
        </p:nvSpPr>
        <p:spPr>
          <a:xfrm>
            <a:off x="5364654" y="3653241"/>
            <a:ext cx="1901244" cy="1232382"/>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endParaRPr lang="en-US" altLang="zh-CN" sz="1400" b="1" dirty="0">
              <a:solidFill>
                <a:prstClr val="white"/>
              </a:solidFill>
            </a:endParaRPr>
          </a:p>
        </p:txBody>
      </p:sp>
      <p:sp>
        <p:nvSpPr>
          <p:cNvPr id="133" name="圆角矩形 32"/>
          <p:cNvSpPr/>
          <p:nvPr/>
        </p:nvSpPr>
        <p:spPr>
          <a:xfrm>
            <a:off x="3376407" y="3640275"/>
            <a:ext cx="1895499" cy="1236433"/>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endParaRPr lang="en-US" altLang="zh-CN" sz="1400" b="1" dirty="0">
              <a:solidFill>
                <a:prstClr val="white"/>
              </a:solidFill>
            </a:endParaRPr>
          </a:p>
        </p:txBody>
      </p:sp>
      <p:sp>
        <p:nvSpPr>
          <p:cNvPr id="105" name="TextBox 104"/>
          <p:cNvSpPr txBox="1"/>
          <p:nvPr/>
        </p:nvSpPr>
        <p:spPr>
          <a:xfrm flipH="1">
            <a:off x="4865939" y="2073280"/>
            <a:ext cx="1663667" cy="7386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srgbClr val="FFFFFF"/>
                </a:solidFill>
                <a:sym typeface="Calibri"/>
              </a:rPr>
              <a:t>Data Collection, Analytics, and Events</a:t>
            </a:r>
          </a:p>
          <a:p>
            <a:pPr algn="ctr" defTabSz="457200" hangingPunct="0"/>
            <a:r>
              <a:rPr lang="en-US" sz="1400" b="1" dirty="0">
                <a:solidFill>
                  <a:srgbClr val="FFFFFF"/>
                </a:solidFill>
                <a:sym typeface="Calibri"/>
              </a:rPr>
              <a:t>Event Correlation </a:t>
            </a:r>
            <a:endParaRPr lang="en-US" sz="1600" b="1" dirty="0">
              <a:solidFill>
                <a:srgbClr val="FFFFFF"/>
              </a:solidFill>
              <a:sym typeface="Calibri"/>
            </a:endParaRPr>
          </a:p>
        </p:txBody>
      </p:sp>
      <p:sp>
        <p:nvSpPr>
          <p:cNvPr id="125" name="圆角矩形 51"/>
          <p:cNvSpPr/>
          <p:nvPr/>
        </p:nvSpPr>
        <p:spPr>
          <a:xfrm>
            <a:off x="10310434" y="3225371"/>
            <a:ext cx="1234440" cy="472892"/>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ONAP Optimization Framework</a:t>
            </a:r>
            <a:endParaRPr lang="en-US" altLang="zh-CN" sz="1050" b="1" dirty="0">
              <a:solidFill>
                <a:prstClr val="black"/>
              </a:solidFill>
              <a:ea typeface="微软雅黑" panose="020B0503020204020204" pitchFamily="34" charset="-122"/>
            </a:endParaRPr>
          </a:p>
        </p:txBody>
      </p:sp>
      <p:sp>
        <p:nvSpPr>
          <p:cNvPr id="127" name="TextBox 126"/>
          <p:cNvSpPr txBox="1"/>
          <p:nvPr/>
        </p:nvSpPr>
        <p:spPr>
          <a:xfrm flipH="1">
            <a:off x="5475751" y="4043060"/>
            <a:ext cx="1647409"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prstClr val="black"/>
                </a:solidFill>
                <a:sym typeface="Calibri"/>
              </a:rPr>
              <a:t>SDN Controller</a:t>
            </a:r>
          </a:p>
          <a:p>
            <a:pPr algn="ctr" defTabSz="457200" hangingPunct="0"/>
            <a:r>
              <a:rPr lang="en-US" sz="1400" b="1" dirty="0">
                <a:solidFill>
                  <a:prstClr val="black"/>
                </a:solidFill>
                <a:sym typeface="Calibri"/>
              </a:rPr>
              <a:t>(L0-L3)</a:t>
            </a:r>
          </a:p>
        </p:txBody>
      </p:sp>
      <p:sp>
        <p:nvSpPr>
          <p:cNvPr id="76" name="矩形 69"/>
          <p:cNvSpPr/>
          <p:nvPr/>
        </p:nvSpPr>
        <p:spPr bwMode="auto">
          <a:xfrm>
            <a:off x="3850868" y="5014915"/>
            <a:ext cx="7445829" cy="284327"/>
          </a:xfrm>
          <a:prstGeom prst="rect">
            <a:avLst/>
          </a:prstGeom>
          <a:solidFill>
            <a:schemeClr val="bg2">
              <a:lumMod val="90000"/>
            </a:schemeClr>
          </a:solidFill>
          <a:ln w="9525" cap="flat" cmpd="sng" algn="ctr">
            <a:solidFill>
              <a:schemeClr val="tx1"/>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Optional External Systems</a:t>
            </a:r>
          </a:p>
        </p:txBody>
      </p:sp>
      <p:sp>
        <p:nvSpPr>
          <p:cNvPr id="114" name="矩形 69"/>
          <p:cNvSpPr/>
          <p:nvPr/>
        </p:nvSpPr>
        <p:spPr bwMode="auto">
          <a:xfrm>
            <a:off x="3837812" y="5803091"/>
            <a:ext cx="6472622" cy="312141"/>
          </a:xfrm>
          <a:prstGeom prst="rect">
            <a:avLst/>
          </a:prstGeom>
          <a:solidFill>
            <a:schemeClr val="bg2">
              <a:lumMod val="90000"/>
            </a:schemeClr>
          </a:solidFill>
          <a:ln w="9525" cap="flat" cmpd="sng" algn="ctr">
            <a:solidFill>
              <a:schemeClr val="accent5">
                <a:lumMod val="75000"/>
              </a:schemeClr>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Hypervisor / OS Layer</a:t>
            </a:r>
          </a:p>
        </p:txBody>
      </p:sp>
      <p:sp>
        <p:nvSpPr>
          <p:cNvPr id="120" name="圆角矩形 188"/>
          <p:cNvSpPr/>
          <p:nvPr/>
        </p:nvSpPr>
        <p:spPr bwMode="auto">
          <a:xfrm>
            <a:off x="5571342" y="5857165"/>
            <a:ext cx="902738"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000000"/>
                </a:solidFill>
                <a:latin typeface="Calibri"/>
                <a:ea typeface="微软雅黑" panose="020B0503020204020204" pitchFamily="34" charset="-122"/>
              </a:rPr>
              <a:t>OpenStack</a:t>
            </a:r>
          </a:p>
        </p:txBody>
      </p:sp>
      <p:sp>
        <p:nvSpPr>
          <p:cNvPr id="121" name="圆角矩形 65"/>
          <p:cNvSpPr/>
          <p:nvPr/>
        </p:nvSpPr>
        <p:spPr bwMode="auto">
          <a:xfrm>
            <a:off x="7669376" y="5857165"/>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000000"/>
                </a:solidFill>
                <a:latin typeface="Calibri"/>
                <a:ea typeface="微软雅黑" panose="020B0503020204020204" pitchFamily="34" charset="-122"/>
              </a:rPr>
              <a:t>Azure</a:t>
            </a:r>
          </a:p>
        </p:txBody>
      </p:sp>
      <p:sp>
        <p:nvSpPr>
          <p:cNvPr id="122" name="圆角矩形 66"/>
          <p:cNvSpPr/>
          <p:nvPr/>
        </p:nvSpPr>
        <p:spPr bwMode="auto">
          <a:xfrm>
            <a:off x="6633896" y="5849052"/>
            <a:ext cx="911332"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VMware</a:t>
            </a:r>
          </a:p>
        </p:txBody>
      </p:sp>
      <p:sp>
        <p:nvSpPr>
          <p:cNvPr id="137" name="圆角矩形 67"/>
          <p:cNvSpPr/>
          <p:nvPr/>
        </p:nvSpPr>
        <p:spPr bwMode="auto">
          <a:xfrm>
            <a:off x="9181372" y="5850284"/>
            <a:ext cx="1016942"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000000"/>
                </a:solidFill>
                <a:latin typeface="Calibri"/>
                <a:ea typeface="微软雅黑" panose="020B0503020204020204" pitchFamily="34" charset="-122"/>
              </a:rPr>
              <a:t>RackSpace</a:t>
            </a:r>
          </a:p>
        </p:txBody>
      </p:sp>
      <p:sp>
        <p:nvSpPr>
          <p:cNvPr id="135" name="圆角矩形 188"/>
          <p:cNvSpPr/>
          <p:nvPr/>
        </p:nvSpPr>
        <p:spPr bwMode="auto">
          <a:xfrm>
            <a:off x="5921433" y="5066173"/>
            <a:ext cx="1476782"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3rd Party Controller</a:t>
            </a:r>
          </a:p>
        </p:txBody>
      </p:sp>
      <p:sp>
        <p:nvSpPr>
          <p:cNvPr id="145" name="圆角矩形 65"/>
          <p:cNvSpPr/>
          <p:nvPr/>
        </p:nvSpPr>
        <p:spPr bwMode="auto">
          <a:xfrm>
            <a:off x="8429247" y="5849052"/>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AMZ</a:t>
            </a:r>
          </a:p>
        </p:txBody>
      </p:sp>
      <p:grpSp>
        <p:nvGrpSpPr>
          <p:cNvPr id="138" name="Group 73"/>
          <p:cNvGrpSpPr/>
          <p:nvPr/>
        </p:nvGrpSpPr>
        <p:grpSpPr>
          <a:xfrm>
            <a:off x="4519533" y="6141556"/>
            <a:ext cx="5523621" cy="575678"/>
            <a:chOff x="2002173" y="5867539"/>
            <a:chExt cx="5523621" cy="575678"/>
          </a:xfrm>
        </p:grpSpPr>
        <p:pic>
          <p:nvPicPr>
            <p:cNvPr id="139" name="Picture 13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02173" y="5977908"/>
              <a:ext cx="905123" cy="410546"/>
            </a:xfrm>
            <a:prstGeom prst="rect">
              <a:avLst/>
            </a:prstGeom>
          </p:spPr>
        </p:pic>
        <p:sp>
          <p:nvSpPr>
            <p:cNvPr id="140" name="Isosceles Triangle 139"/>
            <p:cNvSpPr/>
            <p:nvPr/>
          </p:nvSpPr>
          <p:spPr>
            <a:xfrm flipV="1">
              <a:off x="2184146" y="5867539"/>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pic>
          <p:nvPicPr>
            <p:cNvPr id="141" name="Picture 14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05751" y="5991537"/>
              <a:ext cx="905123" cy="410546"/>
            </a:xfrm>
            <a:prstGeom prst="rect">
              <a:avLst/>
            </a:prstGeom>
          </p:spPr>
        </p:pic>
        <p:sp>
          <p:nvSpPr>
            <p:cNvPr id="146" name="Isosceles Triangle 145"/>
            <p:cNvSpPr/>
            <p:nvPr/>
          </p:nvSpPr>
          <p:spPr>
            <a:xfrm flipV="1">
              <a:off x="4587724" y="5870717"/>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153" name="Isosceles Triangle 152"/>
            <p:cNvSpPr/>
            <p:nvPr/>
          </p:nvSpPr>
          <p:spPr>
            <a:xfrm flipV="1">
              <a:off x="6931219" y="5880776"/>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pic>
          <p:nvPicPr>
            <p:cNvPr id="154" name="Picture 15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59457" y="6011570"/>
              <a:ext cx="766337" cy="324807"/>
            </a:xfrm>
            <a:prstGeom prst="rect">
              <a:avLst/>
            </a:prstGeom>
            <a:ln>
              <a:noFill/>
            </a:ln>
          </p:spPr>
        </p:pic>
        <p:cxnSp>
          <p:nvCxnSpPr>
            <p:cNvPr id="155" name="Straight Connector 154"/>
            <p:cNvCxnSpPr/>
            <p:nvPr/>
          </p:nvCxnSpPr>
          <p:spPr>
            <a:xfrm>
              <a:off x="2888299" y="6227487"/>
              <a:ext cx="1498455" cy="13629"/>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56" name="Straight Connector 155"/>
            <p:cNvCxnSpPr/>
            <p:nvPr/>
          </p:nvCxnSpPr>
          <p:spPr>
            <a:xfrm>
              <a:off x="5282534" y="6243163"/>
              <a:ext cx="1498455" cy="0"/>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159" name="TextBox 158"/>
            <p:cNvSpPr txBox="1"/>
            <p:nvPr/>
          </p:nvSpPr>
          <p:spPr>
            <a:xfrm>
              <a:off x="6950470" y="6014793"/>
              <a:ext cx="420946"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000" dirty="0">
                  <a:solidFill>
                    <a:srgbClr val="000000"/>
                  </a:solidFill>
                  <a:sym typeface="Calibri"/>
                </a:rPr>
                <a:t>Public</a:t>
              </a:r>
            </a:p>
            <a:p>
              <a:pPr algn="ctr" defTabSz="457200" hangingPunct="0"/>
              <a:r>
                <a:rPr lang="en-US" sz="1000" dirty="0">
                  <a:solidFill>
                    <a:prstClr val="black"/>
                  </a:solidFill>
                </a:rPr>
                <a:t>Cloud</a:t>
              </a:r>
              <a:endParaRPr lang="en-US" sz="1000" dirty="0">
                <a:solidFill>
                  <a:srgbClr val="000000"/>
                </a:solidFill>
                <a:sym typeface="Calibri"/>
              </a:endParaRPr>
            </a:p>
          </p:txBody>
        </p:sp>
        <p:sp>
          <p:nvSpPr>
            <p:cNvPr id="163" name="TextBox 162"/>
            <p:cNvSpPr txBox="1"/>
            <p:nvPr/>
          </p:nvSpPr>
          <p:spPr>
            <a:xfrm>
              <a:off x="2107324" y="6034247"/>
              <a:ext cx="675824"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000" dirty="0">
                  <a:solidFill>
                    <a:srgbClr val="000000"/>
                  </a:solidFill>
                  <a:sym typeface="Calibri"/>
                </a:rPr>
                <a:t>Private</a:t>
              </a:r>
            </a:p>
            <a:p>
              <a:pPr algn="ctr" defTabSz="457200" hangingPunct="0"/>
              <a:r>
                <a:rPr lang="en-US" sz="1000" dirty="0">
                  <a:solidFill>
                    <a:prstClr val="black"/>
                  </a:solidFill>
                </a:rPr>
                <a:t>Edge Cloud</a:t>
              </a:r>
              <a:endParaRPr lang="en-US" sz="1000" dirty="0">
                <a:solidFill>
                  <a:srgbClr val="000000"/>
                </a:solidFill>
                <a:sym typeface="Calibri"/>
              </a:endParaRPr>
            </a:p>
          </p:txBody>
        </p:sp>
        <p:sp>
          <p:nvSpPr>
            <p:cNvPr id="167" name="TextBox 166"/>
            <p:cNvSpPr txBox="1"/>
            <p:nvPr/>
          </p:nvSpPr>
          <p:spPr>
            <a:xfrm>
              <a:off x="4551574" y="6043109"/>
              <a:ext cx="568423"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000" dirty="0">
                  <a:solidFill>
                    <a:srgbClr val="000000"/>
                  </a:solidFill>
                  <a:sym typeface="Calibri"/>
                </a:rPr>
                <a:t>Private</a:t>
              </a:r>
            </a:p>
            <a:p>
              <a:pPr algn="ctr" defTabSz="457200" hangingPunct="0"/>
              <a:r>
                <a:rPr lang="en-US" sz="1000" dirty="0">
                  <a:solidFill>
                    <a:prstClr val="black"/>
                  </a:solidFill>
                </a:rPr>
                <a:t>DC Cloud</a:t>
              </a:r>
              <a:endParaRPr lang="en-US" sz="1000" dirty="0">
                <a:solidFill>
                  <a:srgbClr val="000000"/>
                </a:solidFill>
                <a:sym typeface="Calibri"/>
              </a:endParaRPr>
            </a:p>
          </p:txBody>
        </p:sp>
        <p:sp>
          <p:nvSpPr>
            <p:cNvPr id="168" name="TextBox 167"/>
            <p:cNvSpPr txBox="1"/>
            <p:nvPr/>
          </p:nvSpPr>
          <p:spPr>
            <a:xfrm>
              <a:off x="6015577" y="5952703"/>
              <a:ext cx="230189"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400" dirty="0">
                  <a:solidFill>
                    <a:srgbClr val="000000"/>
                  </a:solidFill>
                  <a:sym typeface="Calibri"/>
                </a:rPr>
                <a:t>IP</a:t>
              </a:r>
            </a:p>
          </p:txBody>
        </p:sp>
        <p:sp>
          <p:nvSpPr>
            <p:cNvPr id="169" name="TextBox 168"/>
            <p:cNvSpPr txBox="1"/>
            <p:nvPr/>
          </p:nvSpPr>
          <p:spPr>
            <a:xfrm>
              <a:off x="3404427" y="5953594"/>
              <a:ext cx="496288"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400" dirty="0">
                  <a:solidFill>
                    <a:srgbClr val="000000"/>
                  </a:solidFill>
                  <a:sym typeface="Calibri"/>
                </a:rPr>
                <a:t>MPLS</a:t>
              </a:r>
            </a:p>
          </p:txBody>
        </p:sp>
      </p:grpSp>
      <p:sp>
        <p:nvSpPr>
          <p:cNvPr id="10" name="TextBox 9"/>
          <p:cNvSpPr txBox="1"/>
          <p:nvPr/>
        </p:nvSpPr>
        <p:spPr>
          <a:xfrm>
            <a:off x="11203093" y="5409788"/>
            <a:ext cx="615553" cy="1090769"/>
          </a:xfrm>
          <a:prstGeom prst="rect">
            <a:avLst/>
          </a:prstGeom>
          <a:noFill/>
        </p:spPr>
        <p:txBody>
          <a:bodyPr vert="vert270" wrap="square" rtlCol="0">
            <a:spAutoFit/>
          </a:bodyPr>
          <a:lstStyle/>
          <a:p>
            <a:pPr algn="ctr"/>
            <a:r>
              <a:rPr lang="en-US" sz="1400" dirty="0">
                <a:solidFill>
                  <a:srgbClr val="0070C0"/>
                </a:solidFill>
              </a:rPr>
              <a:t>Managed Environment</a:t>
            </a:r>
          </a:p>
        </p:txBody>
      </p:sp>
      <p:cxnSp>
        <p:nvCxnSpPr>
          <p:cNvPr id="7" name="Straight Connector 6"/>
          <p:cNvCxnSpPr/>
          <p:nvPr/>
        </p:nvCxnSpPr>
        <p:spPr>
          <a:xfrm>
            <a:off x="4108370" y="293244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5654030" y="293973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9419358" y="294954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4331600" y="3499765"/>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6116937" y="351720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5400000">
            <a:off x="10219904" y="323132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2" name="圆角矩形 26"/>
          <p:cNvSpPr/>
          <p:nvPr/>
        </p:nvSpPr>
        <p:spPr>
          <a:xfrm>
            <a:off x="625061" y="3422857"/>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Closed Loop Design</a:t>
            </a:r>
          </a:p>
        </p:txBody>
      </p:sp>
      <p:sp>
        <p:nvSpPr>
          <p:cNvPr id="91" name="圆角矩形 26"/>
          <p:cNvSpPr/>
          <p:nvPr/>
        </p:nvSpPr>
        <p:spPr>
          <a:xfrm>
            <a:off x="625061" y="3772092"/>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Change Management Design</a:t>
            </a:r>
          </a:p>
        </p:txBody>
      </p:sp>
      <p:sp>
        <p:nvSpPr>
          <p:cNvPr id="99" name="圆角矩形 26"/>
          <p:cNvSpPr/>
          <p:nvPr/>
        </p:nvSpPr>
        <p:spPr>
          <a:xfrm>
            <a:off x="625061" y="4121330"/>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Design Test &amp; Certification</a:t>
            </a:r>
          </a:p>
        </p:txBody>
      </p:sp>
      <p:sp>
        <p:nvSpPr>
          <p:cNvPr id="101" name="Rectangle 100"/>
          <p:cNvSpPr/>
          <p:nvPr/>
        </p:nvSpPr>
        <p:spPr>
          <a:xfrm>
            <a:off x="5207480" y="1022496"/>
            <a:ext cx="1226256"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CLI</a:t>
            </a:r>
            <a:endParaRPr lang="en-US" sz="1400" b="1" dirty="0">
              <a:solidFill>
                <a:prstClr val="white"/>
              </a:solidFill>
              <a:ea typeface="微软雅黑" panose="020B0503020204020204" pitchFamily="34" charset="-122"/>
            </a:endParaRPr>
          </a:p>
        </p:txBody>
      </p:sp>
      <p:sp>
        <p:nvSpPr>
          <p:cNvPr id="102" name="Rectangle 101"/>
          <p:cNvSpPr/>
          <p:nvPr/>
        </p:nvSpPr>
        <p:spPr>
          <a:xfrm>
            <a:off x="569799" y="995677"/>
            <a:ext cx="4054885" cy="251280"/>
          </a:xfrm>
          <a:prstGeom prst="rect">
            <a:avLst/>
          </a:prstGeom>
          <a:solidFill>
            <a:schemeClr val="bg2">
              <a:lumMod val="50000"/>
            </a:schemeClr>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OSS / BSS</a:t>
            </a:r>
          </a:p>
        </p:txBody>
      </p:sp>
      <p:sp>
        <p:nvSpPr>
          <p:cNvPr id="92" name="Rectangle 91"/>
          <p:cNvSpPr/>
          <p:nvPr/>
        </p:nvSpPr>
        <p:spPr>
          <a:xfrm>
            <a:off x="8820319" y="1010394"/>
            <a:ext cx="2809336"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ONAP Portal</a:t>
            </a:r>
          </a:p>
        </p:txBody>
      </p:sp>
      <p:sp>
        <p:nvSpPr>
          <p:cNvPr id="93" name="TextBox 92"/>
          <p:cNvSpPr txBox="1"/>
          <p:nvPr/>
        </p:nvSpPr>
        <p:spPr>
          <a:xfrm>
            <a:off x="278095" y="6139300"/>
            <a:ext cx="4261103" cy="261610"/>
          </a:xfrm>
          <a:prstGeom prst="rect">
            <a:avLst/>
          </a:prstGeom>
          <a:noFill/>
        </p:spPr>
        <p:txBody>
          <a:bodyPr wrap="none" rtlCol="0">
            <a:spAutoFit/>
          </a:bodyPr>
          <a:lstStyle/>
          <a:p>
            <a:r>
              <a:rPr lang="en-US" sz="1100" dirty="0">
                <a:solidFill>
                  <a:prstClr val="black"/>
                </a:solidFill>
              </a:rPr>
              <a:t>Note 1 – Consistent APIs between Orchestration layer and Controllers </a:t>
            </a:r>
          </a:p>
        </p:txBody>
      </p:sp>
      <p:sp>
        <p:nvSpPr>
          <p:cNvPr id="106" name="Rectangle 105"/>
          <p:cNvSpPr/>
          <p:nvPr/>
        </p:nvSpPr>
        <p:spPr>
          <a:xfrm>
            <a:off x="5613868" y="1535861"/>
            <a:ext cx="1288609" cy="400110"/>
          </a:xfrm>
          <a:prstGeom prst="rect">
            <a:avLst/>
          </a:prstGeom>
        </p:spPr>
        <p:txBody>
          <a:bodyPr wrap="none">
            <a:spAutoFit/>
          </a:bodyPr>
          <a:lstStyle/>
          <a:p>
            <a:pPr algn="ctr" fontAlgn="base">
              <a:spcBef>
                <a:spcPct val="0"/>
              </a:spcBef>
              <a:spcAft>
                <a:spcPct val="0"/>
              </a:spcAft>
              <a:buClr>
                <a:srgbClr val="CC9900"/>
              </a:buClr>
              <a:defRPr/>
            </a:pPr>
            <a:r>
              <a:rPr lang="en-US" altLang="zh-CN" sz="2000" b="1" dirty="0">
                <a:solidFill>
                  <a:srgbClr val="FF0000"/>
                </a:solidFill>
                <a:ea typeface="微软雅黑" panose="020B0503020204020204" pitchFamily="34" charset="-122"/>
              </a:rPr>
              <a:t>RUN-TIME</a:t>
            </a:r>
          </a:p>
        </p:txBody>
      </p:sp>
      <p:sp>
        <p:nvSpPr>
          <p:cNvPr id="5" name="TextBox 4"/>
          <p:cNvSpPr txBox="1"/>
          <p:nvPr/>
        </p:nvSpPr>
        <p:spPr>
          <a:xfrm>
            <a:off x="10458679" y="2036684"/>
            <a:ext cx="1058778" cy="584775"/>
          </a:xfrm>
          <a:prstGeom prst="rect">
            <a:avLst/>
          </a:prstGeom>
          <a:noFill/>
        </p:spPr>
        <p:txBody>
          <a:bodyPr wrap="square" rtlCol="0">
            <a:spAutoFit/>
          </a:bodyPr>
          <a:lstStyle/>
          <a:p>
            <a:r>
              <a:rPr lang="en-US" sz="1600" b="1" dirty="0">
                <a:solidFill>
                  <a:prstClr val="white"/>
                </a:solidFill>
              </a:rPr>
              <a:t>Common Services </a:t>
            </a:r>
          </a:p>
        </p:txBody>
      </p:sp>
      <p:sp>
        <p:nvSpPr>
          <p:cNvPr id="107" name="TextBox 106"/>
          <p:cNvSpPr txBox="1"/>
          <p:nvPr/>
        </p:nvSpPr>
        <p:spPr>
          <a:xfrm flipH="1">
            <a:off x="3505513" y="3983031"/>
            <a:ext cx="1647409" cy="9541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prstClr val="black"/>
                </a:solidFill>
                <a:sym typeface="Calibri"/>
              </a:rPr>
              <a:t>Multi-Cloud</a:t>
            </a:r>
          </a:p>
          <a:p>
            <a:pPr algn="ctr" defTabSz="457200" hangingPunct="0"/>
            <a:r>
              <a:rPr lang="en-US" sz="1400" b="1" dirty="0">
                <a:solidFill>
                  <a:prstClr val="black"/>
                </a:solidFill>
                <a:sym typeface="Calibri"/>
              </a:rPr>
              <a:t>Adaptation</a:t>
            </a:r>
          </a:p>
          <a:p>
            <a:pPr algn="ctr" defTabSz="457200" hangingPunct="0"/>
            <a:endParaRPr lang="en-US" sz="1400" b="1" dirty="0">
              <a:solidFill>
                <a:prstClr val="black"/>
              </a:solidFill>
              <a:sym typeface="Calibri"/>
            </a:endParaRPr>
          </a:p>
          <a:p>
            <a:pPr algn="ctr" defTabSz="457200" hangingPunct="0"/>
            <a:endParaRPr lang="en-US" sz="1400" b="1" dirty="0">
              <a:solidFill>
                <a:prstClr val="black"/>
              </a:solidFill>
              <a:sym typeface="Calibri"/>
            </a:endParaRPr>
          </a:p>
        </p:txBody>
      </p:sp>
      <p:sp>
        <p:nvSpPr>
          <p:cNvPr id="95" name="Rectangle 94"/>
          <p:cNvSpPr/>
          <p:nvPr/>
        </p:nvSpPr>
        <p:spPr>
          <a:xfrm>
            <a:off x="6725514" y="1012427"/>
            <a:ext cx="1803026"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U-UI</a:t>
            </a:r>
            <a:endParaRPr lang="en-US" sz="1400" b="1" dirty="0">
              <a:solidFill>
                <a:prstClr val="white"/>
              </a:solidFill>
              <a:ea typeface="微软雅黑" panose="020B0503020204020204" pitchFamily="34" charset="-122"/>
            </a:endParaRPr>
          </a:p>
        </p:txBody>
      </p:sp>
      <p:sp>
        <p:nvSpPr>
          <p:cNvPr id="109" name="圆角矩形 51"/>
          <p:cNvSpPr/>
          <p:nvPr/>
        </p:nvSpPr>
        <p:spPr>
          <a:xfrm>
            <a:off x="10328323" y="4319047"/>
            <a:ext cx="1234440" cy="38487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Others</a:t>
            </a:r>
          </a:p>
        </p:txBody>
      </p:sp>
      <p:sp>
        <p:nvSpPr>
          <p:cNvPr id="110" name="TextBox 109"/>
          <p:cNvSpPr txBox="1"/>
          <p:nvPr/>
        </p:nvSpPr>
        <p:spPr>
          <a:xfrm>
            <a:off x="5987362" y="4548481"/>
            <a:ext cx="885179" cy="261610"/>
          </a:xfrm>
          <a:prstGeom prst="rect">
            <a:avLst/>
          </a:prstGeom>
          <a:noFill/>
        </p:spPr>
        <p:txBody>
          <a:bodyPr wrap="none" rtlCol="0">
            <a:spAutoFit/>
          </a:bodyPr>
          <a:lstStyle/>
          <a:p>
            <a:r>
              <a:rPr lang="en-US" sz="1100" dirty="0">
                <a:solidFill>
                  <a:prstClr val="black"/>
                </a:solidFill>
              </a:rPr>
              <a:t>(see Note 1)</a:t>
            </a:r>
          </a:p>
        </p:txBody>
      </p:sp>
      <p:sp>
        <p:nvSpPr>
          <p:cNvPr id="100" name="圆角矩形 29"/>
          <p:cNvSpPr/>
          <p:nvPr/>
        </p:nvSpPr>
        <p:spPr>
          <a:xfrm rot="16200000">
            <a:off x="11506562" y="4417873"/>
            <a:ext cx="721456" cy="402691"/>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chemeClr val="tx1"/>
                </a:solidFill>
                <a:ea typeface="微软雅黑" panose="020B0503020204020204" pitchFamily="34" charset="-122"/>
              </a:rPr>
              <a:t>CCSDK</a:t>
            </a:r>
          </a:p>
        </p:txBody>
      </p:sp>
      <p:sp>
        <p:nvSpPr>
          <p:cNvPr id="9" name="Rectangle 8"/>
          <p:cNvSpPr/>
          <p:nvPr/>
        </p:nvSpPr>
        <p:spPr>
          <a:xfrm>
            <a:off x="-13055" y="991806"/>
            <a:ext cx="12192000" cy="5862323"/>
          </a:xfrm>
          <a:prstGeom prst="rect">
            <a:avLst/>
          </a:prstGeom>
          <a:solidFill>
            <a:schemeClr val="bg1">
              <a:lumMod val="85000"/>
              <a:alpha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2" name="圆角矩形 47"/>
          <p:cNvSpPr/>
          <p:nvPr/>
        </p:nvSpPr>
        <p:spPr>
          <a:xfrm>
            <a:off x="569799" y="1296898"/>
            <a:ext cx="11059855" cy="242407"/>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a:solidFill>
                  <a:prstClr val="white"/>
                </a:solidFill>
                <a:ea typeface="微软雅黑" panose="020B0503020204020204" pitchFamily="34" charset="-122"/>
              </a:rPr>
              <a:t>ONAP External APIs </a:t>
            </a:r>
          </a:p>
        </p:txBody>
      </p:sp>
      <p:sp>
        <p:nvSpPr>
          <p:cNvPr id="143" name="圆角矩形 32"/>
          <p:cNvSpPr/>
          <p:nvPr/>
        </p:nvSpPr>
        <p:spPr>
          <a:xfrm>
            <a:off x="7388013" y="3670683"/>
            <a:ext cx="2640134" cy="1236432"/>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r>
              <a:rPr lang="en-US" sz="1400" b="1" dirty="0">
                <a:solidFill>
                  <a:srgbClr val="000000"/>
                </a:solidFill>
                <a:sym typeface="Calibri"/>
              </a:rPr>
              <a:t>Generic NF Controllers  (L4-L7)</a:t>
            </a:r>
            <a:endParaRPr lang="en-US" altLang="zh-CN" sz="1400" b="1" dirty="0">
              <a:solidFill>
                <a:prstClr val="black"/>
              </a:solidFill>
            </a:endParaRPr>
          </a:p>
        </p:txBody>
      </p:sp>
      <p:sp>
        <p:nvSpPr>
          <p:cNvPr id="75" name="矩形 69"/>
          <p:cNvSpPr/>
          <p:nvPr/>
        </p:nvSpPr>
        <p:spPr bwMode="auto">
          <a:xfrm>
            <a:off x="3850868" y="5464890"/>
            <a:ext cx="7445829" cy="284327"/>
          </a:xfrm>
          <a:prstGeom prst="rect">
            <a:avLst/>
          </a:prstGeom>
          <a:solidFill>
            <a:schemeClr val="bg2">
              <a:lumMod val="90000"/>
            </a:schemeClr>
          </a:solidFill>
          <a:ln w="9525" cap="flat" cmpd="sng" algn="ctr">
            <a:solidFill>
              <a:schemeClr val="accent5">
                <a:lumMod val="75000"/>
              </a:schemeClr>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Network Function Layer</a:t>
            </a:r>
          </a:p>
        </p:txBody>
      </p:sp>
      <p:sp>
        <p:nvSpPr>
          <p:cNvPr id="14" name="TextBox 13"/>
          <p:cNvSpPr txBox="1"/>
          <p:nvPr/>
        </p:nvSpPr>
        <p:spPr>
          <a:xfrm>
            <a:off x="9336817" y="5327412"/>
            <a:ext cx="461406"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57200" hangingPunct="0"/>
            <a:r>
              <a:rPr lang="en-US" sz="2400" dirty="0">
                <a:solidFill>
                  <a:srgbClr val="000000"/>
                </a:solidFill>
                <a:sym typeface="Calibri"/>
              </a:rPr>
              <a:t>…</a:t>
            </a:r>
          </a:p>
        </p:txBody>
      </p:sp>
      <p:sp>
        <p:nvSpPr>
          <p:cNvPr id="149" name="圆角矩形 65"/>
          <p:cNvSpPr/>
          <p:nvPr/>
        </p:nvSpPr>
        <p:spPr bwMode="auto">
          <a:xfrm>
            <a:off x="8032248" y="5501567"/>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VNFs</a:t>
            </a:r>
          </a:p>
        </p:txBody>
      </p:sp>
      <p:sp>
        <p:nvSpPr>
          <p:cNvPr id="150" name="圆角矩形 65"/>
          <p:cNvSpPr/>
          <p:nvPr/>
        </p:nvSpPr>
        <p:spPr bwMode="auto">
          <a:xfrm>
            <a:off x="10391675" y="5486246"/>
            <a:ext cx="670684" cy="247650"/>
          </a:xfrm>
          <a:prstGeom prst="roundRect">
            <a:avLst>
              <a:gd name="adj" fmla="val 12823"/>
            </a:avLst>
          </a:prstGeom>
          <a:solidFill>
            <a:schemeClr val="accent6">
              <a:lumMod val="20000"/>
              <a:lumOff val="80000"/>
            </a:scheme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PNFs</a:t>
            </a:r>
          </a:p>
        </p:txBody>
      </p:sp>
      <p:sp>
        <p:nvSpPr>
          <p:cNvPr id="78" name="圆角矩形 47"/>
          <p:cNvSpPr/>
          <p:nvPr/>
        </p:nvSpPr>
        <p:spPr>
          <a:xfrm>
            <a:off x="3469983" y="3113503"/>
            <a:ext cx="6659391" cy="407779"/>
          </a:xfrm>
          <a:prstGeom prst="roundRect">
            <a:avLst/>
          </a:prstGeom>
          <a:solidFill>
            <a:srgbClr val="009788">
              <a:alpha val="25000"/>
            </a:srgb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rgbClr val="000000"/>
                </a:solidFill>
                <a:ea typeface="微软雅黑" panose="020B0503020204020204" pitchFamily="34" charset="-122"/>
                <a:cs typeface="Arial" panose="020B0604020202020204" pitchFamily="34" charset="0"/>
              </a:rPr>
              <a:t>Micro Services Bus / Data Movement (see Note 1)</a:t>
            </a:r>
          </a:p>
        </p:txBody>
      </p:sp>
      <p:cxnSp>
        <p:nvCxnSpPr>
          <p:cNvPr id="84" name="Straight Connector 83"/>
          <p:cNvCxnSpPr/>
          <p:nvPr/>
        </p:nvCxnSpPr>
        <p:spPr>
          <a:xfrm>
            <a:off x="7587500" y="294954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8583611" y="3521282"/>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7" name="Rectangle 96"/>
          <p:cNvSpPr/>
          <p:nvPr/>
        </p:nvSpPr>
        <p:spPr>
          <a:xfrm>
            <a:off x="7573782" y="4130501"/>
            <a:ext cx="2333316" cy="281883"/>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rgbClr val="000000"/>
                </a:solidFill>
                <a:sym typeface="Calibri"/>
              </a:rPr>
              <a:t> </a:t>
            </a:r>
            <a:r>
              <a:rPr lang="en-US" sz="1200" b="1" dirty="0">
                <a:solidFill>
                  <a:srgbClr val="000000"/>
                </a:solidFill>
                <a:sym typeface="Calibri"/>
              </a:rPr>
              <a:t>Life Cycle Management &amp; </a:t>
            </a:r>
            <a:r>
              <a:rPr lang="en-US" sz="1200" b="1" dirty="0" err="1" smtClean="0">
                <a:solidFill>
                  <a:srgbClr val="000000"/>
                </a:solidFill>
                <a:sym typeface="Calibri"/>
              </a:rPr>
              <a:t>Config</a:t>
            </a:r>
            <a:endParaRPr lang="en-US" sz="1200" b="1" dirty="0">
              <a:solidFill>
                <a:srgbClr val="000000"/>
              </a:solidFill>
              <a:sym typeface="Calibri"/>
            </a:endParaRPr>
          </a:p>
        </p:txBody>
      </p:sp>
      <p:sp>
        <p:nvSpPr>
          <p:cNvPr id="96" name="圆角矩形 188"/>
          <p:cNvSpPr/>
          <p:nvPr/>
        </p:nvSpPr>
        <p:spPr bwMode="auto">
          <a:xfrm>
            <a:off x="7452342" y="5062942"/>
            <a:ext cx="1647589"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Specific VNF Manager</a:t>
            </a:r>
          </a:p>
        </p:txBody>
      </p:sp>
      <p:sp>
        <p:nvSpPr>
          <p:cNvPr id="104" name="圆角矩形 188"/>
          <p:cNvSpPr/>
          <p:nvPr/>
        </p:nvSpPr>
        <p:spPr bwMode="auto">
          <a:xfrm>
            <a:off x="9168323" y="5067378"/>
            <a:ext cx="2103162"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Element Management System</a:t>
            </a:r>
          </a:p>
        </p:txBody>
      </p:sp>
      <p:sp>
        <p:nvSpPr>
          <p:cNvPr id="11" name="TextBox 10"/>
          <p:cNvSpPr txBox="1"/>
          <p:nvPr/>
        </p:nvSpPr>
        <p:spPr>
          <a:xfrm>
            <a:off x="8349223" y="4466258"/>
            <a:ext cx="885179" cy="261610"/>
          </a:xfrm>
          <a:prstGeom prst="rect">
            <a:avLst/>
          </a:prstGeom>
          <a:noFill/>
        </p:spPr>
        <p:txBody>
          <a:bodyPr wrap="none" rtlCol="0">
            <a:spAutoFit/>
          </a:bodyPr>
          <a:lstStyle/>
          <a:p>
            <a:r>
              <a:rPr lang="en-US" sz="1100" dirty="0">
                <a:solidFill>
                  <a:prstClr val="black"/>
                </a:solidFill>
              </a:rPr>
              <a:t>(see Note 1)</a:t>
            </a:r>
          </a:p>
        </p:txBody>
      </p:sp>
      <p:sp>
        <p:nvSpPr>
          <p:cNvPr id="103" name="圆角矩形 31"/>
          <p:cNvSpPr/>
          <p:nvPr/>
        </p:nvSpPr>
        <p:spPr>
          <a:xfrm>
            <a:off x="6817879" y="1799800"/>
            <a:ext cx="1550910" cy="103356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fontAlgn="base">
              <a:spcBef>
                <a:spcPct val="0"/>
              </a:spcBef>
              <a:spcAft>
                <a:spcPct val="0"/>
              </a:spcAft>
              <a:buClr>
                <a:srgbClr val="CC9900"/>
              </a:buClr>
            </a:pPr>
            <a:endParaRPr lang="en-US" altLang="zh-CN" sz="1400" b="1" dirty="0">
              <a:solidFill>
                <a:prstClr val="white"/>
              </a:solidFill>
              <a:ea typeface="微软雅黑" panose="020B0503020204020204" pitchFamily="34" charset="-122"/>
            </a:endParaRPr>
          </a:p>
        </p:txBody>
      </p:sp>
      <p:sp>
        <p:nvSpPr>
          <p:cNvPr id="158" name="圆角矩形 31"/>
          <p:cNvSpPr/>
          <p:nvPr/>
        </p:nvSpPr>
        <p:spPr>
          <a:xfrm>
            <a:off x="6664772" y="1927894"/>
            <a:ext cx="1550910" cy="103356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fontAlgn="base">
              <a:spcBef>
                <a:spcPct val="0"/>
              </a:spcBef>
              <a:spcAft>
                <a:spcPct val="0"/>
              </a:spcAft>
              <a:buClr>
                <a:srgbClr val="CC9900"/>
              </a:buClr>
            </a:pPr>
            <a:endParaRPr lang="en-US" altLang="zh-CN" sz="1400" b="1" dirty="0">
              <a:solidFill>
                <a:prstClr val="white"/>
              </a:solidFill>
              <a:ea typeface="微软雅黑" panose="020B0503020204020204" pitchFamily="34" charset="-122"/>
            </a:endParaRPr>
          </a:p>
        </p:txBody>
      </p:sp>
      <p:sp>
        <p:nvSpPr>
          <p:cNvPr id="166" name="TextBox 165"/>
          <p:cNvSpPr txBox="1"/>
          <p:nvPr/>
        </p:nvSpPr>
        <p:spPr>
          <a:xfrm>
            <a:off x="6683626" y="2222401"/>
            <a:ext cx="1568999" cy="338554"/>
          </a:xfrm>
          <a:prstGeom prst="rect">
            <a:avLst/>
          </a:prstGeom>
          <a:noFill/>
        </p:spPr>
        <p:txBody>
          <a:bodyPr wrap="square" rtlCol="0">
            <a:spAutoFit/>
          </a:bodyPr>
          <a:lstStyle/>
          <a:p>
            <a:pPr algn="ctr"/>
            <a:r>
              <a:rPr lang="en-US" sz="1600" b="1" dirty="0">
                <a:solidFill>
                  <a:srgbClr val="FFFFFF"/>
                </a:solidFill>
              </a:rPr>
              <a:t>Orchestration</a:t>
            </a:r>
          </a:p>
        </p:txBody>
      </p:sp>
    </p:spTree>
    <p:extLst>
      <p:ext uri="{BB962C8B-B14F-4D97-AF65-F5344CB8AC3E}">
        <p14:creationId xmlns:p14="http://schemas.microsoft.com/office/powerpoint/2010/main" val="2846421651"/>
      </p:ext>
    </p:extLst>
  </p:cSld>
  <p:clrMapOvr>
    <a:masterClrMapping/>
  </p:clrMapOvr>
  <p:transition spd="med" advClick="0"/>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216568" y="5628879"/>
            <a:ext cx="9462942" cy="42912"/>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a:xfrm>
            <a:off x="424150" y="49855"/>
            <a:ext cx="11454614" cy="954113"/>
          </a:xfrm>
        </p:spPr>
        <p:txBody>
          <a:bodyPr>
            <a:normAutofit fontScale="90000"/>
          </a:bodyPr>
          <a:lstStyle/>
          <a:p>
            <a:pPr algn="ctr"/>
            <a:r>
              <a:rPr lang="en-US" altLang="zh-CN" sz="3100" b="1" dirty="0">
                <a:solidFill>
                  <a:schemeClr val="bg1"/>
                </a:solidFill>
                <a:latin typeface="Arial" panose="020B0604020202020204"/>
              </a:rPr>
              <a:t>ONAP Target Architecture for Orchestration layer and </a:t>
            </a:r>
            <a:r>
              <a:rPr lang="en-US" altLang="zh-CN" sz="3100" b="1" dirty="0" smtClean="0">
                <a:solidFill>
                  <a:schemeClr val="bg1"/>
                </a:solidFill>
                <a:latin typeface="Arial" panose="020B0604020202020204"/>
              </a:rPr>
              <a:t>NF controller</a:t>
            </a:r>
            <a:r>
              <a:rPr lang="en-US" altLang="zh-CN" sz="3200" b="1" dirty="0">
                <a:solidFill>
                  <a:schemeClr val="bg1"/>
                </a:solidFill>
                <a:latin typeface="Arial" panose="020B0604020202020204"/>
              </a:rPr>
              <a:t/>
            </a:r>
            <a:br>
              <a:rPr lang="en-US" altLang="zh-CN" sz="3200" b="1" dirty="0">
                <a:solidFill>
                  <a:schemeClr val="bg1"/>
                </a:solidFill>
                <a:latin typeface="Arial" panose="020B0604020202020204"/>
              </a:rPr>
            </a:br>
            <a:r>
              <a:rPr lang="en-US" altLang="zh-CN" sz="1800" b="1" dirty="0">
                <a:solidFill>
                  <a:schemeClr val="bg1"/>
                </a:solidFill>
                <a:latin typeface="Arial" panose="020B0604020202020204"/>
              </a:rPr>
              <a:t>(High-Level Functional View)</a:t>
            </a:r>
            <a:endParaRPr lang="zh-CN" altLang="en-US" sz="1800" b="1" dirty="0">
              <a:solidFill>
                <a:schemeClr val="bg1"/>
              </a:solidFill>
              <a:latin typeface="Arial" panose="020B0604020202020204"/>
            </a:endParaRPr>
          </a:p>
        </p:txBody>
      </p:sp>
      <p:sp>
        <p:nvSpPr>
          <p:cNvPr id="199" name="矩形 54"/>
          <p:cNvSpPr/>
          <p:nvPr/>
        </p:nvSpPr>
        <p:spPr bwMode="auto">
          <a:xfrm>
            <a:off x="324670" y="1734882"/>
            <a:ext cx="9228424" cy="3341321"/>
          </a:xfrm>
          <a:prstGeom prst="rect">
            <a:avLst/>
          </a:prstGeom>
          <a:solidFill>
            <a:schemeClr val="accent5">
              <a:lumMod val="20000"/>
              <a:lumOff val="80000"/>
            </a:schemeClr>
          </a:solidFill>
          <a:ln w="9525" cap="flat" cmpd="sng" algn="ctr">
            <a:solidFill>
              <a:srgbClr val="00B0F0"/>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1828800" indent="-222250" algn="r">
              <a:buClr>
                <a:srgbClr val="CC9900"/>
              </a:buClr>
              <a:defRPr/>
            </a:pPr>
            <a:r>
              <a:rPr lang="en-US" altLang="zh-CN" sz="2000" i="1" dirty="0">
                <a:solidFill>
                  <a:srgbClr val="000000"/>
                </a:solidFill>
                <a:latin typeface="Calibri"/>
                <a:ea typeface="微软雅黑" panose="020B0503020204020204" pitchFamily="34" charset="-122"/>
              </a:rPr>
              <a:t>         </a:t>
            </a:r>
            <a:endParaRPr lang="en-US" altLang="zh-CN" sz="2000" b="1" i="1" dirty="0">
              <a:solidFill>
                <a:srgbClr val="FF0000"/>
              </a:solidFill>
              <a:latin typeface="Calibri"/>
              <a:ea typeface="微软雅黑" panose="020B0503020204020204" pitchFamily="34" charset="-122"/>
            </a:endParaRPr>
          </a:p>
        </p:txBody>
      </p:sp>
      <p:sp>
        <p:nvSpPr>
          <p:cNvPr id="192" name="圆角矩形 47"/>
          <p:cNvSpPr/>
          <p:nvPr/>
        </p:nvSpPr>
        <p:spPr>
          <a:xfrm>
            <a:off x="324670" y="1356578"/>
            <a:ext cx="9228424" cy="242407"/>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a:solidFill>
                  <a:prstClr val="white"/>
                </a:solidFill>
                <a:ea typeface="微软雅黑" panose="020B0503020204020204" pitchFamily="34" charset="-122"/>
              </a:rPr>
              <a:t>ONAP External APIs </a:t>
            </a:r>
          </a:p>
        </p:txBody>
      </p:sp>
      <p:sp>
        <p:nvSpPr>
          <p:cNvPr id="143" name="圆角矩形 32"/>
          <p:cNvSpPr/>
          <p:nvPr/>
        </p:nvSpPr>
        <p:spPr>
          <a:xfrm>
            <a:off x="1705251" y="3679021"/>
            <a:ext cx="2640134" cy="1236432"/>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r>
              <a:rPr lang="en-US" sz="1400" b="1" dirty="0">
                <a:solidFill>
                  <a:srgbClr val="000000"/>
                </a:solidFill>
                <a:sym typeface="Calibri"/>
              </a:rPr>
              <a:t>Generic NF Controllers  (L4-L7)</a:t>
            </a:r>
            <a:endParaRPr lang="en-US" altLang="zh-CN" sz="1400" b="1" dirty="0">
              <a:solidFill>
                <a:prstClr val="black"/>
              </a:solidFill>
            </a:endParaRPr>
          </a:p>
        </p:txBody>
      </p:sp>
      <p:sp>
        <p:nvSpPr>
          <p:cNvPr id="76" name="矩形 69"/>
          <p:cNvSpPr/>
          <p:nvPr/>
        </p:nvSpPr>
        <p:spPr bwMode="auto">
          <a:xfrm>
            <a:off x="313898" y="5139268"/>
            <a:ext cx="9239195" cy="406571"/>
          </a:xfrm>
          <a:prstGeom prst="rect">
            <a:avLst/>
          </a:prstGeom>
          <a:solidFill>
            <a:schemeClr val="bg2">
              <a:lumMod val="90000"/>
            </a:schemeClr>
          </a:solidFill>
          <a:ln w="9525" cap="flat" cmpd="sng" algn="ctr">
            <a:solidFill>
              <a:schemeClr val="tx1"/>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Optional External Systems</a:t>
            </a:r>
          </a:p>
        </p:txBody>
      </p:sp>
      <p:sp>
        <p:nvSpPr>
          <p:cNvPr id="75" name="矩形 69"/>
          <p:cNvSpPr/>
          <p:nvPr/>
        </p:nvSpPr>
        <p:spPr bwMode="auto">
          <a:xfrm>
            <a:off x="326090" y="5779147"/>
            <a:ext cx="9227003" cy="297974"/>
          </a:xfrm>
          <a:prstGeom prst="rect">
            <a:avLst/>
          </a:prstGeom>
          <a:solidFill>
            <a:schemeClr val="bg2">
              <a:lumMod val="90000"/>
            </a:schemeClr>
          </a:solidFill>
          <a:ln w="9525" cap="flat" cmpd="sng" algn="ctr">
            <a:solidFill>
              <a:schemeClr val="accent5">
                <a:lumMod val="75000"/>
              </a:schemeClr>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Network Function Layer</a:t>
            </a:r>
          </a:p>
        </p:txBody>
      </p:sp>
      <p:sp>
        <p:nvSpPr>
          <p:cNvPr id="14" name="TextBox 13"/>
          <p:cNvSpPr txBox="1"/>
          <p:nvPr/>
        </p:nvSpPr>
        <p:spPr>
          <a:xfrm>
            <a:off x="9091687" y="5630932"/>
            <a:ext cx="461406"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57200" hangingPunct="0"/>
            <a:r>
              <a:rPr lang="en-US" sz="2400" dirty="0">
                <a:solidFill>
                  <a:srgbClr val="000000"/>
                </a:solidFill>
                <a:sym typeface="Calibri"/>
              </a:rPr>
              <a:t>…</a:t>
            </a:r>
          </a:p>
        </p:txBody>
      </p:sp>
      <p:sp>
        <p:nvSpPr>
          <p:cNvPr id="149" name="圆角矩形 65"/>
          <p:cNvSpPr/>
          <p:nvPr/>
        </p:nvSpPr>
        <p:spPr bwMode="auto">
          <a:xfrm>
            <a:off x="4507470" y="5829471"/>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VNFs</a:t>
            </a:r>
          </a:p>
        </p:txBody>
      </p:sp>
      <p:sp>
        <p:nvSpPr>
          <p:cNvPr id="150" name="圆角矩形 65"/>
          <p:cNvSpPr/>
          <p:nvPr/>
        </p:nvSpPr>
        <p:spPr bwMode="auto">
          <a:xfrm>
            <a:off x="8134865" y="5814150"/>
            <a:ext cx="670684" cy="247650"/>
          </a:xfrm>
          <a:prstGeom prst="roundRect">
            <a:avLst>
              <a:gd name="adj" fmla="val 12823"/>
            </a:avLst>
          </a:prstGeom>
          <a:solidFill>
            <a:schemeClr val="accent6">
              <a:lumMod val="20000"/>
              <a:lumOff val="80000"/>
            </a:scheme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PNFs</a:t>
            </a:r>
          </a:p>
        </p:txBody>
      </p:sp>
      <p:cxnSp>
        <p:nvCxnSpPr>
          <p:cNvPr id="84" name="Straight Connector 83"/>
          <p:cNvCxnSpPr/>
          <p:nvPr/>
        </p:nvCxnSpPr>
        <p:spPr>
          <a:xfrm>
            <a:off x="2941058" y="2936616"/>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2937425" y="350835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7" name="Rectangle 96"/>
          <p:cNvSpPr/>
          <p:nvPr/>
        </p:nvSpPr>
        <p:spPr>
          <a:xfrm>
            <a:off x="1891020" y="4138839"/>
            <a:ext cx="2333316" cy="281883"/>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8" name="TextBox 97"/>
          <p:cNvSpPr txBox="1"/>
          <p:nvPr/>
        </p:nvSpPr>
        <p:spPr>
          <a:xfrm>
            <a:off x="1896267" y="4159916"/>
            <a:ext cx="2294546" cy="23570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algn="ctr" defTabSz="457200" hangingPunct="0"/>
            <a:r>
              <a:rPr lang="en-US" sz="1200" dirty="0">
                <a:solidFill>
                  <a:srgbClr val="000000"/>
                </a:solidFill>
                <a:sym typeface="Calibri"/>
              </a:rPr>
              <a:t> </a:t>
            </a:r>
            <a:r>
              <a:rPr lang="en-US" sz="1200" b="1" dirty="0">
                <a:solidFill>
                  <a:srgbClr val="000000"/>
                </a:solidFill>
                <a:sym typeface="Calibri"/>
              </a:rPr>
              <a:t>Life Cycle Management &amp; </a:t>
            </a:r>
            <a:r>
              <a:rPr lang="en-US" sz="1200" b="1" dirty="0" err="1">
                <a:solidFill>
                  <a:srgbClr val="000000"/>
                </a:solidFill>
                <a:sym typeface="Calibri"/>
              </a:rPr>
              <a:t>Config</a:t>
            </a:r>
            <a:endParaRPr lang="en-US" sz="1200" b="1" dirty="0">
              <a:solidFill>
                <a:srgbClr val="000000"/>
              </a:solidFill>
              <a:sym typeface="Calibri"/>
            </a:endParaRPr>
          </a:p>
        </p:txBody>
      </p:sp>
      <p:sp>
        <p:nvSpPr>
          <p:cNvPr id="96" name="圆角矩形 188"/>
          <p:cNvSpPr/>
          <p:nvPr/>
        </p:nvSpPr>
        <p:spPr bwMode="auto">
          <a:xfrm>
            <a:off x="3939756" y="5244542"/>
            <a:ext cx="1647589"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Specific VNF Manager</a:t>
            </a:r>
          </a:p>
        </p:txBody>
      </p:sp>
      <p:sp>
        <p:nvSpPr>
          <p:cNvPr id="104" name="圆角矩形 188"/>
          <p:cNvSpPr/>
          <p:nvPr/>
        </p:nvSpPr>
        <p:spPr bwMode="auto">
          <a:xfrm>
            <a:off x="5667929" y="5248978"/>
            <a:ext cx="2103162"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Element Management System</a:t>
            </a:r>
          </a:p>
        </p:txBody>
      </p:sp>
      <p:sp>
        <p:nvSpPr>
          <p:cNvPr id="106" name="Rectangle 105"/>
          <p:cNvSpPr/>
          <p:nvPr/>
        </p:nvSpPr>
        <p:spPr>
          <a:xfrm>
            <a:off x="324669" y="1891992"/>
            <a:ext cx="1288609" cy="400110"/>
          </a:xfrm>
          <a:prstGeom prst="rect">
            <a:avLst/>
          </a:prstGeom>
        </p:spPr>
        <p:txBody>
          <a:bodyPr wrap="none">
            <a:spAutoFit/>
          </a:bodyPr>
          <a:lstStyle/>
          <a:p>
            <a:pPr algn="ctr" fontAlgn="base">
              <a:spcBef>
                <a:spcPct val="0"/>
              </a:spcBef>
              <a:spcAft>
                <a:spcPct val="0"/>
              </a:spcAft>
              <a:buClr>
                <a:srgbClr val="CC9900"/>
              </a:buClr>
              <a:defRPr/>
            </a:pPr>
            <a:r>
              <a:rPr lang="en-US" altLang="zh-CN" sz="2000" b="1" dirty="0">
                <a:solidFill>
                  <a:srgbClr val="FF0000"/>
                </a:solidFill>
                <a:ea typeface="微软雅黑" panose="020B0503020204020204" pitchFamily="34" charset="-122"/>
              </a:rPr>
              <a:t>RUN-TIME</a:t>
            </a:r>
          </a:p>
        </p:txBody>
      </p:sp>
      <p:sp>
        <p:nvSpPr>
          <p:cNvPr id="111" name="圆角矩形 31"/>
          <p:cNvSpPr/>
          <p:nvPr/>
        </p:nvSpPr>
        <p:spPr>
          <a:xfrm>
            <a:off x="5886665" y="1877245"/>
            <a:ext cx="2640134" cy="103356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a:r>
              <a:rPr lang="en-US" sz="1400" b="1" dirty="0">
                <a:solidFill>
                  <a:srgbClr val="FFFFFF"/>
                </a:solidFill>
              </a:rPr>
              <a:t>Orchestration</a:t>
            </a:r>
          </a:p>
          <a:p>
            <a:pPr algn="ctr"/>
            <a:r>
              <a:rPr lang="en-US" sz="1400" b="1" dirty="0">
                <a:solidFill>
                  <a:srgbClr val="FFFFFF"/>
                </a:solidFill>
              </a:rPr>
              <a:t>(end-to-end)</a:t>
            </a:r>
            <a:endParaRPr lang="en-US" altLang="zh-CN" sz="1400" b="1" dirty="0">
              <a:solidFill>
                <a:prstClr val="white"/>
              </a:solidFill>
              <a:ea typeface="微软雅黑" panose="020B0503020204020204" pitchFamily="34" charset="-122"/>
            </a:endParaRPr>
          </a:p>
        </p:txBody>
      </p:sp>
      <p:sp>
        <p:nvSpPr>
          <p:cNvPr id="158" name="圆角矩形 31"/>
          <p:cNvSpPr/>
          <p:nvPr/>
        </p:nvSpPr>
        <p:spPr>
          <a:xfrm>
            <a:off x="1705251" y="1867341"/>
            <a:ext cx="2640134" cy="1033561"/>
          </a:xfrm>
          <a:prstGeom prst="roundRect">
            <a:avLst/>
          </a:prstGeom>
          <a:solidFill>
            <a:srgbClr val="0765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a:r>
              <a:rPr lang="en-US" sz="1400" b="1" dirty="0">
                <a:solidFill>
                  <a:srgbClr val="FFFFFF"/>
                </a:solidFill>
              </a:rPr>
              <a:t>Orchestration</a:t>
            </a:r>
          </a:p>
          <a:p>
            <a:pPr algn="ctr"/>
            <a:r>
              <a:rPr lang="en-US" sz="1400" b="1" dirty="0">
                <a:solidFill>
                  <a:srgbClr val="FFFFFF"/>
                </a:solidFill>
              </a:rPr>
              <a:t>(domain/region)</a:t>
            </a:r>
            <a:endParaRPr lang="en-US" altLang="zh-CN" sz="1400" b="1" dirty="0">
              <a:solidFill>
                <a:prstClr val="white"/>
              </a:solidFill>
              <a:ea typeface="微软雅黑" panose="020B0503020204020204" pitchFamily="34" charset="-122"/>
            </a:endParaRPr>
          </a:p>
        </p:txBody>
      </p:sp>
      <p:grpSp>
        <p:nvGrpSpPr>
          <p:cNvPr id="16" name="Group 15"/>
          <p:cNvGrpSpPr/>
          <p:nvPr/>
        </p:nvGrpSpPr>
        <p:grpSpPr>
          <a:xfrm>
            <a:off x="1485795" y="1920093"/>
            <a:ext cx="3825920" cy="1555386"/>
            <a:chOff x="5795312" y="2493029"/>
            <a:chExt cx="3825920" cy="1555386"/>
          </a:xfrm>
        </p:grpSpPr>
        <p:sp>
          <p:nvSpPr>
            <p:cNvPr id="15" name="Rectangle 14"/>
            <p:cNvSpPr/>
            <p:nvPr/>
          </p:nvSpPr>
          <p:spPr>
            <a:xfrm>
              <a:off x="5795312" y="3670683"/>
              <a:ext cx="3825919" cy="377732"/>
            </a:xfrm>
            <a:prstGeom prst="rect">
              <a:avLst/>
            </a:prstGeom>
            <a:solidFill>
              <a:srgbClr val="009788">
                <a:alpha val="25000"/>
              </a:srgb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rgbClr val="000000"/>
                  </a:solidFill>
                  <a:ea typeface="微软雅黑" panose="020B0503020204020204" pitchFamily="34" charset="-122"/>
                  <a:cs typeface="Arial" panose="020B0604020202020204" pitchFamily="34" charset="0"/>
                </a:rPr>
                <a:t>Micro Services Bus / Data Movement </a:t>
              </a:r>
            </a:p>
          </p:txBody>
        </p:sp>
        <p:sp>
          <p:nvSpPr>
            <p:cNvPr id="115" name="Rectangle 114"/>
            <p:cNvSpPr/>
            <p:nvPr/>
          </p:nvSpPr>
          <p:spPr>
            <a:xfrm rot="16200000">
              <a:off x="8843559" y="2892970"/>
              <a:ext cx="1177613" cy="377732"/>
            </a:xfrm>
            <a:prstGeom prst="rect">
              <a:avLst/>
            </a:prstGeom>
            <a:solidFill>
              <a:srgbClr val="009788">
                <a:alpha val="25000"/>
              </a:srgb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endParaRPr lang="en-US" altLang="zh-CN" sz="1400" b="1" dirty="0">
                <a:solidFill>
                  <a:srgbClr val="000000"/>
                </a:solidFill>
                <a:ea typeface="微软雅黑" panose="020B0503020204020204" pitchFamily="34" charset="-122"/>
                <a:cs typeface="Arial" panose="020B0604020202020204" pitchFamily="34" charset="0"/>
              </a:endParaRPr>
            </a:p>
          </p:txBody>
        </p:sp>
      </p:grpSp>
      <p:sp>
        <p:nvSpPr>
          <p:cNvPr id="116" name="圆角矩形 65"/>
          <p:cNvSpPr/>
          <p:nvPr/>
        </p:nvSpPr>
        <p:spPr bwMode="auto">
          <a:xfrm>
            <a:off x="3648161" y="5831267"/>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VNFs</a:t>
            </a:r>
          </a:p>
        </p:txBody>
      </p:sp>
      <p:cxnSp>
        <p:nvCxnSpPr>
          <p:cNvPr id="117" name="Straight Connector 116"/>
          <p:cNvCxnSpPr/>
          <p:nvPr/>
        </p:nvCxnSpPr>
        <p:spPr>
          <a:xfrm flipH="1">
            <a:off x="4345385" y="2420831"/>
            <a:ext cx="588597" cy="5823"/>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flipH="1">
            <a:off x="5303005" y="2415722"/>
            <a:ext cx="588597" cy="5823"/>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a:xfrm flipH="1">
            <a:off x="7291036" y="1617150"/>
            <a:ext cx="5653" cy="385404"/>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4933982" y="3097707"/>
            <a:ext cx="369023" cy="377772"/>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6" name="Straight Connector 135"/>
          <p:cNvCxnSpPr>
            <a:cxnSpLocks/>
            <a:stCxn id="143" idx="2"/>
            <a:endCxn id="96" idx="0"/>
          </p:cNvCxnSpPr>
          <p:nvPr/>
        </p:nvCxnSpPr>
        <p:spPr>
          <a:xfrm rot="16200000" flipH="1">
            <a:off x="3729890" y="4210880"/>
            <a:ext cx="329089" cy="1738233"/>
          </a:xfrm>
          <a:prstGeom prst="bentConnector3">
            <a:avLst>
              <a:gd name="adj1" fmla="val 50000"/>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2" name="Straight Connector 151"/>
          <p:cNvCxnSpPr>
            <a:endCxn id="192" idx="0"/>
          </p:cNvCxnSpPr>
          <p:nvPr/>
        </p:nvCxnSpPr>
        <p:spPr>
          <a:xfrm flipH="1">
            <a:off x="4938882" y="1100022"/>
            <a:ext cx="9157" cy="256556"/>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5" name="Straight Connector 135">
            <a:extLst>
              <a:ext uri="{FF2B5EF4-FFF2-40B4-BE49-F238E27FC236}">
                <a16:creationId xmlns:a16="http://schemas.microsoft.com/office/drawing/2014/main" xmlns="" id="{1D0666C2-48E4-4912-BEAE-D4222D8AE245}"/>
              </a:ext>
            </a:extLst>
          </p:cNvPr>
          <p:cNvCxnSpPr>
            <a:cxnSpLocks/>
            <a:stCxn id="143" idx="2"/>
            <a:endCxn id="104" idx="0"/>
          </p:cNvCxnSpPr>
          <p:nvPr/>
        </p:nvCxnSpPr>
        <p:spPr>
          <a:xfrm rot="16200000" flipH="1">
            <a:off x="4705652" y="3235119"/>
            <a:ext cx="333525" cy="3694192"/>
          </a:xfrm>
          <a:prstGeom prst="bentConnector3">
            <a:avLst>
              <a:gd name="adj1" fmla="val 50000"/>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xmlns="" id="{20749F39-85C0-4877-BD20-979F6346D2D4}"/>
              </a:ext>
            </a:extLst>
          </p:cNvPr>
          <p:cNvCxnSpPr/>
          <p:nvPr/>
        </p:nvCxnSpPr>
        <p:spPr>
          <a:xfrm flipH="1">
            <a:off x="4763551" y="3584663"/>
            <a:ext cx="20263" cy="1659879"/>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9" name="Content Placeholder 1">
            <a:extLst>
              <a:ext uri="{FF2B5EF4-FFF2-40B4-BE49-F238E27FC236}">
                <a16:creationId xmlns:a16="http://schemas.microsoft.com/office/drawing/2014/main" xmlns="" id="{1CBFF0F9-28B3-4774-B580-E539C252544E}"/>
              </a:ext>
            </a:extLst>
          </p:cNvPr>
          <p:cNvSpPr txBox="1">
            <a:spLocks/>
          </p:cNvSpPr>
          <p:nvPr/>
        </p:nvSpPr>
        <p:spPr>
          <a:xfrm>
            <a:off x="9496788" y="1195937"/>
            <a:ext cx="2669060" cy="4180718"/>
          </a:xfrm>
          <a:prstGeom prst="rect">
            <a:avLst/>
          </a:prstGeom>
        </p:spPr>
        <p:txBody>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1800" dirty="0">
                <a:latin typeface="+mn-lt"/>
              </a:rPr>
              <a:t>Domain/region versus end-to-end orchestration are depicted here for the sake of examples to depict interfaces. Expectation is to have a model driven  orchestration functionality</a:t>
            </a:r>
          </a:p>
          <a:p>
            <a:r>
              <a:rPr lang="en-US" sz="1800" dirty="0" smtClean="0">
                <a:latin typeface="+mn-lt"/>
              </a:rPr>
              <a:t>VES </a:t>
            </a:r>
            <a:r>
              <a:rPr lang="en-US" sz="1800" dirty="0">
                <a:latin typeface="+mn-lt"/>
              </a:rPr>
              <a:t>and YANG not included in this figure for simplicity and also currently not in ETSI-NFV</a:t>
            </a:r>
          </a:p>
        </p:txBody>
      </p:sp>
      <p:cxnSp>
        <p:nvCxnSpPr>
          <p:cNvPr id="36" name="Straight Connector 135"/>
          <p:cNvCxnSpPr>
            <a:endCxn id="116" idx="1"/>
          </p:cNvCxnSpPr>
          <p:nvPr/>
        </p:nvCxnSpPr>
        <p:spPr>
          <a:xfrm rot="16200000" flipH="1">
            <a:off x="2875572" y="5182503"/>
            <a:ext cx="922334" cy="622843"/>
          </a:xfrm>
          <a:prstGeom prst="bentConnector2">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1965434" y="6201104"/>
            <a:ext cx="7430814" cy="276999"/>
          </a:xfrm>
          <a:prstGeom prst="rect">
            <a:avLst/>
          </a:prstGeom>
          <a:noFill/>
        </p:spPr>
        <p:txBody>
          <a:bodyPr wrap="square" rtlCol="0">
            <a:spAutoFit/>
          </a:bodyPr>
          <a:lstStyle/>
          <a:p>
            <a:r>
              <a:rPr lang="en-GB" sz="1200" dirty="0" smtClean="0">
                <a:solidFill>
                  <a:srgbClr val="FF0000"/>
                </a:solidFill>
              </a:rPr>
              <a:t>Note: </a:t>
            </a:r>
            <a:r>
              <a:rPr lang="en-US" sz="1200" dirty="0">
                <a:solidFill>
                  <a:srgbClr val="FF0000"/>
                </a:solidFill>
              </a:rPr>
              <a:t>Both VNF and Element management may trigger actions to be executed by the generic NF </a:t>
            </a:r>
            <a:r>
              <a:rPr lang="en-US" sz="1200" dirty="0" smtClean="0">
                <a:solidFill>
                  <a:srgbClr val="FF0000"/>
                </a:solidFill>
              </a:rPr>
              <a:t>controller</a:t>
            </a:r>
            <a:endParaRPr lang="en-US" sz="1200" dirty="0">
              <a:solidFill>
                <a:srgbClr val="FF0000"/>
              </a:solidFill>
            </a:endParaRPr>
          </a:p>
        </p:txBody>
      </p:sp>
      <p:sp>
        <p:nvSpPr>
          <p:cNvPr id="7" name="TextBox 6"/>
          <p:cNvSpPr txBox="1"/>
          <p:nvPr/>
        </p:nvSpPr>
        <p:spPr>
          <a:xfrm>
            <a:off x="2514592" y="4873245"/>
            <a:ext cx="599090" cy="261610"/>
          </a:xfrm>
          <a:prstGeom prst="rect">
            <a:avLst/>
          </a:prstGeom>
          <a:noFill/>
        </p:spPr>
        <p:txBody>
          <a:bodyPr wrap="square" rtlCol="0">
            <a:spAutoFit/>
          </a:bodyPr>
          <a:lstStyle/>
          <a:p>
            <a:r>
              <a:rPr lang="en-GB" sz="1100" dirty="0" smtClean="0">
                <a:solidFill>
                  <a:srgbClr val="FF0000"/>
                </a:solidFill>
              </a:rPr>
              <a:t>Note</a:t>
            </a:r>
            <a:endParaRPr lang="en-GB" sz="1100" dirty="0">
              <a:solidFill>
                <a:srgbClr val="FF0000"/>
              </a:solidFill>
            </a:endParaRPr>
          </a:p>
        </p:txBody>
      </p:sp>
    </p:spTree>
    <p:extLst>
      <p:ext uri="{BB962C8B-B14F-4D97-AF65-F5344CB8AC3E}">
        <p14:creationId xmlns:p14="http://schemas.microsoft.com/office/powerpoint/2010/main" val="433756230"/>
      </p:ext>
    </p:extLst>
  </p:cSld>
  <p:clrMapOvr>
    <a:masterClrMapping/>
  </p:clrMapOvr>
  <p:transition spd="med" advClick="0"/>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216568" y="5670919"/>
            <a:ext cx="9462942" cy="42912"/>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a:xfrm>
            <a:off x="424150" y="49855"/>
            <a:ext cx="11454614" cy="954113"/>
          </a:xfrm>
        </p:spPr>
        <p:txBody>
          <a:bodyPr>
            <a:normAutofit/>
          </a:bodyPr>
          <a:lstStyle/>
          <a:p>
            <a:pPr algn="ctr"/>
            <a:r>
              <a:rPr lang="en-US" altLang="zh-CN" sz="2800" b="1" dirty="0">
                <a:solidFill>
                  <a:schemeClr val="bg1"/>
                </a:solidFill>
                <a:latin typeface="Arial" panose="020B0604020202020204"/>
              </a:rPr>
              <a:t>ONAP Target Architecture for Orchestration layer and NF controller</a:t>
            </a:r>
            <a:br>
              <a:rPr lang="en-US" altLang="zh-CN" sz="2800" b="1" dirty="0">
                <a:solidFill>
                  <a:schemeClr val="bg1"/>
                </a:solidFill>
                <a:latin typeface="Arial" panose="020B0604020202020204"/>
              </a:rPr>
            </a:br>
            <a:r>
              <a:rPr lang="en-US" altLang="zh-CN" sz="1600" b="1" dirty="0" smtClean="0">
                <a:solidFill>
                  <a:schemeClr val="bg1"/>
                </a:solidFill>
                <a:latin typeface="Arial" panose="020B0604020202020204"/>
              </a:rPr>
              <a:t>(</a:t>
            </a:r>
            <a:r>
              <a:rPr lang="en-US" altLang="zh-CN" sz="1600" b="1" smtClean="0">
                <a:solidFill>
                  <a:schemeClr val="bg1"/>
                </a:solidFill>
                <a:latin typeface="Arial" panose="020B0604020202020204"/>
              </a:rPr>
              <a:t>APIs detailed)</a:t>
            </a:r>
            <a:endParaRPr lang="zh-CN" altLang="en-US" sz="1600" b="1" dirty="0">
              <a:solidFill>
                <a:schemeClr val="bg1"/>
              </a:solidFill>
              <a:latin typeface="Arial" panose="020B0604020202020204" pitchFamily="34" charset="0"/>
            </a:endParaRPr>
          </a:p>
        </p:txBody>
      </p:sp>
      <p:sp>
        <p:nvSpPr>
          <p:cNvPr id="199" name="矩形 54"/>
          <p:cNvSpPr/>
          <p:nvPr/>
        </p:nvSpPr>
        <p:spPr bwMode="auto">
          <a:xfrm>
            <a:off x="324670" y="1734882"/>
            <a:ext cx="9228424" cy="3341321"/>
          </a:xfrm>
          <a:prstGeom prst="rect">
            <a:avLst/>
          </a:prstGeom>
          <a:solidFill>
            <a:schemeClr val="accent5">
              <a:lumMod val="20000"/>
              <a:lumOff val="80000"/>
            </a:schemeClr>
          </a:solidFill>
          <a:ln w="9525" cap="flat" cmpd="sng" algn="ctr">
            <a:solidFill>
              <a:srgbClr val="00B0F0"/>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1828800" indent="-222250" algn="r">
              <a:buClr>
                <a:srgbClr val="CC9900"/>
              </a:buClr>
              <a:defRPr/>
            </a:pPr>
            <a:r>
              <a:rPr lang="en-US" altLang="zh-CN" sz="2000" i="1" dirty="0">
                <a:solidFill>
                  <a:srgbClr val="000000"/>
                </a:solidFill>
                <a:latin typeface="Calibri"/>
                <a:ea typeface="微软雅黑" panose="020B0503020204020204" pitchFamily="34" charset="-122"/>
              </a:rPr>
              <a:t>         </a:t>
            </a:r>
            <a:endParaRPr lang="en-US" altLang="zh-CN" sz="2000" b="1" i="1" dirty="0">
              <a:solidFill>
                <a:srgbClr val="FF0000"/>
              </a:solidFill>
              <a:latin typeface="Calibri"/>
              <a:ea typeface="微软雅黑" panose="020B0503020204020204" pitchFamily="34" charset="-122"/>
            </a:endParaRPr>
          </a:p>
        </p:txBody>
      </p:sp>
      <p:sp>
        <p:nvSpPr>
          <p:cNvPr id="192" name="圆角矩形 47"/>
          <p:cNvSpPr/>
          <p:nvPr/>
        </p:nvSpPr>
        <p:spPr>
          <a:xfrm>
            <a:off x="324670" y="1356578"/>
            <a:ext cx="9228424" cy="242407"/>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a:solidFill>
                  <a:prstClr val="white"/>
                </a:solidFill>
                <a:ea typeface="微软雅黑" panose="020B0503020204020204" pitchFamily="34" charset="-122"/>
              </a:rPr>
              <a:t>ONAP External APIs </a:t>
            </a:r>
          </a:p>
        </p:txBody>
      </p:sp>
      <p:sp>
        <p:nvSpPr>
          <p:cNvPr id="143" name="圆角矩形 32"/>
          <p:cNvSpPr/>
          <p:nvPr/>
        </p:nvSpPr>
        <p:spPr>
          <a:xfrm>
            <a:off x="1705251" y="3788205"/>
            <a:ext cx="2640134" cy="1236432"/>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r>
              <a:rPr lang="en-US" sz="1400" b="1" dirty="0">
                <a:solidFill>
                  <a:srgbClr val="000000"/>
                </a:solidFill>
                <a:sym typeface="Calibri"/>
              </a:rPr>
              <a:t>Generic NF Controllers  (L4-L7)</a:t>
            </a:r>
            <a:endParaRPr lang="en-US" altLang="zh-CN" sz="1400" b="1" dirty="0">
              <a:solidFill>
                <a:prstClr val="black"/>
              </a:solidFill>
            </a:endParaRPr>
          </a:p>
        </p:txBody>
      </p:sp>
      <p:sp>
        <p:nvSpPr>
          <p:cNvPr id="76" name="矩形 69"/>
          <p:cNvSpPr/>
          <p:nvPr/>
        </p:nvSpPr>
        <p:spPr bwMode="auto">
          <a:xfrm>
            <a:off x="313898" y="5212838"/>
            <a:ext cx="9239195" cy="406571"/>
          </a:xfrm>
          <a:prstGeom prst="rect">
            <a:avLst/>
          </a:prstGeom>
          <a:solidFill>
            <a:schemeClr val="bg2">
              <a:lumMod val="90000"/>
            </a:schemeClr>
          </a:solidFill>
          <a:ln w="9525" cap="flat" cmpd="sng" algn="ctr">
            <a:solidFill>
              <a:schemeClr val="tx1"/>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Optional External Systems</a:t>
            </a:r>
          </a:p>
        </p:txBody>
      </p:sp>
      <p:sp>
        <p:nvSpPr>
          <p:cNvPr id="75" name="矩形 69"/>
          <p:cNvSpPr/>
          <p:nvPr/>
        </p:nvSpPr>
        <p:spPr bwMode="auto">
          <a:xfrm>
            <a:off x="326090" y="5779147"/>
            <a:ext cx="9227003" cy="297974"/>
          </a:xfrm>
          <a:prstGeom prst="rect">
            <a:avLst/>
          </a:prstGeom>
          <a:solidFill>
            <a:schemeClr val="bg2">
              <a:lumMod val="90000"/>
            </a:schemeClr>
          </a:solidFill>
          <a:ln w="9525" cap="flat" cmpd="sng" algn="ctr">
            <a:solidFill>
              <a:schemeClr val="accent5">
                <a:lumMod val="75000"/>
              </a:schemeClr>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Network Function Layer</a:t>
            </a:r>
          </a:p>
        </p:txBody>
      </p:sp>
      <p:sp>
        <p:nvSpPr>
          <p:cNvPr id="14" name="TextBox 13"/>
          <p:cNvSpPr txBox="1"/>
          <p:nvPr/>
        </p:nvSpPr>
        <p:spPr>
          <a:xfrm>
            <a:off x="9091687" y="5630932"/>
            <a:ext cx="461406"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57200" hangingPunct="0"/>
            <a:r>
              <a:rPr lang="en-US" sz="2400" dirty="0">
                <a:solidFill>
                  <a:srgbClr val="000000"/>
                </a:solidFill>
                <a:sym typeface="Calibri"/>
              </a:rPr>
              <a:t>…</a:t>
            </a:r>
          </a:p>
        </p:txBody>
      </p:sp>
      <p:sp>
        <p:nvSpPr>
          <p:cNvPr id="149" name="圆角矩形 65"/>
          <p:cNvSpPr/>
          <p:nvPr/>
        </p:nvSpPr>
        <p:spPr bwMode="auto">
          <a:xfrm>
            <a:off x="4507470" y="5829471"/>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VNFs</a:t>
            </a:r>
          </a:p>
        </p:txBody>
      </p:sp>
      <p:sp>
        <p:nvSpPr>
          <p:cNvPr id="150" name="圆角矩形 65"/>
          <p:cNvSpPr/>
          <p:nvPr/>
        </p:nvSpPr>
        <p:spPr bwMode="auto">
          <a:xfrm>
            <a:off x="8134865" y="5814150"/>
            <a:ext cx="670684" cy="247650"/>
          </a:xfrm>
          <a:prstGeom prst="roundRect">
            <a:avLst>
              <a:gd name="adj" fmla="val 12823"/>
            </a:avLst>
          </a:prstGeom>
          <a:solidFill>
            <a:schemeClr val="accent6">
              <a:lumMod val="20000"/>
              <a:lumOff val="80000"/>
            </a:scheme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PNFs</a:t>
            </a:r>
          </a:p>
        </p:txBody>
      </p:sp>
      <p:cxnSp>
        <p:nvCxnSpPr>
          <p:cNvPr id="84" name="Straight Connector 83"/>
          <p:cNvCxnSpPr/>
          <p:nvPr/>
        </p:nvCxnSpPr>
        <p:spPr>
          <a:xfrm>
            <a:off x="2941058" y="3045800"/>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2937425" y="3617538"/>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7" name="Rectangle 96"/>
          <p:cNvSpPr/>
          <p:nvPr/>
        </p:nvSpPr>
        <p:spPr>
          <a:xfrm>
            <a:off x="1891020" y="4248023"/>
            <a:ext cx="2333316" cy="281883"/>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8" name="TextBox 97"/>
          <p:cNvSpPr txBox="1"/>
          <p:nvPr/>
        </p:nvSpPr>
        <p:spPr>
          <a:xfrm>
            <a:off x="1896267" y="4269100"/>
            <a:ext cx="2294546" cy="23570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algn="ctr" defTabSz="457200" hangingPunct="0"/>
            <a:r>
              <a:rPr lang="en-US" sz="1200" dirty="0">
                <a:solidFill>
                  <a:srgbClr val="000000"/>
                </a:solidFill>
                <a:sym typeface="Calibri"/>
              </a:rPr>
              <a:t> </a:t>
            </a:r>
            <a:r>
              <a:rPr lang="en-US" sz="1200" b="1" dirty="0">
                <a:solidFill>
                  <a:srgbClr val="000000"/>
                </a:solidFill>
                <a:sym typeface="Calibri"/>
              </a:rPr>
              <a:t>Life Cycle Management &amp; </a:t>
            </a:r>
            <a:r>
              <a:rPr lang="en-US" sz="1200" b="1" dirty="0" err="1">
                <a:solidFill>
                  <a:srgbClr val="000000"/>
                </a:solidFill>
                <a:sym typeface="Calibri"/>
              </a:rPr>
              <a:t>Config</a:t>
            </a:r>
            <a:endParaRPr lang="en-US" sz="1200" b="1" dirty="0">
              <a:solidFill>
                <a:srgbClr val="000000"/>
              </a:solidFill>
              <a:sym typeface="Calibri"/>
            </a:endParaRPr>
          </a:p>
        </p:txBody>
      </p:sp>
      <p:sp>
        <p:nvSpPr>
          <p:cNvPr id="96" name="圆角矩形 188"/>
          <p:cNvSpPr/>
          <p:nvPr/>
        </p:nvSpPr>
        <p:spPr bwMode="auto">
          <a:xfrm>
            <a:off x="3939756" y="5318112"/>
            <a:ext cx="1647589"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Specific VNF Manager</a:t>
            </a:r>
          </a:p>
        </p:txBody>
      </p:sp>
      <p:sp>
        <p:nvSpPr>
          <p:cNvPr id="104" name="圆角矩形 188"/>
          <p:cNvSpPr/>
          <p:nvPr/>
        </p:nvSpPr>
        <p:spPr bwMode="auto">
          <a:xfrm>
            <a:off x="5951707" y="5322548"/>
            <a:ext cx="2103162"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Element Management System</a:t>
            </a:r>
          </a:p>
        </p:txBody>
      </p:sp>
      <p:sp>
        <p:nvSpPr>
          <p:cNvPr id="106" name="Rectangle 105"/>
          <p:cNvSpPr/>
          <p:nvPr/>
        </p:nvSpPr>
        <p:spPr>
          <a:xfrm>
            <a:off x="324669" y="1891992"/>
            <a:ext cx="1288609" cy="400110"/>
          </a:xfrm>
          <a:prstGeom prst="rect">
            <a:avLst/>
          </a:prstGeom>
        </p:spPr>
        <p:txBody>
          <a:bodyPr wrap="none">
            <a:spAutoFit/>
          </a:bodyPr>
          <a:lstStyle/>
          <a:p>
            <a:pPr algn="ctr" fontAlgn="base">
              <a:spcBef>
                <a:spcPct val="0"/>
              </a:spcBef>
              <a:spcAft>
                <a:spcPct val="0"/>
              </a:spcAft>
              <a:buClr>
                <a:srgbClr val="CC9900"/>
              </a:buClr>
              <a:defRPr/>
            </a:pPr>
            <a:r>
              <a:rPr lang="en-US" altLang="zh-CN" sz="2000" b="1" dirty="0">
                <a:solidFill>
                  <a:srgbClr val="FF0000"/>
                </a:solidFill>
                <a:ea typeface="微软雅黑" panose="020B0503020204020204" pitchFamily="34" charset="-122"/>
              </a:rPr>
              <a:t>RUN-TIME</a:t>
            </a:r>
          </a:p>
        </p:txBody>
      </p:sp>
      <p:cxnSp>
        <p:nvCxnSpPr>
          <p:cNvPr id="103" name="Straight Connector 102"/>
          <p:cNvCxnSpPr>
            <a:endCxn id="96" idx="0"/>
          </p:cNvCxnSpPr>
          <p:nvPr/>
        </p:nvCxnSpPr>
        <p:spPr>
          <a:xfrm flipH="1">
            <a:off x="4763551" y="3658233"/>
            <a:ext cx="20263" cy="1659879"/>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1" name="圆角矩形 31"/>
          <p:cNvSpPr/>
          <p:nvPr/>
        </p:nvSpPr>
        <p:spPr>
          <a:xfrm>
            <a:off x="5886665" y="1986429"/>
            <a:ext cx="2640134" cy="103356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a:r>
              <a:rPr lang="en-US" sz="1400" b="1" dirty="0">
                <a:solidFill>
                  <a:srgbClr val="FFFFFF"/>
                </a:solidFill>
              </a:rPr>
              <a:t>Orchestration</a:t>
            </a:r>
          </a:p>
          <a:p>
            <a:pPr algn="ctr"/>
            <a:r>
              <a:rPr lang="en-US" sz="1400" b="1" dirty="0">
                <a:solidFill>
                  <a:srgbClr val="FFFFFF"/>
                </a:solidFill>
              </a:rPr>
              <a:t>(end-to-end)</a:t>
            </a:r>
            <a:endParaRPr lang="en-US" altLang="zh-CN" sz="1400" b="1" dirty="0">
              <a:solidFill>
                <a:prstClr val="white"/>
              </a:solidFill>
              <a:ea typeface="微软雅黑" panose="020B0503020204020204" pitchFamily="34" charset="-122"/>
            </a:endParaRPr>
          </a:p>
        </p:txBody>
      </p:sp>
      <p:sp>
        <p:nvSpPr>
          <p:cNvPr id="158" name="圆角矩形 31"/>
          <p:cNvSpPr/>
          <p:nvPr/>
        </p:nvSpPr>
        <p:spPr>
          <a:xfrm>
            <a:off x="1705251" y="1976525"/>
            <a:ext cx="2640134" cy="1033561"/>
          </a:xfrm>
          <a:prstGeom prst="roundRect">
            <a:avLst/>
          </a:prstGeom>
          <a:solidFill>
            <a:srgbClr val="0765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a:r>
              <a:rPr lang="en-US" sz="1400" b="1" dirty="0">
                <a:solidFill>
                  <a:srgbClr val="FFFFFF"/>
                </a:solidFill>
              </a:rPr>
              <a:t>Orchestration</a:t>
            </a:r>
          </a:p>
          <a:p>
            <a:pPr algn="ctr"/>
            <a:r>
              <a:rPr lang="en-US" sz="1400" b="1" dirty="0">
                <a:solidFill>
                  <a:srgbClr val="FFFFFF"/>
                </a:solidFill>
              </a:rPr>
              <a:t>(domain/region)</a:t>
            </a:r>
            <a:endParaRPr lang="en-US" altLang="zh-CN" sz="1400" b="1" dirty="0">
              <a:solidFill>
                <a:prstClr val="white"/>
              </a:solidFill>
              <a:ea typeface="微软雅黑" panose="020B0503020204020204" pitchFamily="34" charset="-122"/>
            </a:endParaRPr>
          </a:p>
        </p:txBody>
      </p:sp>
      <p:grpSp>
        <p:nvGrpSpPr>
          <p:cNvPr id="16" name="Group 15"/>
          <p:cNvGrpSpPr/>
          <p:nvPr/>
        </p:nvGrpSpPr>
        <p:grpSpPr>
          <a:xfrm>
            <a:off x="1485795" y="2029277"/>
            <a:ext cx="3825920" cy="1555386"/>
            <a:chOff x="5795312" y="2493029"/>
            <a:chExt cx="3825920" cy="1555386"/>
          </a:xfrm>
        </p:grpSpPr>
        <p:sp>
          <p:nvSpPr>
            <p:cNvPr id="15" name="Rectangle 14"/>
            <p:cNvSpPr/>
            <p:nvPr/>
          </p:nvSpPr>
          <p:spPr>
            <a:xfrm>
              <a:off x="5795312" y="3670683"/>
              <a:ext cx="3825919" cy="377732"/>
            </a:xfrm>
            <a:prstGeom prst="rect">
              <a:avLst/>
            </a:prstGeom>
            <a:solidFill>
              <a:srgbClr val="009788">
                <a:alpha val="25000"/>
              </a:srgb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rgbClr val="000000"/>
                  </a:solidFill>
                  <a:ea typeface="微软雅黑" panose="020B0503020204020204" pitchFamily="34" charset="-122"/>
                  <a:cs typeface="Arial" panose="020B0604020202020204" pitchFamily="34" charset="0"/>
                </a:rPr>
                <a:t>Micro Services Bus / Data Movement </a:t>
              </a:r>
            </a:p>
          </p:txBody>
        </p:sp>
        <p:sp>
          <p:nvSpPr>
            <p:cNvPr id="115" name="Rectangle 114"/>
            <p:cNvSpPr/>
            <p:nvPr/>
          </p:nvSpPr>
          <p:spPr>
            <a:xfrm rot="16200000">
              <a:off x="8843559" y="2892970"/>
              <a:ext cx="1177613" cy="377732"/>
            </a:xfrm>
            <a:prstGeom prst="rect">
              <a:avLst/>
            </a:prstGeom>
            <a:solidFill>
              <a:srgbClr val="009788">
                <a:alpha val="25000"/>
              </a:srgb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endParaRPr lang="en-US" altLang="zh-CN" sz="1400" b="1" dirty="0">
                <a:solidFill>
                  <a:srgbClr val="000000"/>
                </a:solidFill>
                <a:ea typeface="微软雅黑" panose="020B0503020204020204" pitchFamily="34" charset="-122"/>
                <a:cs typeface="Arial" panose="020B0604020202020204" pitchFamily="34" charset="0"/>
              </a:endParaRPr>
            </a:p>
          </p:txBody>
        </p:sp>
      </p:grpSp>
      <p:sp>
        <p:nvSpPr>
          <p:cNvPr id="116" name="圆角矩形 65"/>
          <p:cNvSpPr/>
          <p:nvPr/>
        </p:nvSpPr>
        <p:spPr bwMode="auto">
          <a:xfrm>
            <a:off x="3648161" y="5831267"/>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VNFs</a:t>
            </a:r>
          </a:p>
        </p:txBody>
      </p:sp>
      <p:cxnSp>
        <p:nvCxnSpPr>
          <p:cNvPr id="117" name="Straight Connector 116"/>
          <p:cNvCxnSpPr/>
          <p:nvPr/>
        </p:nvCxnSpPr>
        <p:spPr>
          <a:xfrm flipH="1">
            <a:off x="4345385" y="2530015"/>
            <a:ext cx="588597" cy="5823"/>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flipH="1">
            <a:off x="5303005" y="2524906"/>
            <a:ext cx="588597" cy="5823"/>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a:xfrm flipH="1">
            <a:off x="7291036" y="1617150"/>
            <a:ext cx="5653" cy="385404"/>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4933982" y="3206891"/>
            <a:ext cx="369023" cy="377772"/>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29" name="TextBox 128">
            <a:extLst>
              <a:ext uri="{FF2B5EF4-FFF2-40B4-BE49-F238E27FC236}">
                <a16:creationId xmlns:a16="http://schemas.microsoft.com/office/drawing/2014/main" xmlns="" id="{2C9181D2-E19C-474C-8F99-E3C4708FFC6D}"/>
              </a:ext>
            </a:extLst>
          </p:cNvPr>
          <p:cNvSpPr txBox="1"/>
          <p:nvPr/>
        </p:nvSpPr>
        <p:spPr>
          <a:xfrm>
            <a:off x="5920988" y="1717177"/>
            <a:ext cx="1215428" cy="215444"/>
          </a:xfrm>
          <a:prstGeom prst="rect">
            <a:avLst/>
          </a:prstGeom>
          <a:solidFill>
            <a:schemeClr val="accent2"/>
          </a:solidFill>
        </p:spPr>
        <p:txBody>
          <a:bodyPr wrap="square" rtlCol="0">
            <a:spAutoFit/>
          </a:bodyPr>
          <a:lstStyle>
            <a:defPPr>
              <a:defRPr lang="en-GB"/>
            </a:defPPr>
            <a:lvl1pPr>
              <a:defRPr sz="1050">
                <a:solidFill>
                  <a:srgbClr val="FFFFFF"/>
                </a:solidFill>
              </a:defRPr>
            </a:lvl1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sz="800" b="0" i="0" u="none" strike="noStrike" kern="1200" cap="none" spc="0" normalizeH="0" baseline="0" noProof="0" dirty="0" err="1">
                <a:ln>
                  <a:noFill/>
                </a:ln>
                <a:solidFill>
                  <a:srgbClr val="FFFFFF"/>
                </a:solidFill>
                <a:effectLst/>
                <a:uLnTx/>
                <a:uFillTx/>
                <a:latin typeface="Arial" charset="0"/>
                <a:ea typeface="+mn-ea"/>
                <a:cs typeface="+mn-cs"/>
              </a:rPr>
              <a:t>Os</a:t>
            </a:r>
            <a:r>
              <a:rPr kumimoji="0" lang="en-US" sz="800" b="0" i="0" u="none" strike="noStrike" kern="1200" cap="none" spc="0" normalizeH="0" baseline="0" noProof="0" dirty="0">
                <a:ln>
                  <a:noFill/>
                </a:ln>
                <a:solidFill>
                  <a:srgbClr val="FFFFFF"/>
                </a:solidFill>
                <a:effectLst/>
                <a:uLnTx/>
                <a:uFillTx/>
                <a:latin typeface="Arial" charset="0"/>
                <a:ea typeface="+mn-ea"/>
                <a:cs typeface="+mn-cs"/>
              </a:rPr>
              <a:t>-Ma </a:t>
            </a:r>
            <a:r>
              <a:rPr kumimoji="0" lang="en-US" sz="800" b="0" i="0" u="none" strike="noStrike" kern="1200" cap="none" spc="0" normalizeH="0" baseline="0" noProof="0" dirty="0" err="1">
                <a:ln>
                  <a:noFill/>
                </a:ln>
                <a:solidFill>
                  <a:srgbClr val="FFFFFF"/>
                </a:solidFill>
                <a:effectLst/>
                <a:uLnTx/>
                <a:uFillTx/>
                <a:latin typeface="Arial" charset="0"/>
                <a:ea typeface="+mn-ea"/>
                <a:cs typeface="+mn-cs"/>
              </a:rPr>
              <a:t>nfvo</a:t>
            </a:r>
            <a:r>
              <a:rPr kumimoji="0" lang="en-US" sz="800" b="0" i="0" u="none" strike="noStrike" kern="1200" cap="none" spc="0" normalizeH="0" baseline="0" noProof="0" dirty="0">
                <a:ln>
                  <a:noFill/>
                </a:ln>
                <a:solidFill>
                  <a:srgbClr val="FFFFFF"/>
                </a:solidFill>
                <a:effectLst/>
                <a:uLnTx/>
                <a:uFillTx/>
                <a:latin typeface="Arial" charset="0"/>
                <a:ea typeface="+mn-ea"/>
                <a:cs typeface="+mn-cs"/>
              </a:rPr>
              <a:t> (SOL 005)</a:t>
            </a:r>
          </a:p>
        </p:txBody>
      </p:sp>
      <p:sp>
        <p:nvSpPr>
          <p:cNvPr id="130" name="TextBox 129">
            <a:extLst>
              <a:ext uri="{FF2B5EF4-FFF2-40B4-BE49-F238E27FC236}">
                <a16:creationId xmlns:a16="http://schemas.microsoft.com/office/drawing/2014/main" xmlns="" id="{2C9181D2-E19C-474C-8F99-E3C4708FFC6D}"/>
              </a:ext>
            </a:extLst>
          </p:cNvPr>
          <p:cNvSpPr txBox="1"/>
          <p:nvPr/>
        </p:nvSpPr>
        <p:spPr>
          <a:xfrm>
            <a:off x="4463617" y="2166702"/>
            <a:ext cx="1291326" cy="215444"/>
          </a:xfrm>
          <a:prstGeom prst="rect">
            <a:avLst/>
          </a:prstGeom>
          <a:solidFill>
            <a:schemeClr val="accent2"/>
          </a:solidFill>
        </p:spPr>
        <p:txBody>
          <a:bodyPr wrap="square" rtlCol="0">
            <a:spAutoFit/>
          </a:bodyPr>
          <a:lstStyle>
            <a:defPPr>
              <a:defRPr lang="en-GB"/>
            </a:defPPr>
            <a:lvl1pPr>
              <a:defRPr sz="1050">
                <a:solidFill>
                  <a:srgbClr val="FFFFFF"/>
                </a:solidFill>
              </a:defRPr>
            </a:lvl1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sz="800" b="0" i="0" u="none" strike="noStrike" kern="1200" cap="none" spc="0" normalizeH="0" baseline="0" noProof="0" dirty="0" err="1">
                <a:ln>
                  <a:noFill/>
                </a:ln>
                <a:solidFill>
                  <a:srgbClr val="FFFFFF"/>
                </a:solidFill>
                <a:effectLst/>
                <a:uLnTx/>
                <a:uFillTx/>
                <a:latin typeface="Arial" charset="0"/>
                <a:ea typeface="+mn-ea"/>
                <a:cs typeface="+mn-cs"/>
              </a:rPr>
              <a:t>Os</a:t>
            </a:r>
            <a:r>
              <a:rPr kumimoji="0" lang="en-US" sz="800" b="0" i="0" u="none" strike="noStrike" kern="1200" cap="none" spc="0" normalizeH="0" baseline="0" noProof="0" dirty="0">
                <a:ln>
                  <a:noFill/>
                </a:ln>
                <a:solidFill>
                  <a:srgbClr val="FFFFFF"/>
                </a:solidFill>
                <a:effectLst/>
                <a:uLnTx/>
                <a:uFillTx/>
                <a:latin typeface="Arial" charset="0"/>
                <a:ea typeface="+mn-ea"/>
                <a:cs typeface="+mn-cs"/>
              </a:rPr>
              <a:t>-Ma </a:t>
            </a:r>
            <a:r>
              <a:rPr kumimoji="0" lang="en-US" sz="800" b="0" i="0" u="none" strike="noStrike" kern="1200" cap="none" spc="0" normalizeH="0" baseline="0" noProof="0" dirty="0" err="1">
                <a:ln>
                  <a:noFill/>
                </a:ln>
                <a:solidFill>
                  <a:srgbClr val="FFFFFF"/>
                </a:solidFill>
                <a:effectLst/>
                <a:uLnTx/>
                <a:uFillTx/>
                <a:latin typeface="Arial" charset="0"/>
                <a:ea typeface="+mn-ea"/>
                <a:cs typeface="+mn-cs"/>
              </a:rPr>
              <a:t>nfvo</a:t>
            </a:r>
            <a:r>
              <a:rPr kumimoji="0" lang="en-US" sz="800" b="0" i="0" u="none" strike="noStrike" kern="1200" cap="none" spc="0" normalizeH="0" baseline="0" noProof="0" dirty="0">
                <a:ln>
                  <a:noFill/>
                </a:ln>
                <a:solidFill>
                  <a:srgbClr val="FFFFFF"/>
                </a:solidFill>
                <a:effectLst/>
                <a:uLnTx/>
                <a:uFillTx/>
                <a:latin typeface="Arial" charset="0"/>
                <a:ea typeface="+mn-ea"/>
                <a:cs typeface="+mn-cs"/>
              </a:rPr>
              <a:t> (SOL 005)</a:t>
            </a:r>
          </a:p>
        </p:txBody>
      </p:sp>
      <p:sp>
        <p:nvSpPr>
          <p:cNvPr id="131" name="TextBox 130">
            <a:extLst>
              <a:ext uri="{FF2B5EF4-FFF2-40B4-BE49-F238E27FC236}">
                <a16:creationId xmlns:a16="http://schemas.microsoft.com/office/drawing/2014/main" xmlns="" id="{D93B7B34-7842-47C0-B2D8-E48973C1DDA2}"/>
              </a:ext>
            </a:extLst>
          </p:cNvPr>
          <p:cNvSpPr txBox="1"/>
          <p:nvPr/>
        </p:nvSpPr>
        <p:spPr>
          <a:xfrm rot="16200000">
            <a:off x="1408577" y="3271100"/>
            <a:ext cx="1127232" cy="215444"/>
          </a:xfrm>
          <a:prstGeom prst="rect">
            <a:avLst/>
          </a:prstGeom>
          <a:solidFill>
            <a:schemeClr val="accent2"/>
          </a:solidFill>
        </p:spPr>
        <p:txBody>
          <a:bodyPr wrap="none" rtlCol="0">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sz="800" b="0" i="0" u="none" strike="noStrike" kern="1200" cap="none" spc="0" normalizeH="0" baseline="0" noProof="0" dirty="0">
                <a:ln>
                  <a:noFill/>
                </a:ln>
                <a:solidFill>
                  <a:srgbClr val="FFFFFF"/>
                </a:solidFill>
                <a:effectLst/>
                <a:uLnTx/>
                <a:uFillTx/>
                <a:latin typeface="Arial" charset="0"/>
                <a:ea typeface="+mn-ea"/>
                <a:cs typeface="+mn-cs"/>
              </a:rPr>
              <a:t>Or-VNFM (SOL 003)</a:t>
            </a:r>
          </a:p>
        </p:txBody>
      </p:sp>
      <p:sp>
        <p:nvSpPr>
          <p:cNvPr id="132" name="TextBox 131">
            <a:extLst>
              <a:ext uri="{FF2B5EF4-FFF2-40B4-BE49-F238E27FC236}">
                <a16:creationId xmlns:a16="http://schemas.microsoft.com/office/drawing/2014/main" xmlns="" id="{D93B7B34-7842-47C0-B2D8-E48973C1DDA2}"/>
              </a:ext>
            </a:extLst>
          </p:cNvPr>
          <p:cNvSpPr txBox="1"/>
          <p:nvPr/>
        </p:nvSpPr>
        <p:spPr>
          <a:xfrm>
            <a:off x="4474706" y="4465293"/>
            <a:ext cx="1127232" cy="215444"/>
          </a:xfrm>
          <a:prstGeom prst="rect">
            <a:avLst/>
          </a:prstGeom>
          <a:solidFill>
            <a:schemeClr val="accent2"/>
          </a:solidFill>
        </p:spPr>
        <p:txBody>
          <a:bodyPr wrap="none" rtlCol="0">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sz="800" b="0" i="0" u="none" strike="noStrike" kern="1200" cap="none" spc="0" normalizeH="0" baseline="0" noProof="0" dirty="0">
                <a:ln>
                  <a:noFill/>
                </a:ln>
                <a:solidFill>
                  <a:srgbClr val="FFFFFF"/>
                </a:solidFill>
                <a:effectLst/>
                <a:uLnTx/>
                <a:uFillTx/>
                <a:latin typeface="Arial" charset="0"/>
                <a:ea typeface="+mn-ea"/>
                <a:cs typeface="+mn-cs"/>
              </a:rPr>
              <a:t>Or-VNFM (SOL 003)</a:t>
            </a:r>
          </a:p>
        </p:txBody>
      </p:sp>
      <p:cxnSp>
        <p:nvCxnSpPr>
          <p:cNvPr id="136" name="Straight Connector 135"/>
          <p:cNvCxnSpPr>
            <a:cxnSpLocks/>
            <a:stCxn id="143" idx="2"/>
            <a:endCxn id="96" idx="0"/>
          </p:cNvCxnSpPr>
          <p:nvPr/>
        </p:nvCxnSpPr>
        <p:spPr>
          <a:xfrm rot="16200000" flipH="1">
            <a:off x="3747697" y="4302257"/>
            <a:ext cx="293475" cy="1738233"/>
          </a:xfrm>
          <a:prstGeom prst="bentConnector3">
            <a:avLst>
              <a:gd name="adj1" fmla="val 50000"/>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47" name="TextBox 146">
            <a:extLst>
              <a:ext uri="{FF2B5EF4-FFF2-40B4-BE49-F238E27FC236}">
                <a16:creationId xmlns:a16="http://schemas.microsoft.com/office/drawing/2014/main" xmlns="" id="{2C9181D2-E19C-474C-8F99-E3C4708FFC6D}"/>
              </a:ext>
            </a:extLst>
          </p:cNvPr>
          <p:cNvSpPr txBox="1"/>
          <p:nvPr/>
        </p:nvSpPr>
        <p:spPr>
          <a:xfrm>
            <a:off x="4715047" y="2632930"/>
            <a:ext cx="952882" cy="216032"/>
          </a:xfrm>
          <a:prstGeom prst="rect">
            <a:avLst/>
          </a:prstGeom>
          <a:solidFill>
            <a:schemeClr val="accent1"/>
          </a:solidFill>
        </p:spPr>
        <p:txBody>
          <a:bodyPr wrap="square" rtlCol="0">
            <a:spAutoFit/>
          </a:bodyPr>
          <a:lstStyle>
            <a:defPPr>
              <a:defRPr lang="en-GB"/>
            </a:defPPr>
            <a:lvl1pPr>
              <a:defRPr sz="1050">
                <a:solidFill>
                  <a:srgbClr val="FFFFFF"/>
                </a:solidFill>
              </a:defRPr>
            </a:lvl1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sz="800" b="0" i="0" u="none" strike="noStrike" kern="1200" cap="none" spc="0" normalizeH="0" baseline="0" noProof="0" dirty="0">
                <a:ln>
                  <a:noFill/>
                </a:ln>
                <a:solidFill>
                  <a:srgbClr val="FFFFFF"/>
                </a:solidFill>
                <a:effectLst/>
                <a:uLnTx/>
                <a:uFillTx/>
                <a:latin typeface="Arial" charset="0"/>
                <a:ea typeface="+mn-ea"/>
                <a:cs typeface="+mn-cs"/>
              </a:rPr>
              <a:t>ONAP additions</a:t>
            </a:r>
          </a:p>
        </p:txBody>
      </p:sp>
      <p:sp>
        <p:nvSpPr>
          <p:cNvPr id="148" name="TextBox 147">
            <a:extLst>
              <a:ext uri="{FF2B5EF4-FFF2-40B4-BE49-F238E27FC236}">
                <a16:creationId xmlns:a16="http://schemas.microsoft.com/office/drawing/2014/main" xmlns="" id="{2C9181D2-E19C-474C-8F99-E3C4708FFC6D}"/>
              </a:ext>
            </a:extLst>
          </p:cNvPr>
          <p:cNvSpPr txBox="1"/>
          <p:nvPr/>
        </p:nvSpPr>
        <p:spPr>
          <a:xfrm>
            <a:off x="7451309" y="1725716"/>
            <a:ext cx="952882" cy="216032"/>
          </a:xfrm>
          <a:prstGeom prst="rect">
            <a:avLst/>
          </a:prstGeom>
          <a:solidFill>
            <a:schemeClr val="accent1"/>
          </a:solidFill>
        </p:spPr>
        <p:txBody>
          <a:bodyPr wrap="square" rtlCol="0">
            <a:spAutoFit/>
          </a:bodyPr>
          <a:lstStyle>
            <a:defPPr>
              <a:defRPr lang="en-GB"/>
            </a:defPPr>
            <a:lvl1pPr>
              <a:defRPr sz="1050">
                <a:solidFill>
                  <a:srgbClr val="FFFFFF"/>
                </a:solidFill>
              </a:defRPr>
            </a:lvl1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sz="800" b="0" i="0" u="none" strike="noStrike" kern="1200" cap="none" spc="0" normalizeH="0" baseline="0" noProof="0" dirty="0">
                <a:ln>
                  <a:noFill/>
                </a:ln>
                <a:solidFill>
                  <a:srgbClr val="FFFFFF"/>
                </a:solidFill>
                <a:effectLst/>
                <a:uLnTx/>
                <a:uFillTx/>
                <a:latin typeface="Arial" charset="0"/>
                <a:ea typeface="+mn-ea"/>
                <a:cs typeface="+mn-cs"/>
              </a:rPr>
              <a:t>ONAP additions</a:t>
            </a:r>
          </a:p>
        </p:txBody>
      </p:sp>
      <p:sp>
        <p:nvSpPr>
          <p:cNvPr id="33" name="Rectangle 32"/>
          <p:cNvSpPr/>
          <p:nvPr/>
        </p:nvSpPr>
        <p:spPr>
          <a:xfrm>
            <a:off x="5109280" y="1032425"/>
            <a:ext cx="1208508" cy="246221"/>
          </a:xfrm>
          <a:prstGeom prst="rect">
            <a:avLst/>
          </a:prstGeom>
          <a:solidFill>
            <a:schemeClr val="accent1"/>
          </a:solidFill>
        </p:spPr>
        <p:txBody>
          <a:bodyPr wrap="square">
            <a:spAutoFit/>
          </a:bodyPr>
          <a:lstStyle/>
          <a:p>
            <a:r>
              <a:rPr lang="en-US" sz="1000" dirty="0" smtClean="0">
                <a:solidFill>
                  <a:schemeClr val="bg1"/>
                </a:solidFill>
                <a:latin typeface="Arial" panose="020B0604020202020204" pitchFamily="34" charset="0"/>
                <a:cs typeface="Arial" panose="020B0604020202020204" pitchFamily="34" charset="0"/>
              </a:rPr>
              <a:t>ONAP additions</a:t>
            </a:r>
            <a:endParaRPr lang="en-US" sz="1000" dirty="0">
              <a:solidFill>
                <a:schemeClr val="bg1"/>
              </a:solidFill>
              <a:latin typeface="Arial" panose="020B0604020202020204" pitchFamily="34" charset="0"/>
              <a:cs typeface="Arial" panose="020B0604020202020204" pitchFamily="34" charset="0"/>
            </a:endParaRPr>
          </a:p>
        </p:txBody>
      </p:sp>
      <p:cxnSp>
        <p:nvCxnSpPr>
          <p:cNvPr id="152" name="Straight Connector 151"/>
          <p:cNvCxnSpPr>
            <a:endCxn id="192" idx="0"/>
          </p:cNvCxnSpPr>
          <p:nvPr/>
        </p:nvCxnSpPr>
        <p:spPr>
          <a:xfrm flipH="1">
            <a:off x="4938882" y="1100022"/>
            <a:ext cx="9157" cy="256556"/>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 name="Rectangle 3"/>
          <p:cNvSpPr/>
          <p:nvPr/>
        </p:nvSpPr>
        <p:spPr>
          <a:xfrm>
            <a:off x="11369842" y="3567369"/>
            <a:ext cx="508922" cy="292139"/>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p:cNvSpPr/>
          <p:nvPr/>
        </p:nvSpPr>
        <p:spPr>
          <a:xfrm>
            <a:off x="10672006" y="4844974"/>
            <a:ext cx="1047333" cy="27785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6" name="Straight Connector 135">
            <a:extLst>
              <a:ext uri="{FF2B5EF4-FFF2-40B4-BE49-F238E27FC236}">
                <a16:creationId xmlns:a16="http://schemas.microsoft.com/office/drawing/2014/main" xmlns="" id="{11402D02-42CF-49DD-9814-842CE6D3D325}"/>
              </a:ext>
            </a:extLst>
          </p:cNvPr>
          <p:cNvCxnSpPr>
            <a:cxnSpLocks/>
            <a:stCxn id="143" idx="2"/>
            <a:endCxn id="104" idx="0"/>
          </p:cNvCxnSpPr>
          <p:nvPr/>
        </p:nvCxnSpPr>
        <p:spPr>
          <a:xfrm rot="16200000" flipH="1">
            <a:off x="4865348" y="3184607"/>
            <a:ext cx="297911" cy="3977970"/>
          </a:xfrm>
          <a:prstGeom prst="bentConnector3">
            <a:avLst>
              <a:gd name="adj1" fmla="val 50000"/>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xmlns="" id="{D6E1B36C-65F3-4C33-BCF7-6FD1285CEC73}"/>
              </a:ext>
            </a:extLst>
          </p:cNvPr>
          <p:cNvSpPr txBox="1"/>
          <p:nvPr/>
        </p:nvSpPr>
        <p:spPr>
          <a:xfrm>
            <a:off x="3258207" y="1064862"/>
            <a:ext cx="1483301" cy="246221"/>
          </a:xfrm>
          <a:prstGeom prst="rect">
            <a:avLst/>
          </a:prstGeom>
          <a:solidFill>
            <a:schemeClr val="accent2"/>
          </a:solidFill>
        </p:spPr>
        <p:txBody>
          <a:bodyPr wrap="square" rtlCol="0">
            <a:spAutoFit/>
          </a:bodyPr>
          <a:lstStyle>
            <a:defPPr>
              <a:defRPr lang="en-GB"/>
            </a:defPPr>
            <a:lvl1pPr>
              <a:defRPr sz="1050">
                <a:solidFill>
                  <a:srgbClr val="FFFFFF"/>
                </a:solidFill>
              </a:defRPr>
            </a:lvl1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sz="1000" b="0" i="0" u="none" strike="noStrike" kern="1200" cap="none" spc="0" normalizeH="0" baseline="0" noProof="0" dirty="0" err="1">
                <a:ln>
                  <a:noFill/>
                </a:ln>
                <a:solidFill>
                  <a:srgbClr val="FFFFFF"/>
                </a:solidFill>
                <a:effectLst/>
                <a:uLnTx/>
                <a:uFillTx/>
                <a:latin typeface="Arial" charset="0"/>
                <a:ea typeface="+mn-ea"/>
                <a:cs typeface="+mn-cs"/>
              </a:rPr>
              <a:t>Os</a:t>
            </a:r>
            <a:r>
              <a:rPr kumimoji="0" lang="en-US" sz="1000" b="0" i="0" u="none" strike="noStrike" kern="1200" cap="none" spc="0" normalizeH="0" baseline="0" noProof="0" dirty="0">
                <a:ln>
                  <a:noFill/>
                </a:ln>
                <a:solidFill>
                  <a:srgbClr val="FFFFFF"/>
                </a:solidFill>
                <a:effectLst/>
                <a:uLnTx/>
                <a:uFillTx/>
                <a:latin typeface="Arial" charset="0"/>
                <a:ea typeface="+mn-ea"/>
                <a:cs typeface="+mn-cs"/>
              </a:rPr>
              <a:t>-Ma </a:t>
            </a:r>
            <a:r>
              <a:rPr kumimoji="0" lang="en-US" sz="1000" b="0" i="0" u="none" strike="noStrike" kern="1200" cap="none" spc="0" normalizeH="0" baseline="0" noProof="0" dirty="0" err="1">
                <a:ln>
                  <a:noFill/>
                </a:ln>
                <a:solidFill>
                  <a:srgbClr val="FFFFFF"/>
                </a:solidFill>
                <a:effectLst/>
                <a:uLnTx/>
                <a:uFillTx/>
                <a:latin typeface="Arial" charset="0"/>
                <a:ea typeface="+mn-ea"/>
                <a:cs typeface="+mn-cs"/>
              </a:rPr>
              <a:t>nfvo</a:t>
            </a:r>
            <a:r>
              <a:rPr kumimoji="0" lang="en-US" sz="1000" b="0" i="0" u="none" strike="noStrike" kern="1200" cap="none" spc="0" normalizeH="0" baseline="0" noProof="0" dirty="0">
                <a:ln>
                  <a:noFill/>
                </a:ln>
                <a:solidFill>
                  <a:srgbClr val="FFFFFF"/>
                </a:solidFill>
                <a:effectLst/>
                <a:uLnTx/>
                <a:uFillTx/>
                <a:latin typeface="Arial" charset="0"/>
                <a:ea typeface="+mn-ea"/>
                <a:cs typeface="+mn-cs"/>
              </a:rPr>
              <a:t> (SOL 005)</a:t>
            </a:r>
          </a:p>
        </p:txBody>
      </p:sp>
      <p:sp>
        <p:nvSpPr>
          <p:cNvPr id="134" name="TextBox 133">
            <a:extLst>
              <a:ext uri="{FF2B5EF4-FFF2-40B4-BE49-F238E27FC236}">
                <a16:creationId xmlns:a16="http://schemas.microsoft.com/office/drawing/2014/main" xmlns="" id="{D93B7B34-7842-47C0-B2D8-E48973C1DDA2}"/>
              </a:ext>
            </a:extLst>
          </p:cNvPr>
          <p:cNvSpPr txBox="1"/>
          <p:nvPr/>
        </p:nvSpPr>
        <p:spPr>
          <a:xfrm>
            <a:off x="5274392" y="5044860"/>
            <a:ext cx="1376969" cy="215444"/>
          </a:xfrm>
          <a:prstGeom prst="rect">
            <a:avLst/>
          </a:prstGeom>
          <a:solidFill>
            <a:schemeClr val="accent2"/>
          </a:solidFill>
        </p:spPr>
        <p:txBody>
          <a:bodyPr wrap="square" rtlCol="0">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sz="800" b="0" i="0" u="none" strike="noStrike" kern="1200" cap="none" spc="0" normalizeH="0" baseline="0" noProof="0" dirty="0" err="1">
                <a:ln>
                  <a:noFill/>
                </a:ln>
                <a:solidFill>
                  <a:srgbClr val="FFFFFF"/>
                </a:solidFill>
                <a:effectLst/>
                <a:uLnTx/>
                <a:uFillTx/>
                <a:latin typeface="Arial" charset="0"/>
                <a:ea typeface="+mn-ea"/>
                <a:cs typeface="+mn-cs"/>
              </a:rPr>
              <a:t>Ve-Vnfm-Vnf</a:t>
            </a:r>
            <a:r>
              <a:rPr kumimoji="0" lang="en-US" sz="800" b="0" i="0" u="none" strike="noStrike" kern="1200" cap="none" spc="0" normalizeH="0" baseline="0" noProof="0" dirty="0">
                <a:ln>
                  <a:noFill/>
                </a:ln>
                <a:solidFill>
                  <a:srgbClr val="FFFFFF"/>
                </a:solidFill>
                <a:effectLst/>
                <a:uLnTx/>
                <a:uFillTx/>
                <a:latin typeface="Arial" charset="0"/>
                <a:ea typeface="+mn-ea"/>
                <a:cs typeface="+mn-cs"/>
              </a:rPr>
              <a:t> (SOL 002)</a:t>
            </a:r>
          </a:p>
        </p:txBody>
      </p:sp>
      <p:cxnSp>
        <p:nvCxnSpPr>
          <p:cNvPr id="47" name="Straight Connector 135"/>
          <p:cNvCxnSpPr>
            <a:endCxn id="116" idx="1"/>
          </p:cNvCxnSpPr>
          <p:nvPr/>
        </p:nvCxnSpPr>
        <p:spPr>
          <a:xfrm rot="16200000" flipH="1">
            <a:off x="2875572" y="5182503"/>
            <a:ext cx="922334" cy="622843"/>
          </a:xfrm>
          <a:prstGeom prst="bentConnector2">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346845" y="6201104"/>
            <a:ext cx="9206247" cy="276999"/>
          </a:xfrm>
          <a:prstGeom prst="rect">
            <a:avLst/>
          </a:prstGeom>
          <a:noFill/>
        </p:spPr>
        <p:txBody>
          <a:bodyPr wrap="square" rtlCol="0">
            <a:spAutoFit/>
          </a:bodyPr>
          <a:lstStyle/>
          <a:p>
            <a:r>
              <a:rPr lang="en-GB" sz="1200" dirty="0" smtClean="0">
                <a:solidFill>
                  <a:srgbClr val="FF0000"/>
                </a:solidFill>
              </a:rPr>
              <a:t>Note: </a:t>
            </a:r>
            <a:r>
              <a:rPr lang="en-US" sz="1200" dirty="0" smtClean="0">
                <a:solidFill>
                  <a:srgbClr val="FF0000"/>
                </a:solidFill>
              </a:rPr>
              <a:t>The depicted interfaces consists of sets of APIs that may be exposed by different ONAP modules. This needs to be detailed further</a:t>
            </a:r>
            <a:endParaRPr lang="en-US" sz="1200" dirty="0">
              <a:solidFill>
                <a:srgbClr val="FF0000"/>
              </a:solidFill>
            </a:endParaRPr>
          </a:p>
        </p:txBody>
      </p:sp>
      <p:sp>
        <p:nvSpPr>
          <p:cNvPr id="45" name="TextBox 44">
            <a:extLst>
              <a:ext uri="{FF2B5EF4-FFF2-40B4-BE49-F238E27FC236}">
                <a16:creationId xmlns:a16="http://schemas.microsoft.com/office/drawing/2014/main" xmlns="" id="{D93B7B34-7842-47C0-B2D8-E48973C1DDA2}"/>
              </a:ext>
            </a:extLst>
          </p:cNvPr>
          <p:cNvSpPr txBox="1"/>
          <p:nvPr/>
        </p:nvSpPr>
        <p:spPr>
          <a:xfrm>
            <a:off x="2416989" y="5265220"/>
            <a:ext cx="1376969" cy="215444"/>
          </a:xfrm>
          <a:prstGeom prst="rect">
            <a:avLst/>
          </a:prstGeom>
          <a:solidFill>
            <a:schemeClr val="accent2"/>
          </a:solidFill>
        </p:spPr>
        <p:txBody>
          <a:bodyPr wrap="square" rtlCol="0">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sz="800" b="0" i="0" u="none" strike="noStrike" kern="1200" cap="none" spc="0" normalizeH="0" baseline="0" noProof="0" dirty="0" err="1" smtClean="0">
                <a:ln>
                  <a:noFill/>
                </a:ln>
                <a:solidFill>
                  <a:srgbClr val="FFFFFF"/>
                </a:solidFill>
                <a:effectLst/>
                <a:uLnTx/>
                <a:uFillTx/>
                <a:latin typeface="Arial" charset="0"/>
                <a:ea typeface="+mn-ea"/>
                <a:cs typeface="+mn-cs"/>
              </a:rPr>
              <a:t>Ve-Vnfm-Vnf</a:t>
            </a:r>
            <a:r>
              <a:rPr kumimoji="0" lang="en-US" sz="800" b="0" i="0" u="none" strike="noStrike" kern="1200" cap="none" spc="0" normalizeH="0" baseline="0" noProof="0" dirty="0" smtClean="0">
                <a:ln>
                  <a:noFill/>
                </a:ln>
                <a:solidFill>
                  <a:srgbClr val="FFFFFF"/>
                </a:solidFill>
                <a:effectLst/>
                <a:uLnTx/>
                <a:uFillTx/>
                <a:latin typeface="Arial" charset="0"/>
                <a:ea typeface="+mn-ea"/>
                <a:cs typeface="+mn-cs"/>
              </a:rPr>
              <a:t> </a:t>
            </a:r>
            <a:r>
              <a:rPr kumimoji="0" lang="en-US" sz="800" b="0" i="0" u="none" strike="noStrike" kern="1200" cap="none" spc="0" normalizeH="0" baseline="0" noProof="0" dirty="0">
                <a:ln>
                  <a:noFill/>
                </a:ln>
                <a:solidFill>
                  <a:srgbClr val="FFFFFF"/>
                </a:solidFill>
                <a:effectLst/>
                <a:uLnTx/>
                <a:uFillTx/>
                <a:latin typeface="Arial" charset="0"/>
                <a:ea typeface="+mn-ea"/>
                <a:cs typeface="+mn-cs"/>
              </a:rPr>
              <a:t>(SOL </a:t>
            </a:r>
            <a:r>
              <a:rPr kumimoji="0" lang="en-US" sz="800" b="0" i="0" u="none" strike="noStrike" kern="1200" cap="none" spc="0" normalizeH="0" baseline="0" noProof="0" dirty="0" smtClean="0">
                <a:ln>
                  <a:noFill/>
                </a:ln>
                <a:solidFill>
                  <a:srgbClr val="FFFFFF"/>
                </a:solidFill>
                <a:effectLst/>
                <a:uLnTx/>
                <a:uFillTx/>
                <a:latin typeface="Arial" charset="0"/>
                <a:ea typeface="+mn-ea"/>
                <a:cs typeface="+mn-cs"/>
              </a:rPr>
              <a:t>002)</a:t>
            </a:r>
            <a:endParaRPr kumimoji="0" lang="en-US" sz="800" b="0" i="0" u="none" strike="noStrike" kern="1200" cap="none" spc="0" normalizeH="0" baseline="0" noProof="0" dirty="0">
              <a:ln>
                <a:noFill/>
              </a:ln>
              <a:solidFill>
                <a:srgbClr val="FFFFFF"/>
              </a:solidFill>
              <a:effectLst/>
              <a:uLnTx/>
              <a:uFillTx/>
              <a:latin typeface="Arial" charset="0"/>
              <a:ea typeface="+mn-ea"/>
              <a:cs typeface="+mn-cs"/>
            </a:endParaRPr>
          </a:p>
        </p:txBody>
      </p:sp>
      <p:sp>
        <p:nvSpPr>
          <p:cNvPr id="151" name="Content Placeholder 1">
            <a:extLst>
              <a:ext uri="{FF2B5EF4-FFF2-40B4-BE49-F238E27FC236}">
                <a16:creationId xmlns:a16="http://schemas.microsoft.com/office/drawing/2014/main" xmlns="" id="{9BE399FF-F3ED-4BC5-A284-3B4B55319BA3}"/>
              </a:ext>
            </a:extLst>
          </p:cNvPr>
          <p:cNvSpPr txBox="1">
            <a:spLocks/>
          </p:cNvSpPr>
          <p:nvPr/>
        </p:nvSpPr>
        <p:spPr>
          <a:xfrm>
            <a:off x="9583254" y="1396599"/>
            <a:ext cx="2755532" cy="4180718"/>
          </a:xfrm>
          <a:prstGeom prst="rect">
            <a:avLst/>
          </a:prstGeom>
        </p:spPr>
        <p:txBody>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2000" dirty="0">
                <a:latin typeface="+mn-lt"/>
              </a:rPr>
              <a:t>Automation is key for the success of 5G</a:t>
            </a:r>
          </a:p>
          <a:p>
            <a:r>
              <a:rPr lang="en-US" sz="2000" dirty="0">
                <a:latin typeface="+mn-lt"/>
              </a:rPr>
              <a:t>Management standards are partly incomplete and fragmented</a:t>
            </a:r>
          </a:p>
          <a:p>
            <a:r>
              <a:rPr lang="en-US" sz="2000" dirty="0">
                <a:latin typeface="+mn-lt"/>
              </a:rPr>
              <a:t>ETSI MANO defines key interfaces </a:t>
            </a:r>
            <a:r>
              <a:rPr lang="en-US" sz="2000" dirty="0">
                <a:solidFill>
                  <a:schemeClr val="bg1"/>
                </a:solidFill>
                <a:latin typeface="+mn-lt"/>
              </a:rPr>
              <a:t>(API)</a:t>
            </a:r>
          </a:p>
          <a:p>
            <a:r>
              <a:rPr lang="en-US" sz="2000" dirty="0">
                <a:latin typeface="+mn-lt"/>
              </a:rPr>
              <a:t>ONAP creates an automation framework with the help of </a:t>
            </a:r>
            <a:r>
              <a:rPr lang="en-US" sz="2000" dirty="0">
                <a:solidFill>
                  <a:schemeClr val="bg1"/>
                </a:solidFill>
                <a:latin typeface="+mn-lt"/>
              </a:rPr>
              <a:t>TMF/MEF</a:t>
            </a:r>
          </a:p>
          <a:p>
            <a:r>
              <a:rPr lang="en-US" sz="2000" dirty="0">
                <a:latin typeface="+mn-lt"/>
              </a:rPr>
              <a:t>3GPP drives information models and network slices </a:t>
            </a:r>
            <a:endParaRPr lang="en-US" dirty="0">
              <a:latin typeface="+mn-lt"/>
            </a:endParaRPr>
          </a:p>
        </p:txBody>
      </p:sp>
    </p:spTree>
    <p:extLst>
      <p:ext uri="{BB962C8B-B14F-4D97-AF65-F5344CB8AC3E}">
        <p14:creationId xmlns:p14="http://schemas.microsoft.com/office/powerpoint/2010/main" val="4243396104"/>
      </p:ext>
    </p:extLst>
  </p:cSld>
  <p:clrMapOvr>
    <a:masterClrMapping/>
  </p:clrMapOvr>
  <p:transition spd="med"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289386" y="4001841"/>
            <a:ext cx="11318033" cy="2283814"/>
          </a:xfrm>
          <a:prstGeom prst="rect">
            <a:avLst/>
          </a:prstGeom>
        </p:spPr>
        <p:txBody>
          <a:bodyPr>
            <a:noAutofit/>
          </a:bodyPr>
          <a:lstStyle/>
          <a:p>
            <a:r>
              <a:rPr lang="en-US" sz="3200" b="1" dirty="0">
                <a:solidFill>
                  <a:schemeClr val="tx1"/>
                </a:solidFill>
              </a:rPr>
              <a:t>ONAP Orchestration </a:t>
            </a:r>
            <a:r>
              <a:rPr lang="en-US" sz="3200" b="1" dirty="0" smtClean="0">
                <a:solidFill>
                  <a:schemeClr val="tx1"/>
                </a:solidFill>
              </a:rPr>
              <a:t>Alignment</a:t>
            </a:r>
            <a:endParaRPr lang="en-US" sz="1200" b="1" dirty="0">
              <a:solidFill>
                <a:srgbClr val="FF0000"/>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917012266"/>
      </p:ext>
    </p:extLst>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1_Office Theme">
  <a:themeElements>
    <a:clrScheme name="Office Theme">
      <a:dk1>
        <a:srgbClr val="000000"/>
      </a:dk1>
      <a:lt1>
        <a:srgbClr val="FFFFFF"/>
      </a:lt1>
      <a:dk2>
        <a:srgbClr val="A7A7A7"/>
      </a:dk2>
      <a:lt2>
        <a:srgbClr val="535353"/>
      </a:lt2>
      <a:accent1>
        <a:srgbClr val="0D2957"/>
      </a:accent1>
      <a:accent2>
        <a:srgbClr val="008CEA"/>
      </a:accent2>
      <a:accent3>
        <a:srgbClr val="2B8934"/>
      </a:accent3>
      <a:accent4>
        <a:srgbClr val="E46200"/>
      </a:accent4>
      <a:accent5>
        <a:srgbClr val="B5190C"/>
      </a:accent5>
      <a:accent6>
        <a:srgbClr val="5F1185"/>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ONAP_powerpoint_presentation_v1</Template>
  <TotalTime>54050</TotalTime>
  <Words>10190</Words>
  <Application>Microsoft Office PowerPoint</Application>
  <PresentationFormat>Widescreen</PresentationFormat>
  <Paragraphs>2123</Paragraphs>
  <Slides>88</Slides>
  <Notes>28</Notes>
  <HiddenSlides>0</HiddenSlides>
  <MMClips>0</MMClips>
  <ScaleCrop>false</ScaleCrop>
  <HeadingPairs>
    <vt:vector size="8" baseType="variant">
      <vt:variant>
        <vt:lpstr>Fonts Used</vt:lpstr>
      </vt:variant>
      <vt:variant>
        <vt:i4>18</vt:i4>
      </vt:variant>
      <vt:variant>
        <vt:lpstr>Theme</vt:lpstr>
      </vt:variant>
      <vt:variant>
        <vt:i4>2</vt:i4>
      </vt:variant>
      <vt:variant>
        <vt:lpstr>Embedded OLE Servers</vt:lpstr>
      </vt:variant>
      <vt:variant>
        <vt:i4>1</vt:i4>
      </vt:variant>
      <vt:variant>
        <vt:lpstr>Slide Titles</vt:lpstr>
      </vt:variant>
      <vt:variant>
        <vt:i4>88</vt:i4>
      </vt:variant>
    </vt:vector>
  </HeadingPairs>
  <TitlesOfParts>
    <vt:vector size="109" baseType="lpstr">
      <vt:lpstr>Arial Unicode MS</vt:lpstr>
      <vt:lpstr>Microsoft YaHei</vt:lpstr>
      <vt:lpstr>Microsoft YaHei</vt:lpstr>
      <vt:lpstr>ＭＳ Ｐゴシック</vt:lpstr>
      <vt:lpstr>ＭＳ Ｐゴシック</vt:lpstr>
      <vt:lpstr>宋体</vt:lpstr>
      <vt:lpstr>宋体</vt:lpstr>
      <vt:lpstr>.AppleSystemUIFont</vt:lpstr>
      <vt:lpstr>Arial</vt:lpstr>
      <vt:lpstr>Calibri</vt:lpstr>
      <vt:lpstr>Calibri Light</vt:lpstr>
      <vt:lpstr>Courier New</vt:lpstr>
      <vt:lpstr>DengXian</vt:lpstr>
      <vt:lpstr>Mangal</vt:lpstr>
      <vt:lpstr>Open Sans Light</vt:lpstr>
      <vt:lpstr>Times New Roman</vt:lpstr>
      <vt:lpstr>Verdana</vt:lpstr>
      <vt:lpstr>Wingdings</vt:lpstr>
      <vt:lpstr>Office Theme</vt:lpstr>
      <vt:lpstr>1_Office Theme</vt:lpstr>
      <vt:lpstr>Acrobat Document</vt:lpstr>
      <vt:lpstr> ONAP Reference Architecture for R2 and Beyond (Tiger Team Presentation)   Leader: Parviz Yegani – Futurewei Technologies  Contributors (R3+ Architecture): Vimal Begwani (AT&amp;T), Lingli Deng (China Mobile), Jamil Chawki (Orange), Andrew Mayer (AT&amp;T), Alex Vul (Intel), Gil Bullard (AT&amp;T), Ramki Krishnan (VMware), Maopeng Zhang (ZTE), Stephen Terrill (Ericsson), Jianguo Zeng (Huawei), John Ng (AT&amp;T), Fariborz Behi (AT&amp;T), Chaker Al Hakim (Huawei), Nagel Davis (Ciena), Susana Sabator (Vodafone), Manoj K Nair (Netcracker), Huabing Zhao (ZTE), Nemes Denes (Nokia)  Other Contributors (Beijing Architecture): Project Technical Leaders (PTLs) of various ONAP projects  Jan. 19, 2018 </vt:lpstr>
      <vt:lpstr>ONAP High-Level Architecture for R1 (Amsterdam)</vt:lpstr>
      <vt:lpstr>Progress from the Architecture Subcommittee</vt:lpstr>
      <vt:lpstr>ONAP Amsterdam Architecture</vt:lpstr>
      <vt:lpstr>ONAP Reference Architecture for R2 and Beyond </vt:lpstr>
      <vt:lpstr>Architecture Design Considerations</vt:lpstr>
      <vt:lpstr>ONAP Target Architecture (High-Level Functional View)</vt:lpstr>
      <vt:lpstr>ONAP Beijing Architecture (High-Level View with Projects) </vt:lpstr>
      <vt:lpstr>ONAP Orchestration Alignment</vt:lpstr>
      <vt:lpstr>ONAP Orchestrator Functions (1/2)</vt:lpstr>
      <vt:lpstr>ONAP Orchestrator Functions (2/2)</vt:lpstr>
      <vt:lpstr>Examples of Orchestration Requests (1/2)</vt:lpstr>
      <vt:lpstr>Examples of Orchestration Requests (2/2)</vt:lpstr>
      <vt:lpstr>PowerPoint Presentation</vt:lpstr>
      <vt:lpstr>Nested / Compound Services:</vt:lpstr>
      <vt:lpstr>Conclusions</vt:lpstr>
      <vt:lpstr>APPC &amp; VF-C Convergence  Note – A major goal of the ONAP platform (R2 or a later release) is to specify a common set of functions to unify the APP-C and VF-C functionalities.</vt:lpstr>
      <vt:lpstr>Role Of Controllers in ONAP</vt:lpstr>
      <vt:lpstr>Functional Description of ONAP Components </vt:lpstr>
      <vt:lpstr>Service Design and Creation (SDC) Functional Architecture</vt:lpstr>
      <vt:lpstr>Catalog Architecture</vt:lpstr>
      <vt:lpstr>Orchestrator</vt:lpstr>
      <vt:lpstr>Orchestrator Functional Internal View</vt:lpstr>
      <vt:lpstr>Generic NF Controller (L4-7) Architecture</vt:lpstr>
      <vt:lpstr>SDN-Controller Architecture</vt:lpstr>
      <vt:lpstr>Data Collection, Analytics and Events (DCAE) Architecture</vt:lpstr>
      <vt:lpstr>Active and Available Inventory</vt:lpstr>
      <vt:lpstr>ONAP SDK-Driven Sub-System Approach</vt:lpstr>
      <vt:lpstr>SDK-Driven Sub-System – Libraries (including CCSDK)</vt:lpstr>
      <vt:lpstr>Controller Personas Based on SDK Libraries</vt:lpstr>
      <vt:lpstr>ONAP High-Level Architecture for R2 (Beijing)</vt:lpstr>
      <vt:lpstr>ONAP Beijing Architecture (High-Level View with Projects) </vt:lpstr>
      <vt:lpstr>Functional Description of Beijing Architecture Components  Note – The detailed description of features/capabilities/interfaces for each component planned for the Beijing release will be provided by respective projects. </vt:lpstr>
      <vt:lpstr>Orchestration (1/2)</vt:lpstr>
      <vt:lpstr>Orchestration (2/2)</vt:lpstr>
      <vt:lpstr>Data Collection, Analytics, and Events</vt:lpstr>
      <vt:lpstr>Active &amp; Available Inventory, External Registry</vt:lpstr>
      <vt:lpstr>AAF Functional Description</vt:lpstr>
      <vt:lpstr>AAF Functional Description</vt:lpstr>
      <vt:lpstr>AAF Functional Description</vt:lpstr>
      <vt:lpstr>AAF Object Model</vt:lpstr>
      <vt:lpstr>DMaaP Functional Description</vt:lpstr>
      <vt:lpstr>APPC (1/2)</vt:lpstr>
      <vt:lpstr>APPC (2/2)</vt:lpstr>
      <vt:lpstr>CLAMP (1/2)</vt:lpstr>
      <vt:lpstr>CLAMP (2/2)</vt:lpstr>
      <vt:lpstr>Use-case UI</vt:lpstr>
      <vt:lpstr>Use-case UI</vt:lpstr>
      <vt:lpstr>ONAP CLI</vt:lpstr>
      <vt:lpstr>Microservices Bus (1/2)</vt:lpstr>
      <vt:lpstr>Microservices Bus (2/2)</vt:lpstr>
      <vt:lpstr>Microservices Bus Updated With Swagger SDK(1/2)</vt:lpstr>
      <vt:lpstr>Microservices Bus Updated With Swagger SDK(2/2)</vt:lpstr>
      <vt:lpstr>Optimization Framework - R2 (1/4)</vt:lpstr>
      <vt:lpstr>Optimization Framework - R3+ (2/4)</vt:lpstr>
      <vt:lpstr>Optimization Framework - Interface Definitions (3/4)</vt:lpstr>
      <vt:lpstr>Optimization Framework - Interface Definitions (4/4)</vt:lpstr>
      <vt:lpstr>VNF SDK (VNF package validation) (1/2)</vt:lpstr>
      <vt:lpstr>VNF SDK - Interface Definitions (2/2)</vt:lpstr>
      <vt:lpstr>VF-C Components</vt:lpstr>
      <vt:lpstr>VF-C – NFVO (1/2)</vt:lpstr>
      <vt:lpstr>VF-C – NFVO (2/2)</vt:lpstr>
      <vt:lpstr>VF-C - GVNFM</vt:lpstr>
      <vt:lpstr>PowerPoint Presentation</vt:lpstr>
      <vt:lpstr>ONAP Beijing Architecture Recommendations</vt:lpstr>
      <vt:lpstr>Recommendations for Beijing Release</vt:lpstr>
      <vt:lpstr>Suggestions for Casablanca (in progress)</vt:lpstr>
      <vt:lpstr>ONAP APIs  Work in Progress (R3+ Capabilities)…</vt:lpstr>
      <vt:lpstr>ONAP External APIs</vt:lpstr>
      <vt:lpstr>PowerPoint Presentation</vt:lpstr>
      <vt:lpstr>SOF Interface Reference Points</vt:lpstr>
      <vt:lpstr>PowerPoint Presentation</vt:lpstr>
      <vt:lpstr>The ONAP “Black Box” View</vt:lpstr>
      <vt:lpstr>ONAP Target Architecture (High-Level Functional View)</vt:lpstr>
      <vt:lpstr>Related ONAP Beijing Projects (High-Level View with Projects) </vt:lpstr>
      <vt:lpstr>Orchestrator Functional Internal View Example</vt:lpstr>
      <vt:lpstr>Legato Interface Reference Point (BSS/OSS-ONAP)</vt:lpstr>
      <vt:lpstr>Interlude Interface Reference Point (ONAP-Partner)</vt:lpstr>
      <vt:lpstr>Information Domains in ONAP</vt:lpstr>
      <vt:lpstr>ONAP External API Project: Beijing Focus</vt:lpstr>
      <vt:lpstr>Orchestration Approach Comparison    ONAP vs ETSI MANO (Gil)  Work in Progress (R3+ Capabilities) …  Note - Attached slides provide a side-by-side comparison of the ETSI MANO approach to orchestration vs the ONAP (ECOMP) approach.  </vt:lpstr>
      <vt:lpstr>PowerPoint Presentation</vt:lpstr>
      <vt:lpstr>PowerPoint Presentation</vt:lpstr>
      <vt:lpstr>PowerPoint Presentation</vt:lpstr>
      <vt:lpstr>Vodafone Orchestration Proposal  (Susana)  Work in Progress (R3+ Capabilities) …  </vt:lpstr>
      <vt:lpstr>ONAP Target Architecture focus for orchestration/NF controller discussion</vt:lpstr>
      <vt:lpstr>ONAP Target Architecture for Orchestration layer and NF controller (High-Level Functional View)</vt:lpstr>
      <vt:lpstr>ONAP Target Architecture for Orchestration layer and NF controller (APIs detailed)</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 Contini</dc:creator>
  <cp:lastModifiedBy>Parviz Yegani</cp:lastModifiedBy>
  <cp:revision>637</cp:revision>
  <cp:lastPrinted>2017-08-07T21:14:23Z</cp:lastPrinted>
  <dcterms:created xsi:type="dcterms:W3CDTF">2017-02-27T16:23:08Z</dcterms:created>
  <dcterms:modified xsi:type="dcterms:W3CDTF">2018-01-23T06:12:44Z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1516687226</vt:lpwstr>
  </property>
</Properties>
</file>