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98"/>
  </p:notesMasterIdLst>
  <p:sldIdLst>
    <p:sldId id="313" r:id="rId3"/>
    <p:sldId id="278" r:id="rId4"/>
    <p:sldId id="263" r:id="rId5"/>
    <p:sldId id="339" r:id="rId6"/>
    <p:sldId id="279" r:id="rId7"/>
    <p:sldId id="264" r:id="rId8"/>
    <p:sldId id="385" r:id="rId9"/>
    <p:sldId id="460" r:id="rId10"/>
    <p:sldId id="288" r:id="rId11"/>
    <p:sldId id="336" r:id="rId12"/>
    <p:sldId id="359" r:id="rId13"/>
    <p:sldId id="360" r:id="rId14"/>
    <p:sldId id="337" r:id="rId15"/>
    <p:sldId id="292" r:id="rId16"/>
    <p:sldId id="293" r:id="rId17"/>
    <p:sldId id="338" r:id="rId18"/>
    <p:sldId id="281" r:id="rId19"/>
    <p:sldId id="300" r:id="rId20"/>
    <p:sldId id="358" r:id="rId21"/>
    <p:sldId id="435" r:id="rId22"/>
    <p:sldId id="436" r:id="rId23"/>
    <p:sldId id="437" r:id="rId24"/>
    <p:sldId id="438" r:id="rId25"/>
    <p:sldId id="439" r:id="rId26"/>
    <p:sldId id="440" r:id="rId27"/>
    <p:sldId id="441" r:id="rId28"/>
    <p:sldId id="442" r:id="rId29"/>
    <p:sldId id="443" r:id="rId30"/>
    <p:sldId id="444" r:id="rId31"/>
    <p:sldId id="445" r:id="rId32"/>
    <p:sldId id="457" r:id="rId33"/>
    <p:sldId id="456" r:id="rId34"/>
    <p:sldId id="458" r:id="rId35"/>
    <p:sldId id="446" r:id="rId36"/>
    <p:sldId id="447" r:id="rId37"/>
    <p:sldId id="448" r:id="rId38"/>
    <p:sldId id="420" r:id="rId39"/>
    <p:sldId id="411" r:id="rId40"/>
    <p:sldId id="412" r:id="rId41"/>
    <p:sldId id="413" r:id="rId42"/>
    <p:sldId id="414" r:id="rId43"/>
    <p:sldId id="415" r:id="rId44"/>
    <p:sldId id="416" r:id="rId45"/>
    <p:sldId id="417" r:id="rId46"/>
    <p:sldId id="418" r:id="rId47"/>
    <p:sldId id="419" r:id="rId48"/>
    <p:sldId id="409" r:id="rId49"/>
    <p:sldId id="410" r:id="rId50"/>
    <p:sldId id="421" r:id="rId51"/>
    <p:sldId id="423" r:id="rId52"/>
    <p:sldId id="424" r:id="rId53"/>
    <p:sldId id="425" r:id="rId54"/>
    <p:sldId id="426" r:id="rId55"/>
    <p:sldId id="427" r:id="rId56"/>
    <p:sldId id="428" r:id="rId57"/>
    <p:sldId id="429" r:id="rId58"/>
    <p:sldId id="430" r:id="rId59"/>
    <p:sldId id="431" r:id="rId60"/>
    <p:sldId id="432" r:id="rId61"/>
    <p:sldId id="433" r:id="rId62"/>
    <p:sldId id="461" r:id="rId63"/>
    <p:sldId id="462" r:id="rId64"/>
    <p:sldId id="463" r:id="rId65"/>
    <p:sldId id="464" r:id="rId66"/>
    <p:sldId id="465" r:id="rId67"/>
    <p:sldId id="466" r:id="rId68"/>
    <p:sldId id="467" r:id="rId69"/>
    <p:sldId id="468" r:id="rId70"/>
    <p:sldId id="469" r:id="rId71"/>
    <p:sldId id="470" r:id="rId72"/>
    <p:sldId id="471" r:id="rId73"/>
    <p:sldId id="459" r:id="rId74"/>
    <p:sldId id="453" r:id="rId75"/>
    <p:sldId id="455" r:id="rId76"/>
    <p:sldId id="383" r:id="rId77"/>
    <p:sldId id="397" r:id="rId78"/>
    <p:sldId id="398" r:id="rId79"/>
    <p:sldId id="399" r:id="rId80"/>
    <p:sldId id="400" r:id="rId81"/>
    <p:sldId id="401" r:id="rId82"/>
    <p:sldId id="402" r:id="rId83"/>
    <p:sldId id="403" r:id="rId84"/>
    <p:sldId id="404" r:id="rId85"/>
    <p:sldId id="405" r:id="rId86"/>
    <p:sldId id="406" r:id="rId87"/>
    <p:sldId id="407" r:id="rId88"/>
    <p:sldId id="408" r:id="rId89"/>
    <p:sldId id="368" r:id="rId90"/>
    <p:sldId id="369" r:id="rId91"/>
    <p:sldId id="370" r:id="rId92"/>
    <p:sldId id="371" r:id="rId93"/>
    <p:sldId id="372" r:id="rId94"/>
    <p:sldId id="373" r:id="rId95"/>
    <p:sldId id="374" r:id="rId96"/>
    <p:sldId id="375" r:id="rId9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106" d="100"/>
          <a:sy n="106" d="100"/>
        </p:scale>
        <p:origin x="138" y="36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tableStyles" Target="tableStyle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microsoft.com/office/2015/10/relationships/revisionInfo" Target="revisionInfo.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notesMaster" Target="notesMasters/notesMaster1.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3</a:t>
            </a:fld>
            <a:endParaRPr lang="en-US"/>
          </a:p>
        </p:txBody>
      </p:sp>
    </p:spTree>
    <p:extLst>
      <p:ext uri="{BB962C8B-B14F-4D97-AF65-F5344CB8AC3E}">
        <p14:creationId xmlns:p14="http://schemas.microsoft.com/office/powerpoint/2010/main" val="2816142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32</a:t>
            </a:fld>
            <a:endParaRPr lang="en-US" dirty="0">
              <a:latin typeface="Arial" panose="020B0604020202020204"/>
            </a:endParaRPr>
          </a:p>
        </p:txBody>
      </p:sp>
    </p:spTree>
    <p:extLst>
      <p:ext uri="{BB962C8B-B14F-4D97-AF65-F5344CB8AC3E}">
        <p14:creationId xmlns:p14="http://schemas.microsoft.com/office/powerpoint/2010/main" val="992717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588664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39</a:t>
            </a:fld>
            <a:endParaRPr lang="en-US"/>
          </a:p>
        </p:txBody>
      </p:sp>
    </p:spTree>
    <p:extLst>
      <p:ext uri="{BB962C8B-B14F-4D97-AF65-F5344CB8AC3E}">
        <p14:creationId xmlns:p14="http://schemas.microsoft.com/office/powerpoint/2010/main" val="540008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40</a:t>
            </a:fld>
            <a:endParaRPr lang="en-US"/>
          </a:p>
        </p:txBody>
      </p:sp>
    </p:spTree>
    <p:extLst>
      <p:ext uri="{BB962C8B-B14F-4D97-AF65-F5344CB8AC3E}">
        <p14:creationId xmlns:p14="http://schemas.microsoft.com/office/powerpoint/2010/main" val="2333836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41</a:t>
            </a:fld>
            <a:endParaRPr lang="en-US"/>
          </a:p>
        </p:txBody>
      </p:sp>
    </p:spTree>
    <p:extLst>
      <p:ext uri="{BB962C8B-B14F-4D97-AF65-F5344CB8AC3E}">
        <p14:creationId xmlns:p14="http://schemas.microsoft.com/office/powerpoint/2010/main" val="2188333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42</a:t>
            </a:fld>
            <a:endParaRPr lang="en-US"/>
          </a:p>
        </p:txBody>
      </p:sp>
    </p:spTree>
    <p:extLst>
      <p:ext uri="{BB962C8B-B14F-4D97-AF65-F5344CB8AC3E}">
        <p14:creationId xmlns:p14="http://schemas.microsoft.com/office/powerpoint/2010/main" val="2548037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55</a:t>
            </a:fld>
            <a:endParaRPr lang="en-US"/>
          </a:p>
        </p:txBody>
      </p:sp>
    </p:spTree>
    <p:extLst>
      <p:ext uri="{BB962C8B-B14F-4D97-AF65-F5344CB8AC3E}">
        <p14:creationId xmlns:p14="http://schemas.microsoft.com/office/powerpoint/2010/main" val="3529306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60</a:t>
            </a:fld>
            <a:endParaRPr lang="en-US"/>
          </a:p>
        </p:txBody>
      </p:sp>
    </p:spTree>
    <p:extLst>
      <p:ext uri="{BB962C8B-B14F-4D97-AF65-F5344CB8AC3E}">
        <p14:creationId xmlns:p14="http://schemas.microsoft.com/office/powerpoint/2010/main" val="3530599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61</a:t>
            </a:fld>
            <a:endParaRPr lang="en-US"/>
          </a:p>
        </p:txBody>
      </p:sp>
    </p:spTree>
    <p:extLst>
      <p:ext uri="{BB962C8B-B14F-4D97-AF65-F5344CB8AC3E}">
        <p14:creationId xmlns:p14="http://schemas.microsoft.com/office/powerpoint/2010/main" val="37757575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62</a:t>
            </a:fld>
            <a:endParaRPr lang="en-US"/>
          </a:p>
        </p:txBody>
      </p:sp>
    </p:spTree>
    <p:extLst>
      <p:ext uri="{BB962C8B-B14F-4D97-AF65-F5344CB8AC3E}">
        <p14:creationId xmlns:p14="http://schemas.microsoft.com/office/powerpoint/2010/main" val="161883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Key points:</a:t>
            </a:r>
          </a:p>
          <a:p>
            <a:r>
              <a:rPr lang="en-US" dirty="0" smtClean="0"/>
              <a:t>Unified framework for design-time &amp; run-time</a:t>
            </a:r>
          </a:p>
          <a:p>
            <a:pPr lvl="1"/>
            <a:r>
              <a:rPr lang="en-US" dirty="0" smtClean="0"/>
              <a:t>Common platform for service design and </a:t>
            </a:r>
            <a:r>
              <a:rPr lang="en-US" dirty="0" err="1" smtClean="0"/>
              <a:t>netops</a:t>
            </a:r>
            <a:r>
              <a:rPr lang="en-US" dirty="0" smtClean="0"/>
              <a:t> to drive collaboration</a:t>
            </a:r>
          </a:p>
          <a:p>
            <a:r>
              <a:rPr lang="en-US" dirty="0" smtClean="0"/>
              <a:t>Simultaneous orchestration of physical and virtual networks</a:t>
            </a:r>
          </a:p>
          <a:p>
            <a:pPr lvl="1"/>
            <a:r>
              <a:rPr lang="en-US" dirty="0" smtClean="0"/>
              <a:t>Vendor-agnostic orchestration can only happen in open source context</a:t>
            </a:r>
          </a:p>
          <a:p>
            <a:r>
              <a:rPr lang="en-US" dirty="0" smtClean="0"/>
              <a:t>Real-time analytics and closed-loop automation</a:t>
            </a:r>
          </a:p>
          <a:p>
            <a:pPr lvl="1"/>
            <a:r>
              <a:rPr lang="en-US" dirty="0" smtClean="0"/>
              <a:t>Easy re-use of service concepts</a:t>
            </a:r>
          </a:p>
          <a:p>
            <a:pPr lvl="1"/>
            <a:r>
              <a:rPr lang="en-US" dirty="0" smtClean="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911517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63</a:t>
            </a:fld>
            <a:endParaRPr lang="en-US"/>
          </a:p>
        </p:txBody>
      </p:sp>
    </p:spTree>
    <p:extLst>
      <p:ext uri="{BB962C8B-B14F-4D97-AF65-F5344CB8AC3E}">
        <p14:creationId xmlns:p14="http://schemas.microsoft.com/office/powerpoint/2010/main" val="2497136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66</a:t>
            </a:fld>
            <a:endParaRPr lang="en-US"/>
          </a:p>
        </p:txBody>
      </p:sp>
    </p:spTree>
    <p:extLst>
      <p:ext uri="{BB962C8B-B14F-4D97-AF65-F5344CB8AC3E}">
        <p14:creationId xmlns:p14="http://schemas.microsoft.com/office/powerpoint/2010/main" val="1351495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67</a:t>
            </a:fld>
            <a:endParaRPr lang="en-US"/>
          </a:p>
        </p:txBody>
      </p:sp>
    </p:spTree>
    <p:extLst>
      <p:ext uri="{BB962C8B-B14F-4D97-AF65-F5344CB8AC3E}">
        <p14:creationId xmlns:p14="http://schemas.microsoft.com/office/powerpoint/2010/main" val="17092468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69</a:t>
            </a:fld>
            <a:endParaRPr lang="en-US"/>
          </a:p>
        </p:txBody>
      </p:sp>
    </p:spTree>
    <p:extLst>
      <p:ext uri="{BB962C8B-B14F-4D97-AF65-F5344CB8AC3E}">
        <p14:creationId xmlns:p14="http://schemas.microsoft.com/office/powerpoint/2010/main" val="16611891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2B7F09-0AAB-7443-BE20-4368098D79C9}" type="slidenum">
              <a:rPr lang="en-US" smtClean="0"/>
              <a:pPr/>
              <a:t>78</a:t>
            </a:fld>
            <a:endParaRPr lang="en-US"/>
          </a:p>
        </p:txBody>
      </p:sp>
    </p:spTree>
    <p:extLst>
      <p:ext uri="{BB962C8B-B14F-4D97-AF65-F5344CB8AC3E}">
        <p14:creationId xmlns:p14="http://schemas.microsoft.com/office/powerpoint/2010/main" val="2636215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80</a:t>
            </a:fld>
            <a:endParaRPr lang="en-US"/>
          </a:p>
        </p:txBody>
      </p:sp>
    </p:spTree>
    <p:extLst>
      <p:ext uri="{BB962C8B-B14F-4D97-AF65-F5344CB8AC3E}">
        <p14:creationId xmlns:p14="http://schemas.microsoft.com/office/powerpoint/2010/main" val="41946117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81</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8267017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82</a:t>
            </a:fld>
            <a:endParaRPr lang="en-US" dirty="0">
              <a:latin typeface="Arial" panose="020B0604020202020204"/>
            </a:endParaRPr>
          </a:p>
        </p:txBody>
      </p:sp>
    </p:spTree>
    <p:extLst>
      <p:ext uri="{BB962C8B-B14F-4D97-AF65-F5344CB8AC3E}">
        <p14:creationId xmlns:p14="http://schemas.microsoft.com/office/powerpoint/2010/main" val="11257218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864335A-8F41-46D9-922E-A680BED6D707}" type="slidenum">
              <a:rPr lang="en-US" smtClean="0"/>
              <a:t>86</a:t>
            </a:fld>
            <a:endParaRPr lang="en-US"/>
          </a:p>
        </p:txBody>
      </p:sp>
    </p:spTree>
    <p:extLst>
      <p:ext uri="{BB962C8B-B14F-4D97-AF65-F5344CB8AC3E}">
        <p14:creationId xmlns:p14="http://schemas.microsoft.com/office/powerpoint/2010/main" val="37004828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93</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709255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7</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5241264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94</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3421853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95</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191816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8</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20</a:t>
            </a:fld>
            <a:endParaRPr lang="en-US"/>
          </a:p>
        </p:txBody>
      </p:sp>
    </p:spTree>
    <p:extLst>
      <p:ext uri="{BB962C8B-B14F-4D97-AF65-F5344CB8AC3E}">
        <p14:creationId xmlns:p14="http://schemas.microsoft.com/office/powerpoint/2010/main" val="43494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21</a:t>
            </a:fld>
            <a:endParaRPr lang="en-US"/>
          </a:p>
        </p:txBody>
      </p:sp>
    </p:spTree>
    <p:extLst>
      <p:ext uri="{BB962C8B-B14F-4D97-AF65-F5344CB8AC3E}">
        <p14:creationId xmlns:p14="http://schemas.microsoft.com/office/powerpoint/2010/main" val="1577059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68905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29</a:t>
            </a:fld>
            <a:endParaRPr lang="en-US" kern="0" dirty="0">
              <a:solidFill>
                <a:srgbClr val="000000"/>
              </a:solidFill>
              <a:sym typeface="Calibri"/>
            </a:endParaRPr>
          </a:p>
        </p:txBody>
      </p:sp>
    </p:spTree>
    <p:extLst>
      <p:ext uri="{BB962C8B-B14F-4D97-AF65-F5344CB8AC3E}">
        <p14:creationId xmlns:p14="http://schemas.microsoft.com/office/powerpoint/2010/main" val="2577081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defTabSz="457200" hangingPunct="0"/>
            <a:fld id="{9F4FBC3A-A12C-40F9-BB8D-BC30C7901396}" type="slidenum">
              <a:rPr lang="en-US" kern="0">
                <a:solidFill>
                  <a:srgbClr val="000000"/>
                </a:solidFill>
                <a:sym typeface="Calibri"/>
              </a:rPr>
              <a:pPr defTabSz="457200" hangingPunct="0"/>
              <a:t>30</a:t>
            </a:fld>
            <a:endParaRPr lang="en-US" kern="0" dirty="0">
              <a:solidFill>
                <a:srgbClr val="000000"/>
              </a:solidFill>
              <a:sym typeface="Calibri"/>
            </a:endParaRPr>
          </a:p>
        </p:txBody>
      </p:sp>
    </p:spTree>
    <p:extLst>
      <p:ext uri="{BB962C8B-B14F-4D97-AF65-F5344CB8AC3E}">
        <p14:creationId xmlns:p14="http://schemas.microsoft.com/office/powerpoint/2010/main" val="22054221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3" name="Slide Number Placeholder 5"/>
          <p:cNvSpPr>
            <a:spLocks noGrp="1"/>
          </p:cNvSpPr>
          <p:nvPr>
            <p:ph type="sldNum" sz="quarter" idx="10"/>
          </p:nvPr>
        </p:nvSpPr>
        <p:spPr/>
        <p:txBody>
          <a:bodyPr/>
          <a:lstStyle>
            <a:lvl1pPr>
              <a:defRPr/>
            </a:lvl1pPr>
          </a:lstStyle>
          <a:p>
            <a:pPr>
              <a:defRPr/>
            </a:pPr>
            <a:fld id="{937EC166-8BEA-854F-9408-A770A19D1126}" type="slidenum">
              <a:rPr lang="en-US"/>
              <a:pPr>
                <a:defRPr/>
              </a:pPr>
              <a:t>‹#›</a:t>
            </a:fld>
            <a:r>
              <a:rPr lang="en-US" dirty="0"/>
              <a:t> </a:t>
            </a:r>
          </a:p>
        </p:txBody>
      </p:sp>
      <p:sp>
        <p:nvSpPr>
          <p:cNvPr id="2" name="Title 1"/>
          <p:cNvSpPr>
            <a:spLocks noGrp="1"/>
          </p:cNvSpPr>
          <p:nvPr>
            <p:ph type="title"/>
          </p:nvPr>
        </p:nvSpPr>
        <p:spPr/>
        <p:txBody>
          <a:bodyPr/>
          <a:lstStyle>
            <a:lvl1pPr>
              <a:defRPr/>
            </a:lvl1pPr>
          </a:lstStyle>
          <a:p>
            <a:endParaRPr lang="en-US" dirty="0"/>
          </a:p>
        </p:txBody>
      </p:sp>
    </p:spTree>
    <p:extLst>
      <p:ext uri="{BB962C8B-B14F-4D97-AF65-F5344CB8AC3E}">
        <p14:creationId xmlns:p14="http://schemas.microsoft.com/office/powerpoint/2010/main" val="264855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4149889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6"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image" Target="../media/image5.jpeg"/><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74" r:id="rId6"/>
    <p:sldLayoutId id="2147483675" r:id="rId7"/>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 xmlns:ma14="http://schemas.microsoft.com/office/mac/drawingml/2011/main"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onap.org/display/DW/Contributions?preview=/8225716/8232492/Architectural%20principles_v3.docx"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8.png"/><Relationship Id="rId4" Type="http://schemas.openxmlformats.org/officeDocument/2006/relationships/image" Target="../media/image27.wmf"/></Relationships>
</file>

<file path=ppt/slides/_rels/slide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R2 and </a:t>
            </a:r>
            <a:r>
              <a:rPr lang="en-US" sz="3200" b="1" dirty="0" smtClean="0">
                <a:solidFill>
                  <a:schemeClr val="tx1"/>
                </a:solidFill>
              </a:rPr>
              <a:t>Beyond</a:t>
            </a:r>
            <a:r>
              <a:rPr lang="en-US" sz="3200" b="1" dirty="0">
                <a:solidFill>
                  <a:schemeClr val="tx1"/>
                </a:solidFill>
              </a:rPr>
              <a:t/>
            </a:r>
            <a:br>
              <a:rPr lang="en-US" sz="3200" b="1" dirty="0">
                <a:solidFill>
                  <a:schemeClr val="tx1"/>
                </a:solidFill>
              </a:rPr>
            </a:br>
            <a:r>
              <a:rPr lang="en-US" sz="2000" b="1" dirty="0" smtClean="0">
                <a:solidFill>
                  <a:schemeClr val="tx1"/>
                </a:solidFill>
              </a:rPr>
              <a:t>(Tiger </a:t>
            </a:r>
            <a:r>
              <a:rPr lang="en-US" sz="2000" b="1" dirty="0">
                <a:solidFill>
                  <a:schemeClr val="tx1"/>
                </a:solidFill>
              </a:rPr>
              <a:t>Team </a:t>
            </a:r>
            <a:r>
              <a:rPr lang="en-US" sz="2000" b="1" dirty="0" smtClean="0">
                <a:solidFill>
                  <a:schemeClr val="tx1"/>
                </a:solidFill>
              </a:rPr>
              <a:t>Presentation)</a:t>
            </a:r>
            <a:r>
              <a:rPr lang="en-US" sz="1600" b="1" dirty="0">
                <a:solidFill>
                  <a:schemeClr val="tx1"/>
                </a:solidFill>
              </a:rPr>
              <a:t/>
            </a:r>
            <a:br>
              <a:rPr lang="en-US" sz="1600" b="1" dirty="0">
                <a:solidFill>
                  <a:schemeClr val="tx1"/>
                </a:solidFill>
              </a:rPr>
            </a:b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Leader: </a:t>
            </a:r>
            <a:r>
              <a:rPr lang="en-US" sz="1200" dirty="0" smtClean="0">
                <a:solidFill>
                  <a:schemeClr val="tx1"/>
                </a:solidFill>
              </a:rPr>
              <a:t>Parviz </a:t>
            </a:r>
            <a:r>
              <a:rPr lang="en-US" sz="1200" dirty="0">
                <a:solidFill>
                  <a:schemeClr val="tx1"/>
                </a:solidFill>
              </a:rPr>
              <a:t>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Contributors (R3+ Architecture): </a:t>
            </a:r>
            <a:r>
              <a:rPr lang="en-US" sz="1200" dirty="0">
                <a:solidFill>
                  <a:schemeClr val="tx1"/>
                </a:solidFill>
              </a:rPr>
              <a:t>Vimal Begwani (AT&amp;T), </a:t>
            </a:r>
            <a:r>
              <a:rPr lang="en-US" sz="1200" dirty="0" smtClean="0">
                <a:solidFill>
                  <a:schemeClr val="tx1"/>
                </a:solidFill>
              </a:rPr>
              <a:t>Lingli </a:t>
            </a:r>
            <a:r>
              <a:rPr lang="en-US" sz="1200" dirty="0">
                <a:solidFill>
                  <a:schemeClr val="tx1"/>
                </a:solidFill>
              </a:rPr>
              <a:t>D</a:t>
            </a:r>
            <a:r>
              <a:rPr lang="en-US" sz="1200" dirty="0" smtClean="0">
                <a:solidFill>
                  <a:schemeClr val="tx1"/>
                </a:solidFill>
              </a:rPr>
              <a:t>eng (China Mobile), Jamil </a:t>
            </a:r>
            <a:r>
              <a:rPr lang="en-US" sz="1200" dirty="0" err="1">
                <a:solidFill>
                  <a:schemeClr val="tx1"/>
                </a:solidFill>
              </a:rPr>
              <a:t>Chawki</a:t>
            </a:r>
            <a:r>
              <a:rPr lang="en-US" sz="1200" dirty="0">
                <a:solidFill>
                  <a:schemeClr val="tx1"/>
                </a:solidFill>
              </a:rPr>
              <a:t> (Orange), Andrew Mayer (AT&amp;T), </a:t>
            </a:r>
            <a:r>
              <a:rPr lang="en-US" sz="1200" dirty="0" smtClean="0">
                <a:solidFill>
                  <a:schemeClr val="tx1"/>
                </a:solidFill>
              </a:rPr>
              <a:t>Alex Vul (Intel), Gil Bullard (AT&amp;T), Ramki </a:t>
            </a:r>
            <a:r>
              <a:rPr lang="en-US" sz="1200" dirty="0">
                <a:solidFill>
                  <a:schemeClr val="tx1"/>
                </a:solidFill>
              </a:rPr>
              <a:t>Krishnan (VMware), Maopeng Zhang (ZTE</a:t>
            </a:r>
            <a:r>
              <a:rPr lang="en-US" sz="1200" dirty="0" smtClean="0">
                <a:solidFill>
                  <a:schemeClr val="tx1"/>
                </a:solidFill>
              </a:rPr>
              <a:t>), Stephen Terrill (Ericsson), Jianguo Zeng (Huawei), John Ng (AT&amp;T), </a:t>
            </a:r>
            <a:r>
              <a:rPr lang="en-US" sz="1200" dirty="0" err="1" smtClean="0">
                <a:solidFill>
                  <a:schemeClr val="tx1"/>
                </a:solidFill>
              </a:rPr>
              <a:t>Fariborz</a:t>
            </a:r>
            <a:r>
              <a:rPr lang="en-US" sz="1200" dirty="0" smtClean="0">
                <a:solidFill>
                  <a:schemeClr val="tx1"/>
                </a:solidFill>
              </a:rPr>
              <a:t> </a:t>
            </a:r>
            <a:r>
              <a:rPr lang="en-US" sz="1200" dirty="0" err="1" smtClean="0">
                <a:solidFill>
                  <a:schemeClr val="tx1"/>
                </a:solidFill>
              </a:rPr>
              <a:t>Behi</a:t>
            </a:r>
            <a:r>
              <a:rPr lang="en-US" sz="1200" dirty="0" smtClean="0">
                <a:solidFill>
                  <a:schemeClr val="tx1"/>
                </a:solidFill>
              </a:rPr>
              <a:t> (AT&amp;T), Chaker Al Hakim (Huawei), Nagel Davis (</a:t>
            </a:r>
            <a:r>
              <a:rPr lang="en-US" sz="1200" dirty="0" err="1" smtClean="0">
                <a:solidFill>
                  <a:schemeClr val="tx1"/>
                </a:solidFill>
              </a:rPr>
              <a:t>Ciena</a:t>
            </a:r>
            <a:r>
              <a:rPr lang="en-US" sz="1200" dirty="0" smtClean="0">
                <a:solidFill>
                  <a:schemeClr val="tx1"/>
                </a:solidFill>
              </a:rPr>
              <a:t>), Susana </a:t>
            </a:r>
            <a:r>
              <a:rPr lang="en-US" sz="1200" dirty="0" err="1" smtClean="0">
                <a:solidFill>
                  <a:schemeClr val="tx1"/>
                </a:solidFill>
              </a:rPr>
              <a:t>Sabator</a:t>
            </a:r>
            <a:r>
              <a:rPr lang="en-US" sz="1200" dirty="0" smtClean="0">
                <a:solidFill>
                  <a:schemeClr val="tx1"/>
                </a:solidFill>
              </a:rPr>
              <a:t> (Vodafone), Manoj K Nair (Netcracker), Huabing Zhao (ZTE), </a:t>
            </a:r>
            <a:r>
              <a:rPr lang="en-US" sz="1200" dirty="0" err="1" smtClean="0">
                <a:solidFill>
                  <a:schemeClr val="tx1"/>
                </a:solidFill>
              </a:rPr>
              <a:t>Nemes</a:t>
            </a:r>
            <a:r>
              <a:rPr lang="en-US" sz="1200" dirty="0" smtClean="0">
                <a:solidFill>
                  <a:schemeClr val="tx1"/>
                </a:solidFill>
              </a:rPr>
              <a:t> Denes (Nokia)</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b="1" dirty="0" smtClean="0">
                <a:solidFill>
                  <a:schemeClr val="tx1"/>
                </a:solidFill>
              </a:rPr>
              <a:t>Other</a:t>
            </a:r>
            <a:r>
              <a:rPr lang="en-US" sz="1200" dirty="0" smtClean="0">
                <a:solidFill>
                  <a:schemeClr val="tx1"/>
                </a:solidFill>
              </a:rPr>
              <a:t> </a:t>
            </a:r>
            <a:r>
              <a:rPr lang="en-US" sz="1200" b="1" dirty="0" smtClean="0">
                <a:solidFill>
                  <a:schemeClr val="tx1"/>
                </a:solidFill>
              </a:rPr>
              <a:t>Contributors (Beijing Architecture): </a:t>
            </a:r>
            <a:r>
              <a:rPr lang="en-US" sz="1200" dirty="0" smtClean="0">
                <a:solidFill>
                  <a:schemeClr val="tx1"/>
                </a:solidFill>
              </a:rPr>
              <a:t>Project Technical </a:t>
            </a:r>
            <a:r>
              <a:rPr lang="en-US" sz="1200" dirty="0">
                <a:solidFill>
                  <a:schemeClr val="tx1"/>
                </a:solidFill>
              </a:rPr>
              <a:t>L</a:t>
            </a:r>
            <a:r>
              <a:rPr lang="en-US" sz="1200" dirty="0" smtClean="0">
                <a:solidFill>
                  <a:schemeClr val="tx1"/>
                </a:solidFill>
              </a:rPr>
              <a:t>eaders (PTLs) of various ONAP projects</a:t>
            </a:r>
            <a:r>
              <a:rPr lang="en-US" sz="1200" b="1" dirty="0">
                <a:solidFill>
                  <a:schemeClr val="tx1"/>
                </a:solidFill>
              </a:rPr>
              <a:t/>
            </a:r>
            <a:br>
              <a:rPr lang="en-US" sz="1200" b="1" dirty="0">
                <a:solidFill>
                  <a:schemeClr val="tx1"/>
                </a:solidFill>
              </a:rPr>
            </a:br>
            <a:r>
              <a:rPr lang="en-US" sz="1200" b="1" dirty="0" smtClean="0">
                <a:solidFill>
                  <a:schemeClr val="tx1"/>
                </a:solidFill>
              </a:rPr>
              <a:t/>
            </a:r>
            <a:br>
              <a:rPr lang="en-US" sz="1200" b="1" dirty="0" smtClean="0">
                <a:solidFill>
                  <a:schemeClr val="tx1"/>
                </a:solidFill>
              </a:rPr>
            </a:br>
            <a:r>
              <a:rPr lang="en-US" sz="1200" b="1" dirty="0" smtClean="0">
                <a:solidFill>
                  <a:schemeClr val="tx1"/>
                </a:solidFill>
              </a:rPr>
              <a:t>Jan. 19, 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(1/2)</a:t>
            </a:r>
            <a:endParaRPr lang="en-US" sz="3600" b="1" kern="0" dirty="0">
              <a:solidFill>
                <a:srgbClr val="067AB4">
                  <a:lumMod val="75000"/>
                </a:srgbClr>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148030826"/>
      </p:ext>
    </p:extLst>
  </p:cSld>
  <p:clrMapOvr>
    <a:masterClrMapping/>
  </p:clrMapOvr>
  <p:transition spd="med"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(2/2)</a:t>
            </a:r>
            <a:endParaRPr lang="en-US" sz="3600" b="1" kern="0" dirty="0">
              <a:solidFill>
                <a:srgbClr val="067AB4">
                  <a:lumMod val="75000"/>
                </a:srgbClr>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activities across Multi-Cloud (infrastructure) / SDN-C / </a:t>
            </a:r>
            <a:r>
              <a:rPr lang="en-US" b="1" kern="0" dirty="0" smtClean="0">
                <a:solidFill>
                  <a:srgbClr val="000000"/>
                </a:solidFill>
                <a:latin typeface="Calibri"/>
                <a:sym typeface="Calibri"/>
              </a:rPr>
              <a:t>APP</a:t>
            </a:r>
            <a:r>
              <a:rPr kumimoji="0" lang="en-US" b="1" i="0" u="none" strike="noStrike" kern="0" cap="none" spc="0" normalizeH="0" baseline="0" noProof="0" dirty="0" smtClean="0">
                <a:ln>
                  <a:noFill/>
                </a:ln>
                <a:solidFill>
                  <a:srgbClr val="000000"/>
                </a:solidFill>
                <a:effectLst/>
                <a:uLnTx/>
                <a:uFillTx/>
                <a:latin typeface="Calibri"/>
                <a:sym typeface="Calibri"/>
              </a:rPr>
              <a:t>C / VF-C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Manage recording of service configurations</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(1/2)</a:t>
            </a:r>
            <a:endParaRPr lang="en-US" sz="3600" b="1" dirty="0"/>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a:t>
            </a:r>
            <a:r>
              <a:rPr lang="en-US" sz="2400" b="1" kern="0" dirty="0" smtClean="0">
                <a:solidFill>
                  <a:srgbClr val="067AB4">
                    <a:lumMod val="75000"/>
                  </a:srgbClr>
                </a:solidFill>
                <a:latin typeface="Calibri"/>
                <a:sym typeface="Calibri"/>
              </a:rPr>
              <a:t>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3153434324"/>
      </p:ext>
    </p:extLst>
  </p:cSld>
  <p:clrMapOvr>
    <a:masterClrMapping/>
  </p:clrMapOvr>
  <p:transition spd="med"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(2/2)</a:t>
            </a:r>
            <a:endParaRPr lang="en-US" sz="3600" b="1" dirty="0"/>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 xmlns:ma14="http://schemas.microsoft.com/office/mac/drawingml/2011/main"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kumimoji="0" lang="en-US" b="1" i="0" u="none" strike="noStrike" kern="0" cap="none" spc="0" normalizeH="0" baseline="0" noProof="0" dirty="0">
                <a:ln>
                  <a:noFill/>
                </a:ln>
                <a:solidFill>
                  <a:srgbClr val="C00000"/>
                </a:solidFill>
                <a:effectLst/>
                <a:uLnTx/>
                <a:uFillTx/>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kumimoji="0" lang="en-US" b="1" i="0" u="none" strike="noStrike" kern="0" cap="none" spc="0" normalizeH="0" baseline="0" noProof="0" dirty="0">
                <a:ln>
                  <a:noFill/>
                </a:ln>
                <a:solidFill>
                  <a:srgbClr val="C00000"/>
                </a:solidFill>
                <a:effectLst/>
                <a:uLnTx/>
                <a:uFillTx/>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a:t>
            </a:r>
            <a:r>
              <a:rPr lang="en-US" b="1" kern="0" dirty="0">
                <a:solidFill>
                  <a:srgbClr val="FF0000"/>
                </a:solidFill>
                <a:sym typeface="Calibri"/>
              </a:rPr>
              <a:t>This is SOL-001, SOL-004 and SOL-005</a:t>
            </a:r>
            <a:r>
              <a:rPr lang="en-US" b="1" kern="0" dirty="0" smtClean="0">
                <a:solidFill>
                  <a:srgbClr val="FF0000"/>
                </a:solidFill>
                <a:sym typeface="Calibri"/>
              </a:rPr>
              <a:t>.</a:t>
            </a:r>
          </a:p>
          <a:p>
            <a:pPr marL="285750" lvl="3" indent="-285750" defTabSz="457200" hangingPunct="0">
              <a:buFont typeface="Arial" panose="020B0604020202020204" pitchFamily="34" charset="0"/>
              <a:buChar char="•"/>
              <a:defRPr/>
            </a:pPr>
            <a:r>
              <a:rPr lang="en-US" b="1" kern="0" dirty="0" smtClean="0">
                <a:solidFill>
                  <a:schemeClr val="accent1">
                    <a:lumMod val="50000"/>
                    <a:lumOff val="50000"/>
                  </a:schemeClr>
                </a:solidFill>
                <a:sym typeface="Calibri"/>
              </a:rPr>
              <a:t>or </a:t>
            </a:r>
            <a:r>
              <a:rPr lang="en-US" b="1" kern="0" dirty="0">
                <a:solidFill>
                  <a:schemeClr val="accent1">
                    <a:lumMod val="50000"/>
                    <a:lumOff val="50000"/>
                  </a:schemeClr>
                </a:solidFill>
                <a:sym typeface="Calibri"/>
              </a:rPr>
              <a:t>simple network </a:t>
            </a:r>
            <a:r>
              <a:rPr lang="en-US" b="1" kern="0" dirty="0" smtClean="0">
                <a:solidFill>
                  <a:schemeClr val="accent1">
                    <a:lumMod val="50000"/>
                    <a:lumOff val="50000"/>
                  </a:schemeClr>
                </a:solidFill>
                <a:sym typeface="Calibri"/>
              </a:rPr>
              <a:t>service onboarding/LCM </a:t>
            </a:r>
            <a:r>
              <a:rPr lang="en-US" b="1" kern="0" dirty="0">
                <a:solidFill>
                  <a:schemeClr val="accent1">
                    <a:lumMod val="50000"/>
                    <a:lumOff val="50000"/>
                  </a:schemeClr>
                </a:solidFill>
                <a:sym typeface="Calibri"/>
              </a:rPr>
              <a:t>(composed of one or more VNFs) and related </a:t>
            </a:r>
            <a:r>
              <a:rPr lang="en-US" b="1" kern="0" dirty="0" smtClean="0">
                <a:solidFill>
                  <a:schemeClr val="accent1">
                    <a:lumMod val="50000"/>
                    <a:lumOff val="50000"/>
                  </a:schemeClr>
                </a:solidFill>
                <a:sym typeface="Calibri"/>
              </a:rPr>
              <a:t>models</a:t>
            </a:r>
            <a:r>
              <a:rPr kumimoji="0" lang="en-US" b="0" i="0" u="none" strike="noStrike" kern="0" cap="none" spc="0" normalizeH="0" baseline="0" noProof="0" dirty="0" smtClean="0">
                <a:ln>
                  <a:noFill/>
                </a:ln>
                <a:solidFill>
                  <a:srgbClr val="000000"/>
                </a:solidFill>
                <a:effectLst/>
                <a:uLnTx/>
                <a:uFillTx/>
                <a:latin typeface="Calibri"/>
                <a:sym typeface="Calibri"/>
              </a:rPr>
              <a:t>In </a:t>
            </a:r>
            <a:r>
              <a:rPr kumimoji="0" lang="en-US" b="0" i="0" u="none" strike="noStrike" kern="0" cap="none" spc="0" normalizeH="0" baseline="0" noProof="0" dirty="0">
                <a:ln>
                  <a:noFill/>
                </a:ln>
                <a:solidFill>
                  <a:srgbClr val="000000"/>
                </a:solidFill>
                <a:effectLst/>
                <a:uLnTx/>
                <a:uFillTx/>
                <a:latin typeface="Calibri"/>
                <a:sym typeface="Calibri"/>
              </a:rPr>
              <a:t>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latin typeface="Calibri"/>
                <a:sym typeface="Calibri"/>
              </a:rPr>
              <a:t>Nested Services (e.g. 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But </a:t>
            </a:r>
            <a:r>
              <a:rPr kumimoji="0" lang="en-US" sz="1400" b="1" i="0" u="none" strike="noStrike" kern="0" cap="none" spc="0" normalizeH="0" baseline="0" noProof="0" dirty="0">
                <a:ln>
                  <a:noFill/>
                </a:ln>
                <a:solidFill>
                  <a:srgbClr val="C00000"/>
                </a:solidFill>
                <a:effectLst/>
                <a:uLnTx/>
                <a:uFillTx/>
                <a:latin typeface="Calibri"/>
                <a:sym typeface="Calibri"/>
              </a:rPr>
              <a:t>should not impose extra complexity </a:t>
            </a:r>
            <a:r>
              <a:rPr kumimoji="0" lang="en-US" sz="1400" b="0" i="0" u="none" strike="noStrike" kern="0" cap="none" spc="0" normalizeH="0" baseline="0" noProof="0" dirty="0">
                <a:ln>
                  <a:noFill/>
                </a:ln>
                <a:solidFill>
                  <a:srgbClr val="000000"/>
                </a:solidFill>
                <a:effectLst/>
                <a:uLnTx/>
                <a:uFillTx/>
                <a:latin typeface="Calibri"/>
                <a:sym typeface="Calibri"/>
              </a:rPr>
              <a:t>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a:solidFill>
                  <a:schemeClr val="tx1"/>
                </a:solidFill>
              </a:rPr>
              <a:t>APPC &amp; VF-C Convergence</a:t>
            </a:r>
            <a:r>
              <a:rPr lang="en-US" sz="3200" b="1" dirty="0">
                <a:solidFill>
                  <a:srgbClr val="C00000"/>
                </a:solidFill>
              </a:rPr>
              <a:t/>
            </a:r>
            <a:br>
              <a:rPr lang="en-US" sz="3200" b="1" dirty="0">
                <a:solidFill>
                  <a:srgbClr val="C00000"/>
                </a:solidFill>
              </a:rPr>
            </a:br>
            <a:r>
              <a:rPr lang="en-US" sz="3200" b="1" dirty="0">
                <a:solidFill>
                  <a:srgbClr val="C00000"/>
                </a:solidFill>
              </a:rPr>
              <a:t/>
            </a:r>
            <a:br>
              <a:rPr lang="en-US" sz="3200" b="1" dirty="0">
                <a:solidFill>
                  <a:srgbClr val="C00000"/>
                </a:solidFill>
              </a:rPr>
            </a:br>
            <a:r>
              <a:rPr lang="en-US" sz="2000" b="1" dirty="0">
                <a:solidFill>
                  <a:schemeClr val="tx1"/>
                </a:solidFill>
              </a:rPr>
              <a:t>Note – A major goal of the ONAP platform (R2 or a later release) is to specify a common set of functions to unify the APP-C and VF-C functionalities.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788120"/>
          </a:xfrm>
        </p:spPr>
        <p:txBody>
          <a:bodyPr>
            <a:noAutofit/>
          </a:bodyPr>
          <a:lstStyle/>
          <a:p>
            <a:r>
              <a:rPr lang="en-US" sz="3600" b="1" dirty="0">
                <a:solidFill>
                  <a:schemeClr val="bg1">
                    <a:lumMod val="95000"/>
                  </a:schemeClr>
                </a:solidFill>
              </a:rPr>
              <a:t>Role Of Controllers in ONAP</a:t>
            </a:r>
          </a:p>
        </p:txBody>
      </p:sp>
      <p:sp>
        <p:nvSpPr>
          <p:cNvPr id="3" name="Rectangle 2"/>
          <p:cNvSpPr/>
          <p:nvPr/>
        </p:nvSpPr>
        <p:spPr>
          <a:xfrm>
            <a:off x="0" y="1011677"/>
            <a:ext cx="12192000" cy="5428034"/>
          </a:xfrm>
          <a:prstGeom prst="rect">
            <a:avLst/>
          </a:prstGeom>
        </p:spPr>
        <p:txBody>
          <a:bodyPr wrap="square" bIns="0">
            <a:noAutofit/>
          </a:bodyPr>
          <a:lstStyle/>
          <a:p>
            <a:pPr>
              <a:spcAft>
                <a:spcPts val="600"/>
              </a:spcAft>
            </a:pPr>
            <a:r>
              <a:rPr lang="en-US" sz="2400" b="1" dirty="0">
                <a:solidFill>
                  <a:srgbClr val="067AB4">
                    <a:lumMod val="75000"/>
                  </a:srgbClr>
                </a:solidFill>
              </a:rPr>
              <a:t>ONAP Controllers configure and maintain the health of network functional elements and services throughout their lifecycle.</a:t>
            </a:r>
          </a:p>
          <a:p>
            <a:pPr marL="168782" indent="-168782">
              <a:spcBef>
                <a:spcPts val="600"/>
              </a:spcBef>
              <a:spcAft>
                <a:spcPts val="300"/>
              </a:spcAft>
              <a:buFont typeface="Arial" panose="020B0604020202020204" pitchFamily="34" charset="0"/>
              <a:buChar char="•"/>
            </a:pPr>
            <a:r>
              <a:rPr lang="en-US" sz="2000" b="1" dirty="0">
                <a:solidFill>
                  <a:srgbClr val="045C87"/>
                </a:solidFill>
              </a:rPr>
              <a:t>Programmable network application management platform</a:t>
            </a:r>
            <a:endParaRPr lang="en-US" sz="2000" b="1" dirty="0">
              <a:solidFill>
                <a:srgbClr val="067AB4">
                  <a:lumMod val="75000"/>
                </a:srgbClr>
              </a:solidFill>
            </a:endParaRPr>
          </a:p>
          <a:p>
            <a:pPr marL="347041" lvl="1" indent="-170367">
              <a:buFont typeface="Calibri" panose="020F0502020204030204" pitchFamily="34" charset="0"/>
              <a:buChar char="‒"/>
            </a:pPr>
            <a:r>
              <a:rPr lang="en-US" dirty="0"/>
              <a:t>Behavior patterns programmed via models and policies</a:t>
            </a:r>
          </a:p>
          <a:p>
            <a:pPr marL="347041" lvl="1" indent="-170367">
              <a:buFont typeface="Calibri" panose="020F0502020204030204" pitchFamily="34" charset="0"/>
              <a:buChar char="‒"/>
            </a:pPr>
            <a:r>
              <a:rPr lang="en-US" dirty="0"/>
              <a:t>Standards based models &amp; protocols for multi-vendor implementation</a:t>
            </a:r>
          </a:p>
          <a:p>
            <a:pPr marL="347041" lvl="1" indent="-170367">
              <a:buFont typeface="Calibri" panose="020F0502020204030204" pitchFamily="34" charset="0"/>
              <a:buChar char="‒"/>
            </a:pPr>
            <a:r>
              <a:rPr lang="en-US" dirty="0"/>
              <a:t>Operational control, coordinated state changes across devices,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Manages the health of the network services &amp; VNFs in its scope</a:t>
            </a:r>
          </a:p>
          <a:p>
            <a:pPr marL="347041" lvl="1" indent="-170367">
              <a:buFont typeface="Calibri" panose="020F0502020204030204" pitchFamily="34" charset="0"/>
              <a:buChar char="‒"/>
            </a:pPr>
            <a:r>
              <a:rPr lang="en-US" dirty="0"/>
              <a:t>Policy-based optimization to meet SLAs</a:t>
            </a:r>
          </a:p>
          <a:p>
            <a:pPr marL="347041" lvl="1" indent="-170367">
              <a:buFont typeface="Calibri" panose="020F0502020204030204" pitchFamily="34" charset="0"/>
              <a:buChar char="‒"/>
            </a:pPr>
            <a:r>
              <a:rPr lang="en-US" dirty="0"/>
              <a:t>Event-based control loop automation to solve local issues in near real-time</a:t>
            </a:r>
          </a:p>
          <a:p>
            <a:pPr marL="347041" lvl="1" indent="-170367">
              <a:buFont typeface="Calibri" panose="020F0502020204030204" pitchFamily="34" charset="0"/>
              <a:buChar char="‒"/>
            </a:pPr>
            <a:r>
              <a:rPr lang="en-US" dirty="0"/>
              <a:t>Executes action for outer control loop automation (Driven by DCAE, Policy, etc.)</a:t>
            </a:r>
          </a:p>
          <a:p>
            <a:pPr marL="168782" indent="-168782">
              <a:spcBef>
                <a:spcPts val="600"/>
              </a:spcBef>
              <a:spcAft>
                <a:spcPts val="300"/>
              </a:spcAft>
              <a:buFont typeface="Arial" panose="020B0604020202020204" pitchFamily="34" charset="0"/>
              <a:buChar char="•"/>
            </a:pPr>
            <a:r>
              <a:rPr lang="en-US" sz="2000" b="1" dirty="0">
                <a:solidFill>
                  <a:srgbClr val="067AB4">
                    <a:lumMod val="75000"/>
                  </a:srgbClr>
                </a:solidFill>
              </a:rPr>
              <a:t>Local source of truth</a:t>
            </a:r>
          </a:p>
          <a:p>
            <a:pPr marL="347041" lvl="1" indent="-170367">
              <a:buFont typeface="Calibri" panose="020F0502020204030204" pitchFamily="34" charset="0"/>
              <a:buChar char="‒"/>
            </a:pPr>
            <a:r>
              <a:rPr lang="en-US" dirty="0"/>
              <a:t>Manages inventory within its scope</a:t>
            </a:r>
          </a:p>
          <a:p>
            <a:pPr marL="347041" lvl="1" indent="-170367">
              <a:buFont typeface="Calibri" panose="020F0502020204030204" pitchFamily="34" charset="0"/>
              <a:buChar char="‒"/>
            </a:pPr>
            <a:r>
              <a:rPr lang="en-US" dirty="0"/>
              <a:t>All stages/states of lifecycle</a:t>
            </a:r>
          </a:p>
          <a:p>
            <a:pPr marL="347041" lvl="1" indent="-170367">
              <a:buFont typeface="Calibri" panose="020F0502020204030204" pitchFamily="34" charset="0"/>
              <a:buChar char="‒"/>
            </a:pPr>
            <a:r>
              <a:rPr lang="en-US" dirty="0"/>
              <a:t>Configuration audits</a:t>
            </a:r>
          </a:p>
          <a:p>
            <a:pPr marL="168782" lvl="1" indent="-168782">
              <a:spcBef>
                <a:spcPts val="600"/>
              </a:spcBef>
              <a:spcAft>
                <a:spcPts val="300"/>
              </a:spcAft>
              <a:buFont typeface="Arial" panose="020B0604020202020204" pitchFamily="34" charset="0"/>
              <a:buChar char="•"/>
            </a:pPr>
            <a:r>
              <a:rPr lang="en-US" sz="2000" b="1" dirty="0">
                <a:solidFill>
                  <a:srgbClr val="045C87"/>
                </a:solidFill>
              </a:rPr>
              <a:t>ONAP has a layered architecture, with the role of controller clearly defined </a:t>
            </a:r>
          </a:p>
          <a:p>
            <a:pPr marL="347041" lvl="1" indent="-170367">
              <a:spcBef>
                <a:spcPts val="600"/>
              </a:spcBef>
              <a:spcAft>
                <a:spcPts val="300"/>
              </a:spcAft>
              <a:buFont typeface="Calibri" panose="020F0502020204030204" pitchFamily="34" charset="0"/>
              <a:buChar char="‒"/>
            </a:pPr>
            <a:r>
              <a:rPr lang="en-US" sz="1700" dirty="0"/>
              <a:t>Need to avoid duplicating functions across layers within the controller layer (e.g. DCAE, Service/Resource Orchestration, etc.)</a:t>
            </a:r>
          </a:p>
        </p:txBody>
      </p:sp>
    </p:spTree>
    <p:extLst>
      <p:ext uri="{BB962C8B-B14F-4D97-AF65-F5344CB8AC3E}">
        <p14:creationId xmlns:p14="http://schemas.microsoft.com/office/powerpoint/2010/main" val="4044376852"/>
      </p:ext>
    </p:extLst>
  </p:cSld>
  <p:clrMapOvr>
    <a:masterClrMapping/>
  </p:clrMapOvr>
  <p:transition spd="med"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Functional Description of ONAP Components</a:t>
            </a:r>
            <a:r>
              <a:rPr lang="en-US" sz="3200" b="1" dirty="0">
                <a:solidFill>
                  <a:srgbClr val="C00000"/>
                </a:solidFill>
              </a:rPr>
              <a:t/>
            </a:r>
            <a:br>
              <a:rPr lang="en-US" sz="3200" b="1" dirty="0">
                <a:solidFill>
                  <a:srgbClr val="C00000"/>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261120319"/>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3828035"/>
            <a:ext cx="11318033" cy="2819255"/>
          </a:xfrm>
          <a:prstGeom prst="rect">
            <a:avLst/>
          </a:prstGeom>
        </p:spPr>
        <p:txBody>
          <a:bodyPr>
            <a:noAutofit/>
          </a:bodyPr>
          <a:lstStyle/>
          <a:p>
            <a:r>
              <a:rPr lang="en-US" sz="3200" b="1" dirty="0">
                <a:solidFill>
                  <a:schemeClr val="tx1"/>
                </a:solidFill>
              </a:rPr>
              <a:t>ONAP High-Level Architecture for R1 (Amsterdam)</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Service Design and Creation (SDC) Functional Architecture</a:t>
            </a:r>
          </a:p>
        </p:txBody>
      </p:sp>
      <p:sp>
        <p:nvSpPr>
          <p:cNvPr id="10" name="Text Placeholder 3">
            <a:extLst>
              <a:ext uri="{FF2B5EF4-FFF2-40B4-BE49-F238E27FC236}">
                <a16:creationId xmlns:a16="http://schemas.microsoft.com/office/drawing/2014/main" xmlns="" id="{A141C212-BB24-4F2E-B919-C0E4DD025C8E}"/>
              </a:ext>
            </a:extLst>
          </p:cNvPr>
          <p:cNvSpPr txBox="1">
            <a:spLocks/>
          </p:cNvSpPr>
          <p:nvPr/>
        </p:nvSpPr>
        <p:spPr>
          <a:xfrm>
            <a:off x="-217431" y="1639268"/>
            <a:ext cx="4350892" cy="49764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171450">
              <a:spcBef>
                <a:spcPts val="599"/>
              </a:spcBef>
              <a:spcAft>
                <a:spcPts val="300"/>
              </a:spcAft>
              <a:buFont typeface="Arial" panose="020B0604020202020204" pitchFamily="34" charset="0"/>
              <a:buChar char="•"/>
            </a:pPr>
            <a:r>
              <a:rPr lang="en-US" sz="1400" b="1" u="sng" dirty="0">
                <a:solidFill>
                  <a:prstClr val="black"/>
                </a:solidFill>
              </a:rPr>
              <a:t>Import Management Functions</a:t>
            </a:r>
          </a:p>
          <a:p>
            <a:pPr marL="801688" lvl="1" indent="-176213">
              <a:spcBef>
                <a:spcPts val="0"/>
              </a:spcBef>
              <a:buFont typeface="Wingdings" panose="05000000000000000000" pitchFamily="2" charset="2"/>
              <a:buChar char="§"/>
            </a:pPr>
            <a:r>
              <a:rPr lang="en-US" sz="1050" b="1" dirty="0">
                <a:solidFill>
                  <a:srgbClr val="067AB4"/>
                </a:solidFill>
              </a:rPr>
              <a:t>Import ONAP base capability definitions from Development Catalog to Design Catalog as building blocks in a standard format</a:t>
            </a:r>
            <a:endParaRPr lang="en-US" sz="1050" b="1" u="sng" dirty="0">
              <a:solidFill>
                <a:prstClr val="black"/>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Create Flows &amp; Policies</a:t>
            </a:r>
          </a:p>
          <a:p>
            <a:pPr marL="800100" lvl="1" indent="-176213">
              <a:spcBef>
                <a:spcPts val="0"/>
              </a:spcBef>
              <a:buFont typeface="Wingdings" panose="05000000000000000000" pitchFamily="2" charset="2"/>
              <a:buChar char="§"/>
            </a:pPr>
            <a:r>
              <a:rPr lang="en-US" sz="1050" b="1" dirty="0">
                <a:solidFill>
                  <a:srgbClr val="067AB4"/>
                </a:solidFill>
              </a:rPr>
              <a:t>Create reusable management flows using building blocks &amp; associated events &amp; Policies</a:t>
            </a:r>
            <a:endParaRPr lang="en-US" sz="1050" b="1"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Onboard Network Functions</a:t>
            </a:r>
          </a:p>
          <a:p>
            <a:pPr marL="800100" lvl="1" indent="-176213">
              <a:spcBef>
                <a:spcPts val="0"/>
              </a:spcBef>
              <a:buFont typeface="Wingdings" panose="05000000000000000000" pitchFamily="2" charset="2"/>
              <a:buChar char="§"/>
            </a:pPr>
            <a:r>
              <a:rPr lang="en-US" sz="1050" b="1" dirty="0">
                <a:solidFill>
                  <a:srgbClr val="067AB4"/>
                </a:solidFill>
              </a:rPr>
              <a:t>Create VF model to include vendor’s description, scripts, &amp; license model</a:t>
            </a:r>
          </a:p>
          <a:p>
            <a:pPr marL="800100" lvl="1" indent="-176213">
              <a:spcBef>
                <a:spcPts val="0"/>
              </a:spcBef>
              <a:buFont typeface="Wingdings" panose="05000000000000000000" pitchFamily="2" charset="2"/>
              <a:buChar char="§"/>
            </a:pPr>
            <a:r>
              <a:rPr lang="en-US" sz="1050" b="1" dirty="0">
                <a:solidFill>
                  <a:srgbClr val="067AB4"/>
                </a:solidFill>
              </a:rPr>
              <a:t>Customize models to include Service Provider specific attributes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Service &amp; Operations Methods</a:t>
            </a:r>
          </a:p>
          <a:p>
            <a:pPr marL="800100" lvl="1" indent="-176213">
              <a:spcBef>
                <a:spcPts val="0"/>
              </a:spcBef>
              <a:buFont typeface="Wingdings" panose="05000000000000000000" pitchFamily="2" charset="2"/>
              <a:buChar char="§"/>
            </a:pPr>
            <a:r>
              <a:rPr lang="en-US" sz="1050" b="1" dirty="0">
                <a:solidFill>
                  <a:srgbClr val="067AB4"/>
                </a:solidFill>
              </a:rPr>
              <a:t>Create Service models with resources</a:t>
            </a:r>
          </a:p>
          <a:p>
            <a:pPr marL="800100" lvl="1" indent="-176213">
              <a:spcBef>
                <a:spcPts val="0"/>
              </a:spcBef>
              <a:buFont typeface="Wingdings" panose="05000000000000000000" pitchFamily="2" charset="2"/>
              <a:buChar char="§"/>
            </a:pPr>
            <a:r>
              <a:rPr lang="en-US" sz="1050" b="1" dirty="0">
                <a:solidFill>
                  <a:srgbClr val="067AB4"/>
                </a:solidFill>
              </a:rPr>
              <a:t>Design and associate operations processes &amp; policies (e.g., Instantiation, DCAE/Control Loop, Change Management, etc.) and configure them to be service specific</a:t>
            </a:r>
          </a:p>
          <a:p>
            <a:pPr marL="514350" indent="-171450">
              <a:spcBef>
                <a:spcPts val="599"/>
              </a:spcBef>
              <a:spcAft>
                <a:spcPts val="300"/>
              </a:spcAft>
              <a:buFont typeface="Arial" panose="020B0604020202020204" pitchFamily="34" charset="0"/>
              <a:buChar char="•"/>
            </a:pPr>
            <a:r>
              <a:rPr lang="en-US" sz="1400" b="1" u="sng" dirty="0">
                <a:solidFill>
                  <a:prstClr val="black"/>
                </a:solidFill>
              </a:rPr>
              <a:t>Certification</a:t>
            </a:r>
            <a:endParaRPr lang="en-US" sz="1400" b="1" u="sng" dirty="0">
              <a:solidFill>
                <a:schemeClr val="accent1">
                  <a:lumMod val="75000"/>
                </a:schemeClr>
              </a:solidFill>
            </a:endParaRPr>
          </a:p>
          <a:p>
            <a:pPr marL="800100" lvl="1" indent="-176213">
              <a:spcBef>
                <a:spcPts val="0"/>
              </a:spcBef>
              <a:buFont typeface="Wingdings" panose="05000000000000000000" pitchFamily="2" charset="2"/>
              <a:buChar char="§"/>
            </a:pPr>
            <a:r>
              <a:rPr lang="en-US" sz="1050" b="1" dirty="0">
                <a:solidFill>
                  <a:schemeClr val="accent1">
                    <a:lumMod val="75000"/>
                  </a:schemeClr>
                </a:solidFill>
              </a:rPr>
              <a:t>Simulate &amp; test the design in Sandbox environment</a:t>
            </a:r>
          </a:p>
          <a:p>
            <a:pPr marL="800100" lvl="1" indent="-176213">
              <a:spcBef>
                <a:spcPts val="0"/>
              </a:spcBef>
              <a:buFont typeface="Wingdings" panose="05000000000000000000" pitchFamily="2" charset="2"/>
              <a:buChar char="§"/>
            </a:pPr>
            <a:r>
              <a:rPr lang="en-US" sz="1050" b="1" dirty="0">
                <a:solidFill>
                  <a:srgbClr val="067AB4"/>
                </a:solidFill>
              </a:rPr>
              <a:t>Certify Readiness &amp; Adherence to Standards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Metadata Distribution</a:t>
            </a:r>
          </a:p>
          <a:p>
            <a:pPr marL="800100" lvl="1" indent="-176213">
              <a:spcBef>
                <a:spcPts val="0"/>
              </a:spcBef>
              <a:buFont typeface="Wingdings" panose="05000000000000000000" pitchFamily="2" charset="2"/>
              <a:buChar char="§"/>
            </a:pPr>
            <a:r>
              <a:rPr lang="en-US" sz="1050" b="1" dirty="0">
                <a:solidFill>
                  <a:srgbClr val="067AB4"/>
                </a:solidFill>
              </a:rPr>
              <a:t>Publish certified models for distribution to runtime catalog</a:t>
            </a:r>
          </a:p>
          <a:p>
            <a:pPr marL="800100" lvl="1" indent="-176213">
              <a:spcBef>
                <a:spcPts val="0"/>
              </a:spcBef>
              <a:buFont typeface="Wingdings" panose="05000000000000000000" pitchFamily="2" charset="2"/>
              <a:buChar char="§"/>
            </a:pPr>
            <a:r>
              <a:rPr lang="en-US" sz="1050" b="1" dirty="0">
                <a:solidFill>
                  <a:srgbClr val="067AB4"/>
                </a:solidFill>
              </a:rPr>
              <a:t>Notifications &amp; Version Control</a:t>
            </a:r>
          </a:p>
        </p:txBody>
      </p:sp>
      <p:sp>
        <p:nvSpPr>
          <p:cNvPr id="113" name="TextBox 112"/>
          <p:cNvSpPr txBox="1"/>
          <p:nvPr/>
        </p:nvSpPr>
        <p:spPr>
          <a:xfrm>
            <a:off x="130628" y="992937"/>
            <a:ext cx="11970581"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Service Provider’s Design environment to:  1. Catalog management capabilities, 2. Onboard vendor provided Network Functions, 3. Design Services and Operations, 4. Test, certify, and distribute models for Runtime Execution</a:t>
            </a:r>
          </a:p>
        </p:txBody>
      </p:sp>
      <p:pic>
        <p:nvPicPr>
          <p:cNvPr id="4" name="Picture 3"/>
          <p:cNvPicPr>
            <a:picLocks noChangeAspect="1"/>
          </p:cNvPicPr>
          <p:nvPr/>
        </p:nvPicPr>
        <p:blipFill>
          <a:blip r:embed="rId3"/>
          <a:stretch>
            <a:fillRect/>
          </a:stretch>
        </p:blipFill>
        <p:spPr>
          <a:xfrm>
            <a:off x="3855375" y="1763486"/>
            <a:ext cx="8320687" cy="4464154"/>
          </a:xfrm>
          <a:prstGeom prst="rect">
            <a:avLst/>
          </a:prstGeom>
        </p:spPr>
      </p:pic>
    </p:spTree>
    <p:extLst>
      <p:ext uri="{BB962C8B-B14F-4D97-AF65-F5344CB8AC3E}">
        <p14:creationId xmlns:p14="http://schemas.microsoft.com/office/powerpoint/2010/main" val="2086582576"/>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Catalog Architecture</a:t>
            </a:r>
          </a:p>
        </p:txBody>
      </p:sp>
      <p:sp>
        <p:nvSpPr>
          <p:cNvPr id="130" name="Text Placeholder 3">
            <a:extLst>
              <a:ext uri="{FF2B5EF4-FFF2-40B4-BE49-F238E27FC236}">
                <a16:creationId xmlns:a16="http://schemas.microsoft.com/office/drawing/2014/main" xmlns="" id="{F6A5818F-9532-4641-89F7-7935210860CA}"/>
              </a:ext>
            </a:extLst>
          </p:cNvPr>
          <p:cNvSpPr>
            <a:spLocks noGrp="1"/>
          </p:cNvSpPr>
          <p:nvPr>
            <p:ph type="body" sz="quarter" idx="10"/>
          </p:nvPr>
        </p:nvSpPr>
        <p:spPr>
          <a:xfrm>
            <a:off x="0" y="1362269"/>
            <a:ext cx="4618653" cy="5141923"/>
          </a:xfrm>
        </p:spPr>
        <p:txBody>
          <a:bodyPr>
            <a:normAutofit fontScale="92500" lnSpcReduction="20000"/>
          </a:bodyPr>
          <a:lstStyle/>
          <a:p>
            <a:pPr marL="168275" indent="0">
              <a:spcBef>
                <a:spcPts val="599"/>
              </a:spcBef>
              <a:spcAft>
                <a:spcPts val="300"/>
              </a:spcAft>
              <a:buNone/>
            </a:pPr>
            <a:r>
              <a:rPr lang="en-US" sz="1400" b="1" i="1" dirty="0">
                <a:solidFill>
                  <a:schemeClr val="accent6">
                    <a:lumMod val="75000"/>
                  </a:schemeClr>
                </a:solidFill>
              </a:rPr>
              <a:t>Partially Existing:</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Catalog (ONAP Design Platform - SDC)</a:t>
            </a:r>
            <a:endParaRPr lang="en-US" sz="1050" b="1" dirty="0">
              <a:solidFill>
                <a:srgbClr val="067AB4"/>
              </a:solidFill>
            </a:endParaRPr>
          </a:p>
          <a:p>
            <a:pPr marL="800100" lvl="1" indent="-176213">
              <a:lnSpc>
                <a:spcPct val="100000"/>
              </a:lnSpc>
              <a:spcBef>
                <a:spcPts val="300"/>
              </a:spcBef>
              <a:buFont typeface="Wingdings" panose="05000000000000000000" pitchFamily="2" charset="2"/>
              <a:buChar char="§"/>
            </a:pPr>
            <a:r>
              <a:rPr lang="en-US" sz="1300" dirty="0">
                <a:solidFill>
                  <a:srgbClr val="067AB4"/>
                </a:solidFill>
              </a:rPr>
              <a:t>Catalog imported ONAP generic re-usable management software function &amp; policy definitions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Enable SP to onboard standard VNF packages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Support SP users in design &amp; lifecycle management of Resource and Service models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Provide presentation to support service compositions &amp; management flow associations</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Manages catalog’s elements versions, lifecycle and access policy</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All certified asset definitions available for re-use and composition</a:t>
            </a:r>
            <a:endParaRPr lang="en-US" sz="1300" dirty="0">
              <a:solidFill>
                <a:srgbClr val="067AB4"/>
              </a:solidFill>
            </a:endParaRPr>
          </a:p>
          <a:p>
            <a:pPr marL="800100" lvl="1" indent="-176213" fontAlgn="auto">
              <a:lnSpc>
                <a:spcPct val="100000"/>
              </a:lnSpc>
              <a:spcBef>
                <a:spcPts val="0"/>
              </a:spcBef>
              <a:spcAft>
                <a:spcPts val="0"/>
              </a:spcAft>
              <a:buFont typeface="Calibri" panose="020F0502020204030204" pitchFamily="34" charset="0"/>
              <a:buChar char="‒"/>
            </a:pPr>
            <a:endParaRPr lang="en-US" sz="1050" b="1" dirty="0">
              <a:solidFill>
                <a:srgbClr val="067AB4"/>
              </a:solidFill>
            </a:endParaRPr>
          </a:p>
          <a:p>
            <a:pPr marL="166687" indent="0">
              <a:lnSpc>
                <a:spcPct val="100000"/>
              </a:lnSpc>
              <a:spcBef>
                <a:spcPts val="0"/>
              </a:spcBef>
              <a:buNone/>
            </a:pPr>
            <a:r>
              <a:rPr lang="en-US" sz="1450" b="1" i="1" dirty="0">
                <a:solidFill>
                  <a:schemeClr val="accent2"/>
                </a:solidFill>
              </a:rPr>
              <a:t>Yet to be implemented:</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Development Catalog (ONAP Development)</a:t>
            </a:r>
            <a:endParaRPr lang="en-US" sz="1400" b="1" u="sng" dirty="0">
              <a:solidFill>
                <a:schemeClr val="accent1">
                  <a:lumMod val="75000"/>
                </a:schemeClr>
              </a:solidFill>
            </a:endParaRPr>
          </a:p>
          <a:p>
            <a:pPr marL="800100" lvl="1" indent="-176213">
              <a:lnSpc>
                <a:spcPct val="110000"/>
              </a:lnSpc>
              <a:spcBef>
                <a:spcPts val="300"/>
              </a:spcBef>
              <a:buFont typeface="Wingdings" panose="05000000000000000000" pitchFamily="2" charset="2"/>
              <a:buChar char="§"/>
            </a:pPr>
            <a:r>
              <a:rPr lang="en-US" sz="1300" dirty="0">
                <a:solidFill>
                  <a:schemeClr val="accent1">
                    <a:lumMod val="75000"/>
                  </a:schemeClr>
                </a:solidFill>
              </a:rPr>
              <a:t>Common toolsets and data store for creation of ONAP software models &amp; management flows/policies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Interact with external software development teams and suppliers to onboard custom software, adapters or new capabilities</a:t>
            </a:r>
            <a:endParaRPr lang="en-US" sz="1300"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Runtime Catalog (ONAP Execution Platform)</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a common data store for distributed certified models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ONAP runtime component’s subscription to access component view of the model data</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Maintain executable images and other runtime artifacts</a:t>
            </a:r>
          </a:p>
        </p:txBody>
      </p:sp>
      <p:sp>
        <p:nvSpPr>
          <p:cNvPr id="133" name="Text Placeholder 3">
            <a:extLst>
              <a:ext uri="{FF2B5EF4-FFF2-40B4-BE49-F238E27FC236}">
                <a16:creationId xmlns:a16="http://schemas.microsoft.com/office/drawing/2014/main" xmlns="" id="{D9D09222-CC3C-498E-A116-11DE95256895}"/>
              </a:ext>
            </a:extLst>
          </p:cNvPr>
          <p:cNvSpPr txBox="1">
            <a:spLocks/>
          </p:cNvSpPr>
          <p:nvPr/>
        </p:nvSpPr>
        <p:spPr>
          <a:xfrm>
            <a:off x="40485" y="992964"/>
            <a:ext cx="11145427" cy="2769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599"/>
              </a:spcBef>
              <a:buNone/>
            </a:pPr>
            <a:r>
              <a:rPr lang="en-US" sz="1600" b="1" dirty="0">
                <a:solidFill>
                  <a:schemeClr val="tx1"/>
                </a:solidFill>
              </a:rPr>
              <a:t>The overall ONAP Catalog architecture includes Development Catalog, Design Catalog, and Runtime Catalog</a:t>
            </a:r>
          </a:p>
          <a:p>
            <a:pPr marL="0" indent="0">
              <a:spcBef>
                <a:spcPts val="599"/>
              </a:spcBef>
              <a:buNone/>
            </a:pPr>
            <a:endParaRPr lang="en-US" sz="1600" b="1" dirty="0">
              <a:solidFill>
                <a:prstClr val="black"/>
              </a:solidFill>
            </a:endParaRPr>
          </a:p>
        </p:txBody>
      </p:sp>
      <p:pic>
        <p:nvPicPr>
          <p:cNvPr id="6" name="Picture 5"/>
          <p:cNvPicPr>
            <a:picLocks noChangeAspect="1"/>
          </p:cNvPicPr>
          <p:nvPr/>
        </p:nvPicPr>
        <p:blipFill>
          <a:blip r:embed="rId3"/>
          <a:stretch>
            <a:fillRect/>
          </a:stretch>
        </p:blipFill>
        <p:spPr>
          <a:xfrm>
            <a:off x="4522766" y="1660850"/>
            <a:ext cx="7527334" cy="4439936"/>
          </a:xfrm>
          <a:prstGeom prst="rect">
            <a:avLst/>
          </a:prstGeom>
        </p:spPr>
      </p:pic>
    </p:spTree>
    <p:extLst>
      <p:ext uri="{BB962C8B-B14F-4D97-AF65-F5344CB8AC3E}">
        <p14:creationId xmlns:p14="http://schemas.microsoft.com/office/powerpoint/2010/main" val="3701462887"/>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r>
              <a:rPr lang="en-US" dirty="0"/>
              <a:t>Orchestrator</a:t>
            </a:r>
          </a:p>
        </p:txBody>
      </p:sp>
      <p:sp>
        <p:nvSpPr>
          <p:cNvPr id="4" name="Text Placeholder 3"/>
          <p:cNvSpPr>
            <a:spLocks noGrp="1"/>
          </p:cNvSpPr>
          <p:nvPr>
            <p:ph type="body" sz="quarter" idx="10"/>
          </p:nvPr>
        </p:nvSpPr>
        <p:spPr>
          <a:xfrm>
            <a:off x="139227" y="1563719"/>
            <a:ext cx="11429477" cy="1600900"/>
          </a:xfrm>
        </p:spPr>
        <p:txBody>
          <a:bodyPr>
            <a:normAutofit/>
          </a:bodyPr>
          <a:lstStyle/>
          <a:p>
            <a:pPr marL="168782" indent="-168782">
              <a:spcBef>
                <a:spcPts val="600"/>
              </a:spcBef>
              <a:buFont typeface="Arial" panose="020B0604020202020204" pitchFamily="34" charset="0"/>
              <a:buChar char="•"/>
            </a:pPr>
            <a:r>
              <a:rPr lang="en-US" sz="1400" b="1" dirty="0">
                <a:solidFill>
                  <a:srgbClr val="067AB4">
                    <a:lumMod val="75000"/>
                  </a:srgbClr>
                </a:solidFill>
              </a:rPr>
              <a:t>Model Driven Orchestration and APIs</a:t>
            </a:r>
          </a:p>
          <a:p>
            <a:pPr marL="347041" lvl="1" indent="-170367">
              <a:buFont typeface="Calibri" panose="020F0502020204030204" pitchFamily="34" charset="0"/>
              <a:buChar char="‒"/>
            </a:pPr>
            <a:r>
              <a:rPr lang="en-US" sz="1200" b="1" dirty="0">
                <a:solidFill>
                  <a:srgbClr val="000000"/>
                </a:solidFill>
              </a:rPr>
              <a:t>Runtime behavior driven by service and resource models and policies (including compound/nested services) designed in or onboarded into SDC</a:t>
            </a:r>
          </a:p>
          <a:p>
            <a:pPr marL="347041" lvl="1" indent="-170367">
              <a:buFont typeface="Calibri" panose="020F0502020204030204" pitchFamily="34" charset="0"/>
              <a:buChar char="‒"/>
            </a:pPr>
            <a:r>
              <a:rPr lang="en-US" sz="1200" b="1" dirty="0">
                <a:solidFill>
                  <a:srgbClr val="000000"/>
                </a:solidFill>
              </a:rPr>
              <a:t>Orchestrates service delivery, change management as well as open and closed-loop control actions</a:t>
            </a:r>
          </a:p>
          <a:p>
            <a:pPr marL="347041" lvl="1" indent="-170367">
              <a:buFont typeface="Calibri" panose="020F0502020204030204" pitchFamily="34" charset="0"/>
              <a:buChar char="‒"/>
            </a:pPr>
            <a:r>
              <a:rPr lang="en-US" sz="1200" b="1" dirty="0">
                <a:solidFill>
                  <a:srgbClr val="000000"/>
                </a:solidFill>
              </a:rPr>
              <a:t>Provides standard, model driven APIs for requested actions</a:t>
            </a:r>
          </a:p>
          <a:p>
            <a:pPr marL="347041" lvl="1" indent="-170367">
              <a:buFont typeface="Calibri" panose="020F0502020204030204" pitchFamily="34" charset="0"/>
              <a:buChar char="‒"/>
            </a:pPr>
            <a:r>
              <a:rPr lang="en-US" sz="1200" b="1" dirty="0">
                <a:solidFill>
                  <a:srgbClr val="000000"/>
                </a:solidFill>
              </a:rPr>
              <a:t>Tracks orchestrated activity for the life of the </a:t>
            </a:r>
            <a:br>
              <a:rPr lang="en-US" sz="1200" b="1" dirty="0">
                <a:solidFill>
                  <a:srgbClr val="000000"/>
                </a:solidFill>
              </a:rPr>
            </a:br>
            <a:r>
              <a:rPr lang="en-US" sz="1200" b="1" dirty="0">
                <a:solidFill>
                  <a:srgbClr val="000000"/>
                </a:solidFill>
              </a:rPr>
              <a:t>request, but doesn’t maintain state of</a:t>
            </a:r>
            <a:br>
              <a:rPr lang="en-US" sz="1200" b="1" dirty="0">
                <a:solidFill>
                  <a:srgbClr val="000000"/>
                </a:solidFill>
              </a:rPr>
            </a:br>
            <a:r>
              <a:rPr lang="en-US" sz="1200" b="1" dirty="0">
                <a:solidFill>
                  <a:srgbClr val="000000"/>
                </a:solidFill>
              </a:rPr>
              <a:t>orchestrated components</a:t>
            </a:r>
          </a:p>
          <a:p>
            <a:pPr marL="168782" indent="-168782">
              <a:spcBef>
                <a:spcPts val="800"/>
              </a:spcBef>
              <a:buFont typeface="Arial" panose="020B0604020202020204" pitchFamily="34" charset="0"/>
              <a:buChar char="•"/>
            </a:pPr>
            <a:endParaRPr lang="en-US" sz="1400" b="1" kern="0" dirty="0">
              <a:solidFill>
                <a:srgbClr val="FF0000"/>
              </a:solidFill>
              <a:latin typeface="Calibri"/>
              <a:sym typeface="Calibri"/>
            </a:endParaRPr>
          </a:p>
        </p:txBody>
      </p:sp>
      <p:sp>
        <p:nvSpPr>
          <p:cNvPr id="26" name="Text Placeholder 3">
            <a:extLst>
              <a:ext uri="{FF2B5EF4-FFF2-40B4-BE49-F238E27FC236}">
                <a16:creationId xmlns:a16="http://schemas.microsoft.com/office/drawing/2014/main" xmlns="" id="{8947EA2C-2C7A-4FF4-96EE-777A8E5E4669}"/>
              </a:ext>
            </a:extLst>
          </p:cNvPr>
          <p:cNvSpPr txBox="1">
            <a:spLocks/>
          </p:cNvSpPr>
          <p:nvPr/>
        </p:nvSpPr>
        <p:spPr>
          <a:xfrm>
            <a:off x="139227" y="1165184"/>
            <a:ext cx="11791516" cy="4709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600"/>
              </a:spcBef>
              <a:spcAft>
                <a:spcPts val="300"/>
              </a:spcAft>
              <a:buFont typeface="Arial" panose="020B0604020202020204" pitchFamily="34" charset="0"/>
              <a:buChar char="•"/>
            </a:pPr>
            <a:r>
              <a:rPr lang="en-US" sz="1400" b="1" dirty="0">
                <a:solidFill>
                  <a:srgbClr val="045C87"/>
                </a:solidFill>
              </a:rPr>
              <a:t>The ONAP Orchestrator orchestrates service, resources and associated cross-controller activity driven by requests and events that indicate the need to create, modify or remove service and resource instances, or to perform multi-control layer remedy actions.</a:t>
            </a:r>
          </a:p>
        </p:txBody>
      </p:sp>
      <p:sp>
        <p:nvSpPr>
          <p:cNvPr id="114" name="Text Placeholder 3">
            <a:extLst>
              <a:ext uri="{FF2B5EF4-FFF2-40B4-BE49-F238E27FC236}">
                <a16:creationId xmlns:a16="http://schemas.microsoft.com/office/drawing/2014/main" xmlns="" id="{F8F3F674-0579-4741-8B97-C032E0ABDC57}"/>
              </a:ext>
            </a:extLst>
          </p:cNvPr>
          <p:cNvSpPr txBox="1">
            <a:spLocks/>
          </p:cNvSpPr>
          <p:nvPr/>
        </p:nvSpPr>
        <p:spPr>
          <a:xfrm>
            <a:off x="139226" y="3044040"/>
            <a:ext cx="3780767" cy="86799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800"/>
              </a:spcBef>
              <a:buFont typeface="Arial" panose="020B0604020202020204" pitchFamily="34" charset="0"/>
              <a:buChar char="•"/>
            </a:pPr>
            <a:r>
              <a:rPr lang="en-US" sz="1400" b="1" dirty="0">
                <a:solidFill>
                  <a:srgbClr val="067AB4">
                    <a:lumMod val="75000"/>
                  </a:srgbClr>
                </a:solidFill>
              </a:rPr>
              <a:t>Processing of Service Requests:</a:t>
            </a:r>
          </a:p>
          <a:p>
            <a:pPr marL="287338" lvl="1" indent="-168275">
              <a:buFont typeface="Calibri" panose="020F0502020204030204" pitchFamily="34" charset="0"/>
              <a:buChar char="‒"/>
            </a:pPr>
            <a:r>
              <a:rPr lang="en-US" sz="1200" b="1" dirty="0">
                <a:solidFill>
                  <a:srgbClr val="000000"/>
                </a:solidFill>
              </a:rPr>
              <a:t>Performs Decomposition, Recipe Selection, Recipe Execution (including Rainy Day)</a:t>
            </a:r>
          </a:p>
          <a:p>
            <a:pPr marL="287338" lvl="1" indent="-168275">
              <a:buFont typeface="Calibri" panose="020F0502020204030204" pitchFamily="34" charset="0"/>
              <a:buChar char="‒"/>
            </a:pPr>
            <a:r>
              <a:rPr lang="en-US" sz="1200" b="1" dirty="0">
                <a:solidFill>
                  <a:srgbClr val="000000"/>
                </a:solidFill>
              </a:rPr>
              <a:t>Triggers and Records Results for:</a:t>
            </a:r>
          </a:p>
        </p:txBody>
      </p:sp>
      <p:sp>
        <p:nvSpPr>
          <p:cNvPr id="115" name="Text Placeholder 3">
            <a:extLst>
              <a:ext uri="{FF2B5EF4-FFF2-40B4-BE49-F238E27FC236}">
                <a16:creationId xmlns:a16="http://schemas.microsoft.com/office/drawing/2014/main" xmlns="" id="{23A77D73-5141-45FC-8D68-B33EEFF7E424}"/>
              </a:ext>
            </a:extLst>
          </p:cNvPr>
          <p:cNvSpPr txBox="1">
            <a:spLocks/>
          </p:cNvSpPr>
          <p:nvPr/>
        </p:nvSpPr>
        <p:spPr>
          <a:xfrm>
            <a:off x="361863" y="3838986"/>
            <a:ext cx="4711446" cy="62428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90513" lvl="1" indent="-171450">
              <a:buFont typeface="Courier New" panose="02070309020205020404" pitchFamily="49" charset="0"/>
              <a:buChar char="o"/>
            </a:pPr>
            <a:r>
              <a:rPr lang="en-US" sz="1000" b="1" dirty="0">
                <a:solidFill>
                  <a:srgbClr val="000000"/>
                </a:solidFill>
              </a:rPr>
              <a:t>Homing</a:t>
            </a:r>
          </a:p>
          <a:p>
            <a:pPr marL="290513" lvl="1" indent="-171450">
              <a:buFont typeface="Courier New" panose="02070309020205020404" pitchFamily="49" charset="0"/>
              <a:buChar char="o"/>
            </a:pPr>
            <a:r>
              <a:rPr lang="en-US" sz="1000" b="1" dirty="0">
                <a:solidFill>
                  <a:srgbClr val="000000"/>
                </a:solidFill>
              </a:rPr>
              <a:t>Assign, Create, Configure</a:t>
            </a:r>
            <a:br>
              <a:rPr lang="en-US" sz="1000" b="1" dirty="0">
                <a:solidFill>
                  <a:srgbClr val="000000"/>
                </a:solidFill>
              </a:rPr>
            </a:br>
            <a:r>
              <a:rPr lang="en-US" sz="1000" b="1" dirty="0">
                <a:solidFill>
                  <a:srgbClr val="000000"/>
                </a:solidFill>
              </a:rPr>
              <a:t>(Controller/multi-cloud activity)</a:t>
            </a:r>
          </a:p>
          <a:p>
            <a:pPr marL="290513" lvl="1" indent="-171450">
              <a:buFont typeface="Courier New" panose="02070309020205020404" pitchFamily="49" charset="0"/>
              <a:buChar char="o"/>
            </a:pPr>
            <a:r>
              <a:rPr lang="en-US" sz="1000" b="1" dirty="0">
                <a:solidFill>
                  <a:srgbClr val="000000"/>
                </a:solidFill>
              </a:rPr>
              <a:t>Validation</a:t>
            </a:r>
          </a:p>
          <a:p>
            <a:pPr marL="290513" lvl="1" indent="-171450">
              <a:buFont typeface="Courier New" panose="02070309020205020404" pitchFamily="49" charset="0"/>
              <a:buChar char="o"/>
            </a:pPr>
            <a:r>
              <a:rPr lang="en-US" sz="1000" b="1" dirty="0">
                <a:solidFill>
                  <a:srgbClr val="000000"/>
                </a:solidFill>
              </a:rPr>
              <a:t>Monitoring</a:t>
            </a:r>
            <a:endParaRPr lang="en-US" sz="1100" b="1" dirty="0">
              <a:solidFill>
                <a:srgbClr val="000000"/>
              </a:solidFill>
            </a:endParaRPr>
          </a:p>
        </p:txBody>
      </p:sp>
      <p:sp>
        <p:nvSpPr>
          <p:cNvPr id="116" name="Text Placeholder 3">
            <a:extLst>
              <a:ext uri="{FF2B5EF4-FFF2-40B4-BE49-F238E27FC236}">
                <a16:creationId xmlns:a16="http://schemas.microsoft.com/office/drawing/2014/main" xmlns="" id="{472E0F99-809B-4CB3-B92B-C29C471E7F0F}"/>
              </a:ext>
            </a:extLst>
          </p:cNvPr>
          <p:cNvSpPr txBox="1">
            <a:spLocks/>
          </p:cNvSpPr>
          <p:nvPr/>
        </p:nvSpPr>
        <p:spPr>
          <a:xfrm>
            <a:off x="139226" y="4472355"/>
            <a:ext cx="3900351" cy="17783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7338" lvl="1" indent="-168275">
              <a:buFont typeface="Calibri" panose="020F0502020204030204" pitchFamily="34" charset="0"/>
              <a:buChar char="‒"/>
            </a:pPr>
            <a:r>
              <a:rPr lang="en-US" sz="1200" b="1" dirty="0">
                <a:solidFill>
                  <a:srgbClr val="000000"/>
                </a:solidFill>
              </a:rPr>
              <a:t>Separate execution threads for service, decomposed resources, and any subtending service(s) provide nested service orchestration in a recursive manner</a:t>
            </a:r>
          </a:p>
          <a:p>
            <a:pPr marL="168782" indent="-168782">
              <a:spcBef>
                <a:spcPts val="800"/>
              </a:spcBef>
              <a:buFont typeface="Arial" panose="020B0604020202020204" pitchFamily="34" charset="0"/>
              <a:buChar char="•"/>
            </a:pPr>
            <a:r>
              <a:rPr lang="en-US" sz="1400" b="1" dirty="0">
                <a:solidFill>
                  <a:srgbClr val="067AB4">
                    <a:lumMod val="75000"/>
                  </a:srgbClr>
                </a:solidFill>
              </a:rPr>
              <a:t>Orchestration of Controllers</a:t>
            </a:r>
          </a:p>
          <a:p>
            <a:pPr marL="287338" lvl="1" indent="-168275">
              <a:buFont typeface="Calibri" panose="020F0502020204030204" pitchFamily="34" charset="0"/>
              <a:buChar char="‒"/>
            </a:pPr>
            <a:r>
              <a:rPr lang="en-US" sz="1200" b="1" dirty="0">
                <a:solidFill>
                  <a:srgbClr val="000000"/>
                </a:solidFill>
              </a:rPr>
              <a:t>Coordinates activities across Multi-Cloud/</a:t>
            </a:r>
            <a:br>
              <a:rPr lang="en-US" sz="1200" b="1" dirty="0">
                <a:solidFill>
                  <a:srgbClr val="000000"/>
                </a:solidFill>
              </a:rPr>
            </a:br>
            <a:r>
              <a:rPr lang="en-US" sz="1200" b="1" dirty="0">
                <a:solidFill>
                  <a:srgbClr val="000000"/>
                </a:solidFill>
              </a:rPr>
              <a:t>SDN-C/Generic NF </a:t>
            </a:r>
            <a:r>
              <a:rPr lang="en-US" sz="1200" b="1" dirty="0">
                <a:solidFill>
                  <a:schemeClr val="tx1"/>
                </a:solidFill>
              </a:rPr>
              <a:t>controllers, including data sourcing and mapping to Controller inputs</a:t>
            </a:r>
          </a:p>
        </p:txBody>
      </p:sp>
      <p:pic>
        <p:nvPicPr>
          <p:cNvPr id="621" name="Picture 620">
            <a:extLst>
              <a:ext uri="{FF2B5EF4-FFF2-40B4-BE49-F238E27FC236}">
                <a16:creationId xmlns:a16="http://schemas.microsoft.com/office/drawing/2014/main" xmlns="" id="{073B5A23-D6F6-44AC-9397-22DD048354F3}"/>
              </a:ext>
            </a:extLst>
          </p:cNvPr>
          <p:cNvPicPr>
            <a:picLocks noChangeAspect="1"/>
          </p:cNvPicPr>
          <p:nvPr/>
        </p:nvPicPr>
        <p:blipFill>
          <a:blip r:embed="rId2"/>
          <a:stretch>
            <a:fillRect/>
          </a:stretch>
        </p:blipFill>
        <p:spPr>
          <a:xfrm>
            <a:off x="4142630" y="2537509"/>
            <a:ext cx="7869168" cy="4193154"/>
          </a:xfrm>
          <a:prstGeom prst="rect">
            <a:avLst/>
          </a:prstGeom>
        </p:spPr>
      </p:pic>
    </p:spTree>
    <p:extLst>
      <p:ext uri="{BB962C8B-B14F-4D97-AF65-F5344CB8AC3E}">
        <p14:creationId xmlns:p14="http://schemas.microsoft.com/office/powerpoint/2010/main" val="2568324933"/>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a16="http://schemas.microsoft.com/office/drawing/2014/main" xmlns="" id="{709D5100-7C3B-483C-B897-1FF0473B7222}"/>
              </a:ext>
            </a:extLst>
          </p:cNvPr>
          <p:cNvSpPr>
            <a:spLocks noGrp="1"/>
          </p:cNvSpPr>
          <p:nvPr>
            <p:ph type="title"/>
          </p:nvPr>
        </p:nvSpPr>
        <p:spPr/>
        <p:txBody>
          <a:bodyPr>
            <a:normAutofit fontScale="90000"/>
          </a:bodyPr>
          <a:lstStyle/>
          <a:p>
            <a:r>
              <a:rPr lang="en-US" dirty="0"/>
              <a:t>Orchestrator Functional Internal View</a:t>
            </a:r>
          </a:p>
        </p:txBody>
      </p:sp>
      <p:grpSp>
        <p:nvGrpSpPr>
          <p:cNvPr id="33" name="Group 32">
            <a:extLst>
              <a:ext uri="{FF2B5EF4-FFF2-40B4-BE49-F238E27FC236}">
                <a16:creationId xmlns:a16="http://schemas.microsoft.com/office/drawing/2014/main" xmlns=""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a16="http://schemas.microsoft.com/office/drawing/2014/main" xmlns=""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a16="http://schemas.microsoft.com/office/drawing/2014/main" xmlns=""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a16="http://schemas.microsoft.com/office/drawing/2014/main" xmlns=""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a16="http://schemas.microsoft.com/office/drawing/2014/main" xmlns=""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a16="http://schemas.microsoft.com/office/drawing/2014/main" xmlns=""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a16="http://schemas.microsoft.com/office/drawing/2014/main" xmlns=""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65" name="Speech Bubble: Rectangle 164">
            <a:extLst>
              <a:ext uri="{FF2B5EF4-FFF2-40B4-BE49-F238E27FC236}">
                <a16:creationId xmlns:a16="http://schemas.microsoft.com/office/drawing/2014/main" xmlns="" id="{0F4E16BA-AFAC-438E-931E-38B1845058C2}"/>
              </a:ext>
            </a:extLst>
          </p:cNvPr>
          <p:cNvSpPr/>
          <p:nvPr/>
        </p:nvSpPr>
        <p:spPr>
          <a:xfrm>
            <a:off x="3314135" y="979510"/>
            <a:ext cx="1571031" cy="582398"/>
          </a:xfrm>
          <a:prstGeom prst="wedgeRectCallout">
            <a:avLst>
              <a:gd name="adj1" fmla="val 66107"/>
              <a:gd name="adj2" fmla="val 3214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looks like an External API.</a:t>
            </a:r>
          </a:p>
        </p:txBody>
      </p:sp>
      <p:grpSp>
        <p:nvGrpSpPr>
          <p:cNvPr id="43" name="Group 42">
            <a:extLst>
              <a:ext uri="{FF2B5EF4-FFF2-40B4-BE49-F238E27FC236}">
                <a16:creationId xmlns:a16="http://schemas.microsoft.com/office/drawing/2014/main" xmlns="" id="{4C6C899C-21C0-42DB-A429-AC0F79FC008D}"/>
              </a:ext>
            </a:extLst>
          </p:cNvPr>
          <p:cNvGrpSpPr/>
          <p:nvPr/>
        </p:nvGrpSpPr>
        <p:grpSpPr>
          <a:xfrm>
            <a:off x="880870" y="1178836"/>
            <a:ext cx="11098751" cy="5735307"/>
            <a:chOff x="880870" y="1178836"/>
            <a:chExt cx="11098751" cy="5735307"/>
          </a:xfrm>
        </p:grpSpPr>
        <p:sp>
          <p:nvSpPr>
            <p:cNvPr id="126" name="Freeform: Shape 125">
              <a:extLst>
                <a:ext uri="{FF2B5EF4-FFF2-40B4-BE49-F238E27FC236}">
                  <a16:creationId xmlns:a16="http://schemas.microsoft.com/office/drawing/2014/main" xmlns="" id="{835757CF-CCCE-4405-A392-DD15489ED8F6}"/>
                </a:ext>
              </a:extLst>
            </p:cNvPr>
            <p:cNvSpPr/>
            <p:nvPr/>
          </p:nvSpPr>
          <p:spPr>
            <a:xfrm>
              <a:off x="895541" y="1776795"/>
              <a:ext cx="8907734" cy="4525048"/>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5940385 w 8477605"/>
                <a:gd name="connsiteY0" fmla="*/ 329051 h 4516340"/>
                <a:gd name="connsiteX1" fmla="*/ 5810209 w 8477605"/>
                <a:gd name="connsiteY1" fmla="*/ 299278 h 4516340"/>
                <a:gd name="connsiteX2" fmla="*/ 5824341 w 8477605"/>
                <a:gd name="connsiteY2" fmla="*/ 66477 h 4516340"/>
                <a:gd name="connsiteX3" fmla="*/ 5928587 w 8477605"/>
                <a:gd name="connsiteY3" fmla="*/ 12032 h 4516340"/>
                <a:gd name="connsiteX4" fmla="*/ 8342432 w 8477605"/>
                <a:gd name="connsiteY4" fmla="*/ 0 h 4516340"/>
                <a:gd name="connsiteX5" fmla="*/ 8453751 w 8477605"/>
                <a:gd name="connsiteY5" fmla="*/ 55659 h 4516340"/>
                <a:gd name="connsiteX6" fmla="*/ 8469653 w 8477605"/>
                <a:gd name="connsiteY6" fmla="*/ 135172 h 4516340"/>
                <a:gd name="connsiteX7" fmla="*/ 8477605 w 8477605"/>
                <a:gd name="connsiteY7" fmla="*/ 4397071 h 4516340"/>
                <a:gd name="connsiteX8" fmla="*/ 8366286 w 8477605"/>
                <a:gd name="connsiteY8" fmla="*/ 4516340 h 4516340"/>
                <a:gd name="connsiteX9" fmla="*/ 2816276 w 8477605"/>
                <a:gd name="connsiteY9" fmla="*/ 4516340 h 4516340"/>
                <a:gd name="connsiteX10" fmla="*/ 2704958 w 8477605"/>
                <a:gd name="connsiteY10" fmla="*/ 4468633 h 4516340"/>
                <a:gd name="connsiteX11" fmla="*/ 2720860 w 8477605"/>
                <a:gd name="connsiteY11" fmla="*/ 4261899 h 4516340"/>
                <a:gd name="connsiteX12" fmla="*/ 0 w 8477605"/>
                <a:gd name="connsiteY12" fmla="*/ 4207754 h 4516340"/>
                <a:gd name="connsiteX13" fmla="*/ 8064137 w 8477605"/>
                <a:gd name="connsiteY13" fmla="*/ 4198288 h 4516340"/>
                <a:gd name="connsiteX14" fmla="*/ 8143650 w 8477605"/>
                <a:gd name="connsiteY14" fmla="*/ 4126726 h 4516340"/>
                <a:gd name="connsiteX15" fmla="*/ 8159552 w 8477605"/>
                <a:gd name="connsiteY15" fmla="*/ 437321 h 4516340"/>
                <a:gd name="connsiteX16" fmla="*/ 8064137 w 8477605"/>
                <a:gd name="connsiteY16" fmla="*/ 333955 h 4516340"/>
                <a:gd name="connsiteX17" fmla="*/ 5940385 w 8477605"/>
                <a:gd name="connsiteY17" fmla="*/ 329051 h 4516340"/>
                <a:gd name="connsiteX0" fmla="*/ 6075936 w 8613156"/>
                <a:gd name="connsiteY0" fmla="*/ 329051 h 4516340"/>
                <a:gd name="connsiteX1" fmla="*/ 5945760 w 8613156"/>
                <a:gd name="connsiteY1" fmla="*/ 299278 h 4516340"/>
                <a:gd name="connsiteX2" fmla="*/ 5959892 w 8613156"/>
                <a:gd name="connsiteY2" fmla="*/ 66477 h 4516340"/>
                <a:gd name="connsiteX3" fmla="*/ 6064138 w 8613156"/>
                <a:gd name="connsiteY3" fmla="*/ 12032 h 4516340"/>
                <a:gd name="connsiteX4" fmla="*/ 8477983 w 8613156"/>
                <a:gd name="connsiteY4" fmla="*/ 0 h 4516340"/>
                <a:gd name="connsiteX5" fmla="*/ 8589302 w 8613156"/>
                <a:gd name="connsiteY5" fmla="*/ 55659 h 4516340"/>
                <a:gd name="connsiteX6" fmla="*/ 8605204 w 8613156"/>
                <a:gd name="connsiteY6" fmla="*/ 135172 h 4516340"/>
                <a:gd name="connsiteX7" fmla="*/ 8613156 w 8613156"/>
                <a:gd name="connsiteY7" fmla="*/ 4397071 h 4516340"/>
                <a:gd name="connsiteX8" fmla="*/ 8501837 w 8613156"/>
                <a:gd name="connsiteY8" fmla="*/ 4516340 h 4516340"/>
                <a:gd name="connsiteX9" fmla="*/ 2951827 w 8613156"/>
                <a:gd name="connsiteY9" fmla="*/ 4516340 h 4516340"/>
                <a:gd name="connsiteX10" fmla="*/ 2840509 w 8613156"/>
                <a:gd name="connsiteY10" fmla="*/ 4468633 h 4516340"/>
                <a:gd name="connsiteX11" fmla="*/ 0 w 8613156"/>
                <a:gd name="connsiteY11" fmla="*/ 4113853 h 4516340"/>
                <a:gd name="connsiteX12" fmla="*/ 135551 w 8613156"/>
                <a:gd name="connsiteY12" fmla="*/ 4207754 h 4516340"/>
                <a:gd name="connsiteX13" fmla="*/ 8199688 w 8613156"/>
                <a:gd name="connsiteY13" fmla="*/ 4198288 h 4516340"/>
                <a:gd name="connsiteX14" fmla="*/ 8279201 w 8613156"/>
                <a:gd name="connsiteY14" fmla="*/ 4126726 h 4516340"/>
                <a:gd name="connsiteX15" fmla="*/ 8295103 w 8613156"/>
                <a:gd name="connsiteY15" fmla="*/ 437321 h 4516340"/>
                <a:gd name="connsiteX16" fmla="*/ 8199688 w 8613156"/>
                <a:gd name="connsiteY16" fmla="*/ 333955 h 4516340"/>
                <a:gd name="connsiteX17" fmla="*/ 6075936 w 8613156"/>
                <a:gd name="connsiteY17" fmla="*/ 329051 h 4516340"/>
                <a:gd name="connsiteX0" fmla="*/ 6294029 w 8831249"/>
                <a:gd name="connsiteY0" fmla="*/ 329051 h 4525048"/>
                <a:gd name="connsiteX1" fmla="*/ 6163853 w 8831249"/>
                <a:gd name="connsiteY1" fmla="*/ 299278 h 4525048"/>
                <a:gd name="connsiteX2" fmla="*/ 6177985 w 8831249"/>
                <a:gd name="connsiteY2" fmla="*/ 66477 h 4525048"/>
                <a:gd name="connsiteX3" fmla="*/ 6282231 w 8831249"/>
                <a:gd name="connsiteY3" fmla="*/ 12032 h 4525048"/>
                <a:gd name="connsiteX4" fmla="*/ 8696076 w 8831249"/>
                <a:gd name="connsiteY4" fmla="*/ 0 h 4525048"/>
                <a:gd name="connsiteX5" fmla="*/ 8807395 w 8831249"/>
                <a:gd name="connsiteY5" fmla="*/ 55659 h 4525048"/>
                <a:gd name="connsiteX6" fmla="*/ 8823297 w 8831249"/>
                <a:gd name="connsiteY6" fmla="*/ 135172 h 4525048"/>
                <a:gd name="connsiteX7" fmla="*/ 8831249 w 8831249"/>
                <a:gd name="connsiteY7" fmla="*/ 4397071 h 4525048"/>
                <a:gd name="connsiteX8" fmla="*/ 8719930 w 8831249"/>
                <a:gd name="connsiteY8" fmla="*/ 4516340 h 4525048"/>
                <a:gd name="connsiteX9" fmla="*/ 0 w 8831249"/>
                <a:gd name="connsiteY9" fmla="*/ 4525048 h 4525048"/>
                <a:gd name="connsiteX10" fmla="*/ 3058602 w 8831249"/>
                <a:gd name="connsiteY10" fmla="*/ 4468633 h 4525048"/>
                <a:gd name="connsiteX11" fmla="*/ 218093 w 8831249"/>
                <a:gd name="connsiteY11" fmla="*/ 4113853 h 4525048"/>
                <a:gd name="connsiteX12" fmla="*/ 353644 w 8831249"/>
                <a:gd name="connsiteY12" fmla="*/ 4207754 h 4525048"/>
                <a:gd name="connsiteX13" fmla="*/ 8417781 w 8831249"/>
                <a:gd name="connsiteY13" fmla="*/ 4198288 h 4525048"/>
                <a:gd name="connsiteX14" fmla="*/ 8497294 w 8831249"/>
                <a:gd name="connsiteY14" fmla="*/ 4126726 h 4525048"/>
                <a:gd name="connsiteX15" fmla="*/ 8513196 w 8831249"/>
                <a:gd name="connsiteY15" fmla="*/ 437321 h 4525048"/>
                <a:gd name="connsiteX16" fmla="*/ 8417781 w 8831249"/>
                <a:gd name="connsiteY16" fmla="*/ 333955 h 4525048"/>
                <a:gd name="connsiteX17" fmla="*/ 6294029 w 883124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56254 w 8933859"/>
                <a:gd name="connsiteY12" fmla="*/ 4207754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21419 w 8933859"/>
                <a:gd name="connsiteY12" fmla="*/ 4216463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158196 w 8933859"/>
                <a:gd name="connsiteY11" fmla="*/ 4249536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6276 w 8933859"/>
                <a:gd name="connsiteY11" fmla="*/ 1070908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0151 w 8907734"/>
                <a:gd name="connsiteY11" fmla="*/ 1070908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68050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43891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0034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91342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402036 w 8907734"/>
                <a:gd name="connsiteY12" fmla="*/ 339388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196 w 8907734"/>
                <a:gd name="connsiteY12" fmla="*/ 21746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656070 w 8907734"/>
                <a:gd name="connsiteY12" fmla="*/ 33938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54882 w 8907734"/>
                <a:gd name="connsiteY12" fmla="*/ 217468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08322 w 8907734"/>
                <a:gd name="connsiteY12" fmla="*/ 252302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28756 w 8907734"/>
                <a:gd name="connsiteY12" fmla="*/ 165216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17031 w 8907734"/>
                <a:gd name="connsiteY12" fmla="*/ 130381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63590 w 8907734"/>
                <a:gd name="connsiteY12" fmla="*/ 121674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6401 w 8907734"/>
                <a:gd name="connsiteY12" fmla="*/ 52005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7533 w 8907734"/>
                <a:gd name="connsiteY12" fmla="*/ 86839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97236 w 8907734"/>
                <a:gd name="connsiteY12" fmla="*/ 52004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5549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07734" h="4525048">
                  <a:moveTo>
                    <a:pt x="6370514" y="329051"/>
                  </a:moveTo>
                  <a:lnTo>
                    <a:pt x="6240338" y="299278"/>
                  </a:lnTo>
                  <a:lnTo>
                    <a:pt x="6254470" y="66477"/>
                  </a:lnTo>
                  <a:lnTo>
                    <a:pt x="6358716" y="12032"/>
                  </a:lnTo>
                  <a:lnTo>
                    <a:pt x="8772561" y="0"/>
                  </a:lnTo>
                  <a:lnTo>
                    <a:pt x="8883880" y="55659"/>
                  </a:lnTo>
                  <a:lnTo>
                    <a:pt x="8899782" y="135172"/>
                  </a:lnTo>
                  <a:cubicBezTo>
                    <a:pt x="8902433" y="1555805"/>
                    <a:pt x="8905083" y="2976438"/>
                    <a:pt x="8907734" y="4397071"/>
                  </a:cubicBezTo>
                  <a:lnTo>
                    <a:pt x="8796415" y="4516340"/>
                  </a:lnTo>
                  <a:lnTo>
                    <a:pt x="76485" y="4525048"/>
                  </a:lnTo>
                  <a:lnTo>
                    <a:pt x="0" y="4442507"/>
                  </a:lnTo>
                  <a:cubicBezTo>
                    <a:pt x="3384" y="3318641"/>
                    <a:pt x="-1941" y="1228123"/>
                    <a:pt x="1443" y="104257"/>
                  </a:cubicBezTo>
                  <a:lnTo>
                    <a:pt x="114653" y="17170"/>
                  </a:lnTo>
                  <a:lnTo>
                    <a:pt x="1612527" y="17171"/>
                  </a:lnTo>
                  <a:lnTo>
                    <a:pt x="1690905" y="69421"/>
                  </a:lnTo>
                  <a:lnTo>
                    <a:pt x="1708322" y="252302"/>
                  </a:lnTo>
                  <a:lnTo>
                    <a:pt x="1656070" y="339388"/>
                  </a:lnTo>
                  <a:lnTo>
                    <a:pt x="402036" y="339388"/>
                  </a:lnTo>
                  <a:lnTo>
                    <a:pt x="323659" y="400348"/>
                  </a:lnTo>
                  <a:lnTo>
                    <a:pt x="297775" y="4174600"/>
                  </a:lnTo>
                  <a:lnTo>
                    <a:pt x="355497" y="4216463"/>
                  </a:lnTo>
                  <a:lnTo>
                    <a:pt x="8494266" y="4198288"/>
                  </a:lnTo>
                  <a:lnTo>
                    <a:pt x="8573779" y="4126726"/>
                  </a:lnTo>
                  <a:cubicBezTo>
                    <a:pt x="8579080" y="2896924"/>
                    <a:pt x="8584380" y="1667123"/>
                    <a:pt x="8589681" y="437321"/>
                  </a:cubicBezTo>
                  <a:lnTo>
                    <a:pt x="8494266" y="333955"/>
                  </a:lnTo>
                  <a:lnTo>
                    <a:pt x="6370514"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57" name="TextBox 156">
              <a:extLst>
                <a:ext uri="{FF2B5EF4-FFF2-40B4-BE49-F238E27FC236}">
                  <a16:creationId xmlns:a16="http://schemas.microsoft.com/office/drawing/2014/main" xmlns="" id="{0D5F24D4-65A7-4DBE-A719-65FAFB595C13}"/>
                </a:ext>
              </a:extLst>
            </p:cNvPr>
            <p:cNvSpPr txBox="1"/>
            <p:nvPr/>
          </p:nvSpPr>
          <p:spPr>
            <a:xfrm>
              <a:off x="4620464" y="60897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a16="http://schemas.microsoft.com/office/drawing/2014/main" xmlns=""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a16="http://schemas.microsoft.com/office/drawing/2014/main" xmlns=""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solid"/>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solid"/>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solid"/>
              <a:tailEnd type="arrow"/>
            </a:ln>
            <a:effectLst/>
          </p:spPr>
        </p:cxnSp>
        <p:sp>
          <p:nvSpPr>
            <p:cNvPr id="111" name="Freeform: Shape 110">
              <a:extLst>
                <a:ext uri="{FF2B5EF4-FFF2-40B4-BE49-F238E27FC236}">
                  <a16:creationId xmlns:a16="http://schemas.microsoft.com/office/drawing/2014/main" xmlns=""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a16="http://schemas.microsoft.com/office/drawing/2014/main" xmlns=""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a16="http://schemas.microsoft.com/office/drawing/2014/main" xmlns=""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a16="http://schemas.microsoft.com/office/drawing/2014/main" xmlns=""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a16="http://schemas.microsoft.com/office/drawing/2014/main" xmlns=""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 Controller</a:t>
              </a:r>
            </a:p>
          </p:txBody>
        </p:sp>
        <p:cxnSp>
          <p:nvCxnSpPr>
            <p:cNvPr id="123" name="Straight Arrow Connector 122">
              <a:extLst>
                <a:ext uri="{FF2B5EF4-FFF2-40B4-BE49-F238E27FC236}">
                  <a16:creationId xmlns:a16="http://schemas.microsoft.com/office/drawing/2014/main" xmlns=""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a16="http://schemas.microsoft.com/office/drawing/2014/main" xmlns=""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a16="http://schemas.microsoft.com/office/drawing/2014/main" xmlns=""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a16="http://schemas.microsoft.com/office/drawing/2014/main" xmlns=""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a16="http://schemas.microsoft.com/office/drawing/2014/main" xmlns=""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a16="http://schemas.microsoft.com/office/drawing/2014/main" xmlns=""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a16="http://schemas.microsoft.com/office/drawing/2014/main" xmlns=""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a16="http://schemas.microsoft.com/office/drawing/2014/main" xmlns=""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a16="http://schemas.microsoft.com/office/drawing/2014/main" xmlns=""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sp>
          <p:nvSpPr>
            <p:cNvPr id="8" name="TextBox 7">
              <a:extLst>
                <a:ext uri="{FF2B5EF4-FFF2-40B4-BE49-F238E27FC236}">
                  <a16:creationId xmlns:a16="http://schemas.microsoft.com/office/drawing/2014/main" xmlns=""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sp>
          <p:nvSpPr>
            <p:cNvPr id="107" name="Rectangle: Rounded Corners 106">
              <a:extLst>
                <a:ext uri="{FF2B5EF4-FFF2-40B4-BE49-F238E27FC236}">
                  <a16:creationId xmlns:a16="http://schemas.microsoft.com/office/drawing/2014/main" xmlns=""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a16="http://schemas.microsoft.com/office/drawing/2014/main" xmlns=""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a16="http://schemas.microsoft.com/office/drawing/2014/main" xmlns=""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a16="http://schemas.microsoft.com/office/drawing/2014/main" xmlns=""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a16="http://schemas.microsoft.com/office/drawing/2014/main" xmlns=""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a16="http://schemas.microsoft.com/office/drawing/2014/main" xmlns="" id="{8FE4D07F-671D-4A24-B627-CE5AA8F355C3}"/>
                </a:ext>
              </a:extLst>
            </p:cNvPr>
            <p:cNvSpPr/>
            <p:nvPr/>
          </p:nvSpPr>
          <p:spPr>
            <a:xfrm>
              <a:off x="4279957" y="5114406"/>
              <a:ext cx="1586083" cy="256160"/>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Infrastructure/Network Adapter</a:t>
              </a:r>
            </a:p>
          </p:txBody>
        </p:sp>
        <p:sp>
          <p:nvSpPr>
            <p:cNvPr id="121" name="Rounded Rectangle 165">
              <a:extLst>
                <a:ext uri="{FF2B5EF4-FFF2-40B4-BE49-F238E27FC236}">
                  <a16:creationId xmlns:a16="http://schemas.microsoft.com/office/drawing/2014/main" xmlns=""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a16="http://schemas.microsoft.com/office/drawing/2014/main" xmlns=""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a16="http://schemas.microsoft.com/office/drawing/2014/main" xmlns=""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a16="http://schemas.microsoft.com/office/drawing/2014/main" xmlns="" id="{B8C599F0-0939-4777-B685-AA9E9EE56336}"/>
                </a:ext>
              </a:extLst>
            </p:cNvPr>
            <p:cNvSpPr/>
            <p:nvPr/>
          </p:nvSpPr>
          <p:spPr>
            <a:xfrm>
              <a:off x="6065127" y="5103260"/>
              <a:ext cx="1463040"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a16="http://schemas.microsoft.com/office/drawing/2014/main" xmlns=""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a16="http://schemas.microsoft.com/office/drawing/2014/main" xmlns=""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a16="http://schemas.microsoft.com/office/drawing/2014/main" xmlns=""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41" name="Rectangle 140">
              <a:extLst>
                <a:ext uri="{FF2B5EF4-FFF2-40B4-BE49-F238E27FC236}">
                  <a16:creationId xmlns:a16="http://schemas.microsoft.com/office/drawing/2014/main" xmlns=""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lvl="0" algn="ctr" fontAlgn="base">
                <a:spcBef>
                  <a:spcPct val="0"/>
                </a:spcBef>
                <a:spcAft>
                  <a:spcPct val="0"/>
                </a:spcAft>
                <a:buClr>
                  <a:srgbClr val="CC9900"/>
                </a:buClr>
              </a:pPr>
              <a:endPar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2" name="Rectangle: Rounded Corners 141">
              <a:extLst>
                <a:ext uri="{FF2B5EF4-FFF2-40B4-BE49-F238E27FC236}">
                  <a16:creationId xmlns:a16="http://schemas.microsoft.com/office/drawing/2014/main" xmlns=""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3" name="TextBox 142">
              <a:extLst>
                <a:ext uri="{FF2B5EF4-FFF2-40B4-BE49-F238E27FC236}">
                  <a16:creationId xmlns:a16="http://schemas.microsoft.com/office/drawing/2014/main" xmlns=""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a16="http://schemas.microsoft.com/office/drawing/2014/main" xmlns="" id="{D2E501AD-0093-42E4-BCFC-709B4518D9A5}"/>
                </a:ext>
              </a:extLst>
            </p:cNvPr>
            <p:cNvSpPr txBox="1"/>
            <p:nvPr/>
          </p:nvSpPr>
          <p:spPr>
            <a:xfrm>
              <a:off x="2194021"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a16="http://schemas.microsoft.com/office/drawing/2014/main" xmlns=""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a16="http://schemas.microsoft.com/office/drawing/2014/main" xmlns=""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5" name="TextBox 154">
              <a:extLst>
                <a:ext uri="{FF2B5EF4-FFF2-40B4-BE49-F238E27FC236}">
                  <a16:creationId xmlns:a16="http://schemas.microsoft.com/office/drawing/2014/main" xmlns=""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a16="http://schemas.microsoft.com/office/drawing/2014/main" xmlns=""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8" name="TextBox 157">
              <a:extLst>
                <a:ext uri="{FF2B5EF4-FFF2-40B4-BE49-F238E27FC236}">
                  <a16:creationId xmlns:a16="http://schemas.microsoft.com/office/drawing/2014/main" xmlns=""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a16="http://schemas.microsoft.com/office/drawing/2014/main" xmlns=""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a16="http://schemas.microsoft.com/office/drawing/2014/main" xmlns=""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OI-11</a:t>
              </a:r>
            </a:p>
          </p:txBody>
        </p:sp>
        <p:sp>
          <p:nvSpPr>
            <p:cNvPr id="161" name="TextBox 160">
              <a:extLst>
                <a:ext uri="{FF2B5EF4-FFF2-40B4-BE49-F238E27FC236}">
                  <a16:creationId xmlns:a16="http://schemas.microsoft.com/office/drawing/2014/main" xmlns=""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OI-12</a:t>
              </a:r>
            </a:p>
          </p:txBody>
        </p:sp>
        <p:sp>
          <p:nvSpPr>
            <p:cNvPr id="162" name="TextBox 161">
              <a:extLst>
                <a:ext uri="{FF2B5EF4-FFF2-40B4-BE49-F238E27FC236}">
                  <a16:creationId xmlns:a16="http://schemas.microsoft.com/office/drawing/2014/main" xmlns=""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19" name="Straight Arrow Connector 18">
              <a:extLst>
                <a:ext uri="{FF2B5EF4-FFF2-40B4-BE49-F238E27FC236}">
                  <a16:creationId xmlns:a16="http://schemas.microsoft.com/office/drawing/2014/main" xmlns=""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a16="http://schemas.microsoft.com/office/drawing/2014/main" xmlns=""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OI-6</a:t>
              </a:r>
            </a:p>
          </p:txBody>
        </p:sp>
        <p:cxnSp>
          <p:nvCxnSpPr>
            <p:cNvPr id="23" name="Straight Arrow Connector 22">
              <a:extLst>
                <a:ext uri="{FF2B5EF4-FFF2-40B4-BE49-F238E27FC236}">
                  <a16:creationId xmlns:a16="http://schemas.microsoft.com/office/drawing/2014/main" xmlns=""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a16="http://schemas.microsoft.com/office/drawing/2014/main" xmlns=""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a16="http://schemas.microsoft.com/office/drawing/2014/main" xmlns=""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a16="http://schemas.microsoft.com/office/drawing/2014/main" xmlns=""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a16="http://schemas.microsoft.com/office/drawing/2014/main" xmlns=""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a:t>
              </a:r>
            </a:p>
          </p:txBody>
        </p:sp>
        <p:cxnSp>
          <p:nvCxnSpPr>
            <p:cNvPr id="153" name="Straight Arrow Connector 152">
              <a:extLst>
                <a:ext uri="{FF2B5EF4-FFF2-40B4-BE49-F238E27FC236}">
                  <a16:creationId xmlns:a16="http://schemas.microsoft.com/office/drawing/2014/main" xmlns="" id="{AD786F2C-7645-4C58-8B9F-107220EE22C3}"/>
                </a:ext>
              </a:extLst>
            </p:cNvPr>
            <p:cNvCxnSpPr/>
            <p:nvPr/>
          </p:nvCxnSpPr>
          <p:spPr>
            <a:xfrm>
              <a:off x="6273341" y="1911767"/>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7" name="Freeform: Shape 166">
              <a:extLst>
                <a:ext uri="{FF2B5EF4-FFF2-40B4-BE49-F238E27FC236}">
                  <a16:creationId xmlns:a16="http://schemas.microsoft.com/office/drawing/2014/main" xmlns=""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Arc 23">
              <a:extLst>
                <a:ext uri="{FF2B5EF4-FFF2-40B4-BE49-F238E27FC236}">
                  <a16:creationId xmlns:a16="http://schemas.microsoft.com/office/drawing/2014/main" xmlns=""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a16="http://schemas.microsoft.com/office/drawing/2014/main" xmlns=""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a16="http://schemas.microsoft.com/office/drawing/2014/main" xmlns="" id="{1BED6220-DE81-4FFC-93B4-9EFF490AEF76}"/>
                </a:ext>
              </a:extLst>
            </p:cNvPr>
            <p:cNvSpPr/>
            <p:nvPr/>
          </p:nvSpPr>
          <p:spPr>
            <a:xfrm rot="5134326">
              <a:off x="5116113" y="1420809"/>
              <a:ext cx="1302631" cy="1081699"/>
            </a:xfrm>
            <a:prstGeom prst="arc">
              <a:avLst>
                <a:gd name="adj1" fmla="val 2502042"/>
                <a:gd name="adj2" fmla="val 15454044"/>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a16="http://schemas.microsoft.com/office/drawing/2014/main" xmlns=""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sp>
          <p:nvSpPr>
            <p:cNvPr id="6" name="TextBox 5">
              <a:extLst>
                <a:ext uri="{FF2B5EF4-FFF2-40B4-BE49-F238E27FC236}">
                  <a16:creationId xmlns:a16="http://schemas.microsoft.com/office/drawing/2014/main" xmlns="" id="{C4EFA306-9314-434E-B9C3-32A687908447}"/>
                </a:ext>
              </a:extLst>
            </p:cNvPr>
            <p:cNvSpPr txBox="1"/>
            <p:nvPr/>
          </p:nvSpPr>
          <p:spPr>
            <a:xfrm>
              <a:off x="5837767" y="1768466"/>
              <a:ext cx="875561" cy="261610"/>
            </a:xfrm>
            <a:prstGeom prst="rect">
              <a:avLst/>
            </a:prstGeom>
            <a:solidFill>
              <a:schemeClr val="tx1"/>
            </a:solidFill>
          </p:spPr>
          <p:txBody>
            <a:bodyPr wrap="none" rtlCol="0">
              <a:spAutoFit/>
            </a:bodyPr>
            <a:lstStyle/>
            <a:p>
              <a:r>
                <a:rPr lang="en-US" sz="1050" dirty="0">
                  <a:solidFill>
                    <a:schemeClr val="bg1"/>
                  </a:solidFill>
                </a:rPr>
                <a:t>External API</a:t>
              </a:r>
            </a:p>
          </p:txBody>
        </p:sp>
        <p:sp>
          <p:nvSpPr>
            <p:cNvPr id="64" name="Rectangle 63"/>
            <p:cNvSpPr/>
            <p:nvPr/>
          </p:nvSpPr>
          <p:spPr>
            <a:xfrm>
              <a:off x="1590448" y="11788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lang="en-US" sz="1200" b="1" dirty="0">
                  <a:solidFill>
                    <a:prstClr val="black"/>
                  </a:solidFill>
                  <a:latin typeface="Calibri"/>
                </a:rPr>
                <a:t>Service Design &amp; Creation</a:t>
              </a:r>
            </a:p>
          </p:txBody>
        </p:sp>
        <p:sp>
          <p:nvSpPr>
            <p:cNvPr id="177" name="TextBox 176">
              <a:extLst>
                <a:ext uri="{FF2B5EF4-FFF2-40B4-BE49-F238E27FC236}">
                  <a16:creationId xmlns:a16="http://schemas.microsoft.com/office/drawing/2014/main" xmlns="" id="{C4206578-DBF4-4FBD-907E-93921EBE418F}"/>
                </a:ext>
              </a:extLst>
            </p:cNvPr>
            <p:cNvSpPr txBox="1"/>
            <p:nvPr/>
          </p:nvSpPr>
          <p:spPr>
            <a:xfrm rot="16200000" flipH="1">
              <a:off x="-805778" y="3933731"/>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sp>
          <p:nvSpPr>
            <p:cNvPr id="178" name="Arc 39">
              <a:extLst>
                <a:ext uri="{FF2B5EF4-FFF2-40B4-BE49-F238E27FC236}">
                  <a16:creationId xmlns:a16="http://schemas.microsoft.com/office/drawing/2014/main" xmlns="" id="{7A55F83F-A181-48C3-8B58-848B37239DC5}"/>
                </a:ext>
              </a:extLst>
            </p:cNvPr>
            <p:cNvSpPr/>
            <p:nvPr/>
          </p:nvSpPr>
          <p:spPr>
            <a:xfrm rot="3174480" flipV="1">
              <a:off x="8261886" y="3505176"/>
              <a:ext cx="286120" cy="282754"/>
            </a:xfrm>
            <a:custGeom>
              <a:avLst/>
              <a:gdLst>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5" fmla="*/ 137160 w 274320"/>
                <a:gd name="connsiteY5" fmla="*/ 137160 h 274320"/>
                <a:gd name="connsiteX6" fmla="*/ 137160 w 274320"/>
                <a:gd name="connsiteY6" fmla="*/ 0 h 274320"/>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5" fmla="*/ 145634 w 282803"/>
                <a:gd name="connsiteY5" fmla="*/ 137160 h 274320"/>
                <a:gd name="connsiteX6" fmla="*/ 145634 w 282803"/>
                <a:gd name="connsiteY6" fmla="*/ 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0" fmla="*/ 145634 w 282803"/>
                <a:gd name="connsiteY0" fmla="*/ 0 h 300309"/>
                <a:gd name="connsiteX1" fmla="*/ 276206 w 282803"/>
                <a:gd name="connsiteY1" fmla="*/ 95163 h 300309"/>
                <a:gd name="connsiteX2" fmla="*/ 225594 w 282803"/>
                <a:gd name="connsiteY2" fmla="*/ 248602 h 300309"/>
                <a:gd name="connsiteX3" fmla="*/ 64028 w 282803"/>
                <a:gd name="connsiteY3" fmla="*/ 247403 h 300309"/>
                <a:gd name="connsiteX4" fmla="*/ 15699 w 282803"/>
                <a:gd name="connsiteY4" fmla="*/ 93230 h 300309"/>
                <a:gd name="connsiteX5" fmla="*/ 145634 w 282803"/>
                <a:gd name="connsiteY5" fmla="*/ 137160 h 300309"/>
                <a:gd name="connsiteX6" fmla="*/ 145634 w 282803"/>
                <a:gd name="connsiteY6" fmla="*/ 0 h 300309"/>
                <a:gd name="connsiteX0" fmla="*/ 145634 w 282803"/>
                <a:gd name="connsiteY0" fmla="*/ 0 h 300309"/>
                <a:gd name="connsiteX1" fmla="*/ 276206 w 282803"/>
                <a:gd name="connsiteY1" fmla="*/ 95163 h 300309"/>
                <a:gd name="connsiteX2" fmla="*/ 225594 w 282803"/>
                <a:gd name="connsiteY2" fmla="*/ 248602 h 300309"/>
                <a:gd name="connsiteX3" fmla="*/ 51080 w 282803"/>
                <a:gd name="connsiteY3" fmla="*/ 286754 h 300309"/>
                <a:gd name="connsiteX4" fmla="*/ 15699 w 282803"/>
                <a:gd name="connsiteY4" fmla="*/ 93230 h 300309"/>
                <a:gd name="connsiteX0" fmla="*/ 148951 w 286120"/>
                <a:gd name="connsiteY0" fmla="*/ 0 h 282754"/>
                <a:gd name="connsiteX1" fmla="*/ 279523 w 286120"/>
                <a:gd name="connsiteY1" fmla="*/ 95163 h 282754"/>
                <a:gd name="connsiteX2" fmla="*/ 228911 w 286120"/>
                <a:gd name="connsiteY2" fmla="*/ 248602 h 282754"/>
                <a:gd name="connsiteX3" fmla="*/ 67345 w 286120"/>
                <a:gd name="connsiteY3" fmla="*/ 247403 h 282754"/>
                <a:gd name="connsiteX4" fmla="*/ 19016 w 286120"/>
                <a:gd name="connsiteY4" fmla="*/ 93230 h 282754"/>
                <a:gd name="connsiteX5" fmla="*/ 148951 w 286120"/>
                <a:gd name="connsiteY5" fmla="*/ 137160 h 282754"/>
                <a:gd name="connsiteX6" fmla="*/ 148951 w 286120"/>
                <a:gd name="connsiteY6" fmla="*/ 0 h 282754"/>
                <a:gd name="connsiteX0" fmla="*/ 148951 w 286120"/>
                <a:gd name="connsiteY0" fmla="*/ 0 h 282754"/>
                <a:gd name="connsiteX1" fmla="*/ 279523 w 286120"/>
                <a:gd name="connsiteY1" fmla="*/ 95163 h 282754"/>
                <a:gd name="connsiteX2" fmla="*/ 228911 w 286120"/>
                <a:gd name="connsiteY2" fmla="*/ 248602 h 282754"/>
                <a:gd name="connsiteX3" fmla="*/ 31255 w 286120"/>
                <a:gd name="connsiteY3" fmla="*/ 264835 h 282754"/>
                <a:gd name="connsiteX4" fmla="*/ 19016 w 286120"/>
                <a:gd name="connsiteY4" fmla="*/ 93230 h 282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20" h="282754" stroke="0" extrusionOk="0">
                  <a:moveTo>
                    <a:pt x="148951" y="0"/>
                  </a:moveTo>
                  <a:cubicBezTo>
                    <a:pt x="208522" y="0"/>
                    <a:pt x="261283" y="38453"/>
                    <a:pt x="279523" y="95163"/>
                  </a:cubicBezTo>
                  <a:cubicBezTo>
                    <a:pt x="297763" y="151873"/>
                    <a:pt x="277313" y="213873"/>
                    <a:pt x="228911" y="248602"/>
                  </a:cubicBezTo>
                  <a:cubicBezTo>
                    <a:pt x="180510" y="283330"/>
                    <a:pt x="115225" y="282846"/>
                    <a:pt x="67345" y="247403"/>
                  </a:cubicBezTo>
                  <a:cubicBezTo>
                    <a:pt x="19464" y="211960"/>
                    <a:pt x="-19639" y="236725"/>
                    <a:pt x="19016" y="93230"/>
                  </a:cubicBezTo>
                  <a:lnTo>
                    <a:pt x="148951" y="137160"/>
                  </a:lnTo>
                  <a:lnTo>
                    <a:pt x="148951" y="0"/>
                  </a:lnTo>
                  <a:close/>
                </a:path>
                <a:path w="286120" h="282754" fill="none">
                  <a:moveTo>
                    <a:pt x="148951" y="0"/>
                  </a:moveTo>
                  <a:cubicBezTo>
                    <a:pt x="208522" y="0"/>
                    <a:pt x="261283" y="38453"/>
                    <a:pt x="279523" y="95163"/>
                  </a:cubicBezTo>
                  <a:cubicBezTo>
                    <a:pt x="297763" y="151873"/>
                    <a:pt x="270289" y="220323"/>
                    <a:pt x="228911" y="248602"/>
                  </a:cubicBezTo>
                  <a:cubicBezTo>
                    <a:pt x="187533" y="276881"/>
                    <a:pt x="79135" y="300278"/>
                    <a:pt x="31255" y="264835"/>
                  </a:cubicBezTo>
                  <a:cubicBezTo>
                    <a:pt x="-16626" y="229392"/>
                    <a:pt x="-64" y="149663"/>
                    <a:pt x="19016" y="93230"/>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2" name="Freeform: Shape 181">
              <a:extLst>
                <a:ext uri="{FF2B5EF4-FFF2-40B4-BE49-F238E27FC236}">
                  <a16:creationId xmlns:a16="http://schemas.microsoft.com/office/drawing/2014/main" xmlns="" id="{CE512F64-043E-4739-9BC2-2406B736F6CA}"/>
                </a:ext>
              </a:extLst>
            </p:cNvPr>
            <p:cNvSpPr/>
            <p:nvPr/>
          </p:nvSpPr>
          <p:spPr>
            <a:xfrm>
              <a:off x="8277072" y="2615698"/>
              <a:ext cx="548533" cy="1589473"/>
            </a:xfrm>
            <a:custGeom>
              <a:avLst/>
              <a:gdLst>
                <a:gd name="connsiteX0" fmla="*/ 0 w 422608"/>
                <a:gd name="connsiteY0" fmla="*/ 529979 h 529979"/>
                <a:gd name="connsiteX1" fmla="*/ 324705 w 422608"/>
                <a:gd name="connsiteY1" fmla="*/ 425476 h 529979"/>
                <a:gd name="connsiteX2" fmla="*/ 403082 w 422608"/>
                <a:gd name="connsiteY2" fmla="*/ 149290 h 529979"/>
                <a:gd name="connsiteX3" fmla="*/ 7464 w 422608"/>
                <a:gd name="connsiteY3" fmla="*/ 0 h 529979"/>
                <a:gd name="connsiteX0" fmla="*/ 0 w 422608"/>
                <a:gd name="connsiteY0" fmla="*/ 529979 h 529979"/>
                <a:gd name="connsiteX1" fmla="*/ 324705 w 422608"/>
                <a:gd name="connsiteY1" fmla="*/ 425476 h 529979"/>
                <a:gd name="connsiteX2" fmla="*/ 403082 w 422608"/>
                <a:gd name="connsiteY2" fmla="*/ 50696 h 529979"/>
                <a:gd name="connsiteX3" fmla="*/ 7464 w 422608"/>
                <a:gd name="connsiteY3" fmla="*/ 0 h 529979"/>
                <a:gd name="connsiteX0" fmla="*/ 0 w 422608"/>
                <a:gd name="connsiteY0" fmla="*/ 538681 h 538681"/>
                <a:gd name="connsiteX1" fmla="*/ 324705 w 422608"/>
                <a:gd name="connsiteY1" fmla="*/ 434178 h 538681"/>
                <a:gd name="connsiteX2" fmla="*/ 403082 w 422608"/>
                <a:gd name="connsiteY2" fmla="*/ 59398 h 538681"/>
                <a:gd name="connsiteX3" fmla="*/ 7464 w 422608"/>
                <a:gd name="connsiteY3" fmla="*/ 8702 h 538681"/>
                <a:gd name="connsiteX0" fmla="*/ 0 w 457354"/>
                <a:gd name="connsiteY0" fmla="*/ 541487 h 543634"/>
                <a:gd name="connsiteX1" fmla="*/ 410547 w 457354"/>
                <a:gd name="connsiteY1" fmla="*/ 500366 h 543634"/>
                <a:gd name="connsiteX2" fmla="*/ 403082 w 457354"/>
                <a:gd name="connsiteY2" fmla="*/ 62204 h 543634"/>
                <a:gd name="connsiteX3" fmla="*/ 7464 w 457354"/>
                <a:gd name="connsiteY3" fmla="*/ 11508 h 543634"/>
                <a:gd name="connsiteX0" fmla="*/ 0 w 457354"/>
                <a:gd name="connsiteY0" fmla="*/ 541487 h 565521"/>
                <a:gd name="connsiteX1" fmla="*/ 410547 w 457354"/>
                <a:gd name="connsiteY1" fmla="*/ 500366 h 565521"/>
                <a:gd name="connsiteX2" fmla="*/ 403082 w 457354"/>
                <a:gd name="connsiteY2" fmla="*/ 62204 h 565521"/>
                <a:gd name="connsiteX3" fmla="*/ 7464 w 457354"/>
                <a:gd name="connsiteY3" fmla="*/ 11508 h 565521"/>
                <a:gd name="connsiteX0" fmla="*/ 0 w 830678"/>
                <a:gd name="connsiteY0" fmla="*/ 573655 h 589728"/>
                <a:gd name="connsiteX1" fmla="*/ 759741 w 830678"/>
                <a:gd name="connsiteY1" fmla="*/ 500366 h 589728"/>
                <a:gd name="connsiteX2" fmla="*/ 752276 w 830678"/>
                <a:gd name="connsiteY2" fmla="*/ 62204 h 589728"/>
                <a:gd name="connsiteX3" fmla="*/ 356658 w 830678"/>
                <a:gd name="connsiteY3" fmla="*/ 11508 h 589728"/>
                <a:gd name="connsiteX0" fmla="*/ 0 w 830678"/>
                <a:gd name="connsiteY0" fmla="*/ 573655 h 584584"/>
                <a:gd name="connsiteX1" fmla="*/ 759741 w 830678"/>
                <a:gd name="connsiteY1" fmla="*/ 500366 h 584584"/>
                <a:gd name="connsiteX2" fmla="*/ 752276 w 830678"/>
                <a:gd name="connsiteY2" fmla="*/ 62204 h 584584"/>
                <a:gd name="connsiteX3" fmla="*/ 356658 w 830678"/>
                <a:gd name="connsiteY3" fmla="*/ 11508 h 584584"/>
              </a:gdLst>
              <a:ahLst/>
              <a:cxnLst>
                <a:cxn ang="0">
                  <a:pos x="connsiteX0" y="connsiteY0"/>
                </a:cxn>
                <a:cxn ang="0">
                  <a:pos x="connsiteX1" y="connsiteY1"/>
                </a:cxn>
                <a:cxn ang="0">
                  <a:pos x="connsiteX2" y="connsiteY2"/>
                </a:cxn>
                <a:cxn ang="0">
                  <a:pos x="connsiteX3" y="connsiteY3"/>
                </a:cxn>
              </a:cxnLst>
              <a:rect l="l" t="t" r="r" b="b"/>
              <a:pathLst>
                <a:path w="830678" h="584584">
                  <a:moveTo>
                    <a:pt x="0" y="573655"/>
                  </a:moveTo>
                  <a:cubicBezTo>
                    <a:pt x="570554" y="597769"/>
                    <a:pt x="634362" y="585608"/>
                    <a:pt x="759741" y="500366"/>
                  </a:cubicBezTo>
                  <a:cubicBezTo>
                    <a:pt x="885120" y="415124"/>
                    <a:pt x="819456" y="143680"/>
                    <a:pt x="752276" y="62204"/>
                  </a:cubicBezTo>
                  <a:cubicBezTo>
                    <a:pt x="685096" y="-19272"/>
                    <a:pt x="535494" y="-2122"/>
                    <a:pt x="356658" y="11508"/>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3" name="TextBox 182">
              <a:extLst>
                <a:ext uri="{FF2B5EF4-FFF2-40B4-BE49-F238E27FC236}">
                  <a16:creationId xmlns:a16="http://schemas.microsoft.com/office/drawing/2014/main" xmlns="" id="{0E9D5234-75BD-47EA-BFB3-F95CE6C8F5A5}"/>
                </a:ext>
              </a:extLst>
            </p:cNvPr>
            <p:cNvSpPr txBox="1"/>
            <p:nvPr/>
          </p:nvSpPr>
          <p:spPr>
            <a:xfrm>
              <a:off x="8222409" y="36907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OI-7</a:t>
              </a:r>
            </a:p>
          </p:txBody>
        </p:sp>
        <p:sp>
          <p:nvSpPr>
            <p:cNvPr id="184" name="TextBox 183">
              <a:extLst>
                <a:ext uri="{FF2B5EF4-FFF2-40B4-BE49-F238E27FC236}">
                  <a16:creationId xmlns:a16="http://schemas.microsoft.com/office/drawing/2014/main" xmlns="" id="{0BE2A971-5A08-492A-AEE6-4C8DD18FA0AF}"/>
                </a:ext>
              </a:extLst>
            </p:cNvPr>
            <p:cNvSpPr txBox="1"/>
            <p:nvPr/>
          </p:nvSpPr>
          <p:spPr>
            <a:xfrm>
              <a:off x="8483683" y="2929522"/>
              <a:ext cx="623810"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OI-8</a:t>
              </a:r>
            </a:p>
          </p:txBody>
        </p:sp>
        <p:sp>
          <p:nvSpPr>
            <p:cNvPr id="187" name="TextBox 186">
              <a:extLst>
                <a:ext uri="{FF2B5EF4-FFF2-40B4-BE49-F238E27FC236}">
                  <a16:creationId xmlns:a16="http://schemas.microsoft.com/office/drawing/2014/main" xmlns="" id="{7605D88D-46EA-4789-9921-E321E826B824}"/>
                </a:ext>
              </a:extLst>
            </p:cNvPr>
            <p:cNvSpPr txBox="1"/>
            <p:nvPr/>
          </p:nvSpPr>
          <p:spPr>
            <a:xfrm>
              <a:off x="3196529" y="30319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88" name="TextBox 187">
              <a:extLst>
                <a:ext uri="{FF2B5EF4-FFF2-40B4-BE49-F238E27FC236}">
                  <a16:creationId xmlns:a16="http://schemas.microsoft.com/office/drawing/2014/main" xmlns="" id="{422AB3AC-242E-4083-84EF-92CDFF40B267}"/>
                </a:ext>
              </a:extLst>
            </p:cNvPr>
            <p:cNvSpPr txBox="1"/>
            <p:nvPr/>
          </p:nvSpPr>
          <p:spPr>
            <a:xfrm>
              <a:off x="4605661" y="302066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90" name="TextBox 189">
              <a:extLst>
                <a:ext uri="{FF2B5EF4-FFF2-40B4-BE49-F238E27FC236}">
                  <a16:creationId xmlns:a16="http://schemas.microsoft.com/office/drawing/2014/main" xmlns="" id="{70289F71-4D7F-44E0-9AEF-D05721E29B41}"/>
                </a:ext>
              </a:extLst>
            </p:cNvPr>
            <p:cNvSpPr txBox="1"/>
            <p:nvPr/>
          </p:nvSpPr>
          <p:spPr>
            <a:xfrm>
              <a:off x="3685232" y="438953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OI-10</a:t>
              </a:r>
            </a:p>
          </p:txBody>
        </p:sp>
        <p:sp>
          <p:nvSpPr>
            <p:cNvPr id="7" name="Freeform: Shape 6">
              <a:extLst>
                <a:ext uri="{FF2B5EF4-FFF2-40B4-BE49-F238E27FC236}">
                  <a16:creationId xmlns:a16="http://schemas.microsoft.com/office/drawing/2014/main" xmlns="" id="{5F522AD7-32E0-4DD0-BD5E-638847CFB6C2}"/>
                </a:ext>
              </a:extLst>
            </p:cNvPr>
            <p:cNvSpPr/>
            <p:nvPr/>
          </p:nvSpPr>
          <p:spPr>
            <a:xfrm>
              <a:off x="2175435" y="1494119"/>
              <a:ext cx="179294" cy="2444123"/>
            </a:xfrm>
            <a:custGeom>
              <a:avLst/>
              <a:gdLst>
                <a:gd name="connsiteX0" fmla="*/ 0 w 179294"/>
                <a:gd name="connsiteY0" fmla="*/ 0 h 2540000"/>
                <a:gd name="connsiteX1" fmla="*/ 0 w 179294"/>
                <a:gd name="connsiteY1" fmla="*/ 2534023 h 2540000"/>
                <a:gd name="connsiteX2" fmla="*/ 179294 w 179294"/>
                <a:gd name="connsiteY2" fmla="*/ 2540000 h 2540000"/>
                <a:gd name="connsiteX0" fmla="*/ 0 w 179294"/>
                <a:gd name="connsiteY0" fmla="*/ 0 h 2594124"/>
                <a:gd name="connsiteX1" fmla="*/ 0 w 179294"/>
                <a:gd name="connsiteY1" fmla="*/ 2534023 h 2594124"/>
                <a:gd name="connsiteX2" fmla="*/ 179294 w 179294"/>
                <a:gd name="connsiteY2" fmla="*/ 2594124 h 2594124"/>
              </a:gdLst>
              <a:ahLst/>
              <a:cxnLst>
                <a:cxn ang="0">
                  <a:pos x="connsiteX0" y="connsiteY0"/>
                </a:cxn>
                <a:cxn ang="0">
                  <a:pos x="connsiteX1" y="connsiteY1"/>
                </a:cxn>
                <a:cxn ang="0">
                  <a:pos x="connsiteX2" y="connsiteY2"/>
                </a:cxn>
              </a:cxnLst>
              <a:rect l="l" t="t" r="r" b="b"/>
              <a:pathLst>
                <a:path w="179294" h="2594124">
                  <a:moveTo>
                    <a:pt x="0" y="0"/>
                  </a:moveTo>
                  <a:lnTo>
                    <a:pt x="0" y="2534023"/>
                  </a:lnTo>
                  <a:lnTo>
                    <a:pt x="179294" y="2594124"/>
                  </a:lnTo>
                </a:path>
              </a:pathLst>
            </a:custGeom>
            <a:noFill/>
            <a:ln w="28575" cap="flat" cmpd="sng" algn="ctr">
              <a:solidFill>
                <a:sysClr val="windowText" lastClr="000000">
                  <a:lumMod val="50000"/>
                  <a:lumOff val="50000"/>
                </a:sysClr>
              </a:solidFill>
              <a:prstDash val="solid"/>
              <a:headEnd type="none" w="med" len="med"/>
              <a:tailEnd type="none" w="med" len="med"/>
            </a:ln>
            <a:effectLst/>
          </p:spPr>
          <p:txBody>
            <a:bodyPr rtlCol="0" anchor="ctr"/>
            <a:lstStyle/>
            <a:p>
              <a:pPr algn="ctr"/>
              <a:endParaRPr lang="en-US"/>
            </a:p>
          </p:txBody>
        </p:sp>
        <p:cxnSp>
          <p:nvCxnSpPr>
            <p:cNvPr id="11" name="Straight Connector 10">
              <a:extLst>
                <a:ext uri="{FF2B5EF4-FFF2-40B4-BE49-F238E27FC236}">
                  <a16:creationId xmlns:a16="http://schemas.microsoft.com/office/drawing/2014/main" xmlns="" id="{F49FE26D-841C-4AF2-A67D-0F9F0670F4D3}"/>
                </a:ext>
              </a:extLst>
            </p:cNvPr>
            <p:cNvCxnSpPr>
              <a:cxnSpLocks/>
            </p:cNvCxnSpPr>
            <p:nvPr/>
          </p:nvCxnSpPr>
          <p:spPr>
            <a:xfrm flipV="1">
              <a:off x="2194021" y="3832719"/>
              <a:ext cx="160708" cy="54079"/>
            </a:xfrm>
            <a:prstGeom prst="line">
              <a:avLst/>
            </a:prstGeom>
            <a:noFill/>
            <a:ln w="28575" cap="flat" cmpd="sng" algn="ctr">
              <a:solidFill>
                <a:sysClr val="windowText" lastClr="000000">
                  <a:lumMod val="50000"/>
                  <a:lumOff val="50000"/>
                </a:sysClr>
              </a:solidFill>
              <a:prstDash val="solid"/>
              <a:headEnd type="none" w="med" len="med"/>
              <a:tailEnd type="none" w="med" len="med"/>
            </a:ln>
            <a:effectLst/>
          </p:spPr>
        </p:cxnSp>
        <p:sp>
          <p:nvSpPr>
            <p:cNvPr id="134" name="Rectangle: Rounded Corners 133">
              <a:extLst>
                <a:ext uri="{FF2B5EF4-FFF2-40B4-BE49-F238E27FC236}">
                  <a16:creationId xmlns:a16="http://schemas.microsoft.com/office/drawing/2014/main" xmlns=""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38" name="TextBox 137">
              <a:extLst>
                <a:ext uri="{FF2B5EF4-FFF2-40B4-BE49-F238E27FC236}">
                  <a16:creationId xmlns:a16="http://schemas.microsoft.com/office/drawing/2014/main" xmlns=""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cxnSp>
          <p:nvCxnSpPr>
            <p:cNvPr id="14" name="Straight Arrow Connector 13">
              <a:extLst>
                <a:ext uri="{FF2B5EF4-FFF2-40B4-BE49-F238E27FC236}">
                  <a16:creationId xmlns:a16="http://schemas.microsoft.com/office/drawing/2014/main" xmlns="" id="{CD5C7D58-3ED2-4B8B-854C-36384E787520}"/>
                </a:ext>
              </a:extLst>
            </p:cNvPr>
            <p:cNvCxnSpPr>
              <a:cxnSpLocks/>
              <a:stCxn id="134" idx="3"/>
            </p:cNvCxnSpPr>
            <p:nvPr/>
          </p:nvCxnSpPr>
          <p:spPr>
            <a:xfrm flipV="1">
              <a:off x="2353859" y="3691089"/>
              <a:ext cx="885599" cy="149132"/>
            </a:xfrm>
            <a:prstGeom prst="straightConnector1">
              <a:avLst/>
            </a:prstGeom>
            <a:noFill/>
            <a:ln w="19050" cap="flat" cmpd="sng" algn="ctr">
              <a:solidFill>
                <a:sysClr val="windowText" lastClr="000000"/>
              </a:solidFill>
              <a:prstDash val="solid"/>
              <a:tailEnd type="arrow"/>
            </a:ln>
            <a:effectLst/>
          </p:spPr>
        </p:cxnSp>
        <p:cxnSp>
          <p:nvCxnSpPr>
            <p:cNvPr id="192" name="Straight Arrow Connector 191">
              <a:extLst>
                <a:ext uri="{FF2B5EF4-FFF2-40B4-BE49-F238E27FC236}">
                  <a16:creationId xmlns:a16="http://schemas.microsoft.com/office/drawing/2014/main" xmlns="" id="{F0226FA5-497A-475D-B622-262ADC29870E}"/>
                </a:ext>
              </a:extLst>
            </p:cNvPr>
            <p:cNvCxnSpPr>
              <a:cxnSpLocks/>
            </p:cNvCxnSpPr>
            <p:nvPr/>
          </p:nvCxnSpPr>
          <p:spPr>
            <a:xfrm>
              <a:off x="2351937" y="3938242"/>
              <a:ext cx="887521" cy="141320"/>
            </a:xfrm>
            <a:prstGeom prst="straightConnector1">
              <a:avLst/>
            </a:prstGeom>
            <a:noFill/>
            <a:ln w="19050" cap="flat" cmpd="sng" algn="ctr">
              <a:solidFill>
                <a:sysClr val="windowText" lastClr="000000"/>
              </a:solidFill>
              <a:prstDash val="solid"/>
              <a:tailEnd type="arrow"/>
            </a:ln>
            <a:effectLst/>
          </p:spPr>
        </p:cxnSp>
        <p:sp>
          <p:nvSpPr>
            <p:cNvPr id="193" name="TextBox 192">
              <a:extLst>
                <a:ext uri="{FF2B5EF4-FFF2-40B4-BE49-F238E27FC236}">
                  <a16:creationId xmlns:a16="http://schemas.microsoft.com/office/drawing/2014/main" xmlns="" id="{9AB9B763-9B12-45BB-A8A9-B3F70306C28B}"/>
                </a:ext>
              </a:extLst>
            </p:cNvPr>
            <p:cNvSpPr txBox="1"/>
            <p:nvPr/>
          </p:nvSpPr>
          <p:spPr>
            <a:xfrm>
              <a:off x="2532641" y="37901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39" name="TextBox 38">
              <a:extLst>
                <a:ext uri="{FF2B5EF4-FFF2-40B4-BE49-F238E27FC236}">
                  <a16:creationId xmlns:a16="http://schemas.microsoft.com/office/drawing/2014/main" xmlns="" id="{1D3A3837-E319-4ED2-92A3-BC30263697A2}"/>
                </a:ext>
              </a:extLst>
            </p:cNvPr>
            <p:cNvSpPr txBox="1"/>
            <p:nvPr/>
          </p:nvSpPr>
          <p:spPr>
            <a:xfrm>
              <a:off x="10481839" y="3957782"/>
              <a:ext cx="1487325" cy="646331"/>
            </a:xfrm>
            <a:prstGeom prst="rect">
              <a:avLst/>
            </a:prstGeom>
            <a:noFill/>
          </p:spPr>
          <p:txBody>
            <a:bodyPr wrap="square" rtlCol="0">
              <a:spAutoFit/>
            </a:bodyPr>
            <a:lstStyle/>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Active &amp; Available Inventory</a:t>
              </a:r>
            </a:p>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External Registry</a:t>
              </a:r>
            </a:p>
          </p:txBody>
        </p:sp>
        <p:sp>
          <p:nvSpPr>
            <p:cNvPr id="40" name="TextBox 39">
              <a:extLst>
                <a:ext uri="{FF2B5EF4-FFF2-40B4-BE49-F238E27FC236}">
                  <a16:creationId xmlns:a16="http://schemas.microsoft.com/office/drawing/2014/main" xmlns="" id="{EF429F61-AF5A-4F4D-AFB0-8ABA426C1663}"/>
                </a:ext>
              </a:extLst>
            </p:cNvPr>
            <p:cNvSpPr txBox="1"/>
            <p:nvPr/>
          </p:nvSpPr>
          <p:spPr>
            <a:xfrm>
              <a:off x="10533863" y="2925308"/>
              <a:ext cx="1343561" cy="646331"/>
            </a:xfrm>
            <a:prstGeom prst="rect">
              <a:avLst/>
            </a:prstGeom>
            <a:noFill/>
          </p:spPr>
          <p:txBody>
            <a:bodyPr wrap="square" rtlCol="0">
              <a:spAutoFit/>
            </a:bodyPr>
            <a:lstStyle/>
            <a:p>
              <a:pPr algn="ctr" fontAlgn="base">
                <a:spcBef>
                  <a:spcPct val="0"/>
                </a:spcBef>
                <a:spcAft>
                  <a:spcPct val="0"/>
                </a:spcAft>
                <a:buClr>
                  <a:srgbClr val="CC9900"/>
                </a:buClr>
              </a:pPr>
              <a:r>
                <a:rPr lang="en-US" altLang="zh-CN" sz="1200" b="1" dirty="0">
                  <a:solidFill>
                    <a:prstClr val="black"/>
                  </a:solidFill>
                  <a:latin typeface="Calibri"/>
                  <a:ea typeface="微软雅黑" panose="020B0503020204020204" pitchFamily="34" charset="-122"/>
                </a:rPr>
                <a:t>ONAP Optimization Framework</a:t>
              </a:r>
            </a:p>
          </p:txBody>
        </p:sp>
        <p:grpSp>
          <p:nvGrpSpPr>
            <p:cNvPr id="42" name="Group 41">
              <a:extLst>
                <a:ext uri="{FF2B5EF4-FFF2-40B4-BE49-F238E27FC236}">
                  <a16:creationId xmlns:a16="http://schemas.microsoft.com/office/drawing/2014/main" xmlns="" id="{625FF29C-065C-4B9F-8186-DBE0C43637F2}"/>
                </a:ext>
              </a:extLst>
            </p:cNvPr>
            <p:cNvGrpSpPr/>
            <p:nvPr/>
          </p:nvGrpSpPr>
          <p:grpSpPr>
            <a:xfrm>
              <a:off x="10440661" y="1543019"/>
              <a:ext cx="1538960" cy="646331"/>
              <a:chOff x="10440661" y="1543019"/>
              <a:chExt cx="1538960" cy="646331"/>
            </a:xfrm>
          </p:grpSpPr>
          <p:grpSp>
            <p:nvGrpSpPr>
              <p:cNvPr id="168" name="Group 167">
                <a:extLst>
                  <a:ext uri="{FF2B5EF4-FFF2-40B4-BE49-F238E27FC236}">
                    <a16:creationId xmlns:a16="http://schemas.microsoft.com/office/drawing/2014/main" xmlns="" id="{A40DA8CC-09D0-4B2E-A854-F65EB2480A8B}"/>
                  </a:ext>
                </a:extLst>
              </p:cNvPr>
              <p:cNvGrpSpPr/>
              <p:nvPr/>
            </p:nvGrpSpPr>
            <p:grpSpPr>
              <a:xfrm>
                <a:off x="10485737" y="1588946"/>
                <a:ext cx="1451386" cy="569389"/>
                <a:chOff x="9835867" y="1695994"/>
                <a:chExt cx="1035478" cy="569389"/>
              </a:xfrm>
            </p:grpSpPr>
            <p:sp>
              <p:nvSpPr>
                <p:cNvPr id="169" name="圆角矩形 31">
                  <a:extLst>
                    <a:ext uri="{FF2B5EF4-FFF2-40B4-BE49-F238E27FC236}">
                      <a16:creationId xmlns:a16="http://schemas.microsoft.com/office/drawing/2014/main" xmlns=""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a16="http://schemas.microsoft.com/office/drawing/2014/main" xmlns="" id="{9F90E104-31F7-4E64-BC7C-D980DC32DF35}"/>
                    </a:ext>
                  </a:extLst>
                </p:cNvPr>
                <p:cNvSpPr txBox="1"/>
                <p:nvPr/>
              </p:nvSpPr>
              <p:spPr>
                <a:xfrm flipH="1">
                  <a:off x="9952508" y="1857092"/>
                  <a:ext cx="74804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41" name="TextBox 40">
                <a:extLst>
                  <a:ext uri="{FF2B5EF4-FFF2-40B4-BE49-F238E27FC236}">
                    <a16:creationId xmlns:a16="http://schemas.microsoft.com/office/drawing/2014/main" xmlns="" id="{55B80712-0E82-48D0-BA88-41A1022B30E1}"/>
                  </a:ext>
                </a:extLst>
              </p:cNvPr>
              <p:cNvSpPr txBox="1"/>
              <p:nvPr/>
            </p:nvSpPr>
            <p:spPr>
              <a:xfrm>
                <a:off x="10440661" y="1543019"/>
                <a:ext cx="1538960" cy="646331"/>
              </a:xfrm>
              <a:prstGeom prst="rect">
                <a:avLst/>
              </a:prstGeom>
              <a:noFill/>
            </p:spPr>
            <p:txBody>
              <a:bodyPr wrap="square" rtlCol="0">
                <a:spAutoFit/>
              </a:bodyPr>
              <a:lstStyle/>
              <a:p>
                <a:pPr algn="ctr" defTabSz="457200" hangingPunct="0"/>
                <a:r>
                  <a:rPr lang="en-US" sz="1200" b="1" dirty="0">
                    <a:solidFill>
                      <a:prstClr val="black"/>
                    </a:solidFill>
                    <a:latin typeface="Calibri"/>
                    <a:sym typeface="Calibri"/>
                  </a:rPr>
                  <a:t>Data Collection, Analytics, and Events</a:t>
                </a:r>
              </a:p>
              <a:p>
                <a:pPr algn="ctr" defTabSz="457200" hangingPunct="0"/>
                <a:r>
                  <a:rPr lang="en-US" sz="1200" b="1" dirty="0">
                    <a:solidFill>
                      <a:prstClr val="black"/>
                    </a:solidFill>
                    <a:latin typeface="Calibri"/>
                    <a:sym typeface="Calibri"/>
                  </a:rPr>
                  <a:t>Event Correlation </a:t>
                </a:r>
              </a:p>
            </p:txBody>
          </p:sp>
        </p:grpSp>
      </p:grpSp>
      <p:sp>
        <p:nvSpPr>
          <p:cNvPr id="109" name="Speech Bubble: Rectangle 108">
            <a:extLst>
              <a:ext uri="{FF2B5EF4-FFF2-40B4-BE49-F238E27FC236}">
                <a16:creationId xmlns:a16="http://schemas.microsoft.com/office/drawing/2014/main" xmlns=""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sp>
        <p:nvSpPr>
          <p:cNvPr id="181" name="Speech Bubble: Rectangle 180">
            <a:extLst>
              <a:ext uri="{FF2B5EF4-FFF2-40B4-BE49-F238E27FC236}">
                <a16:creationId xmlns:a16="http://schemas.microsoft.com/office/drawing/2014/main" xmlns="" id="{FCAE468E-5DA8-44C9-85E8-8B67DAA0FF8A}"/>
              </a:ext>
            </a:extLst>
          </p:cNvPr>
          <p:cNvSpPr/>
          <p:nvPr/>
        </p:nvSpPr>
        <p:spPr>
          <a:xfrm>
            <a:off x="10016176" y="5390231"/>
            <a:ext cx="1641228" cy="883661"/>
          </a:xfrm>
          <a:prstGeom prst="wedgeRectCallout">
            <a:avLst>
              <a:gd name="adj1" fmla="val -177054"/>
              <a:gd name="adj2" fmla="val 33171"/>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  Note that this may actually be 2 APIs and not a single.</a:t>
            </a:r>
          </a:p>
        </p:txBody>
      </p:sp>
      <p:sp>
        <p:nvSpPr>
          <p:cNvPr id="185" name="Speech Bubble: Rectangle 184">
            <a:extLst>
              <a:ext uri="{FF2B5EF4-FFF2-40B4-BE49-F238E27FC236}">
                <a16:creationId xmlns:a16="http://schemas.microsoft.com/office/drawing/2014/main" xmlns="" id="{7CBD07D1-C272-4354-A6BD-4125A0C2594B}"/>
              </a:ext>
            </a:extLst>
          </p:cNvPr>
          <p:cNvSpPr/>
          <p:nvPr/>
        </p:nvSpPr>
        <p:spPr>
          <a:xfrm>
            <a:off x="9889107" y="2607172"/>
            <a:ext cx="1571788" cy="203580"/>
          </a:xfrm>
          <a:prstGeom prst="wedgeRectCallout">
            <a:avLst>
              <a:gd name="adj1" fmla="val -95733"/>
              <a:gd name="adj2" fmla="val 17255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Allotted Resources case</a:t>
            </a:r>
          </a:p>
        </p:txBody>
      </p:sp>
      <p:sp>
        <p:nvSpPr>
          <p:cNvPr id="186" name="Speech Bubble: Rectangle 185">
            <a:extLst>
              <a:ext uri="{FF2B5EF4-FFF2-40B4-BE49-F238E27FC236}">
                <a16:creationId xmlns:a16="http://schemas.microsoft.com/office/drawing/2014/main" xmlns="" id="{6F341DD4-1677-470E-9014-8A91B7900F78}"/>
              </a:ext>
            </a:extLst>
          </p:cNvPr>
          <p:cNvSpPr/>
          <p:nvPr/>
        </p:nvSpPr>
        <p:spPr>
          <a:xfrm>
            <a:off x="9993496" y="3613202"/>
            <a:ext cx="1571788" cy="203580"/>
          </a:xfrm>
          <a:prstGeom prst="wedgeRectCallout">
            <a:avLst>
              <a:gd name="adj1" fmla="val -133241"/>
              <a:gd name="adj2" fmla="val -1656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Complex Services case</a:t>
            </a:r>
          </a:p>
        </p:txBody>
      </p:sp>
      <p:sp>
        <p:nvSpPr>
          <p:cNvPr id="191" name="Speech Bubble: Rectangle 190">
            <a:extLst>
              <a:ext uri="{FF2B5EF4-FFF2-40B4-BE49-F238E27FC236}">
                <a16:creationId xmlns:a16="http://schemas.microsoft.com/office/drawing/2014/main" xmlns="" id="{067A4BD3-F947-4DFE-8F58-81F1282D8E6D}"/>
              </a:ext>
            </a:extLst>
          </p:cNvPr>
          <p:cNvSpPr/>
          <p:nvPr/>
        </p:nvSpPr>
        <p:spPr>
          <a:xfrm>
            <a:off x="1804882" y="5574507"/>
            <a:ext cx="2463610" cy="554164"/>
          </a:xfrm>
          <a:prstGeom prst="wedgeRectCallout">
            <a:avLst>
              <a:gd name="adj1" fmla="val 127690"/>
              <a:gd name="adj2" fmla="val 41856"/>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specific only to SDN-C.  E.g., “Assign Network Resources” for the VNFs in a L4+ Service.</a:t>
            </a:r>
          </a:p>
        </p:txBody>
      </p:sp>
      <p:cxnSp>
        <p:nvCxnSpPr>
          <p:cNvPr id="194" name="Straight Arrow Connector 193">
            <a:extLst>
              <a:ext uri="{FF2B5EF4-FFF2-40B4-BE49-F238E27FC236}">
                <a16:creationId xmlns:a16="http://schemas.microsoft.com/office/drawing/2014/main" xmlns="" id="{95A32E2D-1C53-4E6A-A7AC-3D2A5A55097B}"/>
              </a:ext>
            </a:extLst>
          </p:cNvPr>
          <p:cNvCxnSpPr>
            <a:cxnSpLocks/>
          </p:cNvCxnSpPr>
          <p:nvPr/>
        </p:nvCxnSpPr>
        <p:spPr>
          <a:xfrm>
            <a:off x="5527564" y="3969753"/>
            <a:ext cx="513385" cy="4551"/>
          </a:xfrm>
          <a:prstGeom prst="straightConnector1">
            <a:avLst/>
          </a:prstGeom>
          <a:noFill/>
          <a:ln w="19050" cap="flat" cmpd="sng" algn="ctr">
            <a:solidFill>
              <a:sysClr val="windowText" lastClr="000000"/>
            </a:solidFill>
            <a:prstDash val="solid"/>
            <a:headEnd type="arrow" w="med" len="med"/>
            <a:tailEnd type="arrow" w="med" len="med"/>
          </a:ln>
          <a:effectLst/>
        </p:spPr>
      </p:cxnSp>
      <p:sp>
        <p:nvSpPr>
          <p:cNvPr id="195" name="TextBox 194">
            <a:extLst>
              <a:ext uri="{FF2B5EF4-FFF2-40B4-BE49-F238E27FC236}">
                <a16:creationId xmlns:a16="http://schemas.microsoft.com/office/drawing/2014/main" xmlns="" id="{82ACA2D7-4107-4F25-9195-655E8330F779}"/>
              </a:ext>
            </a:extLst>
          </p:cNvPr>
          <p:cNvSpPr txBox="1"/>
          <p:nvPr/>
        </p:nvSpPr>
        <p:spPr>
          <a:xfrm>
            <a:off x="5562067" y="403844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OI-9</a:t>
            </a:r>
          </a:p>
        </p:txBody>
      </p:sp>
      <p:cxnSp>
        <p:nvCxnSpPr>
          <p:cNvPr id="196" name="Straight Arrow Connector 195">
            <a:extLst>
              <a:ext uri="{FF2B5EF4-FFF2-40B4-BE49-F238E27FC236}">
                <a16:creationId xmlns:a16="http://schemas.microsoft.com/office/drawing/2014/main" xmlns="" id="{0ABAB47E-241D-42FD-B564-CB47A5D26DAB}"/>
              </a:ext>
            </a:extLst>
          </p:cNvPr>
          <p:cNvCxnSpPr>
            <a:cxnSpLocks/>
          </p:cNvCxnSpPr>
          <p:nvPr/>
        </p:nvCxnSpPr>
        <p:spPr>
          <a:xfrm>
            <a:off x="5802696" y="3646553"/>
            <a:ext cx="705412" cy="415720"/>
          </a:xfrm>
          <a:prstGeom prst="straightConnector1">
            <a:avLst/>
          </a:prstGeom>
          <a:noFill/>
          <a:ln w="19050" cap="flat" cmpd="sng" algn="ctr">
            <a:solidFill>
              <a:sysClr val="windowText" lastClr="000000"/>
            </a:solidFill>
            <a:prstDash val="solid"/>
            <a:tailEnd type="arrow"/>
          </a:ln>
          <a:effectLst/>
        </p:spPr>
      </p:cxnSp>
      <p:sp>
        <p:nvSpPr>
          <p:cNvPr id="198" name="TextBox 197">
            <a:extLst>
              <a:ext uri="{FF2B5EF4-FFF2-40B4-BE49-F238E27FC236}">
                <a16:creationId xmlns:a16="http://schemas.microsoft.com/office/drawing/2014/main" xmlns="" id="{863AD96F-CBB3-4B45-A755-9D33FE90F1FE}"/>
              </a:ext>
            </a:extLst>
          </p:cNvPr>
          <p:cNvSpPr txBox="1"/>
          <p:nvPr/>
        </p:nvSpPr>
        <p:spPr>
          <a:xfrm>
            <a:off x="5520911" y="308909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spTree>
    <p:extLst>
      <p:ext uri="{BB962C8B-B14F-4D97-AF65-F5344CB8AC3E}">
        <p14:creationId xmlns:p14="http://schemas.microsoft.com/office/powerpoint/2010/main" val="1290310055"/>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24</a:t>
            </a:fld>
            <a:endParaRPr lang="en-US" dirty="0">
              <a:solidFill>
                <a:prstClr val="black">
                  <a:alpha val="50000"/>
                </a:prstClr>
              </a:solidFill>
            </a:endParaRPr>
          </a:p>
        </p:txBody>
      </p:sp>
      <p:sp>
        <p:nvSpPr>
          <p:cNvPr id="3" name="Title 2"/>
          <p:cNvSpPr>
            <a:spLocks noGrp="1"/>
          </p:cNvSpPr>
          <p:nvPr>
            <p:ph type="title"/>
          </p:nvPr>
        </p:nvSpPr>
        <p:spPr>
          <a:xfrm>
            <a:off x="104053" y="177741"/>
            <a:ext cx="11506200" cy="538770"/>
          </a:xfrm>
        </p:spPr>
        <p:txBody>
          <a:bodyPr>
            <a:normAutofit fontScale="90000"/>
          </a:bodyPr>
          <a:lstStyle/>
          <a:p>
            <a:r>
              <a:rPr lang="en-US" dirty="0"/>
              <a:t>Generic NF Controller (L4-7) Architecture</a:t>
            </a:r>
          </a:p>
        </p:txBody>
      </p:sp>
      <p:sp>
        <p:nvSpPr>
          <p:cNvPr id="4" name="Text Placeholder 3"/>
          <p:cNvSpPr>
            <a:spLocks noGrp="1"/>
          </p:cNvSpPr>
          <p:nvPr>
            <p:ph type="body" sz="quarter" idx="10"/>
          </p:nvPr>
        </p:nvSpPr>
        <p:spPr>
          <a:xfrm>
            <a:off x="0" y="999416"/>
            <a:ext cx="5400399" cy="5316859"/>
          </a:xfrm>
        </p:spPr>
        <p:txBody>
          <a:bodyPr>
            <a:normAutofit lnSpcReduction="10000"/>
          </a:bodyPr>
          <a:lstStyle/>
          <a:p>
            <a:pPr>
              <a:spcAft>
                <a:spcPts val="600"/>
              </a:spcAft>
            </a:pPr>
            <a:r>
              <a:rPr lang="en-US" sz="1400" b="1" dirty="0">
                <a:solidFill>
                  <a:srgbClr val="067AB4">
                    <a:lumMod val="75000"/>
                  </a:srgbClr>
                </a:solidFill>
              </a:rPr>
              <a:t>Generic NF Controller for L4-7 configures and maintains the health of applications throughout its lifecycle.</a:t>
            </a:r>
          </a:p>
          <a:p>
            <a:pPr marL="347041" lvl="1" indent="-170367">
              <a:spcAft>
                <a:spcPts val="600"/>
              </a:spcAft>
              <a:buFont typeface="Calibri" panose="020F0502020204030204" pitchFamily="34" charset="0"/>
              <a:buChar char="‒"/>
            </a:pPr>
            <a:r>
              <a:rPr lang="en-US" sz="1200" b="1" dirty="0">
                <a:solidFill>
                  <a:srgbClr val="000000"/>
                </a:solidFill>
              </a:rPr>
              <a:t>The Lifecycle Management Functions are a normalization of VF-C and APP-C functions into a common, extensible library </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including vendor specific VNF-Managers</a:t>
            </a:r>
          </a:p>
          <a:p>
            <a:pPr marL="347041" lvl="1" indent="-170367">
              <a:buFont typeface="Calibri" panose="020F0502020204030204" pitchFamily="34" charset="0"/>
              <a:buChar char="‒"/>
            </a:pPr>
            <a:r>
              <a:rPr lang="en-US" sz="1200" b="1" dirty="0">
                <a:solidFill>
                  <a:srgbClr val="000000"/>
                </a:solidFill>
              </a:rPr>
              <a:t>Operational control, version management, software updates,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applications/VNFs/PNFs within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Generic NF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Provide Deployment Flexibility to meet user scalability / resilience needs</a:t>
            </a:r>
          </a:p>
        </p:txBody>
      </p:sp>
      <p:sp>
        <p:nvSpPr>
          <p:cNvPr id="18" name="Rectangle 17"/>
          <p:cNvSpPr/>
          <p:nvPr/>
        </p:nvSpPr>
        <p:spPr>
          <a:xfrm>
            <a:off x="5610337" y="2260109"/>
            <a:ext cx="6471581" cy="3396213"/>
          </a:xfrm>
          <a:prstGeom prst="rect">
            <a:avLst/>
          </a:prstGeom>
          <a:solidFill>
            <a:schemeClr val="bg2">
              <a:lumMod val="60000"/>
              <a:lumOff val="40000"/>
            </a:schemeClr>
          </a:solidFill>
          <a:ln/>
        </p:spPr>
        <p:style>
          <a:lnRef idx="0">
            <a:schemeClr val="accent6"/>
          </a:lnRef>
          <a:fillRef idx="3">
            <a:schemeClr val="accent6"/>
          </a:fillRef>
          <a:effectRef idx="3">
            <a:schemeClr val="accent6"/>
          </a:effectRef>
          <a:fontRef idx="minor">
            <a:schemeClr val="lt1"/>
          </a:fontRef>
        </p:style>
        <p:txBody>
          <a:bodyPr lIns="91440" tIns="91440" rIns="91440" bIns="91440" rtlCol="0" anchor="t" anchorCtr="0"/>
          <a:lstStyle/>
          <a:p>
            <a:pPr defTabSz="913220">
              <a:defRPr/>
            </a:pPr>
            <a:r>
              <a:rPr lang="en-US" sz="2000" b="1" kern="0" dirty="0">
                <a:solidFill>
                  <a:prstClr val="black"/>
                </a:solidFill>
              </a:rPr>
              <a:t>Generic NF </a:t>
            </a:r>
          </a:p>
          <a:p>
            <a:pPr defTabSz="913220">
              <a:defRPr/>
            </a:pPr>
            <a:r>
              <a:rPr lang="en-US" sz="2000" b="1" kern="0" dirty="0">
                <a:solidFill>
                  <a:prstClr val="black"/>
                </a:solidFill>
              </a:rPr>
              <a:t>Controller</a:t>
            </a:r>
          </a:p>
        </p:txBody>
      </p:sp>
      <p:sp>
        <p:nvSpPr>
          <p:cNvPr id="19" name="Rounded Rectangle 81"/>
          <p:cNvSpPr/>
          <p:nvPr/>
        </p:nvSpPr>
        <p:spPr>
          <a:xfrm>
            <a:off x="5684539" y="4668290"/>
            <a:ext cx="6322269" cy="913105"/>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algn="ctr" defTabSz="913220">
              <a:lnSpc>
                <a:spcPts val="1199"/>
              </a:lnSpc>
              <a:defRPr/>
            </a:pPr>
            <a:r>
              <a:rPr lang="en-US" sz="1199" b="1" kern="0" dirty="0">
                <a:solidFill>
                  <a:prstClr val="black"/>
                </a:solidFill>
              </a:rPr>
              <a:t>Adapters </a:t>
            </a:r>
          </a:p>
        </p:txBody>
      </p:sp>
      <p:sp>
        <p:nvSpPr>
          <p:cNvPr id="21" name="Rounded Rectangle 44"/>
          <p:cNvSpPr/>
          <p:nvPr/>
        </p:nvSpPr>
        <p:spPr>
          <a:xfrm>
            <a:off x="7612085" y="3335394"/>
            <a:ext cx="3017903" cy="94967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r>
              <a:rPr lang="en-US" sz="1199" b="1" kern="0" dirty="0">
                <a:solidFill>
                  <a:prstClr val="black"/>
                </a:solidFill>
              </a:rPr>
              <a:t>Service Logic Processing </a:t>
            </a:r>
          </a:p>
        </p:txBody>
      </p:sp>
      <p:sp>
        <p:nvSpPr>
          <p:cNvPr id="22" name="Rounded Rectangle 46"/>
          <p:cNvSpPr/>
          <p:nvPr/>
        </p:nvSpPr>
        <p:spPr>
          <a:xfrm>
            <a:off x="5857153" y="3055736"/>
            <a:ext cx="1474711" cy="1216955"/>
          </a:xfrm>
          <a:prstGeom prst="roundRect">
            <a:avLst>
              <a:gd name="adj" fmla="val 9710"/>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endParaRPr lang="en-US" sz="1199" b="1" kern="0" dirty="0">
              <a:solidFill>
                <a:prstClr val="black"/>
              </a:solidFill>
              <a:cs typeface="Calibri" panose="020F0502020204030204" pitchFamily="34" charset="0"/>
            </a:endParaRPr>
          </a:p>
        </p:txBody>
      </p:sp>
      <p:sp>
        <p:nvSpPr>
          <p:cNvPr id="24" name="Rectangle 23"/>
          <p:cNvSpPr/>
          <p:nvPr/>
        </p:nvSpPr>
        <p:spPr>
          <a:xfrm>
            <a:off x="7935207"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Chef</a:t>
            </a:r>
          </a:p>
        </p:txBody>
      </p:sp>
      <p:sp>
        <p:nvSpPr>
          <p:cNvPr id="25" name="Rectangle 24"/>
          <p:cNvSpPr/>
          <p:nvPr/>
        </p:nvSpPr>
        <p:spPr>
          <a:xfrm>
            <a:off x="10345774" y="3438767"/>
            <a:ext cx="246890" cy="2996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26" name="Straight Arrow Connector 25"/>
          <p:cNvCxnSpPr/>
          <p:nvPr/>
        </p:nvCxnSpPr>
        <p:spPr>
          <a:xfrm>
            <a:off x="9148049" y="4296458"/>
            <a:ext cx="1754" cy="38804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049071"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0" name="Rectangle 39"/>
          <p:cNvSpPr/>
          <p:nvPr/>
        </p:nvSpPr>
        <p:spPr>
          <a:xfrm>
            <a:off x="6677069"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2" name="Rectangle 41"/>
          <p:cNvSpPr/>
          <p:nvPr/>
        </p:nvSpPr>
        <p:spPr>
          <a:xfrm>
            <a:off x="10131457" y="4198303"/>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43" name="Straight Arrow Connector 42"/>
          <p:cNvCxnSpPr/>
          <p:nvPr/>
        </p:nvCxnSpPr>
        <p:spPr>
          <a:xfrm>
            <a:off x="7319879" y="3625811"/>
            <a:ext cx="301096" cy="4118"/>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0"/>
          </p:cNvCxnSpPr>
          <p:nvPr/>
        </p:nvCxnSpPr>
        <p:spPr>
          <a:xfrm flipV="1">
            <a:off x="9121037" y="2599653"/>
            <a:ext cx="8739" cy="735741"/>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46" name="Straight Arrow Connector 45"/>
          <p:cNvCxnSpPr/>
          <p:nvPr/>
        </p:nvCxnSpPr>
        <p:spPr>
          <a:xfrm flipH="1" flipV="1">
            <a:off x="7209674" y="2612217"/>
            <a:ext cx="1740" cy="443519"/>
          </a:xfrm>
          <a:prstGeom prst="straightConnector1">
            <a:avLst/>
          </a:prstGeom>
          <a:noFill/>
          <a:ln w="28575" cap="flat" cmpd="sng" algn="ctr">
            <a:solidFill>
              <a:schemeClr val="tx1"/>
            </a:solidFill>
            <a:prstDash val="solid"/>
            <a:headEnd type="triangle" w="med" len="med"/>
            <a:tailEnd type="triangle" w="med" len="med"/>
          </a:ln>
          <a:effectLst/>
        </p:spPr>
      </p:cxnSp>
      <p:sp>
        <p:nvSpPr>
          <p:cNvPr id="51" name="Rounded Rectangle 65"/>
          <p:cNvSpPr/>
          <p:nvPr/>
        </p:nvSpPr>
        <p:spPr>
          <a:xfrm>
            <a:off x="10919711" y="3544344"/>
            <a:ext cx="1105475" cy="74641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a:t>
            </a:r>
          </a:p>
          <a:p>
            <a:pPr algn="ctr"/>
            <a:r>
              <a:rPr lang="en-US" sz="1000" kern="0" dirty="0">
                <a:solidFill>
                  <a:prstClr val="black"/>
                </a:solidFill>
              </a:rPr>
              <a:t>Service*  Topology &amp; VNF/PNF State</a:t>
            </a:r>
          </a:p>
        </p:txBody>
      </p:sp>
      <p:sp>
        <p:nvSpPr>
          <p:cNvPr id="59" name="Rectangle 58"/>
          <p:cNvSpPr/>
          <p:nvPr/>
        </p:nvSpPr>
        <p:spPr>
          <a:xfrm>
            <a:off x="7126993" y="5021477"/>
            <a:ext cx="732651"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err="1">
                <a:solidFill>
                  <a:prstClr val="white"/>
                </a:solidFill>
              </a:rPr>
              <a:t>Netconf</a:t>
            </a:r>
            <a:endParaRPr lang="en-US" sz="999" b="1" kern="0" dirty="0">
              <a:solidFill>
                <a:prstClr val="white"/>
              </a:solidFill>
            </a:endParaRPr>
          </a:p>
        </p:txBody>
      </p:sp>
      <p:sp>
        <p:nvSpPr>
          <p:cNvPr id="66" name="Rounded Rectangle 45"/>
          <p:cNvSpPr/>
          <p:nvPr/>
        </p:nvSpPr>
        <p:spPr>
          <a:xfrm>
            <a:off x="7023624" y="2347569"/>
            <a:ext cx="3383067" cy="25208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defTabSz="913220">
              <a:defRPr/>
            </a:pPr>
            <a:r>
              <a:rPr lang="en-US" sz="1199" b="1" kern="0" dirty="0">
                <a:solidFill>
                  <a:prstClr val="black"/>
                </a:solidFill>
              </a:rPr>
              <a:t>API Handler </a:t>
            </a:r>
          </a:p>
        </p:txBody>
      </p:sp>
      <p:sp>
        <p:nvSpPr>
          <p:cNvPr id="67" name="Rectangle 66"/>
          <p:cNvSpPr/>
          <p:nvPr/>
        </p:nvSpPr>
        <p:spPr>
          <a:xfrm>
            <a:off x="10351884" y="1549065"/>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68" name="Rectangle 67"/>
          <p:cNvSpPr/>
          <p:nvPr/>
        </p:nvSpPr>
        <p:spPr>
          <a:xfrm>
            <a:off x="6549015" y="1522775"/>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9" name="Rectangle 68"/>
          <p:cNvSpPr/>
          <p:nvPr/>
        </p:nvSpPr>
        <p:spPr>
          <a:xfrm>
            <a:off x="8676373"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Ansible</a:t>
            </a:r>
          </a:p>
        </p:txBody>
      </p:sp>
      <p:sp>
        <p:nvSpPr>
          <p:cNvPr id="70" name="Rectangle 69"/>
          <p:cNvSpPr/>
          <p:nvPr/>
        </p:nvSpPr>
        <p:spPr>
          <a:xfrm>
            <a:off x="9568003" y="5021402"/>
            <a:ext cx="665603" cy="365454"/>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100" name="TextBox 99"/>
          <p:cNvSpPr txBox="1"/>
          <p:nvPr/>
        </p:nvSpPr>
        <p:spPr>
          <a:xfrm>
            <a:off x="9274207" y="4936603"/>
            <a:ext cx="343364" cy="369332"/>
          </a:xfrm>
          <a:prstGeom prst="rect">
            <a:avLst/>
          </a:prstGeom>
          <a:noFill/>
        </p:spPr>
        <p:txBody>
          <a:bodyPr wrap="none" rtlCol="0">
            <a:spAutoFit/>
          </a:bodyPr>
          <a:lstStyle/>
          <a:p>
            <a:r>
              <a:rPr lang="en-US" dirty="0">
                <a:solidFill>
                  <a:prstClr val="black"/>
                </a:solidFill>
              </a:rPr>
              <a:t>…</a:t>
            </a:r>
          </a:p>
        </p:txBody>
      </p:sp>
      <p:sp>
        <p:nvSpPr>
          <p:cNvPr id="101" name="Rectangle 100"/>
          <p:cNvSpPr/>
          <p:nvPr/>
        </p:nvSpPr>
        <p:spPr>
          <a:xfrm>
            <a:off x="7492739" y="1526006"/>
            <a:ext cx="881696" cy="331960"/>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104" name="Rectangle 103"/>
          <p:cNvSpPr/>
          <p:nvPr/>
        </p:nvSpPr>
        <p:spPr>
          <a:xfrm>
            <a:off x="9028571" y="152417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108" name="TextBox 107"/>
          <p:cNvSpPr txBox="1"/>
          <p:nvPr/>
        </p:nvSpPr>
        <p:spPr>
          <a:xfrm>
            <a:off x="9295656" y="1175835"/>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109" name="TextBox 108"/>
          <p:cNvSpPr txBox="1"/>
          <p:nvPr/>
        </p:nvSpPr>
        <p:spPr>
          <a:xfrm>
            <a:off x="10448491" y="1179350"/>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110" name="TextBox 109"/>
          <p:cNvSpPr txBox="1"/>
          <p:nvPr/>
        </p:nvSpPr>
        <p:spPr>
          <a:xfrm>
            <a:off x="7538766" y="1254467"/>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grpSp>
        <p:nvGrpSpPr>
          <p:cNvPr id="144" name="Group 143"/>
          <p:cNvGrpSpPr/>
          <p:nvPr/>
        </p:nvGrpSpPr>
        <p:grpSpPr>
          <a:xfrm>
            <a:off x="7904588" y="3518803"/>
            <a:ext cx="2542944" cy="682661"/>
            <a:chOff x="7895204" y="3256537"/>
            <a:chExt cx="2542944" cy="682661"/>
          </a:xfrm>
        </p:grpSpPr>
        <p:sp>
          <p:nvSpPr>
            <p:cNvPr id="41" name="Rectangle 40"/>
            <p:cNvSpPr/>
            <p:nvPr/>
          </p:nvSpPr>
          <p:spPr>
            <a:xfrm>
              <a:off x="7903059" y="3820196"/>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grpSp>
          <p:nvGrpSpPr>
            <p:cNvPr id="53" name="Group 52"/>
            <p:cNvGrpSpPr/>
            <p:nvPr/>
          </p:nvGrpSpPr>
          <p:grpSpPr>
            <a:xfrm>
              <a:off x="7943393" y="3625122"/>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89"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0" name="Oval 89"/>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1" name="Oval 90"/>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2" name="Oval 91"/>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3" name="Oval 92"/>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94" name="Straight Connector 93"/>
              <p:cNvCxnSpPr>
                <a:stCxn id="90" idx="3"/>
                <a:endCxn id="91"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1" idx="5"/>
                <a:endCxn id="92"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91" idx="3"/>
                <a:endCxn id="93"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4" name="Group 53"/>
            <p:cNvGrpSpPr/>
            <p:nvPr/>
          </p:nvGrpSpPr>
          <p:grpSpPr>
            <a:xfrm>
              <a:off x="8721887" y="361993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80" name="Rounded Rectangle 136"/>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1" name="Oval 80"/>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2" name="Oval 81"/>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3" name="Oval 82"/>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4" name="Oval 83"/>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85" name="Straight Connector 84"/>
              <p:cNvCxnSpPr>
                <a:stCxn id="81" idx="3"/>
                <a:endCxn id="82"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82" idx="5"/>
                <a:endCxn id="83"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2" idx="3"/>
                <a:endCxn id="84"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5" name="Group 54"/>
            <p:cNvGrpSpPr/>
            <p:nvPr/>
          </p:nvGrpSpPr>
          <p:grpSpPr>
            <a:xfrm>
              <a:off x="9557364" y="362164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71" name="Rounded Rectangle 150"/>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2" name="Oval 71"/>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3" name="Oval 72"/>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4" name="Oval 73"/>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5" name="Oval 74"/>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76" name="Straight Connector 75"/>
              <p:cNvCxnSpPr>
                <a:stCxn id="72" idx="3"/>
                <a:endCxn id="73"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3" idx="5"/>
                <a:endCxn id="74"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3" idx="3"/>
                <a:endCxn id="75"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56" name="TextBox 55"/>
            <p:cNvSpPr txBox="1"/>
            <p:nvPr/>
          </p:nvSpPr>
          <p:spPr>
            <a:xfrm>
              <a:off x="7936882" y="3434855"/>
              <a:ext cx="607859" cy="215444"/>
            </a:xfrm>
            <a:prstGeom prst="rect">
              <a:avLst/>
            </a:prstGeom>
            <a:noFill/>
          </p:spPr>
          <p:txBody>
            <a:bodyPr wrap="none" rtlCol="0">
              <a:spAutoFit/>
            </a:bodyPr>
            <a:lstStyle/>
            <a:p>
              <a:pPr algn="ctr"/>
              <a:r>
                <a:rPr lang="en-US" sz="800" b="1" dirty="0" err="1">
                  <a:solidFill>
                    <a:srgbClr val="E7E6E6">
                      <a:lumMod val="25000"/>
                    </a:srgbClr>
                  </a:solidFill>
                </a:rPr>
                <a:t>Config</a:t>
              </a:r>
              <a:r>
                <a:rPr lang="en-US" sz="800" b="1" dirty="0">
                  <a:solidFill>
                    <a:srgbClr val="E7E6E6">
                      <a:lumMod val="25000"/>
                    </a:srgbClr>
                  </a:solidFill>
                </a:rPr>
                <a: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7" name="TextBox 56"/>
            <p:cNvSpPr txBox="1"/>
            <p:nvPr/>
          </p:nvSpPr>
          <p:spPr>
            <a:xfrm>
              <a:off x="9323172" y="3434855"/>
              <a:ext cx="1114976" cy="215444"/>
            </a:xfrm>
            <a:prstGeom prst="rect">
              <a:avLst/>
            </a:prstGeom>
            <a:noFill/>
          </p:spPr>
          <p:txBody>
            <a:bodyPr wrap="square" rtlCol="0">
              <a:spAutoFit/>
            </a:bodyPr>
            <a:lstStyle/>
            <a:p>
              <a:pPr algn="ctr"/>
              <a:r>
                <a:rPr lang="en-US" sz="800" b="1" dirty="0">
                  <a:solidFill>
                    <a:srgbClr val="E7E6E6">
                      <a:lumMod val="25000"/>
                    </a:srgbClr>
                  </a:solidFill>
                </a:rPr>
                <a:t>SW Upgrade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8" name="TextBox 57"/>
            <p:cNvSpPr txBox="1"/>
            <p:nvPr/>
          </p:nvSpPr>
          <p:spPr>
            <a:xfrm>
              <a:off x="8738503" y="3434855"/>
              <a:ext cx="570990" cy="215444"/>
            </a:xfrm>
            <a:prstGeom prst="rect">
              <a:avLst/>
            </a:prstGeom>
            <a:noFill/>
          </p:spPr>
          <p:txBody>
            <a:bodyPr wrap="none" rtlCol="0">
              <a:spAutoFit/>
            </a:bodyPr>
            <a:lstStyle/>
            <a:p>
              <a:pPr algn="ctr"/>
              <a:r>
                <a:rPr lang="en-US" sz="800" b="1" dirty="0">
                  <a:solidFill>
                    <a:srgbClr val="E7E6E6">
                      <a:lumMod val="25000"/>
                    </a:srgbClr>
                  </a:solidFill>
                </a:rPr>
                <a:t>Audit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64" name="TextBox 63"/>
            <p:cNvSpPr txBox="1"/>
            <p:nvPr/>
          </p:nvSpPr>
          <p:spPr>
            <a:xfrm>
              <a:off x="10085193" y="3485924"/>
              <a:ext cx="343364" cy="369332"/>
            </a:xfrm>
            <a:prstGeom prst="rect">
              <a:avLst/>
            </a:prstGeom>
            <a:noFill/>
          </p:spPr>
          <p:txBody>
            <a:bodyPr wrap="none" rtlCol="0">
              <a:spAutoFit/>
            </a:bodyPr>
            <a:lstStyle/>
            <a:p>
              <a:r>
                <a:rPr lang="en-US" dirty="0">
                  <a:solidFill>
                    <a:prstClr val="black"/>
                  </a:solidFill>
                </a:rPr>
                <a:t>…</a:t>
              </a:r>
            </a:p>
          </p:txBody>
        </p:sp>
        <p:sp>
          <p:nvSpPr>
            <p:cNvPr id="98" name="TextBox 97"/>
            <p:cNvSpPr txBox="1"/>
            <p:nvPr/>
          </p:nvSpPr>
          <p:spPr>
            <a:xfrm>
              <a:off x="7915541" y="3256537"/>
              <a:ext cx="2475357" cy="230832"/>
            </a:xfrm>
            <a:prstGeom prst="rect">
              <a:avLst/>
            </a:prstGeom>
            <a:noFill/>
          </p:spPr>
          <p:txBody>
            <a:bodyPr wrap="square" rtlCol="0">
              <a:spAutoFit/>
            </a:bodyPr>
            <a:lstStyle/>
            <a:p>
              <a:pPr algn="ctr"/>
              <a:r>
                <a:rPr lang="en-US" sz="900" b="1" dirty="0">
                  <a:solidFill>
                    <a:prstClr val="black"/>
                  </a:solidFill>
                </a:rPr>
                <a:t>Lifecycle Mgmt. Functions/</a:t>
              </a:r>
              <a:r>
                <a:rPr lang="en-US" sz="900" b="1" dirty="0" err="1">
                  <a:solidFill>
                    <a:prstClr val="black"/>
                  </a:solidFill>
                </a:rPr>
                <a:t>MicroServices</a:t>
              </a:r>
              <a:r>
                <a:rPr lang="en-US" sz="900" b="1" dirty="0">
                  <a:solidFill>
                    <a:prstClr val="black"/>
                  </a:solidFill>
                </a:rPr>
                <a:t> (</a:t>
              </a:r>
              <a:r>
                <a:rPr lang="en-US" sz="900" b="1" dirty="0" err="1">
                  <a:solidFill>
                    <a:prstClr val="black"/>
                  </a:solidFill>
                </a:rPr>
                <a:t>mS</a:t>
              </a:r>
              <a:r>
                <a:rPr lang="en-US" sz="900" b="1" dirty="0">
                  <a:solidFill>
                    <a:prstClr val="black"/>
                  </a:solidFill>
                </a:rPr>
                <a:t>)</a:t>
              </a:r>
            </a:p>
          </p:txBody>
        </p:sp>
        <p:sp>
          <p:nvSpPr>
            <p:cNvPr id="99" name="Rectangle 98"/>
            <p:cNvSpPr/>
            <p:nvPr/>
          </p:nvSpPr>
          <p:spPr>
            <a:xfrm>
              <a:off x="7895204" y="3320660"/>
              <a:ext cx="2495694" cy="618538"/>
            </a:xfrm>
            <a:prstGeom prst="rect">
              <a:avLst/>
            </a:prstGeom>
            <a:noFill/>
            <a:ln>
              <a:solidFill>
                <a:schemeClr val="bg1">
                  <a:lumMod val="50000"/>
                </a:schemeClr>
              </a:solidFill>
            </a:ln>
          </p:spPr>
          <p:style>
            <a:lnRef idx="1">
              <a:schemeClr val="accent1"/>
            </a:lnRef>
            <a:fillRef idx="2">
              <a:schemeClr val="accent1"/>
            </a:fillRef>
            <a:effectRef idx="1">
              <a:schemeClr val="accent1"/>
            </a:effectRef>
            <a:fontRef idx="minor">
              <a:schemeClr val="dk1"/>
            </a:fontRef>
          </p:style>
          <p:txBody>
            <a:bodyPr wrap="square" rtlCol="0" anchor="ctr"/>
            <a:lstStyle/>
            <a:p>
              <a:pPr defTabSz="913486">
                <a:lnSpc>
                  <a:spcPts val="899"/>
                </a:lnSpc>
                <a:defRPr/>
              </a:pPr>
              <a:endParaRPr lang="en-US" sz="1049" b="1" kern="0" dirty="0">
                <a:solidFill>
                  <a:prstClr val="black"/>
                </a:solidFill>
              </a:endParaRPr>
            </a:p>
          </p:txBody>
        </p:sp>
        <p:sp>
          <p:nvSpPr>
            <p:cNvPr id="135" name="TextBox 134"/>
            <p:cNvSpPr txBox="1"/>
            <p:nvPr/>
          </p:nvSpPr>
          <p:spPr>
            <a:xfrm>
              <a:off x="9271235" y="3493145"/>
              <a:ext cx="343364" cy="369332"/>
            </a:xfrm>
            <a:prstGeom prst="rect">
              <a:avLst/>
            </a:prstGeom>
            <a:noFill/>
          </p:spPr>
          <p:txBody>
            <a:bodyPr wrap="none" rtlCol="0">
              <a:spAutoFit/>
            </a:bodyPr>
            <a:lstStyle/>
            <a:p>
              <a:r>
                <a:rPr lang="en-US" dirty="0">
                  <a:solidFill>
                    <a:prstClr val="black"/>
                  </a:solidFill>
                </a:rPr>
                <a:t>…</a:t>
              </a:r>
            </a:p>
          </p:txBody>
        </p:sp>
        <p:sp>
          <p:nvSpPr>
            <p:cNvPr id="136" name="TextBox 135"/>
            <p:cNvSpPr txBox="1"/>
            <p:nvPr/>
          </p:nvSpPr>
          <p:spPr>
            <a:xfrm>
              <a:off x="8463811" y="3492251"/>
              <a:ext cx="343364" cy="369332"/>
            </a:xfrm>
            <a:prstGeom prst="rect">
              <a:avLst/>
            </a:prstGeom>
            <a:noFill/>
          </p:spPr>
          <p:txBody>
            <a:bodyPr wrap="none" rtlCol="0">
              <a:spAutoFit/>
            </a:bodyPr>
            <a:lstStyle/>
            <a:p>
              <a:r>
                <a:rPr lang="en-US" dirty="0">
                  <a:solidFill>
                    <a:prstClr val="black"/>
                  </a:solidFill>
                </a:rPr>
                <a:t>…</a:t>
              </a:r>
            </a:p>
          </p:txBody>
        </p:sp>
      </p:grpSp>
      <p:sp>
        <p:nvSpPr>
          <p:cNvPr id="137" name="TextBox 136"/>
          <p:cNvSpPr txBox="1"/>
          <p:nvPr/>
        </p:nvSpPr>
        <p:spPr>
          <a:xfrm>
            <a:off x="6462452" y="1181183"/>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sp>
        <p:nvSpPr>
          <p:cNvPr id="138" name="TextBox 137"/>
          <p:cNvSpPr txBox="1"/>
          <p:nvPr/>
        </p:nvSpPr>
        <p:spPr>
          <a:xfrm>
            <a:off x="5603137" y="4332095"/>
            <a:ext cx="2526874"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Generic </a:t>
            </a:r>
            <a:r>
              <a:rPr lang="en-US" sz="899" i="1" kern="0" dirty="0" smtClean="0">
                <a:solidFill>
                  <a:prstClr val="black"/>
                </a:solidFill>
              </a:rPr>
              <a:t>NF Controller </a:t>
            </a:r>
            <a:r>
              <a:rPr lang="en-US" sz="899" i="1" kern="0" dirty="0">
                <a:solidFill>
                  <a:prstClr val="black"/>
                </a:solidFill>
              </a:rPr>
              <a:t>is limited its scope of control</a:t>
            </a:r>
          </a:p>
        </p:txBody>
      </p:sp>
      <p:sp>
        <p:nvSpPr>
          <p:cNvPr id="173" name="Down Arrow 172"/>
          <p:cNvSpPr/>
          <p:nvPr/>
        </p:nvSpPr>
        <p:spPr>
          <a:xfrm>
            <a:off x="8507337" y="5747710"/>
            <a:ext cx="279621"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4" name="TextBox 173"/>
          <p:cNvSpPr txBox="1"/>
          <p:nvPr/>
        </p:nvSpPr>
        <p:spPr>
          <a:xfrm>
            <a:off x="8180144" y="5918801"/>
            <a:ext cx="934006"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Applications</a:t>
            </a:r>
          </a:p>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75" name="Left Brace 174"/>
          <p:cNvSpPr/>
          <p:nvPr/>
        </p:nvSpPr>
        <p:spPr>
          <a:xfrm rot="16200000">
            <a:off x="8492579" y="3948215"/>
            <a:ext cx="268127" cy="3206038"/>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02" name="Rectangle 101"/>
          <p:cNvSpPr/>
          <p:nvPr/>
        </p:nvSpPr>
        <p:spPr>
          <a:xfrm>
            <a:off x="5826828" y="5037629"/>
            <a:ext cx="783204"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Adapter</a:t>
            </a:r>
          </a:p>
        </p:txBody>
      </p:sp>
      <p:sp>
        <p:nvSpPr>
          <p:cNvPr id="168" name="Rectangle 167"/>
          <p:cNvSpPr/>
          <p:nvPr/>
        </p:nvSpPr>
        <p:spPr>
          <a:xfrm>
            <a:off x="5675093" y="6107832"/>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grpSp>
        <p:nvGrpSpPr>
          <p:cNvPr id="113" name="Group 112"/>
          <p:cNvGrpSpPr/>
          <p:nvPr/>
        </p:nvGrpSpPr>
        <p:grpSpPr>
          <a:xfrm>
            <a:off x="5352282" y="1965375"/>
            <a:ext cx="6468879" cy="4006222"/>
            <a:chOff x="5961882" y="1965375"/>
            <a:chExt cx="6468879" cy="4006222"/>
          </a:xfrm>
        </p:grpSpPr>
        <p:sp>
          <p:nvSpPr>
            <p:cNvPr id="114" name="Rectangle 113"/>
            <p:cNvSpPr/>
            <p:nvPr/>
          </p:nvSpPr>
          <p:spPr>
            <a:xfrm>
              <a:off x="5961888" y="5786953"/>
              <a:ext cx="1793273" cy="173693"/>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5" name="Rectangle 114"/>
            <p:cNvSpPr/>
            <p:nvPr/>
          </p:nvSpPr>
          <p:spPr>
            <a:xfrm>
              <a:off x="5961888" y="1965375"/>
              <a:ext cx="6468873" cy="18067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116" name="Rectangle 115"/>
            <p:cNvSpPr/>
            <p:nvPr/>
          </p:nvSpPr>
          <p:spPr>
            <a:xfrm rot="16200000">
              <a:off x="4050802" y="3876455"/>
              <a:ext cx="4006222" cy="184062"/>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7" name="Rectangle 116"/>
            <p:cNvSpPr/>
            <p:nvPr/>
          </p:nvSpPr>
          <p:spPr>
            <a:xfrm>
              <a:off x="6097746" y="2002862"/>
              <a:ext cx="99089" cy="11950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8" name="Rectangle 117"/>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103" name="Straight Arrow Connector 102"/>
          <p:cNvCxnSpPr>
            <a:stCxn id="101" idx="2"/>
          </p:cNvCxnSpPr>
          <p:nvPr/>
        </p:nvCxnSpPr>
        <p:spPr>
          <a:xfrm flipH="1">
            <a:off x="7925671" y="1857966"/>
            <a:ext cx="7916" cy="512857"/>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9611912" y="1851811"/>
            <a:ext cx="5461" cy="52123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68" idx="2"/>
          </p:cNvCxnSpPr>
          <p:nvPr/>
        </p:nvCxnSpPr>
        <p:spPr>
          <a:xfrm>
            <a:off x="6929455" y="1851811"/>
            <a:ext cx="6547" cy="1219516"/>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169" name="Straight Arrow Connector 168"/>
          <p:cNvCxnSpPr>
            <a:stCxn id="102" idx="2"/>
            <a:endCxn id="168" idx="0"/>
          </p:cNvCxnSpPr>
          <p:nvPr/>
        </p:nvCxnSpPr>
        <p:spPr>
          <a:xfrm flipH="1">
            <a:off x="6214220" y="5403008"/>
            <a:ext cx="4210" cy="70482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xmlns="" id="{0D5F24D4-65A7-4DBE-A719-65FAFB595C13}"/>
              </a:ext>
            </a:extLst>
          </p:cNvPr>
          <p:cNvSpPr txBox="1"/>
          <p:nvPr/>
        </p:nvSpPr>
        <p:spPr>
          <a:xfrm>
            <a:off x="6676045" y="21098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sp>
        <p:nvSpPr>
          <p:cNvPr id="119" name="TextBox 118">
            <a:extLst>
              <a:ext uri="{FF2B5EF4-FFF2-40B4-BE49-F238E27FC236}">
                <a16:creationId xmlns:a16="http://schemas.microsoft.com/office/drawing/2014/main" xmlns="" id="{0D5F24D4-65A7-4DBE-A719-65FAFB595C13}"/>
              </a:ext>
            </a:extLst>
          </p:cNvPr>
          <p:cNvSpPr txBox="1"/>
          <p:nvPr/>
        </p:nvSpPr>
        <p:spPr>
          <a:xfrm>
            <a:off x="7620990" y="21101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120" name="TextBox 119">
            <a:extLst>
              <a:ext uri="{FF2B5EF4-FFF2-40B4-BE49-F238E27FC236}">
                <a16:creationId xmlns:a16="http://schemas.microsoft.com/office/drawing/2014/main" xmlns="" id="{0D5F24D4-65A7-4DBE-A719-65FAFB595C13}"/>
              </a:ext>
            </a:extLst>
          </p:cNvPr>
          <p:cNvSpPr txBox="1"/>
          <p:nvPr/>
        </p:nvSpPr>
        <p:spPr>
          <a:xfrm>
            <a:off x="9316773" y="21093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122" name="TextBox 121">
            <a:extLst>
              <a:ext uri="{FF2B5EF4-FFF2-40B4-BE49-F238E27FC236}">
                <a16:creationId xmlns:a16="http://schemas.microsoft.com/office/drawing/2014/main" xmlns="" id="{0D5F24D4-65A7-4DBE-A719-65FAFB595C13}"/>
              </a:ext>
            </a:extLst>
          </p:cNvPr>
          <p:cNvSpPr txBox="1"/>
          <p:nvPr/>
        </p:nvSpPr>
        <p:spPr>
          <a:xfrm>
            <a:off x="5964964" y="555700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23" name="Rectangle 22"/>
          <p:cNvSpPr/>
          <p:nvPr/>
        </p:nvSpPr>
        <p:spPr>
          <a:xfrm>
            <a:off x="10829107" y="5033125"/>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179" name="TextBox 178"/>
          <p:cNvSpPr txBox="1"/>
          <p:nvPr/>
        </p:nvSpPr>
        <p:spPr>
          <a:xfrm>
            <a:off x="10676237" y="5852563"/>
            <a:ext cx="1193385" cy="645695"/>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Specific VNF Managers</a:t>
            </a:r>
          </a:p>
          <a:p>
            <a:pPr algn="ctr" defTabSz="913220">
              <a:defRPr/>
            </a:pPr>
            <a:r>
              <a:rPr lang="en-US" sz="899" b="1" i="1" kern="0" dirty="0">
                <a:solidFill>
                  <a:prstClr val="black"/>
                </a:solidFill>
              </a:rPr>
              <a:t>Element Mgt. Systems</a:t>
            </a:r>
          </a:p>
        </p:txBody>
      </p:sp>
      <p:sp>
        <p:nvSpPr>
          <p:cNvPr id="125" name="TextBox 124">
            <a:extLst>
              <a:ext uri="{FF2B5EF4-FFF2-40B4-BE49-F238E27FC236}">
                <a16:creationId xmlns:a16="http://schemas.microsoft.com/office/drawing/2014/main" xmlns="" id="{0D5F24D4-65A7-4DBE-A719-65FAFB595C13}"/>
              </a:ext>
            </a:extLst>
          </p:cNvPr>
          <p:cNvSpPr txBox="1"/>
          <p:nvPr/>
        </p:nvSpPr>
        <p:spPr>
          <a:xfrm>
            <a:off x="8845673" y="274314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27" name="TextBox 126">
            <a:extLst>
              <a:ext uri="{FF2B5EF4-FFF2-40B4-BE49-F238E27FC236}">
                <a16:creationId xmlns:a16="http://schemas.microsoft.com/office/drawing/2014/main" xmlns="" id="{0D5F24D4-65A7-4DBE-A719-65FAFB595C13}"/>
              </a:ext>
            </a:extLst>
          </p:cNvPr>
          <p:cNvSpPr txBox="1"/>
          <p:nvPr/>
        </p:nvSpPr>
        <p:spPr>
          <a:xfrm>
            <a:off x="6961310" y="274187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sp>
        <p:nvSpPr>
          <p:cNvPr id="130" name="TextBox 129">
            <a:extLst>
              <a:ext uri="{FF2B5EF4-FFF2-40B4-BE49-F238E27FC236}">
                <a16:creationId xmlns:a16="http://schemas.microsoft.com/office/drawing/2014/main" xmlns="" id="{0D5F24D4-65A7-4DBE-A719-65FAFB595C13}"/>
              </a:ext>
            </a:extLst>
          </p:cNvPr>
          <p:cNvSpPr txBox="1"/>
          <p:nvPr/>
        </p:nvSpPr>
        <p:spPr>
          <a:xfrm>
            <a:off x="7218117" y="343876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grpSp>
        <p:nvGrpSpPr>
          <p:cNvPr id="6" name="Group 5"/>
          <p:cNvGrpSpPr/>
          <p:nvPr/>
        </p:nvGrpSpPr>
        <p:grpSpPr>
          <a:xfrm>
            <a:off x="6041959" y="3026756"/>
            <a:ext cx="1124446" cy="1203600"/>
            <a:chOff x="6006876" y="3231187"/>
            <a:chExt cx="1124446" cy="1203600"/>
          </a:xfrm>
        </p:grpSpPr>
        <p:sp>
          <p:nvSpPr>
            <p:cNvPr id="44" name="Can 111"/>
            <p:cNvSpPr/>
            <p:nvPr/>
          </p:nvSpPr>
          <p:spPr bwMode="auto">
            <a:xfrm>
              <a:off x="6006876" y="3298923"/>
              <a:ext cx="1124446" cy="1135864"/>
            </a:xfrm>
            <a:prstGeom prst="can">
              <a:avLst>
                <a:gd name="adj" fmla="val 15290"/>
              </a:avLst>
            </a:prstGeom>
            <a:solidFill>
              <a:schemeClr val="accent6">
                <a:lumMod val="75000"/>
              </a:schemeClr>
            </a:solidFill>
            <a:ln w="12700" cap="flat" cmpd="sng" algn="ctr">
              <a:solidFill>
                <a:srgbClr val="002060"/>
              </a:solidFill>
              <a:prstDash val="solid"/>
              <a:round/>
              <a:headEnd type="none" w="med" len="med"/>
              <a:tailEnd type="none" w="med" len="med"/>
            </a:ln>
            <a:effectLst/>
          </p:spPr>
          <p:txBody>
            <a:bodyPr vert="horz" wrap="square" lIns="0" tIns="0" rIns="0" bIns="91345" numCol="1" rtlCol="0" anchor="t" anchorCtr="0" compatLnSpc="1">
              <a:prstTxWarp prst="textNoShape">
                <a:avLst/>
              </a:prstTxWarp>
              <a:noAutofit/>
            </a:bodyPr>
            <a:lstStyle/>
            <a:p>
              <a:pPr algn="ctr" defTabSz="913486">
                <a:defRPr/>
              </a:pPr>
              <a:endParaRPr lang="en-US" sz="1200" b="1" kern="0" dirty="0">
                <a:solidFill>
                  <a:prstClr val="black"/>
                </a:solidFill>
              </a:endParaRPr>
            </a:p>
          </p:txBody>
        </p:sp>
        <p:sp>
          <p:nvSpPr>
            <p:cNvPr id="48" name="Rectangle 47"/>
            <p:cNvSpPr/>
            <p:nvPr/>
          </p:nvSpPr>
          <p:spPr>
            <a:xfrm>
              <a:off x="6049071" y="3716430"/>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VNF Descriptors</a:t>
              </a:r>
            </a:p>
          </p:txBody>
        </p:sp>
        <p:sp>
          <p:nvSpPr>
            <p:cNvPr id="162" name="Rectangle 161"/>
            <p:cNvSpPr/>
            <p:nvPr/>
          </p:nvSpPr>
          <p:spPr>
            <a:xfrm>
              <a:off x="6137694" y="3231187"/>
              <a:ext cx="877163" cy="276999"/>
            </a:xfrm>
            <a:prstGeom prst="rect">
              <a:avLst/>
            </a:prstGeom>
          </p:spPr>
          <p:txBody>
            <a:bodyPr wrap="none">
              <a:spAutoFit/>
            </a:bodyPr>
            <a:lstStyle/>
            <a:p>
              <a:pPr algn="ctr" defTabSz="913486">
                <a:defRPr/>
              </a:pPr>
              <a:r>
                <a:rPr lang="en-US" sz="1200" b="1" kern="0">
                  <a:solidFill>
                    <a:prstClr val="black"/>
                  </a:solidFill>
                </a:rPr>
                <a:t>Repository</a:t>
              </a:r>
              <a:endParaRPr lang="en-US" sz="1200" b="1" kern="0" dirty="0">
                <a:solidFill>
                  <a:prstClr val="black"/>
                </a:solidFill>
              </a:endParaRPr>
            </a:p>
          </p:txBody>
        </p:sp>
        <p:sp>
          <p:nvSpPr>
            <p:cNvPr id="164" name="Rectangle 163"/>
            <p:cNvSpPr/>
            <p:nvPr/>
          </p:nvSpPr>
          <p:spPr>
            <a:xfrm>
              <a:off x="6045581" y="389141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err="1">
                  <a:solidFill>
                    <a:prstClr val="black"/>
                  </a:solidFill>
                  <a:ea typeface="ＭＳ Ｐゴシック" charset="0"/>
                  <a:cs typeface="ＭＳ Ｐゴシック" charset="0"/>
                </a:rPr>
                <a:t>Config</a:t>
              </a:r>
              <a:r>
                <a:rPr lang="en-US" sz="900" kern="0" dirty="0">
                  <a:solidFill>
                    <a:prstClr val="black"/>
                  </a:solidFill>
                  <a:ea typeface="ＭＳ Ｐゴシック" charset="0"/>
                  <a:cs typeface="ＭＳ Ｐゴシック" charset="0"/>
                </a:rPr>
                <a:t> Templates</a:t>
              </a:r>
            </a:p>
          </p:txBody>
        </p:sp>
        <p:sp>
          <p:nvSpPr>
            <p:cNvPr id="165" name="Rectangle 164"/>
            <p:cNvSpPr/>
            <p:nvPr/>
          </p:nvSpPr>
          <p:spPr>
            <a:xfrm>
              <a:off x="6045581" y="4068187"/>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Engineering Rules</a:t>
              </a:r>
            </a:p>
          </p:txBody>
        </p:sp>
        <p:sp>
          <p:nvSpPr>
            <p:cNvPr id="166" name="Rectangle 165"/>
            <p:cNvSpPr/>
            <p:nvPr/>
          </p:nvSpPr>
          <p:spPr>
            <a:xfrm>
              <a:off x="6045581" y="353815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Service Logic</a:t>
              </a:r>
            </a:p>
          </p:txBody>
        </p:sp>
        <p:sp>
          <p:nvSpPr>
            <p:cNvPr id="131" name="Rectangle 130"/>
            <p:cNvSpPr/>
            <p:nvPr/>
          </p:nvSpPr>
          <p:spPr>
            <a:xfrm>
              <a:off x="6045910" y="4243669"/>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700" kern="0">
                  <a:solidFill>
                    <a:prstClr val="black"/>
                  </a:solidFill>
                  <a:ea typeface="ＭＳ Ｐゴシック" charset="0"/>
                  <a:cs typeface="ＭＳ Ｐゴシック" charset="0"/>
                </a:rPr>
                <a:t>Policy Cache/Event </a:t>
              </a:r>
              <a:r>
                <a:rPr lang="en-US" sz="700" kern="0" dirty="0">
                  <a:solidFill>
                    <a:prstClr val="black"/>
                  </a:solidFill>
                  <a:ea typeface="ＭＳ Ｐゴシック" charset="0"/>
                  <a:cs typeface="ＭＳ Ｐゴシック" charset="0"/>
                </a:rPr>
                <a:t>Match</a:t>
              </a:r>
            </a:p>
          </p:txBody>
        </p:sp>
      </p:grpSp>
      <p:sp>
        <p:nvSpPr>
          <p:cNvPr id="134" name="Rounded Rectangle 166"/>
          <p:cNvSpPr/>
          <p:nvPr/>
        </p:nvSpPr>
        <p:spPr>
          <a:xfrm>
            <a:off x="9898704" y="2898707"/>
            <a:ext cx="1496142" cy="27370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37" name="Elbow Connector 36"/>
          <p:cNvCxnSpPr>
            <a:stCxn id="67" idx="2"/>
            <a:endCxn id="51" idx="0"/>
          </p:cNvCxnSpPr>
          <p:nvPr/>
        </p:nvCxnSpPr>
        <p:spPr>
          <a:xfrm rot="16200000" flipH="1">
            <a:off x="10345479" y="2417374"/>
            <a:ext cx="1680000" cy="573940"/>
          </a:xfrm>
          <a:prstGeom prst="bentConnector3">
            <a:avLst>
              <a:gd name="adj1" fmla="val 50000"/>
            </a:avLst>
          </a:prstGeom>
          <a:noFill/>
          <a:ln w="19050" cap="flat" cmpd="sng" algn="ctr">
            <a:solidFill>
              <a:sysClr val="windowText" lastClr="000000"/>
            </a:solidFill>
            <a:prstDash val="solid"/>
            <a:headEnd type="triangle" w="med" len="med"/>
            <a:tailEnd type="triangle" w="med" len="med"/>
          </a:ln>
          <a:effectLst/>
        </p:spPr>
      </p:cxnSp>
      <p:sp>
        <p:nvSpPr>
          <p:cNvPr id="121" name="TextBox 120">
            <a:extLst>
              <a:ext uri="{FF2B5EF4-FFF2-40B4-BE49-F238E27FC236}">
                <a16:creationId xmlns:a16="http://schemas.microsoft.com/office/drawing/2014/main" xmlns="" id="{0D5F24D4-65A7-4DBE-A719-65FAFB595C13}"/>
              </a:ext>
            </a:extLst>
          </p:cNvPr>
          <p:cNvSpPr txBox="1"/>
          <p:nvPr/>
        </p:nvSpPr>
        <p:spPr>
          <a:xfrm>
            <a:off x="10613311" y="211075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cxnSp>
        <p:nvCxnSpPr>
          <p:cNvPr id="152" name="Straight Arrow Connector 151"/>
          <p:cNvCxnSpPr/>
          <p:nvPr/>
        </p:nvCxnSpPr>
        <p:spPr>
          <a:xfrm flipV="1">
            <a:off x="10608826" y="3998574"/>
            <a:ext cx="302002" cy="1133"/>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xmlns="" id="{0D5F24D4-65A7-4DBE-A719-65FAFB595C13}"/>
              </a:ext>
            </a:extLst>
          </p:cNvPr>
          <p:cNvSpPr txBox="1"/>
          <p:nvPr/>
        </p:nvSpPr>
        <p:spPr>
          <a:xfrm>
            <a:off x="10592663" y="4028600"/>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7" name="TextBox 156">
            <a:extLst>
              <a:ext uri="{FF2B5EF4-FFF2-40B4-BE49-F238E27FC236}">
                <a16:creationId xmlns:a16="http://schemas.microsoft.com/office/drawing/2014/main" xmlns="" id="{0D5F24D4-65A7-4DBE-A719-65FAFB595C13}"/>
              </a:ext>
            </a:extLst>
          </p:cNvPr>
          <p:cNvSpPr txBox="1"/>
          <p:nvPr/>
        </p:nvSpPr>
        <p:spPr>
          <a:xfrm>
            <a:off x="8917874" y="4403973"/>
            <a:ext cx="446221" cy="15765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grpSp>
        <p:nvGrpSpPr>
          <p:cNvPr id="5" name="Group 4"/>
          <p:cNvGrpSpPr/>
          <p:nvPr/>
        </p:nvGrpSpPr>
        <p:grpSpPr>
          <a:xfrm>
            <a:off x="10194456" y="45332"/>
            <a:ext cx="1800225" cy="940456"/>
            <a:chOff x="10194456" y="45332"/>
            <a:chExt cx="1800225" cy="940456"/>
          </a:xfrm>
        </p:grpSpPr>
        <p:sp>
          <p:nvSpPr>
            <p:cNvPr id="160" name="Rectangle 159">
              <a:extLst>
                <a:ext uri="{FF2B5EF4-FFF2-40B4-BE49-F238E27FC236}">
                  <a16:creationId xmlns:a16="http://schemas.microsoft.com/office/drawing/2014/main" xmlns="" id="{3261A921-D5CE-49C2-9B24-6EB17C1C8DA8}"/>
                </a:ext>
              </a:extLst>
            </p:cNvPr>
            <p:cNvSpPr/>
            <p:nvPr/>
          </p:nvSpPr>
          <p:spPr>
            <a:xfrm>
              <a:off x="10194456" y="273769"/>
              <a:ext cx="1773968"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161" name="TextBox 160">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163" name="Group 162">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167" name="TextBox 16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170" name="TextBox 169">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171" name="TextBox 170">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172" name="TextBox 171">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cxnSp>
        <p:nvCxnSpPr>
          <p:cNvPr id="176" name="Straight Arrow Connector 175"/>
          <p:cNvCxnSpPr/>
          <p:nvPr/>
        </p:nvCxnSpPr>
        <p:spPr>
          <a:xfrm flipV="1">
            <a:off x="10081045" y="2595675"/>
            <a:ext cx="0" cy="322334"/>
          </a:xfrm>
          <a:prstGeom prst="straightConnector1">
            <a:avLst/>
          </a:prstGeom>
          <a:noFill/>
          <a:ln w="28575" cap="flat" cmpd="sng" algn="ctr">
            <a:solidFill>
              <a:schemeClr val="tx1"/>
            </a:solidFill>
            <a:prstDash val="solid"/>
            <a:headEnd type="triangle" w="med" len="med"/>
            <a:tailEnd type="triangle" w="med" len="med"/>
          </a:ln>
          <a:effectLst/>
        </p:spPr>
      </p:cxnSp>
      <p:sp>
        <p:nvSpPr>
          <p:cNvPr id="180" name="TextBox 179">
            <a:extLst>
              <a:ext uri="{FF2B5EF4-FFF2-40B4-BE49-F238E27FC236}">
                <a16:creationId xmlns:a16="http://schemas.microsoft.com/office/drawing/2014/main" xmlns="" id="{0D5F24D4-65A7-4DBE-A719-65FAFB595C13}"/>
              </a:ext>
            </a:extLst>
          </p:cNvPr>
          <p:cNvSpPr txBox="1"/>
          <p:nvPr/>
        </p:nvSpPr>
        <p:spPr>
          <a:xfrm>
            <a:off x="9807783" y="2738262"/>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81" name="Elbow Connector 180"/>
          <p:cNvCxnSpPr/>
          <p:nvPr/>
        </p:nvCxnSpPr>
        <p:spPr>
          <a:xfrm rot="5400000">
            <a:off x="10594655" y="3228164"/>
            <a:ext cx="315770" cy="245114"/>
          </a:xfrm>
          <a:prstGeom prst="bentConnector2">
            <a:avLst/>
          </a:prstGeom>
          <a:noFill/>
          <a:ln w="19050" cap="flat" cmpd="sng" algn="ctr">
            <a:solidFill>
              <a:sysClr val="windowText" lastClr="000000"/>
            </a:solidFill>
            <a:prstDash val="solid"/>
            <a:headEnd type="triangle" w="med" len="med"/>
            <a:tailEnd type="triangle" w="med" len="med"/>
          </a:ln>
          <a:effectLst/>
        </p:spPr>
      </p:cxnSp>
      <p:cxnSp>
        <p:nvCxnSpPr>
          <p:cNvPr id="196" name="Straight Arrow Connector 195"/>
          <p:cNvCxnSpPr>
            <a:stCxn id="23" idx="2"/>
            <a:endCxn id="179" idx="0"/>
          </p:cNvCxnSpPr>
          <p:nvPr/>
        </p:nvCxnSpPr>
        <p:spPr>
          <a:xfrm flipH="1">
            <a:off x="11272930" y="5398504"/>
            <a:ext cx="2705" cy="45405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xmlns="" id="{0D5F24D4-65A7-4DBE-A719-65FAFB595C13}"/>
              </a:ext>
            </a:extLst>
          </p:cNvPr>
          <p:cNvSpPr txBox="1"/>
          <p:nvPr/>
        </p:nvSpPr>
        <p:spPr>
          <a:xfrm>
            <a:off x="11035006" y="555434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
        <p:nvSpPr>
          <p:cNvPr id="129" name="TextBox 128">
            <a:extLst>
              <a:ext uri="{FF2B5EF4-FFF2-40B4-BE49-F238E27FC236}">
                <a16:creationId xmlns:a16="http://schemas.microsoft.com/office/drawing/2014/main" xmlns="" id="{0D5F24D4-65A7-4DBE-A719-65FAFB595C13}"/>
              </a:ext>
            </a:extLst>
          </p:cNvPr>
          <p:cNvSpPr txBox="1"/>
          <p:nvPr/>
        </p:nvSpPr>
        <p:spPr>
          <a:xfrm>
            <a:off x="10684317" y="3273626"/>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Tree>
    <p:extLst>
      <p:ext uri="{BB962C8B-B14F-4D97-AF65-F5344CB8AC3E}">
        <p14:creationId xmlns:p14="http://schemas.microsoft.com/office/powerpoint/2010/main" val="488889913"/>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25</a:t>
            </a:fld>
            <a:endParaRPr lang="en-US" dirty="0">
              <a:solidFill>
                <a:prstClr val="black">
                  <a:alpha val="50000"/>
                </a:prstClr>
              </a:solidFill>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a:t>SDN-Controller Architecture</a:t>
            </a:r>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a:solidFill>
                  <a:srgbClr val="045C87"/>
                </a:solidFill>
              </a:rPr>
              <a:t>SDN Controller 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Single service/network domain scope per instance</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endParaRPr lang="en-US" sz="1600" dirty="0">
              <a:solidFill>
                <a:prstClr val="black"/>
              </a:solidFill>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r>
              <a:rPr lang="en-US" sz="1600" dirty="0">
                <a:solidFill>
                  <a:prstClr val="black"/>
                </a:solidFill>
              </a:rPr>
              <a:t>Service Control </a:t>
            </a:r>
          </a:p>
          <a:p>
            <a:pPr algn="ctr" defTabSz="1216859">
              <a:lnSpc>
                <a:spcPts val="1400"/>
              </a:lnSpc>
            </a:pPr>
            <a:r>
              <a:rPr lang="en-US" sz="1600" dirty="0">
                <a:solidFill>
                  <a:prstClr val="black"/>
                </a:solidFill>
              </a:rPr>
              <a:t>Processing</a:t>
            </a:r>
          </a:p>
        </p:txBody>
      </p:sp>
      <p:sp>
        <p:nvSpPr>
          <p:cNvPr id="24" name="TextBox 23"/>
          <p:cNvSpPr txBox="1"/>
          <p:nvPr/>
        </p:nvSpPr>
        <p:spPr>
          <a:xfrm>
            <a:off x="6176065" y="2024174"/>
            <a:ext cx="1254738" cy="707803"/>
          </a:xfrm>
          <a:prstGeom prst="rect">
            <a:avLst/>
          </a:prstGeom>
          <a:noFill/>
        </p:spPr>
        <p:txBody>
          <a:bodyPr wrap="none" lIns="91362" tIns="45679" rIns="91362" bIns="45679" rtlCol="0">
            <a:spAutoFit/>
          </a:bodyPr>
          <a:lstStyle/>
          <a:p>
            <a:pPr defTabSz="1216859"/>
            <a:r>
              <a:rPr lang="en-US" sz="2000" b="1">
                <a:solidFill>
                  <a:prstClr val="black"/>
                </a:solidFill>
              </a:rPr>
              <a:t>SDN </a:t>
            </a:r>
          </a:p>
          <a:p>
            <a:pPr defTabSz="1216859"/>
            <a:r>
              <a:rPr lang="en-US" sz="2000" b="1" dirty="0">
                <a:solidFill>
                  <a:prstClr val="black"/>
                </a:solidFill>
              </a:rPr>
              <a:t>Controller</a:t>
            </a: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algn="ctr" defTabSz="912717">
              <a:defRPr/>
            </a:pPr>
            <a:endParaRPr lang="en-US" sz="12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200" b="1" kern="0" dirty="0">
              <a:solidFill>
                <a:prstClr val="black"/>
              </a:solidFill>
            </a:endParaRPr>
          </a:p>
          <a:p>
            <a:pPr algn="ctr" defTabSz="912717">
              <a:defRPr/>
            </a:pPr>
            <a:endParaRPr lang="en-US" sz="1200" b="1" kern="0" dirty="0">
              <a:solidFill>
                <a:prstClr val="black"/>
              </a:solidFill>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algn="ctr" defTabSz="1216859"/>
            <a:r>
              <a:rPr lang="en-US" sz="800" b="1">
                <a:solidFill>
                  <a:prstClr val="black"/>
                </a:solidFill>
              </a:rPr>
              <a:t>NB Service/Network </a:t>
            </a:r>
            <a:r>
              <a:rPr lang="en-US" sz="800" b="1" dirty="0">
                <a:solidFill>
                  <a:prstClr val="black"/>
                </a:solidFill>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algn="ctr" defTabSz="912450">
              <a:defRPr/>
            </a:pPr>
            <a:r>
              <a:rPr lang="en-US" sz="1200" b="1" kern="0" dirty="0">
                <a:solidFill>
                  <a:prstClr val="black"/>
                </a:solidFill>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algn="ctr" defTabSz="912450">
              <a:lnSpc>
                <a:spcPts val="1199"/>
              </a:lnSpc>
              <a:defRPr/>
            </a:pPr>
            <a:r>
              <a:rPr lang="en-US" sz="1200" b="1" kern="0" dirty="0">
                <a:solidFill>
                  <a:prstClr val="black"/>
                </a:solidFill>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defTabSz="912717">
              <a:lnSpc>
                <a:spcPts val="899"/>
              </a:lnSpc>
              <a:defRPr/>
            </a:pPr>
            <a:endParaRPr lang="en-US" sz="1100" b="1" kern="0" dirty="0">
              <a:solidFill>
                <a:prstClr val="black"/>
              </a:solidFill>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NetConf</a:t>
            </a:r>
            <a:r>
              <a:rPr lang="en-US" sz="1000" b="1" kern="0" dirty="0">
                <a:solidFill>
                  <a:prstClr val="white"/>
                </a:solidFill>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lnSpc>
                <a:spcPts val="750"/>
              </a:lnSpc>
              <a:defRPr/>
            </a:pPr>
            <a:r>
              <a:rPr lang="en-US" sz="1000" b="1" kern="0" dirty="0">
                <a:solidFill>
                  <a:prstClr val="white"/>
                </a:solidFill>
              </a:rPr>
              <a:t>BGP LS/ </a:t>
            </a:r>
          </a:p>
          <a:p>
            <a:pPr algn="ctr" defTabSz="912717">
              <a:lnSpc>
                <a:spcPts val="750"/>
              </a:lnSpc>
              <a:defRPr/>
            </a:pPr>
            <a:r>
              <a:rPr lang="en-US" sz="1000" b="1" kern="0" dirty="0">
                <a:solidFill>
                  <a:prstClr val="white"/>
                </a:solidFill>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r>
              <a:rPr lang="en-US" dirty="0">
                <a:solidFill>
                  <a:prstClr val="black"/>
                </a:solidFill>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68" name="Rectangle 67"/>
          <p:cNvSpPr/>
          <p:nvPr/>
        </p:nvSpPr>
        <p:spPr>
          <a:xfrm>
            <a:off x="9531521"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69" name="TextBox 68"/>
          <p:cNvSpPr txBox="1"/>
          <p:nvPr/>
        </p:nvSpPr>
        <p:spPr>
          <a:xfrm>
            <a:off x="9647531" y="1027929"/>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a16="http://schemas.microsoft.com/office/drawing/2014/main" xmlns="" id="{0D5F24D4-65A7-4DBE-A719-65FAFB595C13}"/>
              </a:ext>
            </a:extLst>
          </p:cNvPr>
          <p:cNvSpPr txBox="1"/>
          <p:nvPr/>
        </p:nvSpPr>
        <p:spPr>
          <a:xfrm>
            <a:off x="8785813" y="1988540"/>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78" name="TextBox 77">
            <a:extLst>
              <a:ext uri="{FF2B5EF4-FFF2-40B4-BE49-F238E27FC236}">
                <a16:creationId xmlns:a16="http://schemas.microsoft.com/office/drawing/2014/main" xmlns="" id="{0D5F24D4-65A7-4DBE-A719-65FAFB595C13}"/>
              </a:ext>
            </a:extLst>
          </p:cNvPr>
          <p:cNvSpPr txBox="1"/>
          <p:nvPr/>
        </p:nvSpPr>
        <p:spPr>
          <a:xfrm>
            <a:off x="9871481" y="196407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80" name="TextBox 79">
            <a:extLst>
              <a:ext uri="{FF2B5EF4-FFF2-40B4-BE49-F238E27FC236}">
                <a16:creationId xmlns:a16="http://schemas.microsoft.com/office/drawing/2014/main" xmlns="" id="{0D5F24D4-65A7-4DBE-A719-65FAFB595C13}"/>
              </a:ext>
            </a:extLst>
          </p:cNvPr>
          <p:cNvSpPr txBox="1"/>
          <p:nvPr/>
        </p:nvSpPr>
        <p:spPr>
          <a:xfrm>
            <a:off x="10999139" y="197659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sp>
        <p:nvSpPr>
          <p:cNvPr id="81" name="TextBox 80">
            <a:extLst>
              <a:ext uri="{FF2B5EF4-FFF2-40B4-BE49-F238E27FC236}">
                <a16:creationId xmlns:a16="http://schemas.microsoft.com/office/drawing/2014/main" xmlns="" id="{0D5F24D4-65A7-4DBE-A719-65FAFB595C13}"/>
              </a:ext>
            </a:extLst>
          </p:cNvPr>
          <p:cNvSpPr txBox="1"/>
          <p:nvPr/>
        </p:nvSpPr>
        <p:spPr>
          <a:xfrm>
            <a:off x="6815675" y="55939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82" name="TextBox 81">
            <a:extLst>
              <a:ext uri="{FF2B5EF4-FFF2-40B4-BE49-F238E27FC236}">
                <a16:creationId xmlns:a16="http://schemas.microsoft.com/office/drawing/2014/main" xmlns="" id="{0D5F24D4-65A7-4DBE-A719-65FAFB595C13}"/>
              </a:ext>
            </a:extLst>
          </p:cNvPr>
          <p:cNvSpPr txBox="1"/>
          <p:nvPr/>
        </p:nvSpPr>
        <p:spPr>
          <a:xfrm>
            <a:off x="7038443" y="198932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a16="http://schemas.microsoft.com/office/drawing/2014/main" xmlns=""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85" name="TextBox 84">
              <a:extLst>
                <a:ext uri="{FF2B5EF4-FFF2-40B4-BE49-F238E27FC236}">
                  <a16:creationId xmlns:a16="http://schemas.microsoft.com/office/drawing/2014/main" xmlns=""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86" name="Group 85">
              <a:extLst>
                <a:ext uri="{FF2B5EF4-FFF2-40B4-BE49-F238E27FC236}">
                  <a16:creationId xmlns:a16="http://schemas.microsoft.com/office/drawing/2014/main" xmlns=""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88" name="TextBox 87">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89" name="TextBox 88">
                <a:extLst>
                  <a:ext uri="{FF2B5EF4-FFF2-40B4-BE49-F238E27FC236}">
                    <a16:creationId xmlns:a16="http://schemas.microsoft.com/office/drawing/2014/main" xmlns=""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90" name="TextBox 89">
                <a:extLst>
                  <a:ext uri="{FF2B5EF4-FFF2-40B4-BE49-F238E27FC236}">
                    <a16:creationId xmlns:a16="http://schemas.microsoft.com/office/drawing/2014/main" xmlns=""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 Logic</a:t>
            </a:r>
          </a:p>
        </p:txBody>
      </p:sp>
      <p:sp>
        <p:nvSpPr>
          <p:cNvPr id="17" name="Rectangle 16"/>
          <p:cNvSpPr/>
          <p:nvPr/>
        </p:nvSpPr>
        <p:spPr>
          <a:xfrm>
            <a:off x="6309718" y="2666801"/>
            <a:ext cx="1652857" cy="276999"/>
          </a:xfrm>
          <a:prstGeom prst="rect">
            <a:avLst/>
          </a:prstGeom>
        </p:spPr>
        <p:txBody>
          <a:bodyPr wrap="square">
            <a:spAutoFit/>
          </a:bodyPr>
          <a:lstStyle/>
          <a:p>
            <a:pPr algn="ctr" defTabSz="912717">
              <a:defRPr/>
            </a:pPr>
            <a:r>
              <a:rPr lang="en-US" sz="1200" b="1" kern="0" dirty="0">
                <a:solidFill>
                  <a:prstClr val="black"/>
                </a:solidFill>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126" name="TextBox 125"/>
          <p:cNvSpPr txBox="1"/>
          <p:nvPr/>
        </p:nvSpPr>
        <p:spPr>
          <a:xfrm>
            <a:off x="8875970" y="3347842"/>
            <a:ext cx="1104351" cy="1077218"/>
          </a:xfrm>
          <a:prstGeom prst="rect">
            <a:avLst/>
          </a:prstGeom>
          <a:noFill/>
        </p:spPr>
        <p:txBody>
          <a:bodyPr wrap="square" rtlCol="0">
            <a:spAutoFit/>
          </a:bodyPr>
          <a:lstStyle/>
          <a:p>
            <a:r>
              <a:rPr lang="en-US" sz="800" b="1" dirty="0">
                <a:solidFill>
                  <a:srgbClr val="E7E6E6">
                    <a:lumMod val="25000"/>
                  </a:srgbClr>
                </a:solidFill>
              </a:rPr>
              <a:t>IP/VRF Assign</a:t>
            </a:r>
          </a:p>
          <a:p>
            <a:r>
              <a:rPr lang="en-US" sz="800" b="1" dirty="0">
                <a:solidFill>
                  <a:srgbClr val="E7E6E6">
                    <a:lumMod val="25000"/>
                  </a:srgbClr>
                </a:solidFill>
              </a:rPr>
              <a:t>L2 Service Create</a:t>
            </a:r>
          </a:p>
          <a:p>
            <a:r>
              <a:rPr lang="en-US" sz="800" b="1" dirty="0">
                <a:solidFill>
                  <a:srgbClr val="E7E6E6">
                    <a:lumMod val="25000"/>
                  </a:srgbClr>
                </a:solidFill>
              </a:rPr>
              <a:t>L3 VPN Service Create</a:t>
            </a:r>
          </a:p>
          <a:p>
            <a:r>
              <a:rPr lang="en-US" sz="800" b="1" dirty="0">
                <a:solidFill>
                  <a:srgbClr val="E7E6E6">
                    <a:lumMod val="25000"/>
                  </a:srgbClr>
                </a:solidFill>
              </a:rPr>
              <a:t>SD-WAN Create</a:t>
            </a:r>
          </a:p>
          <a:p>
            <a:r>
              <a:rPr lang="en-US" sz="800" b="1" dirty="0">
                <a:solidFill>
                  <a:srgbClr val="E7E6E6">
                    <a:lumMod val="25000"/>
                  </a:srgbClr>
                </a:solidFill>
              </a:rPr>
              <a:t>TE Tunneling</a:t>
            </a:r>
          </a:p>
          <a:p>
            <a:r>
              <a:rPr lang="en-US" sz="800" b="1" dirty="0">
                <a:solidFill>
                  <a:srgbClr val="E7E6E6">
                    <a:lumMod val="25000"/>
                  </a:srgbClr>
                </a:solidFill>
              </a:rPr>
              <a:t>BGP </a:t>
            </a:r>
            <a:r>
              <a:rPr lang="en-US" sz="800" b="1" dirty="0" err="1">
                <a:solidFill>
                  <a:srgbClr val="E7E6E6">
                    <a:lumMod val="25000"/>
                  </a:srgbClr>
                </a:solidFill>
              </a:rPr>
              <a:t>Config</a:t>
            </a:r>
            <a:endParaRPr lang="en-US" sz="800" b="1" dirty="0">
              <a:solidFill>
                <a:srgbClr val="E7E6E6">
                  <a:lumMod val="25000"/>
                </a:srgbClr>
              </a:solidFill>
            </a:endParaRPr>
          </a:p>
          <a:p>
            <a:r>
              <a:rPr lang="en-US" sz="800" b="1" dirty="0">
                <a:solidFill>
                  <a:srgbClr val="E7E6E6">
                    <a:lumMod val="25000"/>
                  </a:srgbClr>
                </a:solidFill>
              </a:rPr>
              <a:t>SW Upgrade </a:t>
            </a:r>
          </a:p>
          <a:p>
            <a:r>
              <a:rPr lang="mr-IN" sz="800" b="1" dirty="0">
                <a:solidFill>
                  <a:srgbClr val="E7E6E6">
                    <a:lumMod val="25000"/>
                  </a:srgbClr>
                </a:solidFill>
              </a:rPr>
              <a:t>…</a:t>
            </a:r>
            <a:endParaRPr lang="en-US" sz="800" b="1" dirty="0">
              <a:solidFill>
                <a:srgbClr val="E7E6E6">
                  <a:lumMod val="25000"/>
                </a:srgbClr>
              </a:solidFill>
            </a:endParaRPr>
          </a:p>
        </p:txBody>
      </p:sp>
      <p:sp>
        <p:nvSpPr>
          <p:cNvPr id="127" name="TextBox 126"/>
          <p:cNvSpPr txBox="1"/>
          <p:nvPr/>
        </p:nvSpPr>
        <p:spPr>
          <a:xfrm>
            <a:off x="8382747" y="3767730"/>
            <a:ext cx="343364" cy="369332"/>
          </a:xfrm>
          <a:prstGeom prst="rect">
            <a:avLst/>
          </a:prstGeom>
          <a:noFill/>
        </p:spPr>
        <p:txBody>
          <a:bodyPr wrap="none" rtlCol="0">
            <a:spAutoFit/>
          </a:bodyPr>
          <a:lstStyle/>
          <a:p>
            <a:r>
              <a:rPr lang="en-US" dirty="0">
                <a:solidFill>
                  <a:prstClr val="black"/>
                </a:solidFill>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Service/Network Design &amp; </a:t>
            </a:r>
            <a:r>
              <a:rPr lang="en-US" sz="800" b="1">
                <a:solidFill>
                  <a:prstClr val="black"/>
                </a:solidFill>
              </a:rPr>
              <a:t>Engineering Rules</a:t>
            </a:r>
            <a:endParaRPr lang="en-US" sz="800" b="1" dirty="0">
              <a:solidFill>
                <a:prstClr val="black"/>
              </a:solidFill>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a:solidFill>
                  <a:prstClr val="black"/>
                </a:solidFill>
              </a:rPr>
              <a:t>Policies</a:t>
            </a:r>
            <a:endParaRPr lang="en-US" sz="800" b="1" dirty="0">
              <a:solidFill>
                <a:prstClr val="black"/>
              </a:solidFill>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OpenFlow</a:t>
            </a:r>
            <a:endParaRPr lang="en-US" sz="1000" b="1" kern="0" dirty="0">
              <a:solidFill>
                <a:prstClr val="white"/>
              </a:solidFill>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Service*  Topology &amp; </a:t>
            </a:r>
            <a:endParaRPr lang="en-US" sz="1000" kern="0" dirty="0" smtClean="0">
              <a:solidFill>
                <a:prstClr val="black"/>
              </a:solidFill>
            </a:endParaRPr>
          </a:p>
          <a:p>
            <a:pPr algn="ctr"/>
            <a:r>
              <a:rPr lang="en-US" sz="1000" kern="0" dirty="0" smtClean="0">
                <a:solidFill>
                  <a:prstClr val="black"/>
                </a:solidFill>
              </a:rPr>
              <a:t>VNF/PNF </a:t>
            </a:r>
            <a:r>
              <a:rPr lang="en-US" sz="1000" kern="0" dirty="0">
                <a:solidFill>
                  <a:prstClr val="black"/>
                </a:solidFill>
              </a:rPr>
              <a:t>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p>
          <a:p>
            <a:pPr algn="ct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a16="http://schemas.microsoft.com/office/drawing/2014/main" xmlns="" id="{0D5F24D4-65A7-4DBE-A719-65FAFB595C13}"/>
              </a:ext>
            </a:extLst>
          </p:cNvPr>
          <p:cNvSpPr txBox="1"/>
          <p:nvPr/>
        </p:nvSpPr>
        <p:spPr>
          <a:xfrm>
            <a:off x="8801041" y="2508746"/>
            <a:ext cx="273779" cy="13548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46" name="TextBox 145">
            <a:extLst>
              <a:ext uri="{FF2B5EF4-FFF2-40B4-BE49-F238E27FC236}">
                <a16:creationId xmlns:a16="http://schemas.microsoft.com/office/drawing/2014/main" xmlns="" id="{0D5F24D4-65A7-4DBE-A719-65FAFB595C13}"/>
              </a:ext>
            </a:extLst>
          </p:cNvPr>
          <p:cNvSpPr txBox="1"/>
          <p:nvPr/>
        </p:nvSpPr>
        <p:spPr>
          <a:xfrm>
            <a:off x="7885854" y="3202397"/>
            <a:ext cx="288883" cy="136981"/>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sp>
        <p:nvSpPr>
          <p:cNvPr id="147" name="TextBox 146">
            <a:extLst>
              <a:ext uri="{FF2B5EF4-FFF2-40B4-BE49-F238E27FC236}">
                <a16:creationId xmlns:a16="http://schemas.microsoft.com/office/drawing/2014/main" xmlns="" id="{0D5F24D4-65A7-4DBE-A719-65FAFB595C13}"/>
              </a:ext>
            </a:extLst>
          </p:cNvPr>
          <p:cNvSpPr txBox="1"/>
          <p:nvPr/>
        </p:nvSpPr>
        <p:spPr>
          <a:xfrm>
            <a:off x="9926026" y="3027317"/>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
        <p:nvSpPr>
          <p:cNvPr id="148" name="TextBox 147">
            <a:extLst>
              <a:ext uri="{FF2B5EF4-FFF2-40B4-BE49-F238E27FC236}">
                <a16:creationId xmlns:a16="http://schemas.microsoft.com/office/drawing/2014/main" xmlns="" id="{0D5F24D4-65A7-4DBE-A719-65FAFB595C13}"/>
              </a:ext>
            </a:extLst>
          </p:cNvPr>
          <p:cNvSpPr txBox="1"/>
          <p:nvPr/>
        </p:nvSpPr>
        <p:spPr>
          <a:xfrm>
            <a:off x="10352320" y="2494899"/>
            <a:ext cx="258754" cy="15282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a16="http://schemas.microsoft.com/office/drawing/2014/main" xmlns="" id="{0D5F24D4-65A7-4DBE-A719-65FAFB595C13}"/>
              </a:ext>
            </a:extLst>
          </p:cNvPr>
          <p:cNvSpPr txBox="1"/>
          <p:nvPr/>
        </p:nvSpPr>
        <p:spPr>
          <a:xfrm>
            <a:off x="7808335" y="2497435"/>
            <a:ext cx="287336" cy="146576"/>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a16="http://schemas.microsoft.com/office/drawing/2014/main" xmlns="" id="{0D5F24D4-65A7-4DBE-A719-65FAFB595C13}"/>
              </a:ext>
            </a:extLst>
          </p:cNvPr>
          <p:cNvSpPr txBox="1"/>
          <p:nvPr/>
        </p:nvSpPr>
        <p:spPr>
          <a:xfrm>
            <a:off x="8720490" y="4437443"/>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sp>
        <p:nvSpPr>
          <p:cNvPr id="156" name="TextBox 155">
            <a:extLst>
              <a:ext uri="{FF2B5EF4-FFF2-40B4-BE49-F238E27FC236}">
                <a16:creationId xmlns:a16="http://schemas.microsoft.com/office/drawing/2014/main" xmlns="" id="{0D5F24D4-65A7-4DBE-A719-65FAFB595C13}"/>
              </a:ext>
            </a:extLst>
          </p:cNvPr>
          <p:cNvSpPr txBox="1"/>
          <p:nvPr/>
        </p:nvSpPr>
        <p:spPr>
          <a:xfrm>
            <a:off x="9921734" y="4013465"/>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SDN Controller is limited its scope of control</a:t>
            </a:r>
          </a:p>
        </p:txBody>
      </p:sp>
      <p:sp>
        <p:nvSpPr>
          <p:cNvPr id="138" name="TextBox 137">
            <a:extLst>
              <a:ext uri="{FF2B5EF4-FFF2-40B4-BE49-F238E27FC236}">
                <a16:creationId xmlns:a16="http://schemas.microsoft.com/office/drawing/2014/main" xmlns="" id="{0D5F24D4-65A7-4DBE-A719-65FAFB595C13}"/>
              </a:ext>
            </a:extLst>
          </p:cNvPr>
          <p:cNvSpPr txBox="1"/>
          <p:nvPr/>
        </p:nvSpPr>
        <p:spPr>
          <a:xfrm>
            <a:off x="10999139" y="559881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Tree>
    <p:extLst>
      <p:ext uri="{BB962C8B-B14F-4D97-AF65-F5344CB8AC3E}">
        <p14:creationId xmlns:p14="http://schemas.microsoft.com/office/powerpoint/2010/main" val="1597049670"/>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 (DCAE) Architecture</a:t>
            </a:r>
          </a:p>
        </p:txBody>
      </p:sp>
      <p:sp>
        <p:nvSpPr>
          <p:cNvPr id="25" name="Text Placeholder 24"/>
          <p:cNvSpPr>
            <a:spLocks noGrp="1"/>
          </p:cNvSpPr>
          <p:nvPr>
            <p:ph type="body" sz="quarter" idx="10"/>
          </p:nvPr>
        </p:nvSpPr>
        <p:spPr>
          <a:xfrm>
            <a:off x="571501" y="3898540"/>
            <a:ext cx="10201528" cy="2564635"/>
          </a:xfrm>
        </p:spPr>
        <p:txBody>
          <a:bodyPr>
            <a:noAutofit/>
          </a:bodyPr>
          <a:lstStyle/>
          <a:p>
            <a:pPr marL="174625" indent="-174625">
              <a:spcBef>
                <a:spcPts val="0"/>
              </a:spcBef>
            </a:pPr>
            <a:r>
              <a:rPr lang="en-US" sz="1300" dirty="0">
                <a:solidFill>
                  <a:srgbClr val="067AB4">
                    <a:lumMod val="75000"/>
                  </a:srgbClr>
                </a:solidFill>
              </a:rPr>
              <a:t>DCAE enables real-time fault, performance and other data/event collection from service, network and infrastructure</a:t>
            </a:r>
          </a:p>
          <a:p>
            <a:pPr marL="347041" lvl="1" indent="-170367">
              <a:buFont typeface="Calibri" panose="020F0502020204030204" pitchFamily="34" charset="0"/>
              <a:buChar char="‒"/>
            </a:pPr>
            <a:r>
              <a:rPr lang="en-US" sz="1100" dirty="0">
                <a:solidFill>
                  <a:srgbClr val="000000"/>
                </a:solidFill>
              </a:rPr>
              <a:t>Collect Data &amp; Events once and make available to multiple applications</a:t>
            </a:r>
          </a:p>
          <a:p>
            <a:pPr marL="347041" lvl="1" indent="-170367">
              <a:buFont typeface="Calibri" panose="020F0502020204030204" pitchFamily="34" charset="0"/>
              <a:buChar char="‒"/>
            </a:pPr>
            <a:r>
              <a:rPr lang="en-US" sz="1100" dirty="0">
                <a:solidFill>
                  <a:srgbClr val="000000"/>
                </a:solidFill>
              </a:rPr>
              <a:t>Telemetry records from VNFs and PNFs (fault, performance, usage, etc.)</a:t>
            </a:r>
          </a:p>
          <a:p>
            <a:pPr marL="168782" indent="-168782">
              <a:spcBef>
                <a:spcPts val="0"/>
              </a:spcBef>
              <a:buFont typeface="Arial" panose="020B0604020202020204" pitchFamily="34" charset="0"/>
              <a:buChar char="•"/>
            </a:pPr>
            <a:r>
              <a:rPr lang="en-US" sz="1300" dirty="0">
                <a:solidFill>
                  <a:srgbClr val="067AB4">
                    <a:lumMod val="75000"/>
                  </a:srgbClr>
                </a:solidFill>
              </a:rPr>
              <a:t>Makes collected data available to real-time analytic µ-services to:</a:t>
            </a:r>
          </a:p>
          <a:p>
            <a:pPr marL="347041" lvl="1" indent="-170367">
              <a:buFont typeface="Calibri" panose="020F0502020204030204" pitchFamily="34" charset="0"/>
              <a:buChar char="‒"/>
            </a:pPr>
            <a:r>
              <a:rPr lang="en-US" sz="1100" dirty="0">
                <a:solidFill>
                  <a:srgbClr val="000000"/>
                </a:solidFill>
              </a:rPr>
              <a:t>Identify anomalies and other events for closed loop remediation</a:t>
            </a:r>
          </a:p>
          <a:p>
            <a:pPr marL="347041" lvl="1" indent="-170367">
              <a:buFont typeface="Calibri" panose="020F0502020204030204" pitchFamily="34" charset="0"/>
              <a:buChar char="‒"/>
            </a:pPr>
            <a:r>
              <a:rPr lang="en-US" sz="1100" dirty="0">
                <a:solidFill>
                  <a:srgbClr val="000000"/>
                </a:solidFill>
              </a:rPr>
              <a:t>Enable closed-loop automation to remedy fault/performance conditions</a:t>
            </a:r>
          </a:p>
          <a:p>
            <a:pPr marL="347041" lvl="1" indent="-170367">
              <a:buFont typeface="Calibri" panose="020F0502020204030204" pitchFamily="34" charset="0"/>
              <a:buChar char="‒"/>
            </a:pPr>
            <a:r>
              <a:rPr lang="en-US" sz="1100" dirty="0">
                <a:solidFill>
                  <a:srgbClr val="000000"/>
                </a:solidFill>
              </a:rPr>
              <a:t>Enable closed-loop automation to scale resources up/down</a:t>
            </a:r>
          </a:p>
          <a:p>
            <a:pPr marL="347041" lvl="1" indent="-170367">
              <a:buFont typeface="Calibri" panose="020F0502020204030204" pitchFamily="34" charset="0"/>
              <a:buChar char="‒"/>
            </a:pPr>
            <a:r>
              <a:rPr lang="en-US" sz="1100" dirty="0">
                <a:solidFill>
                  <a:srgbClr val="000000"/>
                </a:solidFill>
              </a:rPr>
              <a:t>Enable analysis at edge and central locations</a:t>
            </a:r>
          </a:p>
          <a:p>
            <a:pPr marL="347041" lvl="1" indent="-170367">
              <a:buFont typeface="Calibri" panose="020F0502020204030204" pitchFamily="34" charset="0"/>
              <a:buChar char="‒"/>
            </a:pPr>
            <a:r>
              <a:rPr lang="en-US" sz="1100" dirty="0">
                <a:solidFill>
                  <a:srgbClr val="000000"/>
                </a:solidFill>
              </a:rPr>
              <a:t>Extensible framework to integrate applications from various sources</a:t>
            </a:r>
          </a:p>
          <a:p>
            <a:pPr marL="168782" indent="-168782">
              <a:spcBef>
                <a:spcPts val="0"/>
              </a:spcBef>
              <a:buFont typeface="Arial" panose="020B0604020202020204" pitchFamily="34" charset="0"/>
              <a:buChar char="•"/>
            </a:pPr>
            <a:r>
              <a:rPr lang="en-US" sz="1300" dirty="0">
                <a:solidFill>
                  <a:srgbClr val="067AB4">
                    <a:lumMod val="75000"/>
                  </a:srgbClr>
                </a:solidFill>
              </a:rPr>
              <a:t>Provides Correlation &amp; Analysis to manage service at various layers</a:t>
            </a:r>
          </a:p>
          <a:p>
            <a:pPr marL="347041" lvl="1" indent="-170367">
              <a:buFont typeface="Calibri" panose="020F0502020204030204" pitchFamily="34" charset="0"/>
              <a:buChar char="‒"/>
            </a:pPr>
            <a:r>
              <a:rPr lang="en-US" sz="1100" dirty="0">
                <a:solidFill>
                  <a:srgbClr val="000000"/>
                </a:solidFill>
              </a:rPr>
              <a:t>Multi-Cloud Infrastructure layer, network element layer, Network &amp; Complex Services layer, Operational Management layer</a:t>
            </a:r>
          </a:p>
          <a:p>
            <a:pPr marL="347041" lvl="1" indent="-170367">
              <a:buFont typeface="Calibri" panose="020F0502020204030204" pitchFamily="34" charset="0"/>
              <a:buChar char="‒"/>
            </a:pPr>
            <a:r>
              <a:rPr lang="en-US" sz="1100" dirty="0">
                <a:solidFill>
                  <a:srgbClr val="000000"/>
                </a:solidFill>
              </a:rPr>
              <a:t>Cross-layer, Intra-domain and cross-domain correlation</a:t>
            </a:r>
          </a:p>
          <a:p>
            <a:endParaRPr lang="en-US" dirty="0"/>
          </a:p>
        </p:txBody>
      </p:sp>
      <p:sp>
        <p:nvSpPr>
          <p:cNvPr id="54" name="Rounded Rectangle 290"/>
          <p:cNvSpPr/>
          <p:nvPr/>
        </p:nvSpPr>
        <p:spPr>
          <a:xfrm>
            <a:off x="957304" y="1081980"/>
            <a:ext cx="7018649" cy="2648860"/>
          </a:xfrm>
          <a:prstGeom prst="roundRect">
            <a:avLst>
              <a:gd name="adj" fmla="val 4052"/>
            </a:avLst>
          </a:prstGeom>
          <a:solidFill>
            <a:srgbClr val="FF7200"/>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00"/>
              </a:solidFill>
              <a:effectLst/>
              <a:uLnTx/>
              <a:uFillTx/>
              <a:latin typeface="Calibri"/>
              <a:ea typeface="Verdana" pitchFamily="34" charset="0"/>
              <a:cs typeface="Verdana" pitchFamily="34" charset="0"/>
            </a:endParaRPr>
          </a:p>
        </p:txBody>
      </p:sp>
      <p:sp>
        <p:nvSpPr>
          <p:cNvPr id="55" name="Rectangle 54"/>
          <p:cNvSpPr/>
          <p:nvPr/>
        </p:nvSpPr>
        <p:spPr>
          <a:xfrm>
            <a:off x="1854878" y="2066996"/>
            <a:ext cx="6040167" cy="1612829"/>
          </a:xfrm>
          <a:prstGeom prst="rect">
            <a:avLst/>
          </a:prstGeom>
          <a:solidFill>
            <a:srgbClr val="FFBC85"/>
          </a:solidFill>
          <a:ln w="6350" cap="flat" cmpd="sng" algn="ctr">
            <a:no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Calibri"/>
              <a:ea typeface="+mn-ea"/>
              <a:cs typeface="+mn-cs"/>
            </a:endParaRPr>
          </a:p>
        </p:txBody>
      </p:sp>
      <p:sp>
        <p:nvSpPr>
          <p:cNvPr id="56" name="Rounded Rectangle 186"/>
          <p:cNvSpPr/>
          <p:nvPr/>
        </p:nvSpPr>
        <p:spPr>
          <a:xfrm>
            <a:off x="1981633" y="1158891"/>
            <a:ext cx="5913412" cy="588495"/>
          </a:xfrm>
          <a:prstGeom prst="roundRect">
            <a:avLst>
              <a:gd name="adj" fmla="val 4052"/>
            </a:avLst>
          </a:prstGeom>
          <a:solidFill>
            <a:srgbClr val="FFDFC5"/>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prstClr val="black"/>
              </a:solidFill>
              <a:effectLst/>
              <a:uLnTx/>
              <a:uFillTx/>
              <a:latin typeface="Calibri"/>
              <a:ea typeface="Verdana" pitchFamily="34" charset="0"/>
              <a:cs typeface="Verdana" pitchFamily="34" charset="0"/>
            </a:endParaRPr>
          </a:p>
        </p:txBody>
      </p:sp>
      <p:sp>
        <p:nvSpPr>
          <p:cNvPr id="57" name="TextBox 56"/>
          <p:cNvSpPr txBox="1"/>
          <p:nvPr/>
        </p:nvSpPr>
        <p:spPr>
          <a:xfrm>
            <a:off x="8115795" y="1986475"/>
            <a:ext cx="548227"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Streaming</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cxnSp>
        <p:nvCxnSpPr>
          <p:cNvPr id="58" name="Straight Arrow Connector 57"/>
          <p:cNvCxnSpPr/>
          <p:nvPr/>
        </p:nvCxnSpPr>
        <p:spPr>
          <a:xfrm rot="10800000">
            <a:off x="7975953" y="2300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59" name="TextBox 58"/>
          <p:cNvSpPr txBox="1"/>
          <p:nvPr/>
        </p:nvSpPr>
        <p:spPr>
          <a:xfrm>
            <a:off x="8225691" y="2342023"/>
            <a:ext cx="304571"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Batch</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sp>
        <p:nvSpPr>
          <p:cNvPr id="60" name="TextBox 59"/>
          <p:cNvSpPr txBox="1"/>
          <p:nvPr/>
        </p:nvSpPr>
        <p:spPr>
          <a:xfrm>
            <a:off x="8205446" y="2778381"/>
            <a:ext cx="325409"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SNMP</a:t>
            </a:r>
          </a:p>
        </p:txBody>
      </p:sp>
      <p:cxnSp>
        <p:nvCxnSpPr>
          <p:cNvPr id="61" name="Straight Arrow Connector 60"/>
          <p:cNvCxnSpPr/>
          <p:nvPr/>
        </p:nvCxnSpPr>
        <p:spPr>
          <a:xfrm rot="10800000">
            <a:off x="7966127" y="312407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2" name="TextBox 61"/>
          <p:cNvSpPr txBox="1"/>
          <p:nvPr/>
        </p:nvSpPr>
        <p:spPr>
          <a:xfrm>
            <a:off x="8199033" y="3144432"/>
            <a:ext cx="338234"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Syslog</a:t>
            </a:r>
          </a:p>
        </p:txBody>
      </p:sp>
      <p:cxnSp>
        <p:nvCxnSpPr>
          <p:cNvPr id="63" name="Straight Arrow Connector 62"/>
          <p:cNvCxnSpPr/>
          <p:nvPr/>
        </p:nvCxnSpPr>
        <p:spPr>
          <a:xfrm flipH="1">
            <a:off x="7966127" y="35003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cxnSp>
        <p:nvCxnSpPr>
          <p:cNvPr id="64" name="Straight Arrow Connector 63"/>
          <p:cNvCxnSpPr/>
          <p:nvPr/>
        </p:nvCxnSpPr>
        <p:spPr>
          <a:xfrm rot="10800000">
            <a:off x="7966127" y="2747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5" name="TextBox 64"/>
          <p:cNvSpPr txBox="1"/>
          <p:nvPr/>
        </p:nvSpPr>
        <p:spPr>
          <a:xfrm>
            <a:off x="8215864" y="3528778"/>
            <a:ext cx="304571"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Other</a:t>
            </a:r>
          </a:p>
        </p:txBody>
      </p:sp>
      <p:sp>
        <p:nvSpPr>
          <p:cNvPr id="66" name="Rectangle 65"/>
          <p:cNvSpPr/>
          <p:nvPr/>
        </p:nvSpPr>
        <p:spPr bwMode="auto">
          <a:xfrm>
            <a:off x="1896682" y="2928943"/>
            <a:ext cx="2828861" cy="73152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Unstructured &amp; Structured Data Persistence</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7" name="Rectangle 66"/>
          <p:cNvSpPr/>
          <p:nvPr/>
        </p:nvSpPr>
        <p:spPr>
          <a:xfrm>
            <a:off x="1896683" y="2365018"/>
            <a:ext cx="2832946" cy="50256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Analytic Frameworks:</a:t>
            </a:r>
          </a:p>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Holmes,</a:t>
            </a:r>
            <a:r>
              <a:rPr kumimoji="0" lang="en-US" sz="1400" b="1" i="0" u="none" strike="noStrike" kern="0" cap="none" spc="0" normalizeH="0" noProof="0" dirty="0">
                <a:ln>
                  <a:noFill/>
                </a:ln>
                <a:solidFill>
                  <a:srgbClr val="000000"/>
                </a:solidFill>
                <a:effectLst/>
                <a:uLnTx/>
                <a:uFillTx/>
                <a:ea typeface="ＭＳ Ｐゴシック" charset="0"/>
                <a:cs typeface="Arial" charset="0"/>
              </a:rPr>
              <a:t> </a:t>
            </a: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CDAP, </a:t>
            </a:r>
            <a:r>
              <a:rPr lang="en-US" sz="1400" b="1" kern="0" dirty="0">
                <a:solidFill>
                  <a:srgbClr val="000000"/>
                </a:solidFill>
                <a:ea typeface="ＭＳ Ｐゴシック" charset="0"/>
                <a:cs typeface="Arial" charset="0"/>
              </a:rPr>
              <a:t>Other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8" name="Rectangle 67"/>
          <p:cNvSpPr/>
          <p:nvPr/>
        </p:nvSpPr>
        <p:spPr bwMode="auto">
          <a:xfrm>
            <a:off x="5038604" y="2389863"/>
            <a:ext cx="2788416" cy="6212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Stream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9" name="Rectangle 68"/>
          <p:cNvSpPr/>
          <p:nvPr/>
        </p:nvSpPr>
        <p:spPr>
          <a:xfrm>
            <a:off x="5131530"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Events</a:t>
            </a:r>
          </a:p>
        </p:txBody>
      </p:sp>
      <p:sp>
        <p:nvSpPr>
          <p:cNvPr id="70" name="Rectangle 69"/>
          <p:cNvSpPr/>
          <p:nvPr/>
        </p:nvSpPr>
        <p:spPr>
          <a:xfrm>
            <a:off x="6072496"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Flows</a:t>
            </a:r>
          </a:p>
        </p:txBody>
      </p:sp>
      <p:sp>
        <p:nvSpPr>
          <p:cNvPr id="71" name="Rectangle 70"/>
          <p:cNvSpPr/>
          <p:nvPr/>
        </p:nvSpPr>
        <p:spPr>
          <a:xfrm>
            <a:off x="7013461"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72" name="Rectangle 71"/>
          <p:cNvSpPr/>
          <p:nvPr/>
        </p:nvSpPr>
        <p:spPr bwMode="auto">
          <a:xfrm rot="16200000">
            <a:off x="4134755" y="2817481"/>
            <a:ext cx="1509261" cy="17076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 </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73" name="Rectangle 72"/>
          <p:cNvSpPr/>
          <p:nvPr/>
        </p:nvSpPr>
        <p:spPr bwMode="auto">
          <a:xfrm>
            <a:off x="5038398" y="3038216"/>
            <a:ext cx="2785338" cy="6286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Batch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75" name="Straight Arrow Connector 74"/>
          <p:cNvCxnSpPr/>
          <p:nvPr/>
        </p:nvCxnSpPr>
        <p:spPr>
          <a:xfrm flipV="1">
            <a:off x="4913923" y="1751195"/>
            <a:ext cx="0" cy="397036"/>
          </a:xfrm>
          <a:prstGeom prst="straightConnector1">
            <a:avLst/>
          </a:prstGeom>
          <a:noFill/>
          <a:ln w="38100" cap="flat" cmpd="sng" algn="ctr">
            <a:solidFill>
              <a:srgbClr val="FF7200">
                <a:lumMod val="75000"/>
              </a:srgbClr>
            </a:solidFill>
            <a:prstDash val="solid"/>
            <a:headEnd type="triangle" w="med" len="med"/>
            <a:tailEnd type="triangle" w="med" len="med"/>
          </a:ln>
          <a:effectLst/>
        </p:spPr>
      </p:cxnSp>
      <p:sp>
        <p:nvSpPr>
          <p:cNvPr id="76" name="TextBox 75"/>
          <p:cNvSpPr txBox="1"/>
          <p:nvPr/>
        </p:nvSpPr>
        <p:spPr>
          <a:xfrm>
            <a:off x="3245028" y="1081980"/>
            <a:ext cx="1930050" cy="338554"/>
          </a:xfrm>
          <a:prstGeom prst="rect">
            <a:avLst/>
          </a:prstGeom>
          <a:noFill/>
        </p:spPr>
        <p:txBody>
          <a:bodyPr wrap="square" rtlCol="0">
            <a:spAutoFit/>
          </a:bodyPr>
          <a:lstStyle/>
          <a:p>
            <a:pPr marL="0" marR="0" lvl="0" indent="0" algn="r" defTabSz="1217177"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6EBB1F">
                    <a:lumMod val="50000"/>
                  </a:srgbClr>
                </a:solidFill>
                <a:effectLst/>
                <a:uLnTx/>
                <a:uFillTx/>
                <a:cs typeface="Arial" charset="0"/>
              </a:rPr>
              <a:t>Analytic </a:t>
            </a:r>
            <a:r>
              <a:rPr kumimoji="0" lang="en-US" sz="1600" b="1" i="0" u="none" strike="noStrike" kern="0" cap="none" spc="0" normalizeH="0" baseline="0" noProof="0" dirty="0">
                <a:ln>
                  <a:noFill/>
                </a:ln>
                <a:solidFill>
                  <a:srgbClr val="6EBB1F">
                    <a:lumMod val="50000"/>
                  </a:srgbClr>
                </a:solidFill>
                <a:effectLst/>
                <a:uLnTx/>
                <a:uFillTx/>
                <a:cs typeface="Arial" charset="0"/>
              </a:rPr>
              <a:t>µ</a:t>
            </a:r>
            <a:r>
              <a:rPr kumimoji="0" lang="en-US" sz="1400" b="1" i="0" u="none" strike="noStrike" kern="0" cap="none" spc="0" normalizeH="0" baseline="0" noProof="0" dirty="0">
                <a:ln>
                  <a:noFill/>
                </a:ln>
                <a:solidFill>
                  <a:srgbClr val="6EBB1F">
                    <a:lumMod val="50000"/>
                  </a:srgbClr>
                </a:solidFill>
                <a:effectLst/>
                <a:uLnTx/>
                <a:uFillTx/>
                <a:cs typeface="Arial" charset="0"/>
              </a:rPr>
              <a:t>Services</a:t>
            </a:r>
          </a:p>
        </p:txBody>
      </p:sp>
      <p:sp>
        <p:nvSpPr>
          <p:cNvPr id="77" name="Rectangle 76"/>
          <p:cNvSpPr/>
          <p:nvPr/>
        </p:nvSpPr>
        <p:spPr>
          <a:xfrm>
            <a:off x="4417811" y="1421339"/>
            <a:ext cx="1097280" cy="300022"/>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Capacity Management</a:t>
            </a:r>
          </a:p>
        </p:txBody>
      </p:sp>
      <p:sp>
        <p:nvSpPr>
          <p:cNvPr id="79" name="Flowchart: Magnetic Disk 78"/>
          <p:cNvSpPr/>
          <p:nvPr/>
        </p:nvSpPr>
        <p:spPr>
          <a:xfrm>
            <a:off x="4073254" y="3454331"/>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1" name="Rectangle 80"/>
          <p:cNvSpPr/>
          <p:nvPr/>
        </p:nvSpPr>
        <p:spPr>
          <a:xfrm>
            <a:off x="6794346" y="1651361"/>
            <a:ext cx="994183" cy="523220"/>
          </a:xfrm>
          <a:prstGeom prst="rect">
            <a:avLst/>
          </a:prstGeom>
        </p:spPr>
        <p:txBody>
          <a:bodyPr wrap="none">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FF00"/>
                </a:solidFill>
                <a:effectLst/>
                <a:uLnTx/>
                <a:uFillTx/>
                <a:cs typeface="Arial" charset="0"/>
              </a:rPr>
              <a:t>DCAE</a:t>
            </a:r>
            <a:endParaRPr kumimoji="0" lang="en-US" sz="2800" b="0" i="0" u="none" strike="noStrike" kern="0" cap="none" spc="0" normalizeH="0" baseline="0" noProof="0" dirty="0">
              <a:ln>
                <a:noFill/>
              </a:ln>
              <a:solidFill>
                <a:srgbClr val="FFFF00"/>
              </a:solidFill>
              <a:effectLst/>
              <a:uLnTx/>
              <a:uFillTx/>
              <a:cs typeface="Arial" charset="0"/>
            </a:endParaRPr>
          </a:p>
        </p:txBody>
      </p:sp>
      <p:sp>
        <p:nvSpPr>
          <p:cNvPr id="82" name="Rectangle 81"/>
          <p:cNvSpPr/>
          <p:nvPr/>
        </p:nvSpPr>
        <p:spPr>
          <a:xfrm>
            <a:off x="3237347" y="1409764"/>
            <a:ext cx="1097280" cy="300022"/>
          </a:xfrm>
          <a:prstGeom prst="rect">
            <a:avLst/>
          </a:prstGeom>
          <a:solidFill>
            <a:sysClr val="window" lastClr="FFFFFF"/>
          </a:solidFill>
          <a:ln w="6350" cap="flat" cmpd="sng" algn="ctr">
            <a:solidFill>
              <a:srgbClr val="00B0F0"/>
            </a:solidFill>
            <a:prstDash val="solid"/>
          </a:ln>
          <a:effectLst/>
        </p:spPr>
        <p:txBody>
          <a:bodyPr lIns="0" rIns="0"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Congestion Detection</a:t>
            </a:r>
          </a:p>
        </p:txBody>
      </p:sp>
      <p:sp>
        <p:nvSpPr>
          <p:cNvPr id="84" name="Rectangle 83"/>
          <p:cNvSpPr/>
          <p:nvPr/>
        </p:nvSpPr>
        <p:spPr>
          <a:xfrm>
            <a:off x="2053850" y="1420534"/>
            <a:ext cx="1097280" cy="278538"/>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Fault Correlation</a:t>
            </a:r>
          </a:p>
        </p:txBody>
      </p:sp>
      <p:cxnSp>
        <p:nvCxnSpPr>
          <p:cNvPr id="87" name="Straight Arrow Connector 86"/>
          <p:cNvCxnSpPr/>
          <p:nvPr/>
        </p:nvCxnSpPr>
        <p:spPr>
          <a:xfrm rot="10800000">
            <a:off x="7987885" y="195931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88" name="Rectangle 87"/>
          <p:cNvSpPr/>
          <p:nvPr/>
        </p:nvSpPr>
        <p:spPr>
          <a:xfrm>
            <a:off x="5583687" y="1420534"/>
            <a:ext cx="914400" cy="285994"/>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Calibri"/>
                <a:ea typeface="+mn-ea"/>
                <a:cs typeface="+mn-cs"/>
              </a:rPr>
              <a:t>QoS</a:t>
            </a:r>
            <a:r>
              <a:rPr kumimoji="0" lang="en-US" sz="1200" b="1" i="0" u="none" strike="noStrike" kern="0" cap="none" spc="0" normalizeH="0" baseline="0" noProof="0" dirty="0">
                <a:ln>
                  <a:noFill/>
                </a:ln>
                <a:solidFill>
                  <a:prstClr val="black"/>
                </a:solidFill>
                <a:effectLst/>
                <a:uLnTx/>
                <a:uFillTx/>
                <a:latin typeface="Calibri"/>
                <a:ea typeface="+mn-ea"/>
                <a:cs typeface="+mn-cs"/>
              </a:rPr>
              <a:t> Monitoring</a:t>
            </a:r>
          </a:p>
        </p:txBody>
      </p:sp>
      <p:sp>
        <p:nvSpPr>
          <p:cNvPr id="89" name="Rectangle 88"/>
          <p:cNvSpPr/>
          <p:nvPr/>
        </p:nvSpPr>
        <p:spPr>
          <a:xfrm>
            <a:off x="6560875" y="1420534"/>
            <a:ext cx="914400" cy="296095"/>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Security Analysis</a:t>
            </a:r>
          </a:p>
        </p:txBody>
      </p:sp>
      <p:sp>
        <p:nvSpPr>
          <p:cNvPr id="90" name="Rectangle 89"/>
          <p:cNvSpPr/>
          <p:nvPr/>
        </p:nvSpPr>
        <p:spPr>
          <a:xfrm>
            <a:off x="8719309" y="1137048"/>
            <a:ext cx="2053719" cy="2610081"/>
          </a:xfrm>
          <a:prstGeom prst="rect">
            <a:avLst/>
          </a:prstGeom>
          <a:solidFill>
            <a:srgbClr val="6E6F71">
              <a:lumMod val="20000"/>
              <a:lumOff val="80000"/>
            </a:srgbClr>
          </a:solidFill>
          <a:ln w="12700" cap="flat" cmpd="sng" algn="ctr">
            <a:solidFill>
              <a:srgbClr val="00B0F0"/>
            </a:solidFill>
            <a:prstDash val="solid"/>
          </a:ln>
          <a:effectLst/>
        </p:spPr>
        <p:txBody>
          <a:bodyPr rtlCol="0" anchor="t"/>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cs typeface="Arial" charset="0"/>
              </a:rPr>
              <a:t>Managed Environment</a:t>
            </a:r>
          </a:p>
        </p:txBody>
      </p:sp>
      <p:sp>
        <p:nvSpPr>
          <p:cNvPr id="91" name="Cloud 90"/>
          <p:cNvSpPr/>
          <p:nvPr/>
        </p:nvSpPr>
        <p:spPr>
          <a:xfrm>
            <a:off x="9276131" y="3173486"/>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Storage</a:t>
            </a:r>
          </a:p>
        </p:txBody>
      </p:sp>
      <p:sp>
        <p:nvSpPr>
          <p:cNvPr id="92" name="Cloud 91"/>
          <p:cNvSpPr/>
          <p:nvPr/>
        </p:nvSpPr>
        <p:spPr>
          <a:xfrm>
            <a:off x="9240680" y="2652620"/>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Compute</a:t>
            </a:r>
          </a:p>
        </p:txBody>
      </p:sp>
      <p:sp>
        <p:nvSpPr>
          <p:cNvPr id="93" name="Cloud 92"/>
          <p:cNvSpPr/>
          <p:nvPr/>
        </p:nvSpPr>
        <p:spPr>
          <a:xfrm>
            <a:off x="9258171" y="1581194"/>
            <a:ext cx="1514857" cy="485802"/>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0" tIns="45699" rIns="0" bIns="45699" rtlCol="0" anchor="ctr"/>
          <a:lstStyle/>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       VNFs /</a:t>
            </a:r>
            <a:r>
              <a:rPr kumimoji="0" lang="en-US" sz="1100" b="0" i="1" u="none" strike="noStrike" kern="0" cap="none" spc="0" normalizeH="0" noProof="0" dirty="0">
                <a:ln>
                  <a:noFill/>
                </a:ln>
                <a:solidFill>
                  <a:prstClr val="black"/>
                </a:solidFill>
                <a:effectLst/>
                <a:uLnTx/>
                <a:uFillTx/>
                <a:cs typeface="Arial" charset="0"/>
              </a:rPr>
              <a:t> </a:t>
            </a:r>
            <a:r>
              <a:rPr kumimoji="0" lang="en-US" sz="1100" b="0" i="1" u="none" strike="noStrike" kern="0" cap="none" spc="0" normalizeH="0" baseline="0" noProof="0" dirty="0">
                <a:ln>
                  <a:noFill/>
                </a:ln>
                <a:solidFill>
                  <a:prstClr val="black"/>
                </a:solidFill>
                <a:effectLst/>
                <a:uLnTx/>
                <a:uFillTx/>
                <a:cs typeface="Arial" charset="0"/>
              </a:rPr>
              <a:t>PNFs</a:t>
            </a:r>
          </a:p>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Applications</a:t>
            </a:r>
          </a:p>
        </p:txBody>
      </p:sp>
      <p:sp>
        <p:nvSpPr>
          <p:cNvPr id="94" name="Cloud 93"/>
          <p:cNvSpPr/>
          <p:nvPr/>
        </p:nvSpPr>
        <p:spPr>
          <a:xfrm>
            <a:off x="9243171" y="2097660"/>
            <a:ext cx="1401309"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Networking</a:t>
            </a:r>
          </a:p>
        </p:txBody>
      </p:sp>
      <p:sp>
        <p:nvSpPr>
          <p:cNvPr id="95" name="Rectangle 94"/>
          <p:cNvSpPr/>
          <p:nvPr/>
        </p:nvSpPr>
        <p:spPr>
          <a:xfrm>
            <a:off x="5131530"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Logs</a:t>
            </a:r>
          </a:p>
        </p:txBody>
      </p:sp>
      <p:sp>
        <p:nvSpPr>
          <p:cNvPr id="96" name="Rectangle 95"/>
          <p:cNvSpPr/>
          <p:nvPr/>
        </p:nvSpPr>
        <p:spPr>
          <a:xfrm>
            <a:off x="6072496"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Files</a:t>
            </a:r>
          </a:p>
        </p:txBody>
      </p:sp>
      <p:sp>
        <p:nvSpPr>
          <p:cNvPr id="97" name="Rectangle 96"/>
          <p:cNvSpPr/>
          <p:nvPr/>
        </p:nvSpPr>
        <p:spPr>
          <a:xfrm>
            <a:off x="7013461"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98" name="Rounded Rectangle 137"/>
          <p:cNvSpPr/>
          <p:nvPr/>
        </p:nvSpPr>
        <p:spPr>
          <a:xfrm rot="16200000">
            <a:off x="8365659" y="2649618"/>
            <a:ext cx="1292934" cy="290157"/>
          </a:xfrm>
          <a:prstGeom prst="roundRect">
            <a:avLst/>
          </a:prstGeom>
          <a:solidFill>
            <a:sysClr val="window" lastClr="FFFFFF"/>
          </a:solidFill>
          <a:ln w="25400" cap="flat" cmpd="sng" algn="ctr">
            <a:solidFill>
              <a:sysClr val="windowText" lastClr="000000"/>
            </a:solidFill>
            <a:prstDash val="solid"/>
          </a:ln>
          <a:effectLst>
            <a:outerShdw blurRad="50800" dist="38100" dir="2700000" algn="tl" rotWithShape="0">
              <a:prstClr val="black">
                <a:alpha val="40000"/>
              </a:prstClr>
            </a:outerShdw>
          </a:effectLst>
        </p:spPr>
        <p:txBody>
          <a:bodyPr wrap="square" lIns="0" tIns="0" rIns="0" bIns="0" rtlCol="0" anchor="ctr" anchorCtr="1"/>
          <a:lstStyle/>
          <a:p>
            <a:pPr marL="0" marR="0" lvl="0" indent="0" algn="ctr" defTabSz="913364" eaLnBrk="1" fontAlgn="auto" latinLnBrk="0" hangingPunct="1">
              <a:lnSpc>
                <a:spcPts val="11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cs typeface="Arial" charset="0"/>
              </a:rPr>
              <a:t>Multi-Cloud Telemetry</a:t>
            </a:r>
            <a:r>
              <a:rPr kumimoji="0" lang="en-US" sz="1100" b="0" i="0" u="none" strike="noStrike" kern="0" cap="none" spc="0" normalizeH="0" noProof="0" dirty="0">
                <a:ln>
                  <a:noFill/>
                </a:ln>
                <a:solidFill>
                  <a:prstClr val="black"/>
                </a:solidFill>
                <a:effectLst/>
                <a:uLnTx/>
                <a:uFillTx/>
                <a:cs typeface="Arial" charset="0"/>
              </a:rPr>
              <a:t> </a:t>
            </a:r>
            <a:r>
              <a:rPr kumimoji="0" lang="en-US" sz="1100" b="0" i="0" u="none" strike="noStrike" kern="0" cap="none" spc="0" normalizeH="0" baseline="0" noProof="0" dirty="0">
                <a:ln>
                  <a:noFill/>
                </a:ln>
                <a:solidFill>
                  <a:prstClr val="black"/>
                </a:solidFill>
                <a:effectLst/>
                <a:uLnTx/>
                <a:uFillTx/>
                <a:cs typeface="Arial" charset="0"/>
              </a:rPr>
              <a:t>Adaption</a:t>
            </a:r>
          </a:p>
        </p:txBody>
      </p:sp>
      <p:sp>
        <p:nvSpPr>
          <p:cNvPr id="99" name="TextBox 98"/>
          <p:cNvSpPr txBox="1"/>
          <p:nvPr/>
        </p:nvSpPr>
        <p:spPr>
          <a:xfrm>
            <a:off x="7407261" y="1285301"/>
            <a:ext cx="492443" cy="461665"/>
          </a:xfrm>
          <a:prstGeom prst="rect">
            <a:avLst/>
          </a:prstGeom>
          <a:noFill/>
        </p:spPr>
        <p:txBody>
          <a:bodyPr wrap="none" rtlCol="0">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Arial" charset="0"/>
                <a:cs typeface="Arial" charset="0"/>
              </a:rPr>
              <a:t>…</a:t>
            </a:r>
          </a:p>
        </p:txBody>
      </p:sp>
      <p:sp>
        <p:nvSpPr>
          <p:cNvPr id="51" name="TextBox 50"/>
          <p:cNvSpPr txBox="1"/>
          <p:nvPr/>
        </p:nvSpPr>
        <p:spPr>
          <a:xfrm>
            <a:off x="8289556" y="1788639"/>
            <a:ext cx="197170"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VES</a:t>
            </a:r>
          </a:p>
        </p:txBody>
      </p:sp>
      <p:sp>
        <p:nvSpPr>
          <p:cNvPr id="52" name="Flowchart: Magnetic Disk 51"/>
          <p:cNvSpPr/>
          <p:nvPr/>
        </p:nvSpPr>
        <p:spPr>
          <a:xfrm>
            <a:off x="3394184"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5" name="Flowchart: Magnetic Disk 84"/>
          <p:cNvSpPr/>
          <p:nvPr/>
        </p:nvSpPr>
        <p:spPr>
          <a:xfrm>
            <a:off x="2723931"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6" name="Rectangle 85"/>
          <p:cNvSpPr/>
          <p:nvPr/>
        </p:nvSpPr>
        <p:spPr bwMode="auto">
          <a:xfrm>
            <a:off x="1894114" y="2141658"/>
            <a:ext cx="5932906" cy="154326"/>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200" b="1" kern="0" dirty="0">
                <a:solidFill>
                  <a:srgbClr val="000000"/>
                </a:solidFill>
                <a:ea typeface="ＭＳ Ｐゴシック" charset="0"/>
                <a:cs typeface="Arial" charset="0"/>
              </a:rPr>
              <a:t>DMaaP (Pub/Sub for Events/Data within DCAE &amp; across ONAP)</a:t>
            </a:r>
            <a:endParaRPr kumimoji="0" lang="en-US" sz="12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100" name="Rectangle 99"/>
          <p:cNvSpPr/>
          <p:nvPr/>
        </p:nvSpPr>
        <p:spPr bwMode="auto">
          <a:xfrm rot="16200000">
            <a:off x="203686" y="2041057"/>
            <a:ext cx="2478072" cy="71373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OOM – DCAE Controller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6" name="Straight Connector 5"/>
          <p:cNvCxnSpPr/>
          <p:nvPr/>
        </p:nvCxnSpPr>
        <p:spPr>
          <a:xfrm>
            <a:off x="4774741" y="2293578"/>
            <a:ext cx="200025" cy="0"/>
          </a:xfrm>
          <a:prstGeom prst="line">
            <a:avLst/>
          </a:prstGeom>
          <a:ln>
            <a:solidFill>
              <a:srgbClr val="FFEC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781457"/>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a:t>Active and Available Inventory</a:t>
            </a:r>
          </a:p>
        </p:txBody>
      </p:sp>
      <p:sp>
        <p:nvSpPr>
          <p:cNvPr id="25" name="Text Placeholder 24"/>
          <p:cNvSpPr>
            <a:spLocks noGrp="1"/>
          </p:cNvSpPr>
          <p:nvPr>
            <p:ph type="body" sz="quarter" idx="10"/>
          </p:nvPr>
        </p:nvSpPr>
        <p:spPr>
          <a:xfrm>
            <a:off x="0" y="1011844"/>
            <a:ext cx="4230477" cy="5492348"/>
          </a:xfrm>
        </p:spPr>
        <p:txBody>
          <a:bodyPr>
            <a:normAutofit lnSpcReduction="10000"/>
          </a:bodyPr>
          <a:lstStyle/>
          <a:p>
            <a:pPr>
              <a:spcAft>
                <a:spcPts val="600"/>
              </a:spcAft>
            </a:pPr>
            <a:r>
              <a:rPr lang="en-US" sz="1400" b="1" dirty="0">
                <a:solidFill>
                  <a:srgbClr val="067AB4">
                    <a:lumMod val="75000"/>
                  </a:srgbClr>
                </a:solidFill>
              </a:rPr>
              <a:t>A&amp;AI tracks the global inventory of the networks, services &amp; resources that ONAP manages.</a:t>
            </a:r>
          </a:p>
          <a:p>
            <a:pPr marL="347041" lvl="1" indent="-170367">
              <a:spcAft>
                <a:spcPts val="600"/>
              </a:spcAft>
              <a:buFont typeface="Calibri" panose="020F0502020204030204" pitchFamily="34" charset="0"/>
              <a:buChar char="‒"/>
            </a:pPr>
            <a:r>
              <a:rPr lang="en-US" sz="1000" b="1" dirty="0">
                <a:solidFill>
                  <a:srgbClr val="067AB4">
                    <a:lumMod val="75000"/>
                  </a:srgbClr>
                </a:solidFill>
              </a:rPr>
              <a:t> </a:t>
            </a:r>
            <a:r>
              <a:rPr lang="en-US" sz="1200" b="1" dirty="0">
                <a:solidFill>
                  <a:srgbClr val="000000"/>
                </a:solidFill>
              </a:rPr>
              <a:t>The what, where, when of the managed assets and their relationships, and which controller manages them, etc.</a:t>
            </a:r>
          </a:p>
          <a:p>
            <a:pPr marL="168782" indent="-168782">
              <a:spcBef>
                <a:spcPts val="600"/>
              </a:spcBef>
              <a:spcAft>
                <a:spcPts val="300"/>
              </a:spcAft>
              <a:buFont typeface="Arial" panose="020B0604020202020204" pitchFamily="34" charset="0"/>
              <a:buChar char="•"/>
            </a:pPr>
            <a:r>
              <a:rPr lang="en-US" sz="1400" b="1" dirty="0">
                <a:solidFill>
                  <a:srgbClr val="045C87"/>
                </a:solidFill>
              </a:rPr>
              <a:t>Real-time</a:t>
            </a:r>
            <a:r>
              <a:rPr lang="en-US" sz="1400" b="1" dirty="0">
                <a:solidFill>
                  <a:srgbClr val="067AB4">
                    <a:lumMod val="75000"/>
                  </a:srgbClr>
                </a:solidFill>
              </a:rPr>
              <a:t>, logically centralized view of topology &amp; inventory</a:t>
            </a:r>
          </a:p>
          <a:p>
            <a:pPr marL="347041" lvl="1" indent="-170367">
              <a:buFont typeface="Calibri" panose="020F0502020204030204" pitchFamily="34" charset="0"/>
              <a:buChar char="‒"/>
            </a:pPr>
            <a:r>
              <a:rPr lang="en-US" sz="1200" b="1" dirty="0">
                <a:solidFill>
                  <a:srgbClr val="000000"/>
                </a:solidFill>
              </a:rPr>
              <a:t>Map and broker of data sources in the global network</a:t>
            </a:r>
          </a:p>
          <a:p>
            <a:pPr marL="347041" lvl="1" indent="-170367">
              <a:buFont typeface="Calibri" panose="020F0502020204030204" pitchFamily="34" charset="0"/>
              <a:buChar char="‒"/>
            </a:pPr>
            <a:r>
              <a:rPr lang="en-US" sz="1200" b="1" dirty="0">
                <a:solidFill>
                  <a:srgbClr val="000000"/>
                </a:solidFill>
              </a:rPr>
              <a:t>Federates across controllers, cloud infrastructure, partners, etc.</a:t>
            </a:r>
          </a:p>
          <a:p>
            <a:pPr marL="347041" lvl="1" indent="-170367">
              <a:buFont typeface="Calibri" panose="020F0502020204030204" pitchFamily="34" charset="0"/>
              <a:buChar char="‒"/>
            </a:pPr>
            <a:r>
              <a:rPr lang="en-US" sz="1200" b="1" dirty="0">
                <a:solidFill>
                  <a:srgbClr val="000000"/>
                </a:solidFill>
              </a:rPr>
              <a:t>Real-time access to authoritative sources with ability to aggregate views</a:t>
            </a:r>
          </a:p>
          <a:p>
            <a:pPr marL="347041" lvl="1" indent="-170367">
              <a:buFont typeface="Calibri" panose="020F0502020204030204" pitchFamily="34" charset="0"/>
              <a:buChar char="‒"/>
            </a:pPr>
            <a:r>
              <a:rPr lang="en-US" sz="1200" b="1" dirty="0">
                <a:solidFill>
                  <a:srgbClr val="000000"/>
                </a:solidFill>
              </a:rPr>
              <a:t>Real-time awareness of network elements, applications and service instances</a:t>
            </a:r>
          </a:p>
          <a:p>
            <a:pPr marL="347041" lvl="1" indent="-170367">
              <a:buFont typeface="Calibri" panose="020F0502020204030204" pitchFamily="34" charset="0"/>
              <a:buChar char="‒"/>
            </a:pPr>
            <a:r>
              <a:rPr lang="en-US" sz="1200" b="1" dirty="0">
                <a:solidFill>
                  <a:srgbClr val="000000"/>
                </a:solidFill>
              </a:rPr>
              <a:t>Aware of all the assets in scope, organized by their type, state &amp; location</a:t>
            </a:r>
          </a:p>
          <a:p>
            <a:pPr marL="347041" lvl="1" indent="-170367">
              <a:buFont typeface="Calibri" panose="020F0502020204030204" pitchFamily="34" charset="0"/>
              <a:buChar char="‒"/>
            </a:pPr>
            <a:r>
              <a:rPr lang="en-US" sz="1200" b="1" dirty="0">
                <a:solidFill>
                  <a:srgbClr val="000000"/>
                </a:solidFill>
              </a:rPr>
              <a:t>Keeps track of the dynamic relationships of the virtual assets </a:t>
            </a:r>
          </a:p>
          <a:p>
            <a:pPr marL="347041" lvl="1" indent="-170367">
              <a:buFont typeface="Calibri" panose="020F0502020204030204" pitchFamily="34" charset="0"/>
              <a:buChar char="‒"/>
            </a:pPr>
            <a:r>
              <a:rPr lang="en-US" sz="1200" b="1" dirty="0">
                <a:solidFill>
                  <a:srgbClr val="000000"/>
                </a:solidFill>
              </a:rPr>
              <a:t>Aware of resource assignments, availability &amp; relationships to customer</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Network events used to maintain the integrity of inventory</a:t>
            </a:r>
          </a:p>
          <a:p>
            <a:pPr marL="347041" lvl="1" indent="-170367">
              <a:buFont typeface="Calibri" panose="020F0502020204030204" pitchFamily="34" charset="0"/>
              <a:buChar char="‒"/>
            </a:pPr>
            <a:r>
              <a:rPr lang="en-US" sz="1200" b="1" dirty="0">
                <a:solidFill>
                  <a:srgbClr val="000000"/>
                </a:solidFill>
              </a:rPr>
              <a:t>Monitors network events to register services, networks &amp; resources</a:t>
            </a:r>
          </a:p>
          <a:p>
            <a:pPr marL="347041" lvl="1" indent="-170367">
              <a:buFont typeface="Calibri" panose="020F0502020204030204" pitchFamily="34" charset="0"/>
              <a:buChar char="‒"/>
            </a:pPr>
            <a:r>
              <a:rPr lang="en-US" sz="1200" b="1" dirty="0">
                <a:solidFill>
                  <a:srgbClr val="000000"/>
                </a:solidFill>
              </a:rPr>
              <a:t>Tracks creation, modification or removal of entities and relationships</a:t>
            </a:r>
          </a:p>
          <a:p>
            <a:pPr marL="0" indent="0">
              <a:buNone/>
            </a:pPr>
            <a:endParaRPr lang="en-US" dirty="0"/>
          </a:p>
        </p:txBody>
      </p:sp>
      <p:sp>
        <p:nvSpPr>
          <p:cNvPr id="68" name="Rounded Rectangle 132"/>
          <p:cNvSpPr/>
          <p:nvPr/>
        </p:nvSpPr>
        <p:spPr>
          <a:xfrm>
            <a:off x="4230477" y="1563863"/>
            <a:ext cx="7866703" cy="3535452"/>
          </a:xfrm>
          <a:prstGeom prst="roundRect">
            <a:avLst>
              <a:gd name="adj" fmla="val 0"/>
            </a:avLst>
          </a:prstGeom>
          <a:solidFill>
            <a:srgbClr val="FCB314">
              <a:lumMod val="40000"/>
              <a:lumOff val="6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2535" tIns="45614" rIns="182535" bIns="45614" rtlCol="0" anchor="t" anchorCtr="0"/>
          <a:lstStyle/>
          <a:p>
            <a:pPr marL="0" marR="0" lvl="0" indent="0" defTabSz="91245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a:ea typeface="ＭＳ Ｐゴシック" charset="0"/>
              <a:cs typeface="ＭＳ Ｐゴシック" charset="0"/>
            </a:endParaRPr>
          </a:p>
        </p:txBody>
      </p:sp>
      <p:sp>
        <p:nvSpPr>
          <p:cNvPr id="69" name="TextBox 68"/>
          <p:cNvSpPr txBox="1"/>
          <p:nvPr/>
        </p:nvSpPr>
        <p:spPr>
          <a:xfrm>
            <a:off x="4221862" y="1533475"/>
            <a:ext cx="969980" cy="523137"/>
          </a:xfrm>
          <a:prstGeom prst="rect">
            <a:avLst/>
          </a:prstGeom>
          <a:noFill/>
        </p:spPr>
        <p:txBody>
          <a:bodyPr wrap="none" lIns="91362" tIns="45679" rIns="91362" bIns="45679" rtlCol="0">
            <a:spAutoFit/>
          </a:bodyPr>
          <a:lstStyle/>
          <a:p>
            <a:pPr defTabSz="1216859"/>
            <a:r>
              <a:rPr lang="en-US" sz="2800" b="1" dirty="0">
                <a:solidFill>
                  <a:prstClr val="black"/>
                </a:solidFill>
                <a:cs typeface="Arial" charset="0"/>
              </a:rPr>
              <a:t>A&amp;AI</a:t>
            </a:r>
          </a:p>
        </p:txBody>
      </p:sp>
      <p:sp>
        <p:nvSpPr>
          <p:cNvPr id="70" name="Right Arrow 9"/>
          <p:cNvSpPr/>
          <p:nvPr/>
        </p:nvSpPr>
        <p:spPr>
          <a:xfrm>
            <a:off x="5999424" y="2523713"/>
            <a:ext cx="483682" cy="874632"/>
          </a:xfrm>
          <a:prstGeom prst="rightArrow">
            <a:avLst>
              <a:gd name="adj1" fmla="val 71296"/>
              <a:gd name="adj2" fmla="val 50000"/>
            </a:avLst>
          </a:prstGeom>
          <a:gradFill rotWithShape="1">
            <a:gsLst>
              <a:gs pos="0">
                <a:srgbClr val="6EBB1F">
                  <a:tint val="50000"/>
                  <a:satMod val="300000"/>
                </a:srgbClr>
              </a:gs>
              <a:gs pos="35000">
                <a:srgbClr val="6EBB1F">
                  <a:tint val="37000"/>
                  <a:satMod val="300000"/>
                </a:srgbClr>
              </a:gs>
              <a:gs pos="100000">
                <a:srgbClr val="6EBB1F">
                  <a:tint val="15000"/>
                  <a:satMod val="350000"/>
                </a:srgbClr>
              </a:gs>
            </a:gsLst>
            <a:lin ang="16200000" scaled="1"/>
          </a:gradFill>
          <a:ln w="9525" cap="flat" cmpd="sng" algn="ctr">
            <a:solidFill>
              <a:srgbClr val="6EBB1F">
                <a:shade val="95000"/>
                <a:satMod val="105000"/>
              </a:srgbClr>
            </a:solidFill>
            <a:prstDash val="solid"/>
          </a:ln>
          <a:effectLst>
            <a:outerShdw blurRad="40000" dist="20000" dir="5400000" rotWithShape="0">
              <a:srgbClr val="000000">
                <a:alpha val="38000"/>
              </a:srgbClr>
            </a:outerShdw>
          </a:effectLst>
        </p:spPr>
        <p:txBody>
          <a:bodyPr lIns="91362" tIns="45679" rIns="91362" bIns="45679" rtlCol="0" anchor="ctr"/>
          <a:lstStyle/>
          <a:p>
            <a:pPr marL="0" marR="0" lvl="0" indent="0" algn="ctr" defTabSz="121731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71" name="Rounded Rectangle 120"/>
          <p:cNvSpPr/>
          <p:nvPr/>
        </p:nvSpPr>
        <p:spPr>
          <a:xfrm>
            <a:off x="5375721" y="1586667"/>
            <a:ext cx="6042062" cy="222129"/>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API Handler </a:t>
            </a:r>
          </a:p>
        </p:txBody>
      </p:sp>
      <p:sp>
        <p:nvSpPr>
          <p:cNvPr id="72" name="Rounded Rectangle 109"/>
          <p:cNvSpPr/>
          <p:nvPr/>
        </p:nvSpPr>
        <p:spPr>
          <a:xfrm>
            <a:off x="4384373" y="4100472"/>
            <a:ext cx="7230824" cy="654298"/>
          </a:xfrm>
          <a:prstGeom prst="roundRect">
            <a:avLst>
              <a:gd name="adj" fmla="val 13777"/>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A&amp;AI Application Management Functions</a:t>
            </a:r>
          </a:p>
        </p:txBody>
      </p:sp>
      <p:sp>
        <p:nvSpPr>
          <p:cNvPr id="73" name="Rectangle 72"/>
          <p:cNvSpPr/>
          <p:nvPr/>
        </p:nvSpPr>
        <p:spPr>
          <a:xfrm>
            <a:off x="9362286"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Data Audits</a:t>
            </a:r>
          </a:p>
        </p:txBody>
      </p:sp>
      <p:sp>
        <p:nvSpPr>
          <p:cNvPr id="74" name="Rectangle 73"/>
          <p:cNvSpPr/>
          <p:nvPr/>
        </p:nvSpPr>
        <p:spPr>
          <a:xfrm>
            <a:off x="5703670"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History</a:t>
            </a:r>
          </a:p>
        </p:txBody>
      </p:sp>
      <p:sp>
        <p:nvSpPr>
          <p:cNvPr id="75" name="Rectangle 74"/>
          <p:cNvSpPr/>
          <p:nvPr/>
        </p:nvSpPr>
        <p:spPr>
          <a:xfrm>
            <a:off x="1058182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Archival</a:t>
            </a:r>
          </a:p>
        </p:txBody>
      </p:sp>
      <p:sp>
        <p:nvSpPr>
          <p:cNvPr id="76" name="Rectangle 75"/>
          <p:cNvSpPr/>
          <p:nvPr/>
        </p:nvSpPr>
        <p:spPr>
          <a:xfrm>
            <a:off x="4484132"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OA&amp;M</a:t>
            </a:r>
          </a:p>
        </p:txBody>
      </p:sp>
      <p:sp>
        <p:nvSpPr>
          <p:cNvPr id="77" name="Rectangle 76"/>
          <p:cNvSpPr/>
          <p:nvPr/>
        </p:nvSpPr>
        <p:spPr>
          <a:xfrm>
            <a:off x="814274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Notifications</a:t>
            </a:r>
          </a:p>
        </p:txBody>
      </p:sp>
      <p:sp>
        <p:nvSpPr>
          <p:cNvPr id="78" name="Rectangle 77"/>
          <p:cNvSpPr/>
          <p:nvPr/>
        </p:nvSpPr>
        <p:spPr>
          <a:xfrm>
            <a:off x="6923209"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 Subscriptions</a:t>
            </a:r>
          </a:p>
        </p:txBody>
      </p:sp>
      <p:sp>
        <p:nvSpPr>
          <p:cNvPr id="79" name="Rounded Rectangle 152"/>
          <p:cNvSpPr/>
          <p:nvPr/>
        </p:nvSpPr>
        <p:spPr>
          <a:xfrm rot="5400000">
            <a:off x="10400920" y="3201757"/>
            <a:ext cx="3085694" cy="187765"/>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A&amp;AI Data Management Services</a:t>
            </a:r>
          </a:p>
        </p:txBody>
      </p:sp>
      <p:grpSp>
        <p:nvGrpSpPr>
          <p:cNvPr id="80" name="Group 79"/>
          <p:cNvGrpSpPr/>
          <p:nvPr/>
        </p:nvGrpSpPr>
        <p:grpSpPr>
          <a:xfrm>
            <a:off x="6449698" y="1824218"/>
            <a:ext cx="5282532" cy="1056985"/>
            <a:chOff x="4764781" y="2458637"/>
            <a:chExt cx="4573953" cy="1056985"/>
          </a:xfrm>
        </p:grpSpPr>
        <p:sp>
          <p:nvSpPr>
            <p:cNvPr id="81" name="Rounded Rectangle 108"/>
            <p:cNvSpPr/>
            <p:nvPr/>
          </p:nvSpPr>
          <p:spPr>
            <a:xfrm>
              <a:off x="4764781" y="2458637"/>
              <a:ext cx="4573953" cy="1056985"/>
            </a:xfrm>
            <a:prstGeom prst="roundRect">
              <a:avLst>
                <a:gd name="adj" fmla="val 12885"/>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0" tIns="0" rIns="0" bIns="0" rtlCol="0" anchor="t"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cs typeface="Arial" charset="0"/>
                </a:rPr>
                <a:t>Inventory &amp; Topology Management</a:t>
              </a:r>
            </a:p>
          </p:txBody>
        </p:sp>
        <p:grpSp>
          <p:nvGrpSpPr>
            <p:cNvPr id="82" name="Group 81"/>
            <p:cNvGrpSpPr/>
            <p:nvPr/>
          </p:nvGrpSpPr>
          <p:grpSpPr>
            <a:xfrm>
              <a:off x="4863606" y="2777130"/>
              <a:ext cx="4385139" cy="658136"/>
              <a:chOff x="4863606" y="2777130"/>
              <a:chExt cx="4385139" cy="658136"/>
            </a:xfrm>
          </p:grpSpPr>
          <p:sp>
            <p:nvSpPr>
              <p:cNvPr id="83" name="Rounded Rectangle 14"/>
              <p:cNvSpPr/>
              <p:nvPr/>
            </p:nvSpPr>
            <p:spPr>
              <a:xfrm>
                <a:off x="5800488" y="2777130"/>
                <a:ext cx="344825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4" name="Group 83"/>
              <p:cNvGrpSpPr/>
              <p:nvPr/>
            </p:nvGrpSpPr>
            <p:grpSpPr>
              <a:xfrm>
                <a:off x="5860365" y="2841218"/>
                <a:ext cx="3303634" cy="504727"/>
                <a:chOff x="5860365" y="2841218"/>
                <a:chExt cx="3303634" cy="504727"/>
              </a:xfrm>
            </p:grpSpPr>
            <p:sp>
              <p:nvSpPr>
                <p:cNvPr id="89" name="Rectangle 88"/>
                <p:cNvSpPr/>
                <p:nvPr/>
              </p:nvSpPr>
              <p:spPr>
                <a:xfrm>
                  <a:off x="586036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Service</a:t>
                  </a:r>
                </a:p>
              </p:txBody>
            </p:sp>
            <p:sp>
              <p:nvSpPr>
                <p:cNvPr id="90" name="Rectangle 89"/>
                <p:cNvSpPr/>
                <p:nvPr/>
              </p:nvSpPr>
              <p:spPr>
                <a:xfrm>
                  <a:off x="586036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Network</a:t>
                  </a:r>
                </a:p>
              </p:txBody>
            </p:sp>
            <p:sp>
              <p:nvSpPr>
                <p:cNvPr id="91" name="Rectangle 90"/>
                <p:cNvSpPr/>
                <p:nvPr/>
              </p:nvSpPr>
              <p:spPr>
                <a:xfrm>
                  <a:off x="6702496"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Resource</a:t>
                  </a:r>
                </a:p>
              </p:txBody>
            </p:sp>
            <p:sp>
              <p:nvSpPr>
                <p:cNvPr id="92" name="Rectangle 91"/>
                <p:cNvSpPr/>
                <p:nvPr/>
              </p:nvSpPr>
              <p:spPr>
                <a:xfrm>
                  <a:off x="6702496"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Infrastructure</a:t>
                  </a:r>
                </a:p>
              </p:txBody>
            </p:sp>
            <p:sp>
              <p:nvSpPr>
                <p:cNvPr id="93" name="Rectangle 92"/>
                <p:cNvSpPr/>
                <p:nvPr/>
              </p:nvSpPr>
              <p:spPr>
                <a:xfrm>
                  <a:off x="7544627"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Active</a:t>
                  </a:r>
                </a:p>
              </p:txBody>
            </p:sp>
            <p:sp>
              <p:nvSpPr>
                <p:cNvPr id="94" name="Rectangle 93"/>
                <p:cNvSpPr/>
                <p:nvPr/>
              </p:nvSpPr>
              <p:spPr>
                <a:xfrm>
                  <a:off x="7544627"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Topology</a:t>
                  </a:r>
                </a:p>
              </p:txBody>
            </p:sp>
            <p:sp>
              <p:nvSpPr>
                <p:cNvPr id="95" name="Rectangle 94"/>
                <p:cNvSpPr/>
                <p:nvPr/>
              </p:nvSpPr>
              <p:spPr>
                <a:xfrm>
                  <a:off x="8386759"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Assignment</a:t>
                  </a:r>
                </a:p>
              </p:txBody>
            </p:sp>
            <p:sp>
              <p:nvSpPr>
                <p:cNvPr id="96" name="Rectangle 95"/>
                <p:cNvSpPr/>
                <p:nvPr/>
              </p:nvSpPr>
              <p:spPr>
                <a:xfrm>
                  <a:off x="8386759"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Available</a:t>
                  </a:r>
                </a:p>
              </p:txBody>
            </p:sp>
          </p:grpSp>
          <p:sp>
            <p:nvSpPr>
              <p:cNvPr id="85" name="Rounded Rectangle 82"/>
              <p:cNvSpPr/>
              <p:nvPr/>
            </p:nvSpPr>
            <p:spPr>
              <a:xfrm>
                <a:off x="4863606" y="2777130"/>
                <a:ext cx="89704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6" name="Group 85"/>
              <p:cNvGrpSpPr/>
              <p:nvPr/>
            </p:nvGrpSpPr>
            <p:grpSpPr>
              <a:xfrm>
                <a:off x="4913975" y="2841218"/>
                <a:ext cx="777240" cy="502872"/>
                <a:chOff x="4913975" y="2841218"/>
                <a:chExt cx="777240" cy="502872"/>
              </a:xfrm>
            </p:grpSpPr>
            <p:sp>
              <p:nvSpPr>
                <p:cNvPr id="87" name="Rectangle 86"/>
                <p:cNvSpPr/>
                <p:nvPr/>
              </p:nvSpPr>
              <p:spPr>
                <a:xfrm>
                  <a:off x="491397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Entitlement</a:t>
                  </a:r>
                </a:p>
              </p:txBody>
            </p:sp>
            <p:sp>
              <p:nvSpPr>
                <p:cNvPr id="88" name="Rectangle 87"/>
                <p:cNvSpPr/>
                <p:nvPr/>
              </p:nvSpPr>
              <p:spPr>
                <a:xfrm>
                  <a:off x="491397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Reference</a:t>
                  </a:r>
                </a:p>
              </p:txBody>
            </p:sp>
          </p:grpSp>
        </p:grpSp>
      </p:grpSp>
      <p:sp>
        <p:nvSpPr>
          <p:cNvPr id="97" name="Flowchart: Magnetic Disk 96"/>
          <p:cNvSpPr/>
          <p:nvPr/>
        </p:nvSpPr>
        <p:spPr>
          <a:xfrm>
            <a:off x="9154514" y="3266534"/>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a:ea typeface="+mn-ea"/>
                <a:cs typeface="+mn-cs"/>
              </a:rPr>
              <a:t>Inventory &amp; Topology</a:t>
            </a:r>
          </a:p>
        </p:txBody>
      </p:sp>
      <p:sp>
        <p:nvSpPr>
          <p:cNvPr id="98" name="Flowchart: Magnetic Disk 97"/>
          <p:cNvSpPr/>
          <p:nvPr/>
        </p:nvSpPr>
        <p:spPr>
          <a:xfrm>
            <a:off x="6669712" y="3266312"/>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prstClr val="black"/>
                </a:solidFill>
                <a:effectLst/>
                <a:uLnTx/>
                <a:uFillTx/>
                <a:latin typeface="Calibri"/>
                <a:ea typeface="+mn-ea"/>
                <a:cs typeface="+mn-cs"/>
              </a:rPr>
              <a:t>Entitlements &amp; Reference</a:t>
            </a:r>
            <a:endParaRPr kumimoji="0" lang="en-US" sz="1400" b="1" i="0" u="none" strike="noStrike" kern="0" cap="none" spc="0" normalizeH="0" baseline="0" noProof="0" dirty="0">
              <a:ln>
                <a:noFill/>
              </a:ln>
              <a:solidFill>
                <a:prstClr val="black"/>
              </a:solidFill>
              <a:effectLst/>
              <a:uLnTx/>
              <a:uFillTx/>
              <a:latin typeface="Calibri"/>
              <a:ea typeface="+mn-ea"/>
              <a:cs typeface="+mn-cs"/>
            </a:endParaRPr>
          </a:p>
        </p:txBody>
      </p:sp>
      <p:cxnSp>
        <p:nvCxnSpPr>
          <p:cNvPr id="99" name="Straight Arrow Connector 98"/>
          <p:cNvCxnSpPr>
            <a:endCxn id="98" idx="1"/>
          </p:cNvCxnSpPr>
          <p:nvPr/>
        </p:nvCxnSpPr>
        <p:spPr>
          <a:xfrm>
            <a:off x="7765589" y="2888215"/>
            <a:ext cx="1403" cy="37809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0" name="Rounded Rectangle 66"/>
          <p:cNvSpPr/>
          <p:nvPr/>
        </p:nvSpPr>
        <p:spPr>
          <a:xfrm>
            <a:off x="8947108" y="2849427"/>
            <a:ext cx="2609373" cy="174218"/>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Graph Layer</a:t>
            </a:r>
          </a:p>
        </p:txBody>
      </p:sp>
      <p:cxnSp>
        <p:nvCxnSpPr>
          <p:cNvPr id="101" name="Straight Arrow Connector 100"/>
          <p:cNvCxnSpPr>
            <a:stCxn id="100" idx="2"/>
            <a:endCxn id="97" idx="1"/>
          </p:cNvCxnSpPr>
          <p:nvPr/>
        </p:nvCxnSpPr>
        <p:spPr>
          <a:xfrm flipH="1">
            <a:off x="10251794" y="3023645"/>
            <a:ext cx="1" cy="242889"/>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2" name="Straight Arrow Connector 101"/>
          <p:cNvCxnSpPr>
            <a:stCxn id="97" idx="3"/>
          </p:cNvCxnSpPr>
          <p:nvPr/>
        </p:nvCxnSpPr>
        <p:spPr>
          <a:xfrm>
            <a:off x="10251794" y="3815174"/>
            <a:ext cx="2900" cy="294382"/>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3" name="Straight Arrow Connector 102"/>
          <p:cNvCxnSpPr>
            <a:stCxn id="98" idx="3"/>
          </p:cNvCxnSpPr>
          <p:nvPr/>
        </p:nvCxnSpPr>
        <p:spPr>
          <a:xfrm flipH="1">
            <a:off x="7765589" y="3814952"/>
            <a:ext cx="1403" cy="29225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4" name="Rounded Rectangle 107"/>
          <p:cNvSpPr/>
          <p:nvPr/>
        </p:nvSpPr>
        <p:spPr>
          <a:xfrm>
            <a:off x="4490075" y="1929447"/>
            <a:ext cx="1599998" cy="1967531"/>
          </a:xfrm>
          <a:prstGeom prst="roundRect">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Metadata Engine</a:t>
            </a:r>
          </a:p>
        </p:txBody>
      </p:sp>
      <p:sp>
        <p:nvSpPr>
          <p:cNvPr id="105" name="Rectangle 104"/>
          <p:cNvSpPr/>
          <p:nvPr/>
        </p:nvSpPr>
        <p:spPr>
          <a:xfrm>
            <a:off x="4664689" y="225097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Generation</a:t>
            </a:r>
          </a:p>
        </p:txBody>
      </p:sp>
      <p:sp>
        <p:nvSpPr>
          <p:cNvPr id="106" name="Rectangle 105"/>
          <p:cNvSpPr/>
          <p:nvPr/>
        </p:nvSpPr>
        <p:spPr>
          <a:xfrm>
            <a:off x="4664689" y="266135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Schema Generation</a:t>
            </a:r>
          </a:p>
        </p:txBody>
      </p:sp>
      <p:sp>
        <p:nvSpPr>
          <p:cNvPr id="107" name="Rectangle 106"/>
          <p:cNvSpPr/>
          <p:nvPr/>
        </p:nvSpPr>
        <p:spPr>
          <a:xfrm>
            <a:off x="4664689" y="3071734"/>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Version Management</a:t>
            </a:r>
          </a:p>
        </p:txBody>
      </p:sp>
      <p:sp>
        <p:nvSpPr>
          <p:cNvPr id="108" name="Rectangle 107"/>
          <p:cNvSpPr/>
          <p:nvPr/>
        </p:nvSpPr>
        <p:spPr>
          <a:xfrm>
            <a:off x="4664689" y="347450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Metadata Management</a:t>
            </a:r>
          </a:p>
        </p:txBody>
      </p:sp>
      <p:cxnSp>
        <p:nvCxnSpPr>
          <p:cNvPr id="109" name="Straight Arrow Connector 108"/>
          <p:cNvCxnSpPr>
            <a:stCxn id="104" idx="2"/>
          </p:cNvCxnSpPr>
          <p:nvPr/>
        </p:nvCxnSpPr>
        <p:spPr>
          <a:xfrm flipH="1">
            <a:off x="5280787" y="3896978"/>
            <a:ext cx="9287" cy="217230"/>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47" name="Text Placeholder 24"/>
          <p:cNvSpPr txBox="1">
            <a:spLocks/>
          </p:cNvSpPr>
          <p:nvPr/>
        </p:nvSpPr>
        <p:spPr>
          <a:xfrm>
            <a:off x="4334459" y="5196515"/>
            <a:ext cx="4230477" cy="11220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sz="1400" b="1">
                <a:solidFill>
                  <a:srgbClr val="067AB4">
                    <a:lumMod val="75000"/>
                  </a:srgbClr>
                </a:solidFill>
              </a:rPr>
              <a:t>Model-driven</a:t>
            </a:r>
          </a:p>
          <a:p>
            <a:pPr marL="347041" lvl="1" indent="-170367">
              <a:spcAft>
                <a:spcPts val="600"/>
              </a:spcAft>
              <a:buFont typeface="Calibri" panose="020F0502020204030204" pitchFamily="34" charset="0"/>
              <a:buChar char="‒"/>
            </a:pPr>
            <a:r>
              <a:rPr lang="en-US" sz="1200" b="1">
                <a:solidFill>
                  <a:srgbClr val="000000"/>
                </a:solidFill>
              </a:rPr>
              <a:t>Schema, APIs, database views, data integrity mechanisms generated from models expressed in TOSCA.</a:t>
            </a:r>
          </a:p>
          <a:p>
            <a:pPr>
              <a:spcAft>
                <a:spcPts val="600"/>
              </a:spcAft>
            </a:pPr>
            <a:endParaRPr lang="en-US" sz="1400" b="1">
              <a:solidFill>
                <a:srgbClr val="067AB4">
                  <a:lumMod val="75000"/>
                </a:srgbClr>
              </a:solidFill>
            </a:endParaRPr>
          </a:p>
          <a:p>
            <a:pPr>
              <a:spcAft>
                <a:spcPts val="600"/>
              </a:spcAft>
            </a:pPr>
            <a:endParaRPr lang="en-US" sz="1400" b="1">
              <a:solidFill>
                <a:srgbClr val="067AB4">
                  <a:lumMod val="75000"/>
                </a:srgbClr>
              </a:solidFill>
            </a:endParaRPr>
          </a:p>
        </p:txBody>
      </p:sp>
    </p:spTree>
    <p:extLst>
      <p:ext uri="{BB962C8B-B14F-4D97-AF65-F5344CB8AC3E}">
        <p14:creationId xmlns:p14="http://schemas.microsoft.com/office/powerpoint/2010/main" val="2209188690"/>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ONAP SDK-Driven Sub-System Approach</a:t>
            </a:r>
          </a:p>
        </p:txBody>
      </p:sp>
      <p:sp>
        <p:nvSpPr>
          <p:cNvPr id="3" name="Text Placeholder 2"/>
          <p:cNvSpPr>
            <a:spLocks noGrp="1"/>
          </p:cNvSpPr>
          <p:nvPr>
            <p:ph type="body" sz="quarter" idx="10"/>
          </p:nvPr>
        </p:nvSpPr>
        <p:spPr/>
        <p:txBody>
          <a:bodyPr>
            <a:normAutofit/>
          </a:bodyPr>
          <a:lstStyle/>
          <a:p>
            <a:r>
              <a:rPr lang="en-US" sz="2400" dirty="0"/>
              <a:t>Goal: Move toward a common platform architecture, starting with Controllers, Orchestration and Multi-Cloud</a:t>
            </a:r>
          </a:p>
          <a:p>
            <a:r>
              <a:rPr lang="en-US" sz="2400" dirty="0"/>
              <a:t>Improve agility for on-demand/situational creation of instances </a:t>
            </a:r>
          </a:p>
          <a:p>
            <a:r>
              <a:rPr lang="en-US" sz="2400" dirty="0"/>
              <a:t>Reduce software footprint of platform component instances</a:t>
            </a:r>
          </a:p>
          <a:p>
            <a:r>
              <a:rPr lang="en-US" sz="2400" dirty="0"/>
              <a:t>Reusable tool chain and framework across components</a:t>
            </a:r>
          </a:p>
          <a:p>
            <a:r>
              <a:rPr lang="en-US" sz="2400" dirty="0"/>
              <a:t>Facilitate agile introduction and swap-out of technologies</a:t>
            </a:r>
          </a:p>
          <a:p>
            <a:r>
              <a:rPr lang="en-US" sz="2400" dirty="0"/>
              <a:t>Consistent use of NB and SB APIs</a:t>
            </a:r>
          </a:p>
          <a:p>
            <a:r>
              <a:rPr lang="en-US" sz="2400" dirty="0"/>
              <a:t>Enable flexible options to add and extend platform capabilities</a:t>
            </a:r>
          </a:p>
          <a:p>
            <a:pPr marL="0" indent="0">
              <a:buNone/>
            </a:pPr>
            <a:endParaRPr lang="en-US" sz="2400" dirty="0"/>
          </a:p>
          <a:p>
            <a:endParaRPr lang="en-US" sz="2400" dirty="0"/>
          </a:p>
        </p:txBody>
      </p:sp>
      <p:sp>
        <p:nvSpPr>
          <p:cNvPr id="5" name="Rectangle 4"/>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3469636420"/>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r>
              <a:rPr lang="en-US" dirty="0"/>
              <a:t>SDK-Driven Sub-System – Libraries </a:t>
            </a:r>
            <a:r>
              <a:rPr lang="en-US" sz="2200" dirty="0"/>
              <a:t>(including CCSDK)</a:t>
            </a:r>
          </a:p>
        </p:txBody>
      </p:sp>
      <p:sp>
        <p:nvSpPr>
          <p:cNvPr id="170" name="TextBox 169"/>
          <p:cNvSpPr txBox="1"/>
          <p:nvPr/>
        </p:nvSpPr>
        <p:spPr>
          <a:xfrm>
            <a:off x="5172451" y="5753200"/>
            <a:ext cx="3628309" cy="7848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900" b="1" i="1" u="sng" dirty="0">
                <a:solidFill>
                  <a:srgbClr val="008CEA"/>
                </a:solidFill>
                <a:sym typeface="Calibri"/>
              </a:rPr>
              <a:t>*Plugins/Adapters can include</a:t>
            </a:r>
            <a:r>
              <a:rPr lang="en-US" sz="900" i="1" dirty="0">
                <a:solidFill>
                  <a:srgbClr val="008CEA"/>
                </a:solidFill>
                <a:sym typeface="Calibri"/>
              </a:rPr>
              <a:t>: </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VNFM Drivers		•  3</a:t>
            </a:r>
            <a:r>
              <a:rPr lang="en-US" sz="900" i="1" baseline="30000" dirty="0">
                <a:solidFill>
                  <a:srgbClr val="008CEA"/>
                </a:solidFill>
                <a:sym typeface="Calibri"/>
              </a:rPr>
              <a:t>rd</a:t>
            </a:r>
            <a:r>
              <a:rPr lang="en-US" sz="900" i="1" dirty="0">
                <a:solidFill>
                  <a:srgbClr val="008CEA"/>
                </a:solidFill>
                <a:sym typeface="Calibri"/>
              </a:rPr>
              <a:t> party EMS Drivers</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3</a:t>
            </a:r>
            <a:r>
              <a:rPr lang="en-US" sz="900" i="1" baseline="30000" dirty="0">
                <a:solidFill>
                  <a:srgbClr val="008CEA"/>
                </a:solidFill>
                <a:sym typeface="Calibri"/>
              </a:rPr>
              <a:t>rd</a:t>
            </a:r>
            <a:r>
              <a:rPr lang="en-US" sz="900" i="1" dirty="0">
                <a:solidFill>
                  <a:srgbClr val="008CEA"/>
                </a:solidFill>
                <a:sym typeface="Calibri"/>
              </a:rPr>
              <a:t> party SFC Drivers 		•  </a:t>
            </a:r>
            <a:r>
              <a:rPr lang="en-US" sz="900" i="1" dirty="0" err="1">
                <a:solidFill>
                  <a:srgbClr val="008CEA"/>
                </a:solidFill>
                <a:sym typeface="Calibri"/>
              </a:rPr>
              <a:t>Ansible</a:t>
            </a:r>
            <a:r>
              <a:rPr lang="en-US" sz="900" i="1" dirty="0">
                <a:solidFill>
                  <a:srgbClr val="008CEA"/>
                </a:solidFill>
                <a:sym typeface="Calibri"/>
              </a:rPr>
              <a:t>/Chef/Puppet</a:t>
            </a:r>
          </a:p>
          <a:p>
            <a:pPr marL="228600" indent="-117475" defTabSz="457200" hangingPunct="0">
              <a:buSzPct val="120000"/>
              <a:buFont typeface="Arial" panose="020B0604020202020204" pitchFamily="34" charset="0"/>
              <a:buChar char="•"/>
            </a:pPr>
            <a:r>
              <a:rPr lang="en-US" sz="900" i="1" dirty="0" err="1">
                <a:solidFill>
                  <a:srgbClr val="008CEA"/>
                </a:solidFill>
                <a:sym typeface="Calibri"/>
              </a:rPr>
              <a:t>Netconf</a:t>
            </a:r>
            <a:r>
              <a:rPr lang="en-US" sz="900" i="1" dirty="0">
                <a:solidFill>
                  <a:srgbClr val="008CEA"/>
                </a:solidFill>
                <a:sym typeface="Calibri"/>
              </a:rPr>
              <a:t>/Yang			•  CLI</a:t>
            </a:r>
          </a:p>
          <a:p>
            <a:pPr marL="228600" indent="-117475" defTabSz="457200" hangingPunct="0">
              <a:buSzPct val="120000"/>
              <a:buFont typeface="Arial" panose="020B0604020202020204" pitchFamily="34" charset="0"/>
              <a:buChar char="•"/>
            </a:pPr>
            <a:r>
              <a:rPr lang="en-US" sz="900" i="1" dirty="0">
                <a:solidFill>
                  <a:srgbClr val="008CEA"/>
                </a:solidFill>
                <a:sym typeface="Calibri"/>
              </a:rPr>
              <a:t>SNMP			•  etc. </a:t>
            </a:r>
          </a:p>
        </p:txBody>
      </p:sp>
      <p:sp>
        <p:nvSpPr>
          <p:cNvPr id="133" name="圆角矩形 33"/>
          <p:cNvSpPr/>
          <p:nvPr/>
        </p:nvSpPr>
        <p:spPr>
          <a:xfrm>
            <a:off x="917296" y="1156626"/>
            <a:ext cx="10447448" cy="4023712"/>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20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137" name="圆角矩形 33"/>
          <p:cNvSpPr/>
          <p:nvPr/>
        </p:nvSpPr>
        <p:spPr>
          <a:xfrm>
            <a:off x="3101243" y="5244922"/>
            <a:ext cx="935824"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Orchestrators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38" name="Down Arrow 137"/>
          <p:cNvSpPr/>
          <p:nvPr/>
        </p:nvSpPr>
        <p:spPr>
          <a:xfrm>
            <a:off x="35247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41" name="圆角矩形 33"/>
          <p:cNvSpPr/>
          <p:nvPr/>
        </p:nvSpPr>
        <p:spPr>
          <a:xfrm>
            <a:off x="9836217" y="5628019"/>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2" name="圆角矩形 33"/>
          <p:cNvSpPr/>
          <p:nvPr/>
        </p:nvSpPr>
        <p:spPr>
          <a:xfrm>
            <a:off x="8491570" y="556733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3" name="圆角矩形 33"/>
          <p:cNvSpPr/>
          <p:nvPr/>
        </p:nvSpPr>
        <p:spPr>
          <a:xfrm>
            <a:off x="9242618" y="554449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9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44" name="圆角矩形 33"/>
          <p:cNvSpPr/>
          <p:nvPr/>
        </p:nvSpPr>
        <p:spPr>
          <a:xfrm>
            <a:off x="8680654" y="540697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Rackspace</a:t>
            </a:r>
          </a:p>
        </p:txBody>
      </p:sp>
      <p:sp>
        <p:nvSpPr>
          <p:cNvPr id="145" name="圆角矩形 33"/>
          <p:cNvSpPr/>
          <p:nvPr/>
        </p:nvSpPr>
        <p:spPr>
          <a:xfrm>
            <a:off x="9590783" y="5430277"/>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IBM</a:t>
            </a:r>
          </a:p>
        </p:txBody>
      </p:sp>
      <p:sp>
        <p:nvSpPr>
          <p:cNvPr id="146" name="圆角矩形 33"/>
          <p:cNvSpPr/>
          <p:nvPr/>
        </p:nvSpPr>
        <p:spPr>
          <a:xfrm>
            <a:off x="10218341" y="5443621"/>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Google</a:t>
            </a:r>
          </a:p>
        </p:txBody>
      </p:sp>
      <p:sp>
        <p:nvSpPr>
          <p:cNvPr id="147" name="圆角矩形 33"/>
          <p:cNvSpPr/>
          <p:nvPr/>
        </p:nvSpPr>
        <p:spPr>
          <a:xfrm>
            <a:off x="1164070" y="2470068"/>
            <a:ext cx="2743200" cy="1654439"/>
          </a:xfrm>
          <a:prstGeom prst="roundRect">
            <a:avLst>
              <a:gd name="adj" fmla="val 8184"/>
            </a:avLst>
          </a:prstGeom>
          <a:solidFill>
            <a:srgbClr val="FFF1E7"/>
          </a:solidFill>
          <a:ln w="38100">
            <a:solidFill>
              <a:schemeClr val="accent2"/>
            </a:solidFill>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E46200">
                    <a:lumMod val="50000"/>
                  </a:srgbClr>
                </a:solidFill>
                <a:latin typeface="微软雅黑" panose="020B0503020204020204" pitchFamily="34" charset="-122"/>
                <a:ea typeface="微软雅黑" panose="020B0503020204020204" pitchFamily="34" charset="-122"/>
                <a:sym typeface="Calibri"/>
              </a:rPr>
              <a:t>Orchestration Function SDK</a:t>
            </a:r>
          </a:p>
        </p:txBody>
      </p:sp>
      <p:sp>
        <p:nvSpPr>
          <p:cNvPr id="151" name="圆角矩形 33"/>
          <p:cNvSpPr/>
          <p:nvPr/>
        </p:nvSpPr>
        <p:spPr>
          <a:xfrm>
            <a:off x="8333404" y="2470068"/>
            <a:ext cx="2743200" cy="1654440"/>
          </a:xfrm>
          <a:prstGeom prst="roundRect">
            <a:avLst>
              <a:gd name="adj" fmla="val 8184"/>
            </a:avLst>
          </a:prstGeom>
          <a:solidFill>
            <a:srgbClr val="F9F1FD"/>
          </a:solidFill>
          <a:ln w="38100">
            <a:solidFill>
              <a:srgbClr val="7030A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5F1185">
                    <a:lumMod val="50000"/>
                  </a:srgbClr>
                </a:solidFill>
                <a:latin typeface="微软雅黑" panose="020B0503020204020204" pitchFamily="34" charset="-122"/>
                <a:ea typeface="微软雅黑" panose="020B0503020204020204" pitchFamily="34" charset="-122"/>
                <a:sym typeface="Calibri"/>
              </a:rPr>
              <a:t>Multi-Cloud Adaptation SDK</a:t>
            </a:r>
          </a:p>
        </p:txBody>
      </p:sp>
      <p:sp>
        <p:nvSpPr>
          <p:cNvPr id="152" name="圆角矩形 33"/>
          <p:cNvSpPr/>
          <p:nvPr/>
        </p:nvSpPr>
        <p:spPr>
          <a:xfrm>
            <a:off x="4110909" y="5244922"/>
            <a:ext cx="801270"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Controllers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53" name="圆角矩形 33"/>
          <p:cNvSpPr/>
          <p:nvPr/>
        </p:nvSpPr>
        <p:spPr>
          <a:xfrm>
            <a:off x="8199399"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OpenStack</a:t>
            </a:r>
          </a:p>
        </p:txBody>
      </p:sp>
      <p:sp>
        <p:nvSpPr>
          <p:cNvPr id="165" name="圆角矩形 33"/>
          <p:cNvSpPr/>
          <p:nvPr/>
        </p:nvSpPr>
        <p:spPr>
          <a:xfrm>
            <a:off x="9305267" y="5233126"/>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Azure</a:t>
            </a:r>
          </a:p>
        </p:txBody>
      </p:sp>
      <p:sp>
        <p:nvSpPr>
          <p:cNvPr id="169" name="圆角矩形 33"/>
          <p:cNvSpPr/>
          <p:nvPr/>
        </p:nvSpPr>
        <p:spPr>
          <a:xfrm>
            <a:off x="10425744" y="5248850"/>
            <a:ext cx="863638" cy="282209"/>
          </a:xfrm>
          <a:prstGeom prst="cloud">
            <a:avLst/>
          </a:prstGeom>
          <a:solidFill>
            <a:schemeClr val="bg1">
              <a:lumMod val="75000"/>
            </a:schemeClr>
          </a:solidFill>
          <a:ln w="6350">
            <a:solidFill>
              <a:schemeClr val="bg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AWS</a:t>
            </a:r>
          </a:p>
        </p:txBody>
      </p:sp>
      <p:sp>
        <p:nvSpPr>
          <p:cNvPr id="171" name="圆角矩形 33"/>
          <p:cNvSpPr/>
          <p:nvPr/>
        </p:nvSpPr>
        <p:spPr>
          <a:xfrm>
            <a:off x="5799379" y="5244922"/>
            <a:ext cx="405158"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OSSs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2" name="圆角矩形 33"/>
          <p:cNvSpPr/>
          <p:nvPr/>
        </p:nvSpPr>
        <p:spPr>
          <a:xfrm>
            <a:off x="6267368"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VNFs</a:t>
            </a:r>
          </a:p>
        </p:txBody>
      </p:sp>
      <p:sp>
        <p:nvSpPr>
          <p:cNvPr id="173" name="圆角矩形 33"/>
          <p:cNvSpPr/>
          <p:nvPr/>
        </p:nvSpPr>
        <p:spPr>
          <a:xfrm>
            <a:off x="6752435" y="5244922"/>
            <a:ext cx="411225"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00" b="1" dirty="0">
                <a:solidFill>
                  <a:srgbClr val="000000"/>
                </a:solidFill>
                <a:latin typeface="微软雅黑" panose="020B0503020204020204" pitchFamily="34" charset="-122"/>
                <a:ea typeface="微软雅黑" panose="020B0503020204020204" pitchFamily="34" charset="-122"/>
                <a:sym typeface="Calibri"/>
              </a:rPr>
              <a:t>PNFs</a:t>
            </a:r>
          </a:p>
        </p:txBody>
      </p:sp>
      <p:sp>
        <p:nvSpPr>
          <p:cNvPr id="174" name="圆角矩形 33"/>
          <p:cNvSpPr/>
          <p:nvPr/>
        </p:nvSpPr>
        <p:spPr>
          <a:xfrm>
            <a:off x="7262167" y="5244922"/>
            <a:ext cx="836722"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050" b="1" dirty="0">
                <a:solidFill>
                  <a:srgbClr val="000000"/>
                </a:solidFill>
                <a:latin typeface="微软雅黑" panose="020B0503020204020204" pitchFamily="34" charset="-122"/>
                <a:ea typeface="微软雅黑" panose="020B0503020204020204" pitchFamily="34" charset="-122"/>
                <a:sym typeface="Calibri"/>
              </a:rPr>
              <a:t>Multi-Cloud</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5" name="圆角矩形 33"/>
          <p:cNvSpPr/>
          <p:nvPr/>
        </p:nvSpPr>
        <p:spPr>
          <a:xfrm>
            <a:off x="4980433" y="5244922"/>
            <a:ext cx="738533" cy="182880"/>
          </a:xfrm>
          <a:prstGeom prst="roundRect">
            <a:avLst>
              <a:gd name="adj" fmla="val 8184"/>
            </a:avLst>
          </a:prstGeom>
          <a:solidFill>
            <a:schemeClr val="bg1">
              <a:lumMod val="75000"/>
            </a:schemeClr>
          </a:solidFill>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1050" b="1" dirty="0">
                <a:solidFill>
                  <a:srgbClr val="000000"/>
                </a:solidFill>
                <a:latin typeface="微软雅黑" panose="020B0503020204020204" pitchFamily="34" charset="-122"/>
                <a:ea typeface="微软雅黑" panose="020B0503020204020204" pitchFamily="34" charset="-122"/>
                <a:sym typeface="Calibri"/>
              </a:rPr>
              <a:t>μ</a:t>
            </a:r>
            <a:r>
              <a:rPr lang="en-US" altLang="zh-CN" sz="1050" b="1" dirty="0">
                <a:solidFill>
                  <a:srgbClr val="000000"/>
                </a:solidFill>
                <a:latin typeface="微软雅黑" panose="020B0503020204020204" pitchFamily="34" charset="-122"/>
                <a:ea typeface="微软雅黑" panose="020B0503020204020204" pitchFamily="34" charset="-122"/>
                <a:sym typeface="Calibri"/>
              </a:rPr>
              <a:t>Services</a:t>
            </a:r>
            <a:endParaRPr lang="en-US" altLang="zh-CN" sz="6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176" name="圆角矩形 33"/>
          <p:cNvSpPr/>
          <p:nvPr/>
        </p:nvSpPr>
        <p:spPr>
          <a:xfrm>
            <a:off x="4644416" y="2470068"/>
            <a:ext cx="2847521" cy="1654440"/>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2B8934">
                    <a:lumMod val="50000"/>
                  </a:srgbClr>
                </a:solidFill>
                <a:latin typeface="微软雅黑" panose="020B0503020204020204" pitchFamily="34" charset="-122"/>
                <a:ea typeface="微软雅黑" panose="020B0503020204020204" pitchFamily="34" charset="-122"/>
                <a:sym typeface="Calibri"/>
              </a:rPr>
              <a:t>Control Function SDK (CCSDK)</a:t>
            </a:r>
          </a:p>
        </p:txBody>
      </p:sp>
      <p:sp>
        <p:nvSpPr>
          <p:cNvPr id="177" name="圆角矩形 33"/>
          <p:cNvSpPr/>
          <p:nvPr/>
        </p:nvSpPr>
        <p:spPr>
          <a:xfrm>
            <a:off x="4838832" y="3807648"/>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ODL</a:t>
            </a:r>
          </a:p>
        </p:txBody>
      </p:sp>
      <p:sp>
        <p:nvSpPr>
          <p:cNvPr id="178" name="圆角矩形 33"/>
          <p:cNvSpPr/>
          <p:nvPr/>
        </p:nvSpPr>
        <p:spPr>
          <a:xfrm>
            <a:off x="1243085" y="3445986"/>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Imperative Models</a:t>
            </a:r>
          </a:p>
        </p:txBody>
      </p:sp>
      <p:sp>
        <p:nvSpPr>
          <p:cNvPr id="180" name="圆角矩形 33"/>
          <p:cNvSpPr/>
          <p:nvPr/>
        </p:nvSpPr>
        <p:spPr>
          <a:xfrm>
            <a:off x="1270793" y="3603047"/>
            <a:ext cx="1226864"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BPMN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grpSp>
        <p:nvGrpSpPr>
          <p:cNvPr id="181" name="Group 180"/>
          <p:cNvGrpSpPr/>
          <p:nvPr/>
        </p:nvGrpSpPr>
        <p:grpSpPr>
          <a:xfrm>
            <a:off x="9021209" y="3731900"/>
            <a:ext cx="1678646" cy="343383"/>
            <a:chOff x="9152261" y="2848130"/>
            <a:chExt cx="1678646" cy="343383"/>
          </a:xfrm>
        </p:grpSpPr>
        <p:sp>
          <p:nvSpPr>
            <p:cNvPr id="182" name="圆角矩形 33"/>
            <p:cNvSpPr/>
            <p:nvPr/>
          </p:nvSpPr>
          <p:spPr>
            <a:xfrm>
              <a:off x="10158900" y="2848130"/>
              <a:ext cx="672007" cy="123316"/>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Sub-Models</a:t>
              </a:r>
            </a:p>
          </p:txBody>
        </p:sp>
        <p:sp>
          <p:nvSpPr>
            <p:cNvPr id="183" name="圆角矩形 33"/>
            <p:cNvSpPr/>
            <p:nvPr/>
          </p:nvSpPr>
          <p:spPr>
            <a:xfrm>
              <a:off x="9152261" y="2942752"/>
              <a:ext cx="1416593" cy="24876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TOSCA-Cloud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Translation/Mapper</a:t>
              </a:r>
            </a:p>
          </p:txBody>
        </p:sp>
      </p:grpSp>
      <p:sp>
        <p:nvSpPr>
          <p:cNvPr id="184" name="圆角矩形 33"/>
          <p:cNvSpPr/>
          <p:nvPr/>
        </p:nvSpPr>
        <p:spPr>
          <a:xfrm>
            <a:off x="2869714" y="3445155"/>
            <a:ext cx="949583" cy="181255"/>
          </a:xfrm>
          <a:prstGeom prst="roundRect">
            <a:avLst>
              <a:gd name="adj" fmla="val 8184"/>
            </a:avLst>
          </a:prstGeom>
          <a:ln w="1905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Declarative Models</a:t>
            </a:r>
          </a:p>
        </p:txBody>
      </p:sp>
      <p:sp>
        <p:nvSpPr>
          <p:cNvPr id="185" name="圆角矩形 33"/>
          <p:cNvSpPr/>
          <p:nvPr/>
        </p:nvSpPr>
        <p:spPr>
          <a:xfrm>
            <a:off x="2572192" y="3603047"/>
            <a:ext cx="1206008" cy="30224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TOSCA orchestration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engine</a:t>
            </a:r>
          </a:p>
        </p:txBody>
      </p:sp>
      <p:sp>
        <p:nvSpPr>
          <p:cNvPr id="186" name="Down Arrow 185"/>
          <p:cNvSpPr/>
          <p:nvPr/>
        </p:nvSpPr>
        <p:spPr>
          <a:xfrm>
            <a:off x="4465183"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7" name="Down Arrow 186"/>
          <p:cNvSpPr/>
          <p:nvPr/>
        </p:nvSpPr>
        <p:spPr>
          <a:xfrm>
            <a:off x="593588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8" name="Down Arrow 187"/>
          <p:cNvSpPr/>
          <p:nvPr/>
        </p:nvSpPr>
        <p:spPr>
          <a:xfrm>
            <a:off x="6434321"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89" name="Down Arrow 188"/>
          <p:cNvSpPr/>
          <p:nvPr/>
        </p:nvSpPr>
        <p:spPr>
          <a:xfrm>
            <a:off x="69050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0" name="Down Arrow 189"/>
          <p:cNvSpPr/>
          <p:nvPr/>
        </p:nvSpPr>
        <p:spPr>
          <a:xfrm>
            <a:off x="529155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1" name="Down Arrow 190"/>
          <p:cNvSpPr/>
          <p:nvPr/>
        </p:nvSpPr>
        <p:spPr>
          <a:xfrm>
            <a:off x="7618937"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2" name="Down Arrow 191"/>
          <p:cNvSpPr/>
          <p:nvPr/>
        </p:nvSpPr>
        <p:spPr>
          <a:xfrm>
            <a:off x="8590164"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3" name="Down Arrow 192"/>
          <p:cNvSpPr/>
          <p:nvPr/>
        </p:nvSpPr>
        <p:spPr>
          <a:xfrm>
            <a:off x="9680292"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4" name="Down Arrow 193"/>
          <p:cNvSpPr/>
          <p:nvPr/>
        </p:nvSpPr>
        <p:spPr>
          <a:xfrm>
            <a:off x="10734890" y="5097421"/>
            <a:ext cx="116285" cy="179940"/>
          </a:xfrm>
          <a:prstGeom prst="downArrow">
            <a:avLst/>
          </a:prstGeom>
          <a:solidFill>
            <a:schemeClr val="tx1">
              <a:lumMod val="50000"/>
              <a:lumOff val="50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196" name="圆角矩形 33"/>
          <p:cNvSpPr/>
          <p:nvPr/>
        </p:nvSpPr>
        <p:spPr>
          <a:xfrm>
            <a:off x="4809461" y="2843963"/>
            <a:ext cx="2540461" cy="808005"/>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Control/NFV Lifecycle Mgt. Functions</a:t>
            </a:r>
          </a:p>
        </p:txBody>
      </p:sp>
      <p:sp>
        <p:nvSpPr>
          <p:cNvPr id="197" name="圆角矩形 33"/>
          <p:cNvSpPr/>
          <p:nvPr/>
        </p:nvSpPr>
        <p:spPr>
          <a:xfrm>
            <a:off x="4837731" y="3193097"/>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Rebuild</a:t>
            </a:r>
          </a:p>
        </p:txBody>
      </p:sp>
      <p:sp>
        <p:nvSpPr>
          <p:cNvPr id="198" name="圆角矩形 33"/>
          <p:cNvSpPr/>
          <p:nvPr/>
        </p:nvSpPr>
        <p:spPr>
          <a:xfrm>
            <a:off x="5799162" y="3193097"/>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VNF Configure </a:t>
            </a:r>
          </a:p>
        </p:txBody>
      </p:sp>
      <p:sp>
        <p:nvSpPr>
          <p:cNvPr id="199" name="圆角矩形 33"/>
          <p:cNvSpPr/>
          <p:nvPr/>
        </p:nvSpPr>
        <p:spPr>
          <a:xfrm>
            <a:off x="5799162" y="3333022"/>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Network Config.</a:t>
            </a:r>
          </a:p>
        </p:txBody>
      </p:sp>
      <p:sp>
        <p:nvSpPr>
          <p:cNvPr id="200" name="圆角矩形 33"/>
          <p:cNvSpPr/>
          <p:nvPr/>
        </p:nvSpPr>
        <p:spPr>
          <a:xfrm>
            <a:off x="4837731" y="3333022"/>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Stop/Start</a:t>
            </a:r>
          </a:p>
        </p:txBody>
      </p:sp>
      <p:sp>
        <p:nvSpPr>
          <p:cNvPr id="201" name="圆角矩形 33"/>
          <p:cNvSpPr/>
          <p:nvPr/>
        </p:nvSpPr>
        <p:spPr>
          <a:xfrm>
            <a:off x="5402436" y="3193097"/>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	</a:t>
            </a:r>
            <a:r>
              <a:rPr lang="en-US" altLang="zh-CN" sz="700" b="1" dirty="0" err="1">
                <a:solidFill>
                  <a:srgbClr val="000000"/>
                </a:solidFill>
                <a:latin typeface="微软雅黑" panose="020B0503020204020204" pitchFamily="34" charset="-122"/>
                <a:ea typeface="微软雅黑" panose="020B0503020204020204" pitchFamily="34" charset="-122"/>
                <a:sym typeface="Calibri"/>
              </a:rPr>
              <a:t>udit</a:t>
            </a:r>
            <a:endParaRPr lang="en-US" altLang="zh-CN" sz="7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02" name="圆角矩形 33"/>
          <p:cNvSpPr/>
          <p:nvPr/>
        </p:nvSpPr>
        <p:spPr>
          <a:xfrm>
            <a:off x="4835633" y="3479219"/>
            <a:ext cx="53843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Upgrade</a:t>
            </a:r>
          </a:p>
        </p:txBody>
      </p:sp>
      <p:sp>
        <p:nvSpPr>
          <p:cNvPr id="203" name="圆角矩形 33"/>
          <p:cNvSpPr/>
          <p:nvPr/>
        </p:nvSpPr>
        <p:spPr>
          <a:xfrm>
            <a:off x="5402436" y="3333022"/>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a:t>
            </a:r>
          </a:p>
        </p:txBody>
      </p:sp>
      <p:sp>
        <p:nvSpPr>
          <p:cNvPr id="204" name="圆角矩形 33"/>
          <p:cNvSpPr/>
          <p:nvPr/>
        </p:nvSpPr>
        <p:spPr>
          <a:xfrm>
            <a:off x="5799162" y="3479219"/>
            <a:ext cx="870778"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Svc Function Chain</a:t>
            </a:r>
          </a:p>
        </p:txBody>
      </p:sp>
      <p:sp>
        <p:nvSpPr>
          <p:cNvPr id="205" name="圆角矩形 33"/>
          <p:cNvSpPr/>
          <p:nvPr/>
        </p:nvSpPr>
        <p:spPr>
          <a:xfrm>
            <a:off x="5402436" y="3479219"/>
            <a:ext cx="370450"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grpSp>
        <p:nvGrpSpPr>
          <p:cNvPr id="206" name="Group 205"/>
          <p:cNvGrpSpPr/>
          <p:nvPr/>
        </p:nvGrpSpPr>
        <p:grpSpPr>
          <a:xfrm>
            <a:off x="8545039" y="2843963"/>
            <a:ext cx="2306136" cy="814121"/>
            <a:chOff x="8690572" y="3260142"/>
            <a:chExt cx="2306136" cy="814121"/>
          </a:xfrm>
        </p:grpSpPr>
        <p:sp>
          <p:nvSpPr>
            <p:cNvPr id="207" name="圆角矩形 33"/>
            <p:cNvSpPr/>
            <p:nvPr/>
          </p:nvSpPr>
          <p:spPr>
            <a:xfrm>
              <a:off x="8690572" y="3260142"/>
              <a:ext cx="2306136" cy="814121"/>
            </a:xfrm>
            <a:prstGeom prst="can">
              <a:avLst>
                <a:gd name="adj" fmla="val 9698"/>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Library of</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Common Cloud Translations (shims)</a:t>
              </a:r>
            </a:p>
          </p:txBody>
        </p:sp>
        <p:sp>
          <p:nvSpPr>
            <p:cNvPr id="208" name="圆角矩形 33"/>
            <p:cNvSpPr/>
            <p:nvPr/>
          </p:nvSpPr>
          <p:spPr>
            <a:xfrm>
              <a:off x="9707725" y="3625422"/>
              <a:ext cx="577738" cy="217834"/>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Telemetry</a:t>
              </a:r>
            </a:p>
          </p:txBody>
        </p:sp>
        <p:sp>
          <p:nvSpPr>
            <p:cNvPr id="209" name="圆角矩形 33"/>
            <p:cNvSpPr/>
            <p:nvPr/>
          </p:nvSpPr>
          <p:spPr>
            <a:xfrm>
              <a:off x="10332344" y="3622349"/>
              <a:ext cx="430039" cy="2114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Scale </a:t>
              </a:r>
            </a:p>
          </p:txBody>
        </p:sp>
        <p:sp>
          <p:nvSpPr>
            <p:cNvPr id="210" name="圆角矩形 33"/>
            <p:cNvSpPr/>
            <p:nvPr/>
          </p:nvSpPr>
          <p:spPr>
            <a:xfrm>
              <a:off x="9707725" y="3868692"/>
              <a:ext cx="577738" cy="1534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a:t>
              </a:r>
            </a:p>
          </p:txBody>
        </p:sp>
        <p:sp>
          <p:nvSpPr>
            <p:cNvPr id="211" name="圆角矩形 33"/>
            <p:cNvSpPr/>
            <p:nvPr/>
          </p:nvSpPr>
          <p:spPr>
            <a:xfrm>
              <a:off x="8904092" y="3868856"/>
              <a:ext cx="756752" cy="153270"/>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Register</a:t>
              </a:r>
            </a:p>
          </p:txBody>
        </p:sp>
        <p:sp>
          <p:nvSpPr>
            <p:cNvPr id="212" name="圆角矩形 33"/>
            <p:cNvSpPr/>
            <p:nvPr/>
          </p:nvSpPr>
          <p:spPr>
            <a:xfrm>
              <a:off x="8908786" y="3631080"/>
              <a:ext cx="752058" cy="208456"/>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Cloud Resource </a:t>
              </a:r>
            </a:p>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Instantiation</a:t>
              </a:r>
            </a:p>
          </p:txBody>
        </p:sp>
        <p:sp>
          <p:nvSpPr>
            <p:cNvPr id="213" name="圆角矩形 33"/>
            <p:cNvSpPr/>
            <p:nvPr/>
          </p:nvSpPr>
          <p:spPr>
            <a:xfrm>
              <a:off x="10328536" y="3862992"/>
              <a:ext cx="433847" cy="15913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LB</a:t>
              </a:r>
            </a:p>
          </p:txBody>
        </p:sp>
        <p:sp>
          <p:nvSpPr>
            <p:cNvPr id="214" name="TextBox 213"/>
            <p:cNvSpPr txBox="1"/>
            <p:nvPr/>
          </p:nvSpPr>
          <p:spPr>
            <a:xfrm>
              <a:off x="10745678" y="368577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grpSp>
      <p:sp>
        <p:nvSpPr>
          <p:cNvPr id="215" name="Rounded Rectangle 214"/>
          <p:cNvSpPr/>
          <p:nvPr/>
        </p:nvSpPr>
        <p:spPr>
          <a:xfrm>
            <a:off x="1164070" y="4365479"/>
            <a:ext cx="9912534" cy="734115"/>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SB API SDK</a:t>
            </a:r>
          </a:p>
          <a:p>
            <a:pPr defTabSz="457200" hangingPunct="0"/>
            <a:r>
              <a:rPr lang="en-US" sz="1400" dirty="0">
                <a:solidFill>
                  <a:srgbClr val="000000"/>
                </a:solidFill>
                <a:sym typeface="Calibri"/>
              </a:rPr>
              <a:t>(Adapters)</a:t>
            </a:r>
          </a:p>
        </p:txBody>
      </p:sp>
      <p:sp>
        <p:nvSpPr>
          <p:cNvPr id="216" name="圆角矩形 33"/>
          <p:cNvSpPr/>
          <p:nvPr/>
        </p:nvSpPr>
        <p:spPr>
          <a:xfrm rot="1485180">
            <a:off x="8032865" y="4629132"/>
            <a:ext cx="998307" cy="200582"/>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Plugins/Adapters</a:t>
            </a:r>
            <a:r>
              <a:rPr lang="en-US" altLang="zh-CN" sz="800" b="1" dirty="0">
                <a:solidFill>
                  <a:srgbClr val="008CEA"/>
                </a:solidFill>
                <a:latin typeface="微软雅黑" panose="020B0503020204020204" pitchFamily="34" charset="-122"/>
                <a:ea typeface="微软雅黑" panose="020B0503020204020204" pitchFamily="34" charset="-122"/>
                <a:sym typeface="Calibri"/>
              </a:rPr>
              <a:t>*</a:t>
            </a:r>
            <a:endParaRPr lang="en-US" altLang="zh-CN" sz="1200" b="1" dirty="0">
              <a:solidFill>
                <a:srgbClr val="008CEA"/>
              </a:solidFill>
              <a:latin typeface="微软雅黑" panose="020B0503020204020204" pitchFamily="34" charset="-122"/>
              <a:ea typeface="微软雅黑" panose="020B0503020204020204" pitchFamily="34" charset="-122"/>
              <a:sym typeface="Calibri"/>
            </a:endParaRPr>
          </a:p>
        </p:txBody>
      </p:sp>
      <p:sp>
        <p:nvSpPr>
          <p:cNvPr id="217" name="圆角矩形 33"/>
          <p:cNvSpPr/>
          <p:nvPr/>
        </p:nvSpPr>
        <p:spPr>
          <a:xfrm>
            <a:off x="3526362" y="448002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M-Cloud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18" name="TextBox 217"/>
          <p:cNvSpPr txBox="1"/>
          <p:nvPr/>
        </p:nvSpPr>
        <p:spPr>
          <a:xfrm>
            <a:off x="10271175" y="4793514"/>
            <a:ext cx="286295" cy="2462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1000" i="1" dirty="0">
                <a:solidFill>
                  <a:srgbClr val="000000"/>
                </a:solidFill>
                <a:sym typeface="Calibri"/>
              </a:rPr>
              <a:t>etc.</a:t>
            </a:r>
          </a:p>
        </p:txBody>
      </p:sp>
      <p:sp>
        <p:nvSpPr>
          <p:cNvPr id="219" name="Rounded Rectangle 218"/>
          <p:cNvSpPr/>
          <p:nvPr/>
        </p:nvSpPr>
        <p:spPr>
          <a:xfrm>
            <a:off x="1164071" y="1726879"/>
            <a:ext cx="9912534" cy="546831"/>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dirty="0">
                <a:solidFill>
                  <a:srgbClr val="000000"/>
                </a:solidFill>
                <a:sym typeface="Calibri"/>
              </a:rPr>
              <a:t>NB API SDK</a:t>
            </a:r>
          </a:p>
        </p:txBody>
      </p:sp>
      <p:sp>
        <p:nvSpPr>
          <p:cNvPr id="220" name="圆角矩形 33"/>
          <p:cNvSpPr/>
          <p:nvPr/>
        </p:nvSpPr>
        <p:spPr>
          <a:xfrm>
            <a:off x="2893265"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Handler</a:t>
            </a:r>
          </a:p>
        </p:txBody>
      </p:sp>
      <p:sp>
        <p:nvSpPr>
          <p:cNvPr id="221" name="Can 220"/>
          <p:cNvSpPr/>
          <p:nvPr/>
        </p:nvSpPr>
        <p:spPr>
          <a:xfrm>
            <a:off x="2267213" y="4749092"/>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22" name="Can 221"/>
          <p:cNvSpPr/>
          <p:nvPr/>
        </p:nvSpPr>
        <p:spPr>
          <a:xfrm>
            <a:off x="1901216" y="2993460"/>
            <a:ext cx="1268907" cy="375954"/>
          </a:xfrm>
          <a:prstGeom prst="can">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900" b="1" dirty="0">
                <a:solidFill>
                  <a:srgbClr val="000000"/>
                </a:solidFill>
                <a:latin typeface="微软雅黑" panose="020B0503020204020204" pitchFamily="34" charset="-122"/>
                <a:ea typeface="微软雅黑" panose="020B0503020204020204" pitchFamily="34" charset="-122"/>
                <a:sym typeface="Calibri"/>
              </a:rPr>
              <a:t>Library of Flows</a:t>
            </a:r>
          </a:p>
          <a:p>
            <a:pPr marL="58738" indent="-58738" fontAlgn="base">
              <a:spcBef>
                <a:spcPct val="0"/>
              </a:spcBef>
              <a:spcAft>
                <a:spcPct val="0"/>
              </a:spcAft>
              <a:buClr>
                <a:srgbClr val="CC9900"/>
              </a:buClr>
              <a:buFont typeface="Arial" panose="020B0604020202020204" pitchFamily="34" charset="0"/>
              <a:buChar char="•"/>
            </a:pPr>
            <a:r>
              <a:rPr lang="en-US" sz="700" b="1" dirty="0">
                <a:solidFill>
                  <a:srgbClr val="000000"/>
                </a:solidFill>
                <a:latin typeface="微软雅黑" panose="020B0503020204020204" pitchFamily="34" charset="-122"/>
                <a:ea typeface="微软雅黑" panose="020B0503020204020204" pitchFamily="34" charset="-122"/>
                <a:sym typeface="Calibri"/>
              </a:rPr>
              <a:t>Service, Resource, Etc.</a:t>
            </a:r>
          </a:p>
        </p:txBody>
      </p:sp>
      <p:sp>
        <p:nvSpPr>
          <p:cNvPr id="223" name="圆角矩形 33"/>
          <p:cNvSpPr/>
          <p:nvPr/>
        </p:nvSpPr>
        <p:spPr>
          <a:xfrm>
            <a:off x="5849900"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Orchestration APIs</a:t>
            </a:r>
          </a:p>
        </p:txBody>
      </p:sp>
      <p:sp>
        <p:nvSpPr>
          <p:cNvPr id="224" name="圆角矩形 33"/>
          <p:cNvSpPr/>
          <p:nvPr/>
        </p:nvSpPr>
        <p:spPr>
          <a:xfrm>
            <a:off x="7200162"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Controller APIs</a:t>
            </a:r>
          </a:p>
        </p:txBody>
      </p:sp>
      <p:sp>
        <p:nvSpPr>
          <p:cNvPr id="225" name="圆角矩形 33"/>
          <p:cNvSpPr/>
          <p:nvPr/>
        </p:nvSpPr>
        <p:spPr>
          <a:xfrm>
            <a:off x="8550424" y="1930287"/>
            <a:ext cx="1234348" cy="151890"/>
          </a:xfrm>
          <a:prstGeom prst="roundRect">
            <a:avLst>
              <a:gd name="adj" fmla="val 500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Cloud APIs</a:t>
            </a:r>
          </a:p>
        </p:txBody>
      </p:sp>
      <p:sp>
        <p:nvSpPr>
          <p:cNvPr id="226" name="圆角矩形 33"/>
          <p:cNvSpPr/>
          <p:nvPr/>
        </p:nvSpPr>
        <p:spPr>
          <a:xfrm>
            <a:off x="4262483" y="1930287"/>
            <a:ext cx="1234348" cy="151890"/>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000000"/>
                </a:solidFill>
                <a:latin typeface="微软雅黑" panose="020B0503020204020204" pitchFamily="34" charset="-122"/>
                <a:ea typeface="微软雅黑" panose="020B0503020204020204" pitchFamily="34" charset="-122"/>
                <a:sym typeface="Calibri"/>
              </a:rPr>
              <a:t>API Configurator</a:t>
            </a:r>
          </a:p>
        </p:txBody>
      </p:sp>
      <p:sp>
        <p:nvSpPr>
          <p:cNvPr id="227" name="Rounded Rectangle 226"/>
          <p:cNvSpPr/>
          <p:nvPr/>
        </p:nvSpPr>
        <p:spPr>
          <a:xfrm>
            <a:off x="2765718" y="1828807"/>
            <a:ext cx="2873762"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8" name="Rounded Rectangle 227"/>
          <p:cNvSpPr/>
          <p:nvPr/>
        </p:nvSpPr>
        <p:spPr>
          <a:xfrm>
            <a:off x="5767843" y="1836766"/>
            <a:ext cx="4967047" cy="350322"/>
          </a:xfrm>
          <a:prstGeom prst="roundRect">
            <a:avLst/>
          </a:prstGeom>
          <a:noFill/>
          <a:ln w="25400" cap="flat">
            <a:solidFill>
              <a:schemeClr val="accent1"/>
            </a:solidFill>
            <a:prstDash val="sysDot"/>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29" name="圆角矩形 33"/>
          <p:cNvSpPr/>
          <p:nvPr/>
        </p:nvSpPr>
        <p:spPr>
          <a:xfrm>
            <a:off x="3686899" y="4668272"/>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Controller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0" name="圆角矩形 33"/>
          <p:cNvSpPr/>
          <p:nvPr/>
        </p:nvSpPr>
        <p:spPr>
          <a:xfrm>
            <a:off x="4588199" y="4485516"/>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OSS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1" name="圆角矩形 33"/>
          <p:cNvSpPr/>
          <p:nvPr/>
        </p:nvSpPr>
        <p:spPr>
          <a:xfrm>
            <a:off x="4748737" y="4673759"/>
            <a:ext cx="988821"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srgbClr val="000000"/>
                </a:solidFill>
                <a:latin typeface="微软雅黑" panose="020B0503020204020204" pitchFamily="34" charset="-122"/>
                <a:ea typeface="微软雅黑" panose="020B0503020204020204" pitchFamily="34" charset="-122"/>
                <a:sym typeface="Calibri"/>
              </a:rPr>
              <a:t>μ</a:t>
            </a:r>
            <a:r>
              <a:rPr lang="en-US" altLang="zh-CN" sz="800" b="1" dirty="0">
                <a:solidFill>
                  <a:srgbClr val="000000"/>
                </a:solidFill>
                <a:latin typeface="微软雅黑" panose="020B0503020204020204" pitchFamily="34" charset="-122"/>
                <a:ea typeface="微软雅黑" panose="020B0503020204020204" pitchFamily="34" charset="-122"/>
                <a:sym typeface="Calibri"/>
              </a:rPr>
              <a:t>Services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2" name="圆角矩形 33"/>
          <p:cNvSpPr/>
          <p:nvPr/>
        </p:nvSpPr>
        <p:spPr>
          <a:xfrm>
            <a:off x="6853906" y="4485516"/>
            <a:ext cx="822960" cy="155448"/>
          </a:xfrm>
          <a:prstGeom prst="roundRect">
            <a:avLst>
              <a:gd name="adj" fmla="val 50000"/>
            </a:avLst>
          </a:prstGeom>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233" name="圆角矩形 33"/>
          <p:cNvSpPr/>
          <p:nvPr/>
        </p:nvSpPr>
        <p:spPr>
          <a:xfrm>
            <a:off x="7263719"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Ansible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4" name="圆角矩形 33"/>
          <p:cNvSpPr/>
          <p:nvPr/>
        </p:nvSpPr>
        <p:spPr>
          <a:xfrm>
            <a:off x="7673532"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Collectors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5" name="圆角矩形 33"/>
          <p:cNvSpPr/>
          <p:nvPr/>
        </p:nvSpPr>
        <p:spPr>
          <a:xfrm>
            <a:off x="8621188" y="4485516"/>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srgbClr val="000000"/>
                </a:solidFill>
                <a:latin typeface="微软雅黑" panose="020B0503020204020204" pitchFamily="34" charset="-122"/>
                <a:ea typeface="微软雅黑" panose="020B0503020204020204" pitchFamily="34" charset="-122"/>
                <a:sym typeface="Calibri"/>
              </a:rPr>
              <a:t>OpenStack</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6" name="圆角矩形 33"/>
          <p:cNvSpPr/>
          <p:nvPr/>
        </p:nvSpPr>
        <p:spPr>
          <a:xfrm>
            <a:off x="9031001" y="4671368"/>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Azure</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7" name="圆角矩形 33"/>
          <p:cNvSpPr/>
          <p:nvPr/>
        </p:nvSpPr>
        <p:spPr>
          <a:xfrm>
            <a:off x="9440814" y="4857220"/>
            <a:ext cx="822960"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AWS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38" name="Can 237"/>
          <p:cNvSpPr/>
          <p:nvPr/>
        </p:nvSpPr>
        <p:spPr>
          <a:xfrm>
            <a:off x="10012286" y="1903700"/>
            <a:ext cx="637840" cy="209412"/>
          </a:xfrm>
          <a:prstGeom prst="can">
            <a:avLst/>
          </a:prstGeom>
          <a:solidFill>
            <a:schemeClr val="accent1">
              <a:lumMod val="10000"/>
              <a:lumOff val="9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p>
            <a:pPr algn="ctr" fontAlgn="base">
              <a:spcBef>
                <a:spcPct val="0"/>
              </a:spcBef>
              <a:spcAft>
                <a:spcPct val="0"/>
              </a:spcAft>
              <a:buClr>
                <a:srgbClr val="CC9900"/>
              </a:buClr>
            </a:pPr>
            <a:r>
              <a:rPr lang="en-US" sz="800" b="1" dirty="0">
                <a:solidFill>
                  <a:srgbClr val="000000"/>
                </a:solidFill>
                <a:latin typeface="微软雅黑" panose="020B0503020204020204" pitchFamily="34" charset="-122"/>
                <a:ea typeface="微软雅黑" panose="020B0503020204020204" pitchFamily="34" charset="-122"/>
                <a:sym typeface="Calibri"/>
              </a:rPr>
              <a:t>API Catalog</a:t>
            </a:r>
          </a:p>
        </p:txBody>
      </p:sp>
      <p:sp>
        <p:nvSpPr>
          <p:cNvPr id="239" name="圆角矩形 33"/>
          <p:cNvSpPr/>
          <p:nvPr/>
        </p:nvSpPr>
        <p:spPr>
          <a:xfrm>
            <a:off x="5617298" y="3808504"/>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ONOS</a:t>
            </a:r>
          </a:p>
        </p:txBody>
      </p:sp>
      <p:sp>
        <p:nvSpPr>
          <p:cNvPr id="240" name="圆角矩形 33"/>
          <p:cNvSpPr/>
          <p:nvPr/>
        </p:nvSpPr>
        <p:spPr>
          <a:xfrm>
            <a:off x="6404921" y="3807220"/>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Open </a:t>
            </a:r>
          </a:p>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ROADM</a:t>
            </a:r>
          </a:p>
        </p:txBody>
      </p:sp>
      <p:sp>
        <p:nvSpPr>
          <p:cNvPr id="241" name="TextBox 240"/>
          <p:cNvSpPr txBox="1"/>
          <p:nvPr/>
        </p:nvSpPr>
        <p:spPr>
          <a:xfrm>
            <a:off x="7117836" y="369915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2" name="TextBox 241"/>
          <p:cNvSpPr txBox="1"/>
          <p:nvPr/>
        </p:nvSpPr>
        <p:spPr>
          <a:xfrm>
            <a:off x="6850065" y="3293165"/>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srgbClr val="000000"/>
                </a:solidFill>
                <a:sym typeface="Calibri"/>
              </a:rPr>
              <a:t>…</a:t>
            </a:r>
          </a:p>
        </p:txBody>
      </p:sp>
      <p:sp>
        <p:nvSpPr>
          <p:cNvPr id="243" name="圆角矩形 33"/>
          <p:cNvSpPr/>
          <p:nvPr/>
        </p:nvSpPr>
        <p:spPr>
          <a:xfrm>
            <a:off x="3827696" y="4856023"/>
            <a:ext cx="2050659" cy="155448"/>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srgbClr val="000000"/>
                </a:solidFill>
                <a:latin typeface="微软雅黑" panose="020B0503020204020204" pitchFamily="34" charset="-122"/>
                <a:ea typeface="微软雅黑" panose="020B0503020204020204" pitchFamily="34" charset="-122"/>
                <a:sym typeface="Calibri"/>
              </a:rPr>
              <a:t>Resource Orchestration APIs</a:t>
            </a:r>
            <a:endParaRPr lang="en-US" altLang="zh-CN" sz="1200" b="1" dirty="0">
              <a:solidFill>
                <a:srgbClr val="000000"/>
              </a:solidFill>
              <a:latin typeface="微软雅黑" panose="020B0503020204020204" pitchFamily="34" charset="-122"/>
              <a:ea typeface="微软雅黑" panose="020B0503020204020204" pitchFamily="34" charset="-122"/>
              <a:sym typeface="Calibri"/>
            </a:endParaRPr>
          </a:p>
        </p:txBody>
      </p:sp>
      <p:sp>
        <p:nvSpPr>
          <p:cNvPr id="244" name="圆角矩形 33"/>
          <p:cNvSpPr/>
          <p:nvPr/>
        </p:nvSpPr>
        <p:spPr>
          <a:xfrm>
            <a:off x="6693248" y="3193097"/>
            <a:ext cx="63196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Assign</a:t>
            </a:r>
          </a:p>
        </p:txBody>
      </p:sp>
      <p:sp>
        <p:nvSpPr>
          <p:cNvPr id="245" name="圆角矩形 33"/>
          <p:cNvSpPr/>
          <p:nvPr/>
        </p:nvSpPr>
        <p:spPr>
          <a:xfrm>
            <a:off x="6695258" y="3333023"/>
            <a:ext cx="629956" cy="11887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srgbClr val="000000"/>
                </a:solidFill>
                <a:latin typeface="微软雅黑" panose="020B0503020204020204" pitchFamily="34" charset="-122"/>
                <a:ea typeface="微软雅黑" panose="020B0503020204020204" pitchFamily="34" charset="-122"/>
                <a:sym typeface="Calibri"/>
              </a:rPr>
              <a:t>Health Check</a:t>
            </a:r>
          </a:p>
        </p:txBody>
      </p:sp>
      <p:sp>
        <p:nvSpPr>
          <p:cNvPr id="94" name="Rectangle 93"/>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3755810648"/>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a:bodyPr>
          <a:lstStyle/>
          <a:p>
            <a:r>
              <a:rPr lang="en-US" sz="2800" b="1" dirty="0"/>
              <a:t>Progress from the Architecture Subcommittee</a:t>
            </a:r>
            <a:endParaRPr lang="en-US" sz="2800" b="1" dirty="0">
              <a:solidFill>
                <a:srgbClr val="FFFF00"/>
              </a:solidFill>
            </a:endParaRPr>
          </a:p>
        </p:txBody>
      </p:sp>
      <p:sp>
        <p:nvSpPr>
          <p:cNvPr id="4" name="Text Placeholder 3"/>
          <p:cNvSpPr>
            <a:spLocks noGrp="1"/>
          </p:cNvSpPr>
          <p:nvPr>
            <p:ph type="body" sz="quarter" idx="10"/>
          </p:nvPr>
        </p:nvSpPr>
        <p:spPr/>
        <p:txBody>
          <a:bodyPr>
            <a:normAutofit/>
          </a:bodyPr>
          <a:lstStyle/>
          <a:p>
            <a:r>
              <a:rPr lang="en-US" dirty="0">
                <a:solidFill>
                  <a:schemeClr val="tx1">
                    <a:lumMod val="85000"/>
                    <a:lumOff val="15000"/>
                  </a:schemeClr>
                </a:solidFill>
                <a:latin typeface="+mn-lt"/>
              </a:rPr>
              <a:t>For Amsterdam (R1), the architecture was agreed, as discussed since ONS. </a:t>
            </a:r>
          </a:p>
          <a:p>
            <a:pPr lvl="1"/>
            <a:r>
              <a:rPr lang="en-US" sz="2000" dirty="0">
                <a:solidFill>
                  <a:schemeClr val="tx1">
                    <a:lumMod val="85000"/>
                    <a:lumOff val="15000"/>
                  </a:schemeClr>
                </a:solidFill>
                <a:latin typeface="+mn-lt"/>
              </a:rPr>
              <a:t>This was to reduce risk of late changes to the project teams, who have built their plans based on the current baseline. </a:t>
            </a:r>
          </a:p>
          <a:p>
            <a:r>
              <a:rPr lang="en-US" dirty="0">
                <a:solidFill>
                  <a:schemeClr val="tx1">
                    <a:lumMod val="85000"/>
                    <a:lumOff val="15000"/>
                  </a:schemeClr>
                </a:solidFill>
                <a:latin typeface="+mn-lt"/>
              </a:rPr>
              <a:t>Starting with R2, there is consensus to resolve the following </a:t>
            </a:r>
            <a:r>
              <a:rPr lang="en-US" b="1" dirty="0">
                <a:solidFill>
                  <a:srgbClr val="FF0000"/>
                </a:solidFill>
                <a:latin typeface="+mn-lt"/>
              </a:rPr>
              <a:t>two architectural  inconsistencies</a:t>
            </a:r>
            <a:r>
              <a:rPr lang="en-US" dirty="0">
                <a:solidFill>
                  <a:schemeClr val="tx1">
                    <a:lumMod val="85000"/>
                    <a:lumOff val="15000"/>
                  </a:schemeClr>
                </a:solidFill>
                <a:latin typeface="+mn-lt"/>
              </a:rPr>
              <a:t>:</a:t>
            </a:r>
          </a:p>
          <a:p>
            <a:pPr marL="914400" lvl="1" indent="-457200">
              <a:buFont typeface="+mj-lt"/>
              <a:buAutoNum type="arabicParenR"/>
            </a:pPr>
            <a:r>
              <a:rPr lang="en-US" sz="2000" dirty="0">
                <a:solidFill>
                  <a:schemeClr val="tx1">
                    <a:lumMod val="85000"/>
                    <a:lumOff val="15000"/>
                  </a:schemeClr>
                </a:solidFill>
                <a:latin typeface="+mn-lt"/>
              </a:rPr>
              <a:t>Orchestration Architecture</a:t>
            </a:r>
          </a:p>
          <a:p>
            <a:pPr marL="1257300" lvl="2" indent="-342900">
              <a:buNone/>
            </a:pPr>
            <a:r>
              <a:rPr lang="en-US" sz="1600" dirty="0">
                <a:solidFill>
                  <a:schemeClr val="tx1">
                    <a:lumMod val="85000"/>
                    <a:lumOff val="15000"/>
                  </a:schemeClr>
                </a:solidFill>
                <a:latin typeface="+mn-lt"/>
              </a:rPr>
              <a:t>- Architecture team agreed that </a:t>
            </a:r>
            <a:r>
              <a:rPr lang="en-US" sz="1600" b="1" dirty="0">
                <a:solidFill>
                  <a:srgbClr val="FF0000"/>
                </a:solidFill>
                <a:latin typeface="+mn-lt"/>
              </a:rPr>
              <a:t>Orchestration layer should be separate from Controller layer</a:t>
            </a:r>
          </a:p>
          <a:p>
            <a:pPr marL="914400" lvl="1" indent="-457200">
              <a:buFont typeface="+mj-lt"/>
              <a:buAutoNum type="arabicParenR"/>
            </a:pPr>
            <a:r>
              <a:rPr lang="en-US" sz="2000" dirty="0">
                <a:solidFill>
                  <a:schemeClr val="tx1">
                    <a:lumMod val="85000"/>
                    <a:lumOff val="15000"/>
                  </a:schemeClr>
                </a:solidFill>
                <a:latin typeface="+mn-lt"/>
              </a:rPr>
              <a:t>Consistent Controller Layer Architecture and </a:t>
            </a:r>
            <a:r>
              <a:rPr lang="en-US" sz="2000" b="1" dirty="0">
                <a:solidFill>
                  <a:srgbClr val="FF0000"/>
                </a:solidFill>
                <a:latin typeface="+mn-lt"/>
              </a:rPr>
              <a:t>better alignment between App-C &amp; VF-C </a:t>
            </a:r>
          </a:p>
          <a:p>
            <a:pPr marL="914400" lvl="1" indent="-457200">
              <a:buNone/>
            </a:pPr>
            <a:endParaRPr lang="en-US" sz="2000" b="1" dirty="0">
              <a:solidFill>
                <a:srgbClr val="FF0000"/>
              </a:solidFill>
              <a:latin typeface="+mn-lt"/>
            </a:endParaRPr>
          </a:p>
          <a:p>
            <a:pPr marL="914400" lvl="1" indent="-457200">
              <a:buNone/>
            </a:pPr>
            <a:r>
              <a:rPr lang="en-US" sz="2000" dirty="0">
                <a:solidFill>
                  <a:schemeClr val="tx1">
                    <a:lumMod val="85000"/>
                    <a:lumOff val="15000"/>
                  </a:schemeClr>
                </a:solidFill>
                <a:latin typeface="+mn-lt"/>
              </a:rPr>
              <a:t>Projects are drilling down to the next level of detail on interfaces and project alignment, and then the projects will review their R2 plans with the ARC. </a:t>
            </a:r>
          </a:p>
          <a:p>
            <a:r>
              <a:rPr lang="en-US" dirty="0">
                <a:solidFill>
                  <a:schemeClr val="tx1">
                    <a:lumMod val="85000"/>
                    <a:lumOff val="15000"/>
                  </a:schemeClr>
                </a:solidFill>
                <a:latin typeface="+mn-lt"/>
              </a:rPr>
              <a:t>The next slide illustrates high-level architecture</a:t>
            </a:r>
            <a:r>
              <a:rPr lang="en-US" strike="sngStrike" dirty="0">
                <a:solidFill>
                  <a:schemeClr val="tx1">
                    <a:lumMod val="85000"/>
                    <a:lumOff val="15000"/>
                  </a:schemeClr>
                </a:solidFill>
                <a:latin typeface="+mn-lt"/>
              </a:rPr>
              <a:t>s</a:t>
            </a:r>
            <a:r>
              <a:rPr lang="en-US" dirty="0">
                <a:solidFill>
                  <a:schemeClr val="tx1">
                    <a:lumMod val="85000"/>
                    <a:lumOff val="15000"/>
                  </a:schemeClr>
                </a:solidFill>
                <a:latin typeface="+mn-lt"/>
              </a:rPr>
              <a:t> that was approved by TSC to meet R1 schedule.  </a:t>
            </a: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268605" y="1039665"/>
            <a:ext cx="4881351" cy="2227330"/>
          </a:xfrm>
          <a:prstGeom prst="rect">
            <a:avLst/>
          </a:prstGeom>
        </p:spPr>
      </p:pic>
      <p:sp>
        <p:nvSpPr>
          <p:cNvPr id="2" name="Title 1"/>
          <p:cNvSpPr>
            <a:spLocks noGrp="1"/>
          </p:cNvSpPr>
          <p:nvPr>
            <p:ph type="title"/>
          </p:nvPr>
        </p:nvSpPr>
        <p:spPr>
          <a:xfrm>
            <a:off x="266140" y="126215"/>
            <a:ext cx="10844563" cy="615553"/>
          </a:xfrm>
        </p:spPr>
        <p:txBody>
          <a:bodyPr anchor="ctr">
            <a:noAutofit/>
          </a:bodyPr>
          <a:lstStyle/>
          <a:p>
            <a:r>
              <a:rPr lang="en-US" sz="3200" dirty="0">
                <a:solidFill>
                  <a:schemeClr val="bg1"/>
                </a:solidFill>
              </a:rPr>
              <a:t>Controller Personas Based on SDK Libraries</a:t>
            </a:r>
            <a:endParaRPr lang="en-US" sz="1000" dirty="0">
              <a:solidFill>
                <a:schemeClr val="bg1"/>
              </a:solidFill>
            </a:endParaRPr>
          </a:p>
        </p:txBody>
      </p:sp>
      <p:sp>
        <p:nvSpPr>
          <p:cNvPr id="72" name="Trapezoid 71"/>
          <p:cNvSpPr/>
          <p:nvPr/>
        </p:nvSpPr>
        <p:spPr>
          <a:xfrm>
            <a:off x="3207991" y="2378094"/>
            <a:ext cx="6916049" cy="1482429"/>
          </a:xfrm>
          <a:prstGeom prst="trapezoid">
            <a:avLst>
              <a:gd name="adj" fmla="val 183994"/>
            </a:avLst>
          </a:prstGeom>
          <a:solidFill>
            <a:srgbClr val="F2F2F2">
              <a:alpha val="50196"/>
            </a:srgbClr>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73" name="Down Arrow 72"/>
          <p:cNvSpPr/>
          <p:nvPr/>
        </p:nvSpPr>
        <p:spPr>
          <a:xfrm rot="1274817">
            <a:off x="5192588" y="3197787"/>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4" name="Down Arrow 73"/>
          <p:cNvSpPr/>
          <p:nvPr/>
        </p:nvSpPr>
        <p:spPr>
          <a:xfrm rot="20080459">
            <a:off x="7770916" y="3197786"/>
            <a:ext cx="334410" cy="502920"/>
          </a:xfrm>
          <a:prstGeom prst="downArrow">
            <a:avLst/>
          </a:prstGeom>
          <a:solidFill>
            <a:schemeClr val="tx1">
              <a:lumMod val="50000"/>
              <a:lumOff val="50000"/>
            </a:schemeClr>
          </a:solidFill>
          <a:ln/>
        </p:spPr>
        <p:style>
          <a:lnRef idx="0">
            <a:schemeClr val="accent2"/>
          </a:lnRef>
          <a:fillRef idx="3">
            <a:schemeClr val="accent2"/>
          </a:fillRef>
          <a:effectRef idx="3">
            <a:schemeClr val="accent2"/>
          </a:effectRef>
          <a:fontRef idx="minor">
            <a:schemeClr val="lt1"/>
          </a:fontRef>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75" name="TextBox 74"/>
          <p:cNvSpPr txBox="1"/>
          <p:nvPr/>
        </p:nvSpPr>
        <p:spPr>
          <a:xfrm>
            <a:off x="535259" y="1578323"/>
            <a:ext cx="2486502"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SDK Libraries</a:t>
            </a:r>
          </a:p>
        </p:txBody>
      </p:sp>
      <p:sp>
        <p:nvSpPr>
          <p:cNvPr id="76" name="TextBox 75"/>
          <p:cNvSpPr txBox="1"/>
          <p:nvPr/>
        </p:nvSpPr>
        <p:spPr>
          <a:xfrm>
            <a:off x="535259" y="4511384"/>
            <a:ext cx="2625884" cy="14465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Controller Personas Examples</a:t>
            </a:r>
          </a:p>
          <a:p>
            <a:pPr defTabSz="457200" hangingPunct="0"/>
            <a:r>
              <a:rPr lang="en-US" sz="1600" b="1" dirty="0">
                <a:solidFill>
                  <a:srgbClr val="0D2957">
                    <a:lumMod val="75000"/>
                    <a:lumOff val="25000"/>
                  </a:srgbClr>
                </a:solidFill>
                <a:latin typeface="微软雅黑" panose="020B0503020204020204" pitchFamily="34" charset="-122"/>
                <a:ea typeface="微软雅黑" panose="020B0503020204020204" pitchFamily="34" charset="-122"/>
                <a:sym typeface="Calibri"/>
              </a:rPr>
              <a:t>(created from CCSDK)</a:t>
            </a:r>
          </a:p>
        </p:txBody>
      </p:sp>
      <p:grpSp>
        <p:nvGrpSpPr>
          <p:cNvPr id="8" name="Group 7"/>
          <p:cNvGrpSpPr/>
          <p:nvPr/>
        </p:nvGrpSpPr>
        <p:grpSpPr>
          <a:xfrm>
            <a:off x="3216151" y="3860522"/>
            <a:ext cx="3327398" cy="2579843"/>
            <a:chOff x="3216151" y="3860522"/>
            <a:chExt cx="3327398" cy="2579843"/>
          </a:xfrm>
        </p:grpSpPr>
        <p:sp>
          <p:nvSpPr>
            <p:cNvPr id="59" name="圆角矩形 33"/>
            <p:cNvSpPr/>
            <p:nvPr/>
          </p:nvSpPr>
          <p:spPr>
            <a:xfrm>
              <a:off x="3216151" y="3860522"/>
              <a:ext cx="332739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SDN-C Persona</a:t>
              </a:r>
            </a:p>
          </p:txBody>
        </p:sp>
        <p:sp>
          <p:nvSpPr>
            <p:cNvPr id="60" name="Rounded Rectangle 59"/>
            <p:cNvSpPr/>
            <p:nvPr/>
          </p:nvSpPr>
          <p:spPr>
            <a:xfrm>
              <a:off x="3665238" y="4195382"/>
              <a:ext cx="2447719" cy="279754"/>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61" name="圆角矩形 33"/>
            <p:cNvSpPr/>
            <p:nvPr/>
          </p:nvSpPr>
          <p:spPr>
            <a:xfrm>
              <a:off x="4310746" y="4248757"/>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63" name="圆角矩形 33"/>
            <p:cNvSpPr/>
            <p:nvPr/>
          </p:nvSpPr>
          <p:spPr>
            <a:xfrm>
              <a:off x="3665239" y="4512214"/>
              <a:ext cx="2447719"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srgbClr val="70AD47">
                      <a:lumMod val="50000"/>
                    </a:srgbClr>
                  </a:solidFill>
                  <a:latin typeface="微软雅黑" panose="020B0503020204020204" pitchFamily="34" charset="-122"/>
                  <a:ea typeface="微软雅黑" panose="020B0503020204020204" pitchFamily="34" charset="-122"/>
                  <a:sym typeface="Calibri"/>
                </a:rPr>
                <a:t>Control Functions</a:t>
              </a:r>
            </a:p>
          </p:txBody>
        </p:sp>
        <p:sp>
          <p:nvSpPr>
            <p:cNvPr id="64" name="圆角矩形 33"/>
            <p:cNvSpPr/>
            <p:nvPr/>
          </p:nvSpPr>
          <p:spPr>
            <a:xfrm>
              <a:off x="4513973" y="5562743"/>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grpSp>
          <p:nvGrpSpPr>
            <p:cNvPr id="6" name="Group 5"/>
            <p:cNvGrpSpPr/>
            <p:nvPr/>
          </p:nvGrpSpPr>
          <p:grpSpPr>
            <a:xfrm>
              <a:off x="3888279" y="4782789"/>
              <a:ext cx="1932658" cy="637170"/>
              <a:chOff x="3888279" y="4782789"/>
              <a:chExt cx="1932658" cy="637170"/>
            </a:xfrm>
          </p:grpSpPr>
          <p:grpSp>
            <p:nvGrpSpPr>
              <p:cNvPr id="65" name="Group 64"/>
              <p:cNvGrpSpPr/>
              <p:nvPr/>
            </p:nvGrpSpPr>
            <p:grpSpPr>
              <a:xfrm>
                <a:off x="3888279" y="4782789"/>
                <a:ext cx="1932658" cy="637170"/>
                <a:chOff x="4834798" y="3242216"/>
                <a:chExt cx="1932658" cy="637170"/>
              </a:xfrm>
            </p:grpSpPr>
            <p:sp>
              <p:nvSpPr>
                <p:cNvPr id="68" name="圆角矩形 33"/>
                <p:cNvSpPr/>
                <p:nvPr/>
              </p:nvSpPr>
              <p:spPr>
                <a:xfrm>
                  <a:off x="4834798" y="3242216"/>
                  <a:ext cx="1932658"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69" name="圆角矩形 33"/>
                <p:cNvSpPr/>
                <p:nvPr/>
              </p:nvSpPr>
              <p:spPr>
                <a:xfrm>
                  <a:off x="4894690" y="3611128"/>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70" name="圆角矩形 33"/>
                <p:cNvSpPr/>
                <p:nvPr/>
              </p:nvSpPr>
              <p:spPr>
                <a:xfrm>
                  <a:off x="5825360" y="3443912"/>
                  <a:ext cx="870778" cy="122987"/>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Network Config</a:t>
                  </a:r>
                </a:p>
              </p:txBody>
            </p:sp>
            <p:sp>
              <p:nvSpPr>
                <p:cNvPr id="71" name="圆角矩形 33"/>
                <p:cNvSpPr/>
                <p:nvPr/>
              </p:nvSpPr>
              <p:spPr>
                <a:xfrm>
                  <a:off x="5839846" y="3611128"/>
                  <a:ext cx="870778" cy="121255"/>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66" name="圆角矩形 33"/>
              <p:cNvSpPr/>
              <p:nvPr/>
            </p:nvSpPr>
            <p:spPr>
              <a:xfrm>
                <a:off x="3948171" y="498515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Assign</a:t>
                </a:r>
              </a:p>
            </p:txBody>
          </p:sp>
        </p:grpSp>
        <p:grpSp>
          <p:nvGrpSpPr>
            <p:cNvPr id="7" name="Group 6"/>
            <p:cNvGrpSpPr/>
            <p:nvPr/>
          </p:nvGrpSpPr>
          <p:grpSpPr>
            <a:xfrm>
              <a:off x="3665238" y="5951130"/>
              <a:ext cx="2447719" cy="419359"/>
              <a:chOff x="3665238" y="5951130"/>
              <a:chExt cx="2447719" cy="419359"/>
            </a:xfrm>
          </p:grpSpPr>
          <p:sp>
            <p:nvSpPr>
              <p:cNvPr id="54" name="Rounded Rectangle 53"/>
              <p:cNvSpPr/>
              <p:nvPr/>
            </p:nvSpPr>
            <p:spPr>
              <a:xfrm>
                <a:off x="3665238" y="5951130"/>
                <a:ext cx="2447719" cy="413862"/>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55" name="圆角矩形 33"/>
              <p:cNvSpPr/>
              <p:nvPr/>
            </p:nvSpPr>
            <p:spPr>
              <a:xfrm>
                <a:off x="4777187" y="6180551"/>
                <a:ext cx="861871" cy="141659"/>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6" name="圆角矩形 33"/>
              <p:cNvSpPr/>
              <p:nvPr/>
            </p:nvSpPr>
            <p:spPr>
              <a:xfrm>
                <a:off x="3970857" y="6181880"/>
                <a:ext cx="777128" cy="140329"/>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7" name="圆角矩形 33"/>
              <p:cNvSpPr/>
              <p:nvPr/>
            </p:nvSpPr>
            <p:spPr>
              <a:xfrm>
                <a:off x="4767761" y="6001159"/>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58" name="圆角矩形 33"/>
              <p:cNvSpPr/>
              <p:nvPr/>
            </p:nvSpPr>
            <p:spPr>
              <a:xfrm>
                <a:off x="3970856" y="6002753"/>
                <a:ext cx="777128" cy="13132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67" name="TextBox 66"/>
              <p:cNvSpPr txBox="1"/>
              <p:nvPr/>
            </p:nvSpPr>
            <p:spPr>
              <a:xfrm>
                <a:off x="5767791" y="600115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grpSp>
      <p:grpSp>
        <p:nvGrpSpPr>
          <p:cNvPr id="9" name="Group 8"/>
          <p:cNvGrpSpPr/>
          <p:nvPr/>
        </p:nvGrpSpPr>
        <p:grpSpPr>
          <a:xfrm>
            <a:off x="6619276" y="3860523"/>
            <a:ext cx="3548308" cy="2579843"/>
            <a:chOff x="6619276" y="3860523"/>
            <a:chExt cx="3548308" cy="2579843"/>
          </a:xfrm>
        </p:grpSpPr>
        <p:grpSp>
          <p:nvGrpSpPr>
            <p:cNvPr id="77" name="Group 76"/>
            <p:cNvGrpSpPr/>
            <p:nvPr/>
          </p:nvGrpSpPr>
          <p:grpSpPr>
            <a:xfrm>
              <a:off x="6619276" y="3860523"/>
              <a:ext cx="3548308" cy="2579843"/>
              <a:chOff x="5651101" y="3570598"/>
              <a:chExt cx="3548308" cy="2579843"/>
            </a:xfrm>
          </p:grpSpPr>
          <p:sp>
            <p:nvSpPr>
              <p:cNvPr id="78" name="圆角矩形 33"/>
              <p:cNvSpPr/>
              <p:nvPr/>
            </p:nvSpPr>
            <p:spPr>
              <a:xfrm>
                <a:off x="5651101" y="3570598"/>
                <a:ext cx="3548308" cy="2579843"/>
              </a:xfrm>
              <a:prstGeom prst="roundRect">
                <a:avLst>
                  <a:gd name="adj" fmla="val 3911"/>
                </a:avLst>
              </a:prstGeom>
              <a:solidFill>
                <a:srgbClr val="EBF5FF"/>
              </a:solidFill>
              <a:ln>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70AD47">
                        <a:lumMod val="50000"/>
                      </a:srgbClr>
                    </a:solidFill>
                    <a:latin typeface="微软雅黑" panose="020B0503020204020204" pitchFamily="34" charset="-122"/>
                    <a:ea typeface="微软雅黑" panose="020B0503020204020204" pitchFamily="34" charset="-122"/>
                    <a:sym typeface="Calibri"/>
                  </a:rPr>
                  <a:t>Generic VNF Controller Persona</a:t>
                </a:r>
              </a:p>
            </p:txBody>
          </p:sp>
          <p:sp>
            <p:nvSpPr>
              <p:cNvPr id="79" name="Rounded Rectangle 78"/>
              <p:cNvSpPr/>
              <p:nvPr/>
            </p:nvSpPr>
            <p:spPr>
              <a:xfrm>
                <a:off x="6131551" y="3889391"/>
                <a:ext cx="2536422" cy="260896"/>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defTabSz="457200" hangingPunct="0"/>
                <a:r>
                  <a:rPr lang="en-US" sz="1200" dirty="0">
                    <a:solidFill>
                      <a:prstClr val="black"/>
                    </a:solidFill>
                    <a:sym typeface="Calibri"/>
                  </a:rPr>
                  <a:t>NB API</a:t>
                </a:r>
              </a:p>
            </p:txBody>
          </p:sp>
          <p:sp>
            <p:nvSpPr>
              <p:cNvPr id="80" name="圆角矩形 33"/>
              <p:cNvSpPr/>
              <p:nvPr/>
            </p:nvSpPr>
            <p:spPr>
              <a:xfrm>
                <a:off x="7088348" y="3942766"/>
                <a:ext cx="1093695" cy="162846"/>
              </a:xfrm>
              <a:prstGeom prst="roundRect">
                <a:avLst>
                  <a:gd name="adj" fmla="val 50000"/>
                </a:avLst>
              </a:prstGeom>
              <a:ln>
                <a:solidFill>
                  <a:schemeClr val="tx1"/>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Controller APIs</a:t>
                </a:r>
              </a:p>
            </p:txBody>
          </p:sp>
          <p:sp>
            <p:nvSpPr>
              <p:cNvPr id="81" name="圆角矩形 33"/>
              <p:cNvSpPr/>
              <p:nvPr/>
            </p:nvSpPr>
            <p:spPr>
              <a:xfrm>
                <a:off x="6131551" y="4205156"/>
                <a:ext cx="2536422" cy="1376231"/>
              </a:xfrm>
              <a:prstGeom prst="roundRect">
                <a:avLst>
                  <a:gd name="adj" fmla="val 8184"/>
                </a:avLst>
              </a:prstGeom>
              <a:solidFill>
                <a:srgbClr val="E8F8EA"/>
              </a:solidFill>
              <a:ln w="38100">
                <a:solidFill>
                  <a:srgbClr val="00B05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900" b="1" dirty="0">
                    <a:solidFill>
                      <a:prstClr val="black"/>
                    </a:solidFill>
                    <a:latin typeface="微软雅黑" panose="020B0503020204020204" pitchFamily="34" charset="-122"/>
                    <a:ea typeface="微软雅黑" panose="020B0503020204020204" pitchFamily="34" charset="-122"/>
                    <a:sym typeface="Calibri"/>
                  </a:rPr>
                  <a:t>LCM Functions</a:t>
                </a:r>
              </a:p>
            </p:txBody>
          </p:sp>
          <p:sp>
            <p:nvSpPr>
              <p:cNvPr id="82" name="圆角矩形 33"/>
              <p:cNvSpPr/>
              <p:nvPr/>
            </p:nvSpPr>
            <p:spPr>
              <a:xfrm>
                <a:off x="6565744" y="5257602"/>
                <a:ext cx="681269" cy="250721"/>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ODL</a:t>
                </a:r>
              </a:p>
            </p:txBody>
          </p:sp>
          <p:sp>
            <p:nvSpPr>
              <p:cNvPr id="83" name="圆角矩形 33"/>
              <p:cNvSpPr/>
              <p:nvPr/>
            </p:nvSpPr>
            <p:spPr>
              <a:xfrm>
                <a:off x="6402988" y="4476798"/>
                <a:ext cx="1972542" cy="637170"/>
              </a:xfrm>
              <a:prstGeom prst="can">
                <a:avLst>
                  <a:gd name="adj" fmla="val 8977"/>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9144" rIns="91440" bIns="9144"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Library</a:t>
                </a:r>
              </a:p>
            </p:txBody>
          </p:sp>
          <p:sp>
            <p:nvSpPr>
              <p:cNvPr id="84" name="Rounded Rectangle 83"/>
              <p:cNvSpPr/>
              <p:nvPr/>
            </p:nvSpPr>
            <p:spPr>
              <a:xfrm>
                <a:off x="5693540" y="5668007"/>
                <a:ext cx="3460354" cy="407060"/>
              </a:xfrm>
              <a:prstGeom prst="roundRect">
                <a:avLst/>
              </a:prstGeom>
              <a:solidFill>
                <a:srgbClr val="FFFFFF"/>
              </a:solidFill>
              <a:ln w="25400" cap="flat">
                <a:solidFill>
                  <a:srgbClr val="0070C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r>
                  <a:rPr lang="en-US" sz="1200" dirty="0">
                    <a:solidFill>
                      <a:prstClr val="black"/>
                    </a:solidFill>
                    <a:sym typeface="Calibri"/>
                  </a:rPr>
                  <a:t>SB</a:t>
                </a:r>
              </a:p>
              <a:p>
                <a:pPr defTabSz="457200" hangingPunct="0"/>
                <a:r>
                  <a:rPr lang="en-US" sz="1200" dirty="0">
                    <a:solidFill>
                      <a:prstClr val="black"/>
                    </a:solidFill>
                    <a:sym typeface="Calibri"/>
                  </a:rPr>
                  <a:t>API</a:t>
                </a:r>
              </a:p>
            </p:txBody>
          </p:sp>
          <p:sp>
            <p:nvSpPr>
              <p:cNvPr id="86" name="圆角矩形 33"/>
              <p:cNvSpPr/>
              <p:nvPr/>
            </p:nvSpPr>
            <p:spPr>
              <a:xfrm>
                <a:off x="6061304" y="5725021"/>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Ansible</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7" name="圆角矩形 33"/>
              <p:cNvSpPr/>
              <p:nvPr/>
            </p:nvSpPr>
            <p:spPr>
              <a:xfrm>
                <a:off x="6696602" y="5875890"/>
                <a:ext cx="861871" cy="13830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l-GR" altLang="zh-CN" sz="800" b="1" dirty="0">
                    <a:solidFill>
                      <a:prstClr val="black"/>
                    </a:solidFill>
                    <a:latin typeface="微软雅黑" panose="020B0503020204020204" pitchFamily="34" charset="-122"/>
                    <a:ea typeface="微软雅黑" panose="020B0503020204020204" pitchFamily="34" charset="-122"/>
                    <a:sym typeface="Calibri"/>
                  </a:rPr>
                  <a:t>μ</a:t>
                </a:r>
                <a:r>
                  <a:rPr lang="en-US" altLang="zh-CN" sz="800" b="1" dirty="0">
                    <a:solidFill>
                      <a:prstClr val="black"/>
                    </a:solidFill>
                    <a:latin typeface="微软雅黑" panose="020B0503020204020204" pitchFamily="34" charset="-122"/>
                    <a:ea typeface="微软雅黑" panose="020B0503020204020204" pitchFamily="34" charset="-122"/>
                    <a:sym typeface="Calibri"/>
                  </a:rPr>
                  <a:t>Services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8" name="圆角矩形 33"/>
              <p:cNvSpPr/>
              <p:nvPr/>
            </p:nvSpPr>
            <p:spPr>
              <a:xfrm>
                <a:off x="6694423" y="5716205"/>
                <a:ext cx="864050" cy="133331"/>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err="1">
                    <a:solidFill>
                      <a:prstClr val="black"/>
                    </a:solidFill>
                    <a:latin typeface="微软雅黑" panose="020B0503020204020204" pitchFamily="34" charset="-122"/>
                    <a:ea typeface="微软雅黑" panose="020B0503020204020204" pitchFamily="34" charset="-122"/>
                    <a:sym typeface="Calibri"/>
                  </a:rPr>
                  <a:t>Netconf</a:t>
                </a:r>
                <a:r>
                  <a:rPr lang="en-US" altLang="zh-CN" sz="800" b="1" dirty="0">
                    <a:solidFill>
                      <a:prstClr val="black"/>
                    </a:solidFill>
                    <a:latin typeface="微软雅黑" panose="020B0503020204020204" pitchFamily="34" charset="-122"/>
                    <a:ea typeface="微软雅黑" panose="020B0503020204020204" pitchFamily="34" charset="-122"/>
                    <a:sym typeface="Calibri"/>
                  </a:rPr>
                  <a:t>/Yang</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89" name="圆角矩形 33"/>
              <p:cNvSpPr/>
              <p:nvPr/>
            </p:nvSpPr>
            <p:spPr>
              <a:xfrm>
                <a:off x="6466741" y="4664577"/>
                <a:ext cx="456751" cy="12556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Rebuild</a:t>
                </a:r>
              </a:p>
            </p:txBody>
          </p:sp>
          <p:sp>
            <p:nvSpPr>
              <p:cNvPr id="90" name="圆角矩形 33"/>
              <p:cNvSpPr/>
              <p:nvPr/>
            </p:nvSpPr>
            <p:spPr>
              <a:xfrm>
                <a:off x="6466741" y="4818092"/>
                <a:ext cx="456751" cy="11258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Stop/Start</a:t>
                </a:r>
              </a:p>
            </p:txBody>
          </p:sp>
          <p:sp>
            <p:nvSpPr>
              <p:cNvPr id="91" name="圆角矩形 33"/>
              <p:cNvSpPr/>
              <p:nvPr/>
            </p:nvSpPr>
            <p:spPr>
              <a:xfrm>
                <a:off x="6976402" y="4662159"/>
                <a:ext cx="370450" cy="12300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Audit</a:t>
                </a:r>
              </a:p>
            </p:txBody>
          </p:sp>
          <p:sp>
            <p:nvSpPr>
              <p:cNvPr id="92" name="圆角矩形 33"/>
              <p:cNvSpPr/>
              <p:nvPr/>
            </p:nvSpPr>
            <p:spPr>
              <a:xfrm>
                <a:off x="6464643" y="4954502"/>
                <a:ext cx="456751" cy="107182"/>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err="1">
                    <a:solidFill>
                      <a:prstClr val="black"/>
                    </a:solidFill>
                    <a:latin typeface="微软雅黑" panose="020B0503020204020204" pitchFamily="34" charset="-122"/>
                    <a:ea typeface="微软雅黑" panose="020B0503020204020204" pitchFamily="34" charset="-122"/>
                    <a:sym typeface="Calibri"/>
                  </a:rPr>
                  <a:t>HealthCk</a:t>
                </a:r>
                <a:endParaRPr lang="en-US" altLang="zh-CN" sz="7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3" name="圆角矩形 33"/>
              <p:cNvSpPr/>
              <p:nvPr/>
            </p:nvSpPr>
            <p:spPr>
              <a:xfrm>
                <a:off x="6976402" y="4810490"/>
                <a:ext cx="370450" cy="122028"/>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Scale</a:t>
                </a:r>
              </a:p>
            </p:txBody>
          </p:sp>
          <p:sp>
            <p:nvSpPr>
              <p:cNvPr id="94" name="圆角矩形 33"/>
              <p:cNvSpPr/>
              <p:nvPr/>
            </p:nvSpPr>
            <p:spPr>
              <a:xfrm>
                <a:off x="6976402" y="4953592"/>
                <a:ext cx="370450" cy="109071"/>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Heal</a:t>
                </a:r>
              </a:p>
            </p:txBody>
          </p:sp>
          <p:sp>
            <p:nvSpPr>
              <p:cNvPr id="95" name="圆角矩形 33"/>
              <p:cNvSpPr/>
              <p:nvPr/>
            </p:nvSpPr>
            <p:spPr>
              <a:xfrm>
                <a:off x="7558473" y="5257601"/>
                <a:ext cx="808653" cy="244719"/>
              </a:xfrm>
              <a:prstGeom prst="roundRect">
                <a:avLst>
                  <a:gd name="adj" fmla="val 818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Other engines</a:t>
                </a:r>
              </a:p>
            </p:txBody>
          </p:sp>
          <p:sp>
            <p:nvSpPr>
              <p:cNvPr id="96" name="圆角矩形 33"/>
              <p:cNvSpPr/>
              <p:nvPr/>
            </p:nvSpPr>
            <p:spPr>
              <a:xfrm>
                <a:off x="7587675" y="5875890"/>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VNFM/EMS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7" name="圆角矩形 33"/>
              <p:cNvSpPr/>
              <p:nvPr/>
            </p:nvSpPr>
            <p:spPr>
              <a:xfrm>
                <a:off x="7580823" y="5721641"/>
                <a:ext cx="811871" cy="139541"/>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3</a:t>
                </a:r>
                <a:r>
                  <a:rPr lang="en-US" altLang="zh-CN" sz="800" b="1" baseline="30000" dirty="0">
                    <a:solidFill>
                      <a:prstClr val="black"/>
                    </a:solidFill>
                    <a:latin typeface="微软雅黑" panose="020B0503020204020204" pitchFamily="34" charset="-122"/>
                    <a:ea typeface="微软雅黑" panose="020B0503020204020204" pitchFamily="34" charset="-122"/>
                    <a:sym typeface="Calibri"/>
                  </a:rPr>
                  <a:t>rd</a:t>
                </a:r>
                <a:r>
                  <a:rPr lang="en-US" altLang="zh-CN" sz="800" b="1" dirty="0">
                    <a:solidFill>
                      <a:prstClr val="black"/>
                    </a:solidFill>
                    <a:latin typeface="微软雅黑" panose="020B0503020204020204" pitchFamily="34" charset="-122"/>
                    <a:ea typeface="微软雅黑" panose="020B0503020204020204" pitchFamily="34" charset="-122"/>
                    <a:sym typeface="Calibri"/>
                  </a:rPr>
                  <a:t> Party SFC</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98" name="圆角矩形 33"/>
              <p:cNvSpPr/>
              <p:nvPr/>
            </p:nvSpPr>
            <p:spPr>
              <a:xfrm>
                <a:off x="7399762" y="4658144"/>
                <a:ext cx="870778" cy="122863"/>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VNF Configure </a:t>
                </a:r>
              </a:p>
            </p:txBody>
          </p:sp>
          <p:sp>
            <p:nvSpPr>
              <p:cNvPr id="99" name="圆角矩形 33"/>
              <p:cNvSpPr/>
              <p:nvPr/>
            </p:nvSpPr>
            <p:spPr>
              <a:xfrm>
                <a:off x="7399762" y="4807245"/>
                <a:ext cx="870778" cy="112039"/>
              </a:xfrm>
              <a:prstGeom prst="roundRect">
                <a:avLst>
                  <a:gd name="adj" fmla="val 8184"/>
                </a:avLst>
              </a:prstGeom>
              <a:ln w="12700">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700" b="1" dirty="0">
                    <a:solidFill>
                      <a:prstClr val="black"/>
                    </a:solidFill>
                    <a:latin typeface="微软雅黑" panose="020B0503020204020204" pitchFamily="34" charset="-122"/>
                    <a:ea typeface="微软雅黑" panose="020B0503020204020204" pitchFamily="34" charset="-122"/>
                    <a:sym typeface="Calibri"/>
                  </a:rPr>
                  <a:t>Svc Function Chain</a:t>
                </a:r>
              </a:p>
            </p:txBody>
          </p:sp>
        </p:grpSp>
        <p:sp>
          <p:nvSpPr>
            <p:cNvPr id="100" name="圆角矩形 33"/>
            <p:cNvSpPr/>
            <p:nvPr/>
          </p:nvSpPr>
          <p:spPr>
            <a:xfrm>
              <a:off x="7029479" y="6173055"/>
              <a:ext cx="570508" cy="132782"/>
            </a:xfrm>
            <a:prstGeom prst="roundRect">
              <a:avLst>
                <a:gd name="adj"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800" b="1" dirty="0">
                  <a:solidFill>
                    <a:prstClr val="black"/>
                  </a:solidFill>
                  <a:latin typeface="微软雅黑" panose="020B0503020204020204" pitchFamily="34" charset="-122"/>
                  <a:ea typeface="微软雅黑" panose="020B0503020204020204" pitchFamily="34" charset="-122"/>
                  <a:sym typeface="Calibri"/>
                </a:rPr>
                <a:t>OSS APIs</a:t>
              </a:r>
              <a:endParaRPr lang="en-US" altLang="zh-CN" sz="120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1" name="圆角矩形 33"/>
            <p:cNvSpPr/>
            <p:nvPr/>
          </p:nvSpPr>
          <p:spPr>
            <a:xfrm>
              <a:off x="9403308" y="6006068"/>
              <a:ext cx="654841" cy="141660"/>
            </a:xfrm>
            <a:prstGeom prst="roundRect">
              <a:avLst>
                <a:gd name="adj" fmla="val 50000"/>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600" b="1" dirty="0">
                  <a:solidFill>
                    <a:prstClr val="black"/>
                  </a:solidFill>
                  <a:latin typeface="微软雅黑" panose="020B0503020204020204" pitchFamily="34" charset="-122"/>
                  <a:ea typeface="微软雅黑" panose="020B0503020204020204" pitchFamily="34" charset="-122"/>
                  <a:sym typeface="Calibri"/>
                </a:rPr>
                <a:t>Other Adapters</a:t>
              </a:r>
              <a:endParaRPr lang="en-US" altLang="zh-CN" sz="1050" b="1" dirty="0">
                <a:solidFill>
                  <a:prstClr val="black"/>
                </a:solidFill>
                <a:latin typeface="微软雅黑" panose="020B0503020204020204" pitchFamily="34" charset="-122"/>
                <a:ea typeface="微软雅黑" panose="020B0503020204020204" pitchFamily="34" charset="-122"/>
                <a:sym typeface="Calibri"/>
              </a:endParaRPr>
            </a:p>
          </p:txBody>
        </p:sp>
        <p:sp>
          <p:nvSpPr>
            <p:cNvPr id="102" name="TextBox 101"/>
            <p:cNvSpPr txBox="1"/>
            <p:nvPr/>
          </p:nvSpPr>
          <p:spPr>
            <a:xfrm>
              <a:off x="9612288" y="5989716"/>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grpSp>
      <p:sp>
        <p:nvSpPr>
          <p:cNvPr id="62" name="TextBox 61"/>
          <p:cNvSpPr txBox="1"/>
          <p:nvPr/>
        </p:nvSpPr>
        <p:spPr>
          <a:xfrm>
            <a:off x="4719890" y="5127519"/>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85" name="TextBox 84"/>
          <p:cNvSpPr txBox="1"/>
          <p:nvPr/>
        </p:nvSpPr>
        <p:spPr>
          <a:xfrm>
            <a:off x="8526648" y="5060917"/>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3" name="TextBox 102"/>
          <p:cNvSpPr txBox="1"/>
          <p:nvPr/>
        </p:nvSpPr>
        <p:spPr>
          <a:xfrm>
            <a:off x="8275619" y="5421374"/>
            <a:ext cx="251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black"/>
                </a:solidFill>
                <a:sym typeface="Calibri"/>
              </a:rPr>
              <a:t>…</a:t>
            </a:r>
          </a:p>
        </p:txBody>
      </p:sp>
      <p:sp>
        <p:nvSpPr>
          <p:cNvPr id="105" name="Rectangle 104"/>
          <p:cNvSpPr/>
          <p:nvPr/>
        </p:nvSpPr>
        <p:spPr>
          <a:xfrm rot="2555504">
            <a:off x="9996610" y="594627"/>
            <a:ext cx="2448253" cy="68558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FF00"/>
                </a:solidFill>
              </a:rPr>
              <a:t>For </a:t>
            </a:r>
            <a:r>
              <a:rPr lang="en-US" sz="2400" b="1" dirty="0">
                <a:solidFill>
                  <a:srgbClr val="FFFF00"/>
                </a:solidFill>
              </a:rPr>
              <a:t>F</a:t>
            </a:r>
            <a:r>
              <a:rPr lang="en-US" sz="2400" b="1" dirty="0" smtClean="0">
                <a:solidFill>
                  <a:srgbClr val="FFFF00"/>
                </a:solidFill>
              </a:rPr>
              <a:t>urther </a:t>
            </a:r>
            <a:r>
              <a:rPr lang="en-US" sz="2400" b="1" dirty="0">
                <a:solidFill>
                  <a:srgbClr val="FFFF00"/>
                </a:solidFill>
              </a:rPr>
              <a:t>S</a:t>
            </a:r>
            <a:r>
              <a:rPr lang="en-US" sz="2400" b="1" dirty="0" smtClean="0">
                <a:solidFill>
                  <a:srgbClr val="FFFF00"/>
                </a:solidFill>
              </a:rPr>
              <a:t>tudy</a:t>
            </a:r>
            <a:endParaRPr lang="en-US" sz="2400" b="1" dirty="0">
              <a:solidFill>
                <a:srgbClr val="FFFF00"/>
              </a:solidFill>
            </a:endParaRPr>
          </a:p>
        </p:txBody>
      </p:sp>
    </p:spTree>
    <p:extLst>
      <p:ext uri="{BB962C8B-B14F-4D97-AF65-F5344CB8AC3E}">
        <p14:creationId xmlns:p14="http://schemas.microsoft.com/office/powerpoint/2010/main" val="4098747499"/>
      </p:ext>
    </p:extLst>
  </p:cSld>
  <p:clrMapOvr>
    <a:masterClrMapping/>
  </p:clrMapOvr>
  <p:transition spd="med"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3828035"/>
            <a:ext cx="11318033" cy="2819255"/>
          </a:xfrm>
          <a:prstGeom prst="rect">
            <a:avLst/>
          </a:prstGeom>
        </p:spPr>
        <p:txBody>
          <a:bodyPr>
            <a:noAutofit/>
          </a:bodyPr>
          <a:lstStyle/>
          <a:p>
            <a:r>
              <a:rPr lang="en-US" sz="3200" b="1" dirty="0">
                <a:solidFill>
                  <a:schemeClr val="tx1"/>
                </a:solidFill>
              </a:rPr>
              <a:t>ONAP High-Level Architecture for </a:t>
            </a:r>
            <a:r>
              <a:rPr lang="en-US" sz="3200" b="1" dirty="0" smtClean="0">
                <a:solidFill>
                  <a:schemeClr val="tx1"/>
                </a:solidFill>
              </a:rPr>
              <a:t>R2 (Beijing)</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7605119"/>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3263295858"/>
      </p:ext>
    </p:extLst>
  </p:cSld>
  <p:clrMapOvr>
    <a:masterClrMapping/>
  </p:clrMapOvr>
  <p:transition spd="med"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smtClean="0">
                <a:solidFill>
                  <a:schemeClr val="tx1"/>
                </a:solidFill>
              </a:rPr>
              <a:t>Functional Description of Beijing Architecture Components</a:t>
            </a:r>
            <a:br>
              <a:rPr lang="en-US" sz="2800" b="1" dirty="0" smtClean="0">
                <a:solidFill>
                  <a:schemeClr val="tx1"/>
                </a:solidFill>
              </a:rPr>
            </a:br>
            <a:r>
              <a:rPr lang="en-US" sz="3200" b="1" dirty="0">
                <a:solidFill>
                  <a:schemeClr val="tx1"/>
                </a:solidFill>
              </a:rPr>
              <a:t/>
            </a:r>
            <a:br>
              <a:rPr lang="en-US" sz="3200" b="1" dirty="0">
                <a:solidFill>
                  <a:schemeClr val="tx1"/>
                </a:solidFill>
              </a:rPr>
            </a:br>
            <a:r>
              <a:rPr lang="en-US" sz="1800" b="1" dirty="0" smtClean="0">
                <a:solidFill>
                  <a:srgbClr val="FFC000"/>
                </a:solidFill>
              </a:rPr>
              <a:t>Note – The detailed description of features/capabilities/interfaces for each component planned for the Beijing release will be provided by respective projects.</a:t>
            </a:r>
            <a:r>
              <a:rPr lang="en-US" sz="1800" b="1" dirty="0">
                <a:solidFill>
                  <a:srgbClr val="FFC000"/>
                </a:solidFill>
              </a:rPr>
              <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a:t>
            </a:r>
            <a:r>
              <a:rPr lang="en-US" sz="1600" dirty="0" err="1">
                <a:solidFill>
                  <a:schemeClr val="tx1">
                    <a:lumMod val="85000"/>
                    <a:lumOff val="15000"/>
                  </a:schemeClr>
                </a:solidFill>
              </a:rPr>
              <a:t>i..e</a:t>
            </a:r>
            <a:r>
              <a:rPr lang="en-US" sz="1600" dirty="0">
                <a:solidFill>
                  <a:schemeClr val="tx1">
                    <a:lumMod val="85000"/>
                    <a:lumOff val="15000"/>
                  </a:schemeClr>
                </a:solidFill>
              </a:rPr>
              <a:t> VNFO specialization), network slice specialization, domain specific specialization.</a:t>
            </a: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517740244"/>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6"/>
            <a:ext cx="9523929" cy="235582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Orchestrator</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Descriptor</a:t>
            </a:r>
          </a:p>
          <a:p>
            <a:pPr marL="285750" indent="-285750">
              <a:buFontTx/>
              <a:buChar char="-"/>
            </a:pPr>
            <a:r>
              <a:rPr lang="en-US" dirty="0">
                <a:solidFill>
                  <a:srgbClr val="FF0000"/>
                </a:solidFill>
              </a:rPr>
              <a:t>Rest to be filled in.</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1751489614"/>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fontScale="90000"/>
          </a:bodyPr>
          <a:lstStyle/>
          <a:p>
            <a:r>
              <a:rPr lang="en-US" dirty="0" smtClean="0"/>
              <a:t>Data </a:t>
            </a:r>
            <a:r>
              <a:rPr lang="en-US" dirty="0"/>
              <a:t>Collection, Analytics, and </a:t>
            </a:r>
            <a:r>
              <a:rPr lang="en-US" dirty="0" smtClean="0"/>
              <a:t>Events</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a:t>
            </a:r>
            <a:r>
              <a:rPr lang="en-US" altLang="zh-CN" sz="1200" dirty="0" smtClean="0">
                <a:latin typeface="微软雅黑" panose="020B0503020204020204" pitchFamily="34" charset="-122"/>
                <a:ea typeface="微软雅黑" panose="020B0503020204020204" pitchFamily="34" charset="-122"/>
              </a:rPr>
              <a:t>Events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r>
              <a:rPr lang="en-US" dirty="0" smtClean="0">
                <a:solidFill>
                  <a:schemeClr val="tx1">
                    <a:lumMod val="85000"/>
                    <a:lumOff val="15000"/>
                  </a:schemeClr>
                </a:solidFill>
              </a:rPr>
              <a:t>:</a:t>
            </a:r>
          </a:p>
          <a:p>
            <a:endParaRPr lang="en-US" dirty="0" smtClean="0">
              <a:solidFill>
                <a:schemeClr val="tx1">
                  <a:lumMod val="85000"/>
                  <a:lumOff val="15000"/>
                </a:schemeClr>
              </a:solidFill>
            </a:endParaRPr>
          </a:p>
          <a:p>
            <a:r>
              <a:rPr lang="en-US" dirty="0" smtClean="0">
                <a:solidFill>
                  <a:schemeClr val="tx1">
                    <a:lumMod val="85000"/>
                    <a:lumOff val="15000"/>
                  </a:schemeClr>
                </a:solidFill>
              </a:rPr>
              <a:t>DCAE is the ONAP subsystem that supports </a:t>
            </a:r>
            <a:r>
              <a:rPr lang="en-US" dirty="0">
                <a:solidFill>
                  <a:schemeClr val="tx1">
                    <a:lumMod val="85000"/>
                    <a:lumOff val="15000"/>
                  </a:schemeClr>
                </a:solidFill>
              </a:rPr>
              <a:t>closed loop control and higher-level </a:t>
            </a:r>
            <a:r>
              <a:rPr lang="en-US" dirty="0" smtClean="0">
                <a:solidFill>
                  <a:schemeClr val="tx1">
                    <a:lumMod val="85000"/>
                    <a:lumOff val="15000"/>
                  </a:schemeClr>
                </a:solidFill>
              </a:rPr>
              <a:t>correlation </a:t>
            </a:r>
            <a:r>
              <a:rPr lang="en-US" dirty="0">
                <a:solidFill>
                  <a:schemeClr val="tx1">
                    <a:lumMod val="85000"/>
                    <a:lumOff val="15000"/>
                  </a:schemeClr>
                </a:solidFill>
              </a:rPr>
              <a:t>for business and operations activities</a:t>
            </a:r>
            <a:r>
              <a:rPr lang="en-US" dirty="0" smtClean="0">
                <a:solidFill>
                  <a:schemeClr val="tx1">
                    <a:lumMod val="85000"/>
                    <a:lumOff val="15000"/>
                  </a:schemeClr>
                </a:solidFill>
              </a:rPr>
              <a:t>.  DCAE collects performance, usage, and configuration data; provides computation of analytics; aids in trouble-shooting and management; and publishes event, data, and analytics to the rest of the ONAP system for FCAPS functionality.  </a:t>
            </a:r>
            <a:endParaRPr lang="en-US" dirty="0">
              <a:solidFill>
                <a:schemeClr val="tx1">
                  <a:lumMod val="85000"/>
                  <a:lumOff val="15000"/>
                </a:schemeClr>
              </a:solidFill>
            </a:endParaRP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a:t>
            </a:r>
            <a:r>
              <a:rPr lang="en-US" dirty="0" smtClean="0">
                <a:solidFill>
                  <a:schemeClr val="tx1">
                    <a:lumMod val="85000"/>
                    <a:lumOff val="15000"/>
                  </a:schemeClr>
                </a:solidFill>
              </a:rPr>
              <a:t>Data collection interface (used by VNFs and others from which data is collected)</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Interface for various FCAPS data entering DCAE/ONAP.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Interface 2: Deployment interface (used by CLAMP)</a:t>
            </a:r>
          </a:p>
          <a:p>
            <a:pPr marL="742950" lvl="1" indent="-285750">
              <a:buFontTx/>
              <a:buChar char="-"/>
            </a:pPr>
            <a:r>
              <a:rPr lang="en-US" dirty="0" smtClean="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a:t>
            </a:r>
            <a:r>
              <a:rPr lang="en-US" dirty="0" smtClean="0">
                <a:solidFill>
                  <a:schemeClr val="tx1">
                    <a:lumMod val="85000"/>
                    <a:lumOff val="15000"/>
                  </a:schemeClr>
                </a:solidFill>
              </a:rPr>
              <a:t>1: Data movement platform interface (provided by DMaaP)</a:t>
            </a:r>
          </a:p>
          <a:p>
            <a:pPr marL="742950" lvl="1" indent="-285750">
              <a:buFontTx/>
              <a:buChar char="-"/>
            </a:pPr>
            <a:r>
              <a:rPr lang="en-US" dirty="0" smtClean="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smtClean="0">
                <a:solidFill>
                  <a:schemeClr val="tx1">
                    <a:lumMod val="85000"/>
                    <a:lumOff val="15000"/>
                  </a:schemeClr>
                </a:solidFill>
              </a:rPr>
              <a:t>This interface can also be used for publishing events to other ONAP components.</a:t>
            </a:r>
          </a:p>
          <a:p>
            <a:pPr marL="285750" indent="-285750">
              <a:buFontTx/>
              <a:buChar char="-"/>
            </a:pPr>
            <a:r>
              <a:rPr lang="en-US" dirty="0" smtClean="0">
                <a:solidFill>
                  <a:schemeClr val="tx1">
                    <a:lumMod val="85000"/>
                    <a:lumOff val="15000"/>
                  </a:schemeClr>
                </a:solidFill>
              </a:rPr>
              <a:t>Interface 2: Data enrichment interface (provided by A&amp;AI)</a:t>
            </a:r>
          </a:p>
          <a:p>
            <a:pPr marL="742950" lvl="1" indent="-285750">
              <a:buFontTx/>
              <a:buChar char="-"/>
            </a:pPr>
            <a:r>
              <a:rPr lang="en-US" dirty="0" smtClean="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a:t>
            </a:r>
            <a:r>
              <a:rPr lang="en-US" dirty="0" smtClean="0">
                <a:solidFill>
                  <a:schemeClr val="tx1">
                    <a:lumMod val="85000"/>
                    <a:lumOff val="15000"/>
                  </a:schemeClr>
                </a:solidFill>
              </a:rPr>
              <a:t>change interface (Provided by SDC)</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control loop </a:t>
            </a:r>
            <a:r>
              <a:rPr lang="en-US" dirty="0" smtClean="0">
                <a:solidFill>
                  <a:schemeClr val="tx1">
                    <a:lumMod val="85000"/>
                    <a:lumOff val="15000"/>
                  </a:schemeClr>
                </a:solidFill>
              </a:rPr>
              <a:t>models and updates.</a:t>
            </a:r>
          </a:p>
          <a:p>
            <a:pPr marL="285750" indent="-285750">
              <a:buFontTx/>
              <a:buChar char="-"/>
            </a:pPr>
            <a:r>
              <a:rPr lang="en-US" dirty="0">
                <a:solidFill>
                  <a:schemeClr val="tx1">
                    <a:lumMod val="85000"/>
                    <a:lumOff val="15000"/>
                  </a:schemeClr>
                </a:solidFill>
              </a:rPr>
              <a:t>Interface 4: Policy </a:t>
            </a:r>
            <a:r>
              <a:rPr lang="en-US" dirty="0" smtClean="0">
                <a:solidFill>
                  <a:schemeClr val="tx1">
                    <a:lumMod val="85000"/>
                    <a:lumOff val="15000"/>
                  </a:schemeClr>
                </a:solidFill>
              </a:rPr>
              <a:t>interface (Provided by Policy)</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configuration and operation policies on control loop and control loop components into DCAE for </a:t>
            </a:r>
            <a:r>
              <a:rPr lang="en-US" dirty="0" smtClean="0">
                <a:solidFill>
                  <a:schemeClr val="tx1">
                    <a:lumMod val="85000"/>
                    <a:lumOff val="15000"/>
                  </a:schemeClr>
                </a:solidFill>
              </a:rPr>
              <a:t>application.</a:t>
            </a:r>
            <a:endParaRPr lang="en-US" dirty="0">
              <a:solidFill>
                <a:schemeClr val="tx1">
                  <a:lumMod val="85000"/>
                  <a:lumOff val="15000"/>
                </a:schemeClr>
              </a:solidFill>
            </a:endParaRPr>
          </a:p>
          <a:p>
            <a:endParaRPr lang="en-US" dirty="0" smtClean="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a:t>
            </a:r>
            <a:r>
              <a:rPr lang="en-US" dirty="0" smtClean="0">
                <a:solidFill>
                  <a:schemeClr val="tx1">
                    <a:lumMod val="85000"/>
                    <a:lumOff val="15000"/>
                  </a:schemeClr>
                </a:solidFill>
              </a:rPr>
              <a:t>Models: TOSCA models descripting control loop construction (e.g. collection and analytics apparatus) </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2730740494"/>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maintains </a:t>
            </a:r>
            <a:r>
              <a:rPr lang="en-US" sz="1200" dirty="0">
                <a:solidFill>
                  <a:schemeClr val="tx1">
                    <a:lumMod val="85000"/>
                    <a:lumOff val="15000"/>
                  </a:schemeClr>
                </a:solidFill>
              </a:rPr>
              <a:t>a live view of services and resources in the network, providing the state and relationships of the service </a:t>
            </a:r>
            <a:r>
              <a:rPr lang="en-US" sz="1200" dirty="0" smtClean="0">
                <a:solidFill>
                  <a:schemeClr val="tx1">
                    <a:lumMod val="85000"/>
                    <a:lumOff val="15000"/>
                  </a:schemeClr>
                </a:solidFill>
              </a:rPr>
              <a:t>components</a:t>
            </a:r>
          </a:p>
          <a:p>
            <a:pPr marL="285750" indent="-285750">
              <a:buFontTx/>
              <a:buChar char="-"/>
            </a:pPr>
            <a:r>
              <a:rPr lang="en-US" sz="1200" dirty="0" smtClean="0">
                <a:solidFill>
                  <a:schemeClr val="tx1">
                    <a:lumMod val="85000"/>
                    <a:lumOff val="15000"/>
                  </a:schemeClr>
                </a:solidFill>
              </a:rPr>
              <a:t>Maintains </a:t>
            </a:r>
            <a:r>
              <a:rPr lang="en-US" sz="1200" dirty="0">
                <a:solidFill>
                  <a:schemeClr val="tx1">
                    <a:lumMod val="85000"/>
                    <a:lumOff val="15000"/>
                  </a:schemeClr>
                </a:solidFill>
              </a:rPr>
              <a:t>the view of the managed systems services and resources, as well as information of the external systems that ONAP will connect to</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It </a:t>
            </a:r>
            <a:r>
              <a:rPr lang="en-US" sz="1200" dirty="0">
                <a:solidFill>
                  <a:schemeClr val="tx1">
                    <a:lumMod val="85000"/>
                    <a:lumOff val="15000"/>
                  </a:schemeClr>
                </a:solidFill>
              </a:rPr>
              <a:t>provides real-time views of a managed systems resources, services and relationships with each other</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provides a </a:t>
            </a:r>
            <a:r>
              <a:rPr lang="en-US" sz="1200" dirty="0">
                <a:solidFill>
                  <a:schemeClr val="tx1">
                    <a:lumMod val="85000"/>
                    <a:lumOff val="15000"/>
                  </a:schemeClr>
                </a:solidFill>
              </a:rPr>
              <a:t>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smtClean="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a:t>
            </a:r>
            <a:r>
              <a:rPr lang="en-US" sz="1200" dirty="0" smtClean="0">
                <a:solidFill>
                  <a:schemeClr val="tx1">
                    <a:lumMod val="85000"/>
                    <a:lumOff val="15000"/>
                  </a:schemeClr>
                </a:solidFill>
              </a:rPr>
              <a:t>Interfaces:</a:t>
            </a:r>
          </a:p>
          <a:p>
            <a:pPr marL="742950" lvl="1" indent="-285750">
              <a:buFontTx/>
              <a:buChar char="-"/>
            </a:pPr>
            <a:r>
              <a:rPr lang="en-US" sz="1200" dirty="0" smtClean="0">
                <a:solidFill>
                  <a:schemeClr val="tx1">
                    <a:lumMod val="85000"/>
                    <a:lumOff val="15000"/>
                  </a:schemeClr>
                </a:solidFill>
              </a:rPr>
              <a:t>AAI Resources REST API - Provides </a:t>
            </a:r>
            <a:r>
              <a:rPr lang="en-US" sz="1200" dirty="0">
                <a:solidFill>
                  <a:schemeClr val="tx1">
                    <a:lumMod val="85000"/>
                    <a:lumOff val="15000"/>
                  </a:schemeClr>
                </a:solidFill>
              </a:rPr>
              <a:t>the ability to store, read, update inventory </a:t>
            </a:r>
            <a:r>
              <a:rPr lang="en-US" sz="1200" dirty="0" smtClean="0">
                <a:solidFill>
                  <a:schemeClr val="tx1">
                    <a:lumMod val="85000"/>
                    <a:lumOff val="15000"/>
                  </a:schemeClr>
                </a:solidFill>
              </a:rPr>
              <a:t>information</a:t>
            </a:r>
          </a:p>
          <a:p>
            <a:pPr marL="742950" lvl="1" indent="-285750">
              <a:buFontTx/>
              <a:buChar char="-"/>
            </a:pPr>
            <a:r>
              <a:rPr lang="en-US" sz="1200" dirty="0" smtClean="0">
                <a:solidFill>
                  <a:schemeClr val="tx1">
                    <a:lumMod val="85000"/>
                    <a:lumOff val="15000"/>
                  </a:schemeClr>
                </a:solidFill>
              </a:rPr>
              <a:t>Gizmo</a:t>
            </a:r>
            <a:r>
              <a:rPr lang="en-US" sz="1200" dirty="0">
                <a:solidFill>
                  <a:schemeClr val="tx1">
                    <a:lumMod val="85000"/>
                    <a:lumOff val="15000"/>
                  </a:schemeClr>
                </a:solidFill>
              </a:rPr>
              <a:t>: a </a:t>
            </a:r>
            <a:r>
              <a:rPr lang="en-US" sz="1200">
                <a:solidFill>
                  <a:schemeClr val="tx1">
                    <a:lumMod val="85000"/>
                    <a:lumOff val="15000"/>
                  </a:schemeClr>
                </a:solidFill>
              </a:rPr>
              <a:t>low-level </a:t>
            </a:r>
            <a:r>
              <a:rPr lang="en-US" sz="1200" smtClean="0">
                <a:solidFill>
                  <a:schemeClr val="tx1">
                    <a:lumMod val="85000"/>
                    <a:lumOff val="15000"/>
                  </a:schemeClr>
                </a:solidFill>
              </a:rPr>
              <a:t>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a:t>
            </a:r>
            <a:r>
              <a:rPr lang="en-US" sz="1200" dirty="0" smtClean="0">
                <a:solidFill>
                  <a:schemeClr val="tx1">
                    <a:lumMod val="85000"/>
                    <a:lumOff val="15000"/>
                  </a:schemeClr>
                </a:solidFill>
              </a:rPr>
              <a:t>support</a:t>
            </a:r>
          </a:p>
          <a:p>
            <a:pPr marL="285750" indent="-285750">
              <a:buFontTx/>
              <a:buChar char="-"/>
            </a:pPr>
            <a:r>
              <a:rPr lang="en-US" sz="1200" dirty="0" smtClean="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smtClean="0">
                <a:solidFill>
                  <a:schemeClr val="tx1">
                    <a:lumMod val="85000"/>
                    <a:lumOff val="15000"/>
                  </a:schemeClr>
                </a:solidFill>
              </a:rPr>
              <a:t>External </a:t>
            </a:r>
            <a:r>
              <a:rPr lang="en-US" sz="1200" dirty="0">
                <a:solidFill>
                  <a:schemeClr val="tx1">
                    <a:lumMod val="85000"/>
                    <a:lumOff val="15000"/>
                  </a:schemeClr>
                </a:solidFill>
              </a:rPr>
              <a:t>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smtClean="0">
                <a:solidFill>
                  <a:schemeClr val="tx1">
                    <a:lumMod val="85000"/>
                    <a:lumOff val="15000"/>
                  </a:schemeClr>
                </a:solidFill>
              </a:rPr>
              <a:t>DMaaP</a:t>
            </a:r>
            <a:endParaRPr lang="en-US" sz="1200" dirty="0" smtClean="0">
              <a:solidFill>
                <a:schemeClr val="tx1">
                  <a:lumMod val="85000"/>
                  <a:lumOff val="15000"/>
                </a:schemeClr>
              </a:solidFill>
            </a:endParaRPr>
          </a:p>
          <a:p>
            <a:pPr marL="285750" indent="-285750">
              <a:buFontTx/>
              <a:buChar char="-"/>
            </a:pPr>
            <a:r>
              <a:rPr lang="en-US" sz="1200" dirty="0" smtClean="0">
                <a:solidFill>
                  <a:schemeClr val="tx1">
                    <a:lumMod val="85000"/>
                    <a:lumOff val="15000"/>
                  </a:schemeClr>
                </a:solidFill>
              </a:rPr>
              <a:t>SDC</a:t>
            </a:r>
          </a:p>
          <a:p>
            <a:pPr marL="285750" indent="-285750">
              <a:buFontTx/>
              <a:buChar char="-"/>
            </a:pPr>
            <a:r>
              <a:rPr lang="en-US" sz="1200" dirty="0" err="1" smtClean="0">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a:t>
            </a:r>
            <a:r>
              <a:rPr lang="en-US" dirty="0" smtClean="0">
                <a:solidFill>
                  <a:schemeClr val="tx1">
                    <a:lumMod val="85000"/>
                    <a:lumOff val="15000"/>
                  </a:schemeClr>
                </a:solidFill>
              </a:rPr>
              <a:t>TOSCA Service and Resource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2612345913"/>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38</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endParaRPr lang="en-US" sz="1600" dirty="0"/>
          </a:p>
          <a:p>
            <a:pPr marL="0" indent="0">
              <a:buNone/>
            </a:pPr>
            <a:r>
              <a:rPr lang="en-US" sz="1600"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1280502"/>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770600533"/>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smtClean="0"/>
              <a:t>ONAP Amsterdam Architecture</a:t>
            </a:r>
            <a:endParaRPr lang="en-US" dirty="0"/>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a:t>
            </a:r>
            <a:r>
              <a:rPr lang="en-US" altLang="zh-CN" sz="1400" b="1" dirty="0" smtClean="0">
                <a:solidFill>
                  <a:prstClr val="white"/>
                </a:solidFill>
                <a:latin typeface="Calibri"/>
                <a:ea typeface="微软雅黑" panose="020B0503020204020204" pitchFamily="34" charset="-122"/>
              </a:rPr>
              <a:t>Framework, U-UI</a:t>
            </a:r>
            <a:r>
              <a:rPr lang="en-US" altLang="zh-CN" sz="1400" b="1" dirty="0">
                <a:solidFill>
                  <a:prstClr val="white"/>
                </a:solidFill>
                <a:latin typeface="Calibri"/>
                <a:ea typeface="微软雅黑" panose="020B0503020204020204" pitchFamily="34" charset="-122"/>
              </a:rPr>
              <a:t>, </a:t>
            </a:r>
            <a:r>
              <a:rPr lang="en-US" altLang="zh-CN" sz="1400" b="1" dirty="0" smtClean="0">
                <a:solidFill>
                  <a:prstClr val="white"/>
                </a:solidFill>
                <a:latin typeface="Calibri"/>
                <a:ea typeface="微软雅黑" panose="020B0503020204020204" pitchFamily="34" charset="-122"/>
              </a:rPr>
              <a:t>ONAP </a:t>
            </a:r>
            <a:r>
              <a:rPr lang="en-US" altLang="zh-CN" sz="1400" b="1" dirty="0">
                <a:solidFill>
                  <a:prstClr val="white"/>
                </a:solidFill>
                <a:latin typeface="Calibri"/>
                <a:ea typeface="微软雅黑" panose="020B0503020204020204" pitchFamily="34" charset="-122"/>
              </a:rPr>
              <a:t>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a:t>
            </a:r>
            <a:r>
              <a:rPr lang="en-US" sz="1400" b="1" dirty="0" smtClean="0">
                <a:solidFill>
                  <a:srgbClr val="44546A"/>
                </a:solidFill>
                <a:ea typeface="Calibri" panose="020F0502020204030204" pitchFamily="34" charset="0"/>
                <a:cs typeface="Times New Roman" panose="02020603050405020304" pitchFamily="18" charset="0"/>
              </a:rPr>
              <a:t>Distribution</a:t>
            </a:r>
            <a:endParaRPr lang="en-US" sz="1400" b="1" dirty="0">
              <a:solidFill>
                <a:srgbClr val="44546A"/>
              </a:solidFill>
              <a:ea typeface="Calibri" panose="020F0502020204030204" pitchFamily="34" charset="0"/>
              <a:cs typeface="Times New Roman" panose="02020603050405020304" pitchFamily="18" charset="0"/>
            </a:endParaRP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ea typeface="微软雅黑" panose="020B0503020204020204" pitchFamily="34" charset="-122"/>
              </a:rPr>
              <a:t>External API Framework</a:t>
            </a:r>
            <a:endParaRPr lang="en-US" altLang="zh-CN" sz="1600" b="1" dirty="0">
              <a:solidFill>
                <a:prstClr val="white"/>
              </a:solidFill>
              <a:ea typeface="微软雅黑" panose="020B0503020204020204" pitchFamily="34" charset="-122"/>
            </a:endParaRP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a:t>
            </a:r>
            <a:r>
              <a:rPr lang="en-US" altLang="zh-CN" sz="1300" b="1" dirty="0" smtClean="0">
                <a:solidFill>
                  <a:srgbClr val="44546A"/>
                </a:solidFill>
                <a:ea typeface="微软雅黑" panose="020B0503020204020204" pitchFamily="34" charset="-122"/>
              </a:rPr>
              <a:t>Bus (</a:t>
            </a:r>
            <a:r>
              <a:rPr lang="en-US" altLang="zh-CN" sz="1300" b="1" dirty="0">
                <a:solidFill>
                  <a:srgbClr val="44546A"/>
                </a:solidFill>
                <a:ea typeface="微软雅黑" panose="020B0503020204020204" pitchFamily="34" charset="-122"/>
              </a:rPr>
              <a:t>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a:t>
            </a:r>
            <a:r>
              <a:rPr lang="en-US" sz="1400" b="1" dirty="0" smtClean="0">
                <a:solidFill>
                  <a:srgbClr val="44546A"/>
                </a:solidFill>
                <a:sym typeface="Calibri"/>
              </a:rPr>
              <a:t>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ea typeface="微软雅黑" panose="020B0503020204020204" pitchFamily="34" charset="-122"/>
              </a:rPr>
              <a:t>Multi-VIM/Cloud</a:t>
            </a:r>
            <a:endParaRPr lang="en-US" sz="1400" b="1" dirty="0">
              <a:solidFill>
                <a:srgbClr val="44546A"/>
              </a:solidFill>
              <a:ea typeface="微软雅黑" panose="020B0503020204020204" pitchFamily="34" charset="-122"/>
            </a:endParaRP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Commercial VIM</a:t>
            </a:r>
            <a:endParaRPr lang="en-US" altLang="zh-CN" sz="1200" b="1" dirty="0">
              <a:solidFill>
                <a:srgbClr val="44546A"/>
              </a:solidFill>
              <a:latin typeface="Calibri"/>
              <a:ea typeface="微软雅黑" panose="020B0503020204020204" pitchFamily="34" charset="-122"/>
            </a:endParaRP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Public Cloud</a:t>
            </a:r>
            <a:endParaRPr lang="en-US" altLang="zh-CN" sz="1200" b="1" dirty="0">
              <a:solidFill>
                <a:srgbClr val="44546A"/>
              </a:solidFill>
              <a:latin typeface="Calibri"/>
              <a:ea typeface="微软雅黑" panose="020B0503020204020204" pitchFamily="34" charset="-122"/>
            </a:endParaRP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Service Orchestration</a:t>
            </a:r>
            <a:endParaRPr lang="en-US" altLang="zh-CN" sz="1400" b="1" dirty="0">
              <a:solidFill>
                <a:prstClr val="white"/>
              </a:solidFill>
              <a:latin typeface="Calibri"/>
              <a:ea typeface="微软雅黑" panose="020B0503020204020204" pitchFamily="34" charset="-122"/>
            </a:endParaRP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sym typeface="Calibri"/>
              </a:rPr>
              <a:t>Virtual </a:t>
            </a:r>
            <a:r>
              <a:rPr lang="en-US" sz="1400" b="1" dirty="0">
                <a:solidFill>
                  <a:srgbClr val="44546A"/>
                </a:solidFill>
                <a:sym typeface="Calibri"/>
              </a:rPr>
              <a:t>Function </a:t>
            </a:r>
            <a:r>
              <a:rPr lang="en-US" sz="1400" b="1" dirty="0" smtClean="0">
                <a:solidFill>
                  <a:srgbClr val="44546A"/>
                </a:solidFill>
                <a:sym typeface="Calibri"/>
              </a:rPr>
              <a:t>Controller</a:t>
            </a:r>
          </a:p>
          <a:p>
            <a:pPr algn="ctr" defTabSz="457200" hangingPunct="0"/>
            <a:r>
              <a:rPr lang="en-US" sz="1400" b="1" dirty="0" smtClean="0">
                <a:solidFill>
                  <a:srgbClr val="44546A"/>
                </a:solidFill>
                <a:sym typeface="Calibri"/>
              </a:rPr>
              <a:t>(ETSI-aligned)</a:t>
            </a:r>
            <a:endParaRPr lang="en-US" sz="1400" b="1" dirty="0">
              <a:solidFill>
                <a:srgbClr val="44546A"/>
              </a:solidFill>
              <a:sym typeface="Calibri"/>
            </a:endParaRP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smtClean="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DESIGN-TIME (</a:t>
            </a:r>
            <a:r>
              <a:rPr lang="en-US" altLang="zh-CN" sz="2000" b="1" dirty="0">
                <a:solidFill>
                  <a:srgbClr val="FF0000"/>
                </a:solidFill>
                <a:ea typeface="微软雅黑" panose="020B0503020204020204" pitchFamily="34" charset="-122"/>
              </a:rPr>
              <a:t>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smtClean="0">
                <a:solidFill>
                  <a:prstClr val="white"/>
                </a:solidFill>
                <a:ea typeface="微软雅黑" panose="020B0503020204020204" pitchFamily="34" charset="-122"/>
              </a:rPr>
              <a:t>Common Services</a:t>
            </a:r>
            <a:endParaRPr lang="en-US" altLang="zh-CN" sz="1300" b="1"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365602213"/>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206173657"/>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256" y="1626994"/>
            <a:ext cx="6316756" cy="4307262"/>
          </a:xfrm>
          <a:prstGeom prst="rect">
            <a:avLst/>
          </a:prstGeom>
        </p:spPr>
      </p:pic>
    </p:spTree>
    <p:extLst>
      <p:ext uri="{BB962C8B-B14F-4D97-AF65-F5344CB8AC3E}">
        <p14:creationId xmlns:p14="http://schemas.microsoft.com/office/powerpoint/2010/main" val="1159730868"/>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err="1" smtClean="0"/>
              <a:t>DMaaP</a:t>
            </a:r>
            <a:r>
              <a:rPr lang="en-US" b="1" dirty="0" smtClean="0"/>
              <a:t> </a:t>
            </a:r>
            <a:r>
              <a:rPr lang="en-US" b="1" dirty="0"/>
              <a:t>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rmAutofit fontScale="77500" lnSpcReduction="20000"/>
          </a:bodyPr>
          <a:lstStyle/>
          <a:p>
            <a:r>
              <a:rPr lang="en-US" dirty="0"/>
              <a:t>Data movement as a platform(</a:t>
            </a:r>
            <a:r>
              <a:rPr lang="en-US" dirty="0" err="1"/>
              <a:t>DMaaP</a:t>
            </a:r>
            <a:r>
              <a:rPr lang="en-US" dirty="0"/>
              <a:t>) is a premier platform for high performing and cost effective data movement services that </a:t>
            </a:r>
            <a:r>
              <a:rPr lang="en-US" b="1" dirty="0"/>
              <a:t>transports</a:t>
            </a:r>
            <a:r>
              <a:rPr lang="en-US" dirty="0"/>
              <a:t> and </a:t>
            </a:r>
            <a:r>
              <a:rPr lang="en-US" b="1" dirty="0"/>
              <a:t>processes</a:t>
            </a:r>
            <a:r>
              <a:rPr lang="en-US" dirty="0"/>
              <a:t> data from any source to any target with the format, quality, security, and concurrency required to serve the business and customer needs.</a:t>
            </a:r>
          </a:p>
          <a:p>
            <a:r>
              <a:rPr lang="en-US" dirty="0" err="1"/>
              <a:t>DMaaP</a:t>
            </a:r>
            <a:r>
              <a:rPr lang="en-US" dirty="0"/>
              <a:t> consists of three major functional areas</a:t>
            </a:r>
            <a:r>
              <a:rPr lang="en-US" b="1" dirty="0"/>
              <a:t>:</a:t>
            </a:r>
            <a:endParaRPr lang="en-US" dirty="0"/>
          </a:p>
          <a:p>
            <a:r>
              <a:rPr lang="en-US" b="1" dirty="0"/>
              <a:t>1. Data Filtering</a:t>
            </a:r>
            <a:r>
              <a:rPr lang="en-US" dirty="0"/>
              <a:t> - the data preprocessing at the edge via data analytics and compression to reduce the data size needed to be processed.</a:t>
            </a:r>
          </a:p>
          <a:p>
            <a:r>
              <a:rPr lang="en-US" b="1" dirty="0"/>
              <a:t>2. Data Transport</a:t>
            </a:r>
            <a:r>
              <a:rPr lang="en-US"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r>
              <a:rPr lang="en-US" b="1" dirty="0"/>
              <a:t>3. Data Processing</a:t>
            </a:r>
            <a:r>
              <a:rPr lang="en-US"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pPr marL="0" indent="0">
              <a:buNone/>
            </a:pPr>
            <a:r>
              <a:rPr lang="en-US" dirty="0"/>
              <a:t>This service is build using Apache Kafka and Restful API is created for message publishing, subscribing and admin activities</a:t>
            </a:r>
          </a:p>
        </p:txBody>
      </p:sp>
    </p:spTree>
    <p:extLst>
      <p:ext uri="{BB962C8B-B14F-4D97-AF65-F5344CB8AC3E}">
        <p14:creationId xmlns:p14="http://schemas.microsoft.com/office/powerpoint/2010/main" val="2111451553"/>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43</a:t>
            </a:fld>
            <a:endParaRPr lang="en-US" dirty="0"/>
          </a:p>
        </p:txBody>
      </p:sp>
      <p:sp>
        <p:nvSpPr>
          <p:cNvPr id="3" name="Title 2"/>
          <p:cNvSpPr>
            <a:spLocks noGrp="1"/>
          </p:cNvSpPr>
          <p:nvPr>
            <p:ph type="title"/>
          </p:nvPr>
        </p:nvSpPr>
        <p:spPr/>
        <p:txBody>
          <a:bodyPr>
            <a:normAutofit fontScale="90000"/>
          </a:bodyPr>
          <a:lstStyle/>
          <a:p>
            <a:r>
              <a:rPr lang="en-US" dirty="0" smtClean="0"/>
              <a:t>APPC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a:t>
            </a:r>
            <a:r>
              <a:rPr lang="en-US" sz="1100" dirty="0" smtClean="0">
                <a:solidFill>
                  <a:schemeClr val="tx1"/>
                </a:solidFill>
              </a:rPr>
              <a:t>. Consult </a:t>
            </a:r>
            <a:r>
              <a:rPr lang="en-US" sz="1100" dirty="0" err="1" smtClean="0">
                <a:solidFill>
                  <a:schemeClr val="tx1"/>
                </a:solidFill>
              </a:rPr>
              <a:t>readthedocs</a:t>
            </a:r>
            <a:r>
              <a:rPr lang="en-US" sz="1100" dirty="0" smtClean="0">
                <a:solidFill>
                  <a:schemeClr val="tx1"/>
                </a:solidFill>
              </a:rPr>
              <a:t> documentation for the full set of APIs offered/supported.</a:t>
            </a:r>
            <a:endParaRPr lang="en-US" sz="1100" dirty="0">
              <a:solidFill>
                <a:schemeClr val="tx1"/>
              </a:solidFill>
            </a:endParaRP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smtClean="0">
                <a:solidFill>
                  <a:schemeClr val="tx1"/>
                </a:solidFill>
              </a:rPr>
              <a:t>Information about the APPC architecture and provided APIs can be found in the APPC User Guide and LCM &amp; OAM API Guides on </a:t>
            </a:r>
            <a:r>
              <a:rPr lang="en-US" sz="1100" dirty="0" err="1" smtClean="0">
                <a:solidFill>
                  <a:schemeClr val="tx1"/>
                </a:solidFill>
                <a:hlinkClick r:id="rId2"/>
              </a:rPr>
              <a:t>readthedocs</a:t>
            </a:r>
            <a:endParaRPr lang="en-US" sz="1100" dirty="0">
              <a:solidFill>
                <a:schemeClr val="tx1"/>
              </a:solidFill>
            </a:endParaRPr>
          </a:p>
          <a:p>
            <a:r>
              <a:rPr lang="en-US" sz="900" dirty="0" smtClean="0">
                <a:solidFill>
                  <a:schemeClr val="tx1">
                    <a:lumMod val="85000"/>
                    <a:lumOff val="15000"/>
                  </a:schemeClr>
                </a:solidFill>
              </a:rPr>
              <a:t>.</a:t>
            </a:r>
            <a:endParaRPr lang="en-US" sz="900" dirty="0">
              <a:solidFill>
                <a:schemeClr val="tx1">
                  <a:lumMod val="85000"/>
                  <a:lumOff val="15000"/>
                </a:schemeClr>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(refer to </a:t>
            </a:r>
            <a:r>
              <a:rPr lang="en-US" sz="1200" dirty="0" smtClean="0">
                <a:solidFill>
                  <a:schemeClr val="tx1">
                    <a:lumMod val="85000"/>
                    <a:lumOff val="15000"/>
                  </a:schemeClr>
                </a:solidFill>
                <a:hlinkClick r:id="rId3"/>
              </a:rPr>
              <a:t>APPC User Guide </a:t>
            </a:r>
            <a:r>
              <a:rPr lang="en-US" sz="1200" dirty="0" smtClean="0">
                <a:solidFill>
                  <a:schemeClr val="tx1">
                    <a:lumMod val="85000"/>
                    <a:lumOff val="15000"/>
                  </a:schemeClr>
                </a:solidFill>
              </a:rPr>
              <a:t>for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643731553"/>
      </p:ext>
    </p:extLst>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fontScale="90000"/>
          </a:bodyPr>
          <a:lstStyle/>
          <a:p>
            <a:r>
              <a:rPr lang="en-US" dirty="0" smtClean="0"/>
              <a:t>APPC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Consumed Interfaces</a:t>
            </a:r>
          </a:p>
          <a:p>
            <a:endParaRPr lang="en-US" dirty="0" smtClean="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smtClean="0">
                <a:solidFill>
                  <a:schemeClr val="tx1">
                    <a:lumMod val="85000"/>
                    <a:lumOff val="15000"/>
                  </a:schemeClr>
                </a:solidFill>
              </a:rPr>
              <a:t>TOSCA Dependency Model</a:t>
            </a:r>
          </a:p>
          <a:p>
            <a:pPr marL="285750" indent="-285750">
              <a:buFont typeface="Arial" panose="020B0604020202020204" pitchFamily="34" charset="0"/>
              <a:buChar char="•"/>
            </a:pPr>
            <a:r>
              <a:rPr lang="en-US" sz="1400" dirty="0" smtClean="0">
                <a:solidFill>
                  <a:schemeClr val="tx1"/>
                </a:solidFill>
              </a:rPr>
              <a:t>APP-C also support </a:t>
            </a:r>
            <a:r>
              <a:rPr lang="en-US" sz="1400" dirty="0">
                <a:solidFill>
                  <a:schemeClr val="tx1"/>
                </a:solidFill>
              </a:rPr>
              <a:t>a variety of models, most of which are created by the </a:t>
            </a:r>
            <a:r>
              <a:rPr lang="en-US" sz="1400" dirty="0" smtClean="0">
                <a:solidFill>
                  <a:schemeClr val="tx1"/>
                </a:solidFill>
              </a:rPr>
              <a:t>APPC Configuration Design Tool (CDT).</a:t>
            </a:r>
            <a:r>
              <a:rPr lang="en-US" sz="1400" dirty="0">
                <a:solidFill>
                  <a:schemeClr val="tx1"/>
                </a:solidFill>
              </a:rPr>
              <a:t>   Examples </a:t>
            </a:r>
            <a:r>
              <a:rPr lang="en-US" sz="1400" dirty="0" smtClean="0">
                <a:solidFill>
                  <a:schemeClr val="tx1"/>
                </a:solidFill>
              </a:rPr>
              <a:t>are:</a:t>
            </a:r>
            <a:endParaRPr lang="en-US" sz="1400" dirty="0">
              <a:solidFill>
                <a:schemeClr val="tx1"/>
              </a:solidFill>
            </a:endParaRPr>
          </a:p>
          <a:p>
            <a:pPr marL="742950" lvl="1" indent="-285750">
              <a:buFont typeface="Arial" panose="020B0604020202020204" pitchFamily="34" charset="0"/>
              <a:buChar char="•"/>
            </a:pPr>
            <a:r>
              <a:rPr lang="en-US" sz="1400" dirty="0" smtClean="0">
                <a:solidFill>
                  <a:schemeClr val="tx1"/>
                </a:solidFill>
              </a:rPr>
              <a:t>Reference </a:t>
            </a:r>
            <a:r>
              <a:rPr lang="en-US" sz="1400" dirty="0">
                <a:solidFill>
                  <a:schemeClr val="tx1"/>
                </a:solidFill>
              </a:rPr>
              <a:t>Data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VNF </a:t>
            </a:r>
            <a:r>
              <a:rPr lang="en-US" sz="1400" dirty="0">
                <a:solidFill>
                  <a:schemeClr val="tx1"/>
                </a:solidFill>
              </a:rPr>
              <a:t>Capabilities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Template </a:t>
            </a:r>
            <a:r>
              <a:rPr lang="en-US" sz="1400" dirty="0">
                <a:solidFill>
                  <a:schemeClr val="tx1"/>
                </a:solidFill>
              </a:rPr>
              <a:t>Model (</a:t>
            </a:r>
            <a:r>
              <a:rPr lang="en-US" sz="1400" dirty="0" err="1">
                <a:solidFill>
                  <a:schemeClr val="tx1"/>
                </a:solidFill>
              </a:rPr>
              <a:t>json</a:t>
            </a:r>
            <a:r>
              <a:rPr lang="en-US" sz="1400" dirty="0">
                <a:solidFill>
                  <a:schemeClr val="tx1"/>
                </a:solidFill>
              </a:rPr>
              <a:t> or </a:t>
            </a:r>
            <a:r>
              <a:rPr lang="en-US" sz="1400" dirty="0" smtClean="0">
                <a:solidFill>
                  <a:schemeClr val="tx1"/>
                </a:solidFill>
              </a:rPr>
              <a:t>xml)</a:t>
            </a:r>
          </a:p>
          <a:p>
            <a:pPr marL="742950" lvl="1" indent="-285750">
              <a:buFont typeface="Arial" panose="020B0604020202020204" pitchFamily="34" charset="0"/>
              <a:buChar char="•"/>
            </a:pPr>
            <a:r>
              <a:rPr lang="en-US" sz="1400" dirty="0" smtClean="0">
                <a:solidFill>
                  <a:schemeClr val="tx1"/>
                </a:solidFill>
              </a:rPr>
              <a:t>Parameter </a:t>
            </a:r>
            <a:r>
              <a:rPr lang="en-US" sz="1400" dirty="0">
                <a:solidFill>
                  <a:schemeClr val="tx1"/>
                </a:solidFill>
              </a:rPr>
              <a:t>Definition Model (</a:t>
            </a:r>
            <a:r>
              <a:rPr lang="en-US" sz="1400" dirty="0" err="1">
                <a:solidFill>
                  <a:schemeClr val="tx1"/>
                </a:solidFill>
              </a:rPr>
              <a:t>yaml</a:t>
            </a:r>
            <a:r>
              <a:rPr lang="en-US" sz="1400" dirty="0" smtClean="0">
                <a:solidFill>
                  <a:schemeClr val="tx1"/>
                </a:solidFill>
              </a:rPr>
              <a:t>)</a:t>
            </a:r>
          </a:p>
          <a:p>
            <a:r>
              <a:rPr lang="en-US" dirty="0" smtClean="0">
                <a:solidFill>
                  <a:schemeClr val="tx1"/>
                </a:solidFill>
              </a:rPr>
              <a:t> </a:t>
            </a: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3630597444"/>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fontScale="90000"/>
          </a:bodyPr>
          <a:lstStyle/>
          <a:p>
            <a:r>
              <a:rPr lang="en-US" dirty="0" smtClean="0"/>
              <a:t>CLAMP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CLAMP is a platform for designing and managing control loops.  </a:t>
            </a:r>
          </a:p>
          <a:p>
            <a:r>
              <a:rPr lang="en-US" sz="1100" dirty="0">
                <a:solidFill>
                  <a:schemeClr val="tx1"/>
                </a:solidFill>
              </a:rPr>
              <a:t>It is used to design a </a:t>
            </a:r>
            <a:r>
              <a:rPr lang="en-US" sz="1100" dirty="0" smtClean="0">
                <a:solidFill>
                  <a:schemeClr val="tx1"/>
                </a:solidFill>
              </a:rPr>
              <a:t>control loop</a:t>
            </a:r>
            <a:r>
              <a:rPr lang="en-US" sz="1100" dirty="0">
                <a:solidFill>
                  <a:schemeClr val="tx1"/>
                </a:solidFill>
              </a:rPr>
              <a:t>, configure it with specific parameters for a particular network service, </a:t>
            </a:r>
          </a:p>
          <a:p>
            <a:r>
              <a:rPr lang="en-US" sz="1100" dirty="0">
                <a:solidFill>
                  <a:schemeClr val="tx1"/>
                </a:solidFill>
              </a:rPr>
              <a:t>then It interacts with other systems to </a:t>
            </a:r>
            <a:r>
              <a:rPr lang="en-US" sz="1100" dirty="0" smtClean="0">
                <a:solidFill>
                  <a:schemeClr val="tx1"/>
                </a:solidFill>
              </a:rPr>
              <a:t>deploy/</a:t>
            </a:r>
            <a:r>
              <a:rPr lang="en-US" sz="1100" dirty="0" err="1" smtClean="0">
                <a:solidFill>
                  <a:schemeClr val="tx1"/>
                </a:solidFill>
              </a:rPr>
              <a:t>undeploy</a:t>
            </a:r>
            <a:r>
              <a:rPr lang="en-US" sz="1100" dirty="0" smtClean="0">
                <a:solidFill>
                  <a:schemeClr val="tx1"/>
                </a:solidFill>
              </a:rPr>
              <a:t> </a:t>
            </a:r>
            <a:r>
              <a:rPr lang="en-US" sz="1100" dirty="0">
                <a:solidFill>
                  <a:schemeClr val="tx1"/>
                </a:solidFill>
              </a:rPr>
              <a:t>and execute the </a:t>
            </a:r>
            <a:r>
              <a:rPr lang="en-US" sz="1100" dirty="0" smtClean="0">
                <a:solidFill>
                  <a:schemeClr val="tx1"/>
                </a:solidFill>
              </a:rPr>
              <a:t>control loop</a:t>
            </a:r>
            <a:r>
              <a:rPr lang="en-US" sz="1100" dirty="0">
                <a:solidFill>
                  <a:schemeClr val="tx1"/>
                </a:solidFill>
              </a:rPr>
              <a:t>. </a:t>
            </a:r>
            <a:endParaRPr lang="en-US" sz="1100" dirty="0" smtClean="0">
              <a:solidFill>
                <a:schemeClr val="tx1"/>
              </a:solidFill>
            </a:endParaRPr>
          </a:p>
          <a:p>
            <a:endParaRPr lang="en-US" sz="900" dirty="0" smtClean="0">
              <a:solidFill>
                <a:schemeClr val="tx1"/>
              </a:solidFill>
            </a:endParaRPr>
          </a:p>
          <a:p>
            <a:pPr lvl="0"/>
            <a:r>
              <a:rPr lang="en-US" sz="1100" dirty="0" smtClean="0">
                <a:solidFill>
                  <a:schemeClr val="tx1"/>
                </a:solidFill>
              </a:rPr>
              <a:t>Information about the CLAMP architecture and provided APIs can be found in the CLAMP User Guide and LCM &amp; OAM API Guides on </a:t>
            </a:r>
            <a:r>
              <a:rPr lang="en-US" sz="1100" dirty="0" smtClean="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(CLAMP doesn’t expose functional relates API’s except the one below, refer to </a:t>
            </a:r>
            <a:r>
              <a:rPr lang="en-US" sz="1200" dirty="0" smtClean="0">
                <a:solidFill>
                  <a:schemeClr val="tx1">
                    <a:lumMod val="85000"/>
                    <a:lumOff val="15000"/>
                  </a:schemeClr>
                </a:solidFill>
                <a:hlinkClick r:id="rId3"/>
              </a:rPr>
              <a:t>CLAMP documentation </a:t>
            </a:r>
            <a:r>
              <a:rPr lang="en-US" sz="1200" dirty="0" smtClean="0">
                <a:solidFill>
                  <a:schemeClr val="tx1">
                    <a:lumMod val="85000"/>
                    <a:lumOff val="15000"/>
                  </a:schemeClr>
                </a:solidFill>
              </a:rPr>
              <a:t>for more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r>
              <a:rPr lang="en-US" sz="1600" b="1" dirty="0" smtClean="0">
                <a:solidFill>
                  <a:schemeClr val="tx1">
                    <a:lumMod val="85000"/>
                    <a:lumOff val="15000"/>
                  </a:schemeClr>
                </a:solidFill>
              </a:rPr>
              <a:t>Interfaces			Service			Purpose/Comments</a:t>
            </a:r>
            <a:endParaRPr lang="en-US" sz="1600" b="1" dirty="0">
              <a:solidFill>
                <a:schemeClr val="tx1">
                  <a:lumMod val="85000"/>
                  <a:lumOff val="15000"/>
                </a:schemeClr>
              </a:solidFill>
            </a:endParaRPr>
          </a:p>
          <a:p>
            <a:r>
              <a:rPr lang="en-US" sz="1200" dirty="0" smtClean="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881327688"/>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dirty="0" smtClean="0"/>
              <a:t>CLAMP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a:t>
            </a:r>
            <a:r>
              <a:rPr lang="en-US" b="1" dirty="0" smtClean="0">
                <a:solidFill>
                  <a:schemeClr val="tx1">
                    <a:lumMod val="85000"/>
                    <a:lumOff val="15000"/>
                  </a:schemeClr>
                </a:solidFill>
              </a:rPr>
              <a:t>: </a:t>
            </a:r>
            <a:r>
              <a:rPr lang="en-US" sz="1600" dirty="0" smtClean="0">
                <a:solidFill>
                  <a:schemeClr val="tx1">
                    <a:lumMod val="85000"/>
                    <a:lumOff val="15000"/>
                  </a:schemeClr>
                </a:solidFill>
              </a:rPr>
              <a:t>(No specific models were used in the above interface except for Policy(</a:t>
            </a:r>
            <a:r>
              <a:rPr lang="en-US" sz="1600" dirty="0" err="1" smtClean="0">
                <a:solidFill>
                  <a:schemeClr val="tx1">
                    <a:lumMod val="85000"/>
                    <a:lumOff val="15000"/>
                  </a:schemeClr>
                </a:solidFill>
              </a:rPr>
              <a:t>json</a:t>
            </a:r>
            <a:r>
              <a:rPr lang="en-US" sz="1600" dirty="0" smtClean="0">
                <a:solidFill>
                  <a:schemeClr val="tx1">
                    <a:lumMod val="85000"/>
                    <a:lumOff val="15000"/>
                  </a:schemeClr>
                </a:solidFill>
              </a:rPr>
              <a:t>))</a:t>
            </a:r>
            <a:endParaRPr lang="en-US" sz="1600" dirty="0">
              <a:solidFill>
                <a:schemeClr val="tx1">
                  <a:lumMod val="85000"/>
                  <a:lumOff val="15000"/>
                </a:schemeClr>
              </a:solidFill>
            </a:endParaRP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smtClean="0">
                <a:solidFill>
                  <a:schemeClr val="tx1">
                    <a:lumMod val="85000"/>
                    <a:lumOff val="15000"/>
                  </a:schemeClr>
                </a:solidFill>
              </a:rPr>
              <a:t>Consumed Interfaces:</a:t>
            </a:r>
          </a:p>
          <a:p>
            <a:endParaRPr lang="en-US" dirty="0" smtClean="0">
              <a:solidFill>
                <a:schemeClr val="tx1">
                  <a:lumMod val="85000"/>
                  <a:lumOff val="15000"/>
                </a:schemeClr>
              </a:solidFill>
            </a:endParaRPr>
          </a:p>
          <a:p>
            <a:r>
              <a:rPr lang="en-US" b="1" dirty="0" smtClean="0">
                <a:solidFill>
                  <a:schemeClr val="tx1">
                    <a:lumMod val="85000"/>
                    <a:lumOff val="15000"/>
                  </a:schemeClr>
                </a:solidFill>
              </a:rPr>
              <a:t>Interfaces</a:t>
            </a:r>
            <a:r>
              <a:rPr lang="en-US" b="1" dirty="0">
                <a:solidFill>
                  <a:schemeClr val="tx1">
                    <a:lumMod val="85000"/>
                    <a:lumOff val="15000"/>
                  </a:schemeClr>
                </a:solidFill>
              </a:rPr>
              <a:t>		</a:t>
            </a:r>
            <a:r>
              <a:rPr lang="en-US" b="1" dirty="0" smtClean="0">
                <a:solidFill>
                  <a:schemeClr val="tx1">
                    <a:lumMod val="85000"/>
                    <a:lumOff val="15000"/>
                  </a:schemeClr>
                </a:solidFill>
              </a:rPr>
              <a:t>Service</a:t>
            </a:r>
            <a:r>
              <a:rPr lang="en-US" b="1" dirty="0">
                <a:solidFill>
                  <a:schemeClr val="tx1">
                    <a:lumMod val="85000"/>
                    <a:lumOff val="15000"/>
                  </a:schemeClr>
                </a:solidFill>
              </a:rPr>
              <a:t>			</a:t>
            </a:r>
            <a:r>
              <a:rPr lang="en-US" b="1" dirty="0" smtClean="0">
                <a:solidFill>
                  <a:schemeClr val="tx1">
                    <a:lumMod val="85000"/>
                    <a:lumOff val="15000"/>
                  </a:schemeClr>
                </a:solidFill>
              </a:rPr>
              <a:t>Purpose/Comments</a:t>
            </a:r>
          </a:p>
          <a:p>
            <a:r>
              <a:rPr lang="en-US" sz="1200" dirty="0" smtClean="0">
                <a:solidFill>
                  <a:schemeClr val="tx1">
                    <a:lumMod val="85000"/>
                    <a:lumOff val="15000"/>
                  </a:schemeClr>
                </a:solidFill>
              </a:rPr>
              <a:t>SDC			REST			</a:t>
            </a:r>
            <a:r>
              <a:rPr lang="en-US" sz="1200" dirty="0"/>
              <a:t>Distribution of service to DCAE</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DCAE			REST			</a:t>
            </a:r>
            <a:r>
              <a:rPr lang="en-US" sz="1200" dirty="0"/>
              <a:t>Common Controller Framework</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Policy			REST(JSON data)		Create Configuration and Operational policy</a:t>
            </a:r>
            <a:endParaRPr lang="en-US" sz="1200" dirty="0">
              <a:solidFill>
                <a:schemeClr val="tx1">
                  <a:lumMod val="85000"/>
                  <a:lumOff val="15000"/>
                </a:schemeClr>
              </a:solidFill>
            </a:endParaRPr>
          </a:p>
        </p:txBody>
      </p:sp>
    </p:spTree>
    <p:extLst>
      <p:ext uri="{BB962C8B-B14F-4D97-AF65-F5344CB8AC3E}">
        <p14:creationId xmlns:p14="http://schemas.microsoft.com/office/powerpoint/2010/main" val="2456959290"/>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47</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portal for service life cycle management</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VNF alarm and performance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VM alarm and performance</a:t>
            </a:r>
            <a:endParaRPr lang="en-US" dirty="0">
              <a:solidFill>
                <a:schemeClr val="tx1">
                  <a:lumMod val="85000"/>
                  <a:lumOff val="15000"/>
                </a:schemeClr>
              </a:solidFill>
            </a:endParaRP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Tree>
    <p:extLst>
      <p:ext uri="{BB962C8B-B14F-4D97-AF65-F5344CB8AC3E}">
        <p14:creationId xmlns:p14="http://schemas.microsoft.com/office/powerpoint/2010/main" val="2670659512"/>
      </p:ext>
    </p:extLst>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altLang="zh-CN" dirty="0" smtClean="0">
                <a:solidFill>
                  <a:schemeClr val="tx1">
                    <a:lumMod val="85000"/>
                    <a:lumOff val="15000"/>
                  </a:schemeClr>
                </a:solidFill>
              </a:rPr>
              <a:t>Catalog Synchronization Interface</a:t>
            </a:r>
            <a:r>
              <a:rPr lang="en-US" dirty="0" smtClean="0">
                <a:solidFill>
                  <a:schemeClr val="tx1">
                    <a:lumMod val="85000"/>
                    <a:lumOff val="15000"/>
                  </a:schemeClr>
                </a:solidFill>
              </a:rPr>
              <a:t>, </a:t>
            </a:r>
            <a:r>
              <a:rPr lang="en-US" dirty="0">
                <a:solidFill>
                  <a:schemeClr val="tx1">
                    <a:lumMod val="85000"/>
                    <a:lumOff val="15000"/>
                  </a:schemeClr>
                </a:solidFill>
              </a:rPr>
              <a:t>from: </a:t>
            </a:r>
            <a:r>
              <a:rPr lang="en-US" dirty="0" smtClean="0">
                <a:solidFill>
                  <a:schemeClr val="tx1">
                    <a:lumMod val="85000"/>
                    <a:lumOff val="15000"/>
                  </a:schemeClr>
                </a:solidFill>
              </a:rPr>
              <a:t>SDC</a:t>
            </a:r>
          </a:p>
          <a:p>
            <a:pPr marL="285750" indent="-285750">
              <a:buFontTx/>
              <a:buChar char="-"/>
            </a:pPr>
            <a:r>
              <a:rPr lang="en-US" dirty="0" smtClean="0">
                <a:solidFill>
                  <a:schemeClr val="tx1">
                    <a:lumMod val="85000"/>
                    <a:lumOff val="15000"/>
                  </a:schemeClr>
                </a:solidFill>
              </a:rPr>
              <a:t>Service Orchestrator Interface, from: SO</a:t>
            </a:r>
          </a:p>
          <a:p>
            <a:pPr marL="285750" indent="-285750">
              <a:buFontTx/>
              <a:buChar char="-"/>
            </a:pPr>
            <a:r>
              <a:rPr lang="en-US" altLang="zh-CN" dirty="0" smtClean="0">
                <a:solidFill>
                  <a:schemeClr val="tx1">
                    <a:lumMod val="85000"/>
                    <a:lumOff val="15000"/>
                  </a:schemeClr>
                </a:solidFill>
              </a:rPr>
              <a:t>Inventory Service Interface, from: Available and Active Inventory </a:t>
            </a:r>
          </a:p>
          <a:p>
            <a:pPr marL="285750" indent="-285750">
              <a:buFontTx/>
              <a:buChar char="-"/>
            </a:pPr>
            <a:r>
              <a:rPr lang="en-US" altLang="zh-CN" dirty="0" smtClean="0">
                <a:solidFill>
                  <a:schemeClr val="tx1">
                    <a:lumMod val="85000"/>
                    <a:lumOff val="15000"/>
                  </a:schemeClr>
                </a:solidFill>
              </a:rPr>
              <a:t>NS/VNF Onboard Interface, from: VF-C</a:t>
            </a:r>
          </a:p>
          <a:p>
            <a:pPr marL="285750" indent="-285750">
              <a:buFontTx/>
              <a:buChar char="-"/>
            </a:pPr>
            <a:r>
              <a:rPr lang="en-US" altLang="zh-CN" dirty="0" smtClean="0">
                <a:solidFill>
                  <a:schemeClr val="tx1">
                    <a:lumMod val="85000"/>
                    <a:lumOff val="15000"/>
                  </a:schemeClr>
                </a:solidFill>
              </a:rPr>
              <a:t>Service Registration Interface, from: MSB</a:t>
            </a:r>
          </a:p>
          <a:p>
            <a:pPr marL="285750" indent="-285750">
              <a:buFontTx/>
              <a:buChar char="-"/>
            </a:pPr>
            <a:r>
              <a:rPr lang="en-US" altLang="zh-CN" dirty="0" smtClean="0">
                <a:solidFill>
                  <a:schemeClr val="tx1">
                    <a:lumMod val="85000"/>
                    <a:lumOff val="15000"/>
                  </a:schemeClr>
                </a:solidFill>
              </a:rPr>
              <a:t>Data Subscription Interface, from: </a:t>
            </a:r>
            <a:r>
              <a:rPr lang="en-US" altLang="zh-CN" dirty="0" err="1" smtClean="0">
                <a:solidFill>
                  <a:schemeClr val="tx1">
                    <a:lumMod val="85000"/>
                    <a:lumOff val="15000"/>
                  </a:schemeClr>
                </a:solidFill>
              </a:rPr>
              <a:t>DMaaP</a:t>
            </a:r>
            <a:endParaRPr lang="en-US" altLang="zh-CN" dirty="0" smtClean="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1669085"/>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49</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smtClean="0">
                <a:solidFill>
                  <a:schemeClr val="tx1">
                    <a:lumMod val="85000"/>
                    <a:lumOff val="15000"/>
                  </a:schemeClr>
                </a:solidFill>
              </a:rPr>
              <a:t>Provides Open CLI Platform (OCLIP) – Industry first Model-driven command line </a:t>
            </a:r>
            <a:r>
              <a:rPr lang="en-US" sz="1400" smtClean="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commands for performing end-end service on-boarding and life cycle management</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 console for Linux and web platforms.</a:t>
            </a:r>
            <a:endParaRPr lang="en-US" sz="1400" dirty="0">
              <a:solidFill>
                <a:schemeClr val="tx1">
                  <a:lumMod val="85000"/>
                  <a:lumOff val="15000"/>
                </a:schemeClr>
              </a:solidFill>
            </a:endParaRP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micro-service discovery</a:t>
            </a:r>
          </a:p>
          <a:p>
            <a:pPr marL="742950" lvl="1" indent="-285750">
              <a:buFontTx/>
              <a:buChar char="-"/>
            </a:pPr>
            <a:r>
              <a:rPr lang="en-US" sz="1400" dirty="0" smtClean="0">
                <a:solidFill>
                  <a:schemeClr val="tx1">
                    <a:lumMod val="85000"/>
                    <a:lumOff val="15000"/>
                  </a:schemeClr>
                </a:solidFill>
              </a:rPr>
              <a:t>Provides commands for micro service discovery and registration</a:t>
            </a:r>
          </a:p>
          <a:p>
            <a:pPr marL="285750" indent="-285750">
              <a:buFontTx/>
              <a:buChar char="-"/>
            </a:pPr>
            <a:r>
              <a:rPr lang="en-US" sz="1400" dirty="0" smtClean="0">
                <a:solidFill>
                  <a:schemeClr val="tx1">
                    <a:lumMod val="85000"/>
                    <a:lumOff val="15000"/>
                  </a:schemeClr>
                </a:solidFill>
              </a:rPr>
              <a:t>external system and VNF cloud on-boarding</a:t>
            </a:r>
          </a:p>
          <a:p>
            <a:pPr marL="742950" lvl="1" indent="-285750">
              <a:buFontTx/>
              <a:buChar char="-"/>
            </a:pPr>
            <a:r>
              <a:rPr lang="en-US" sz="1400" dirty="0" smtClean="0">
                <a:solidFill>
                  <a:schemeClr val="tx1">
                    <a:lumMod val="85000"/>
                    <a:lumOff val="15000"/>
                  </a:schemeClr>
                </a:solidFill>
              </a:rPr>
              <a:t>Provides commands for registering/unregistering VIM, VNFM, EMS and SDNC</a:t>
            </a:r>
          </a:p>
          <a:p>
            <a:pPr marL="285750" indent="-285750">
              <a:buFontTx/>
              <a:buChar char="-"/>
            </a:pPr>
            <a:r>
              <a:rPr lang="en-US" sz="1400" dirty="0" smtClean="0">
                <a:solidFill>
                  <a:schemeClr val="tx1">
                    <a:lumMod val="85000"/>
                    <a:lumOff val="15000"/>
                  </a:schemeClr>
                </a:solidFill>
              </a:rPr>
              <a:t>customer and subscription management</a:t>
            </a:r>
          </a:p>
          <a:p>
            <a:pPr marL="742950" lvl="1" indent="-285750">
              <a:buFontTx/>
              <a:buChar char="-"/>
            </a:pPr>
            <a:r>
              <a:rPr lang="en-US" sz="1400" dirty="0" smtClean="0">
                <a:solidFill>
                  <a:schemeClr val="tx1">
                    <a:lumMod val="85000"/>
                    <a:lumOff val="15000"/>
                  </a:schemeClr>
                </a:solidFill>
              </a:rPr>
              <a:t>Provides commands for subscription and service-type life cycle management</a:t>
            </a:r>
          </a:p>
          <a:p>
            <a:pPr marL="285750" indent="-285750">
              <a:buFontTx/>
              <a:buChar char="-"/>
            </a:pPr>
            <a:r>
              <a:rPr lang="en-US" sz="1400" dirty="0" smtClean="0">
                <a:solidFill>
                  <a:schemeClr val="tx1">
                    <a:lumMod val="85000"/>
                    <a:lumOff val="15000"/>
                  </a:schemeClr>
                </a:solidFill>
              </a:rPr>
              <a:t>resource on-boarding</a:t>
            </a:r>
          </a:p>
          <a:p>
            <a:pPr marL="742950" lvl="1" indent="-285750">
              <a:buFontTx/>
              <a:buChar char="-"/>
            </a:pPr>
            <a:r>
              <a:rPr lang="en-US" sz="1400" dirty="0" smtClean="0">
                <a:solidFill>
                  <a:schemeClr val="tx1">
                    <a:lumMod val="85000"/>
                    <a:lumOff val="15000"/>
                  </a:schemeClr>
                </a:solidFill>
              </a:rPr>
              <a:t>Provides commands for adding VNF modules </a:t>
            </a:r>
          </a:p>
          <a:p>
            <a:pPr marL="285750" indent="-285750">
              <a:buFontTx/>
              <a:buChar char="-"/>
            </a:pPr>
            <a:r>
              <a:rPr lang="en-US" sz="1400" dirty="0" smtClean="0">
                <a:solidFill>
                  <a:schemeClr val="tx1">
                    <a:lumMod val="85000"/>
                    <a:lumOff val="15000"/>
                  </a:schemeClr>
                </a:solidFill>
              </a:rPr>
              <a:t>Product and service management</a:t>
            </a:r>
          </a:p>
          <a:p>
            <a:pPr marL="742950" lvl="1" indent="-285750">
              <a:buFontTx/>
              <a:buChar char="-"/>
            </a:pPr>
            <a:r>
              <a:rPr lang="en-US" sz="1400" dirty="0" smtClean="0">
                <a:solidFill>
                  <a:schemeClr val="tx1">
                    <a:lumMod val="85000"/>
                    <a:lumOff val="15000"/>
                  </a:schemeClr>
                </a:solidFill>
              </a:rPr>
              <a:t>Provides commands for design time creation and management of VF and NS</a:t>
            </a:r>
          </a:p>
          <a:p>
            <a:pPr marL="285750" indent="-285750">
              <a:buFontTx/>
              <a:buChar char="-"/>
            </a:pPr>
            <a:r>
              <a:rPr lang="en-US" sz="1400" dirty="0" smtClean="0">
                <a:solidFill>
                  <a:schemeClr val="tx1">
                    <a:lumMod val="85000"/>
                    <a:lumOff val="15000"/>
                  </a:schemeClr>
                </a:solidFill>
              </a:rPr>
              <a:t>network service life-cycle management</a:t>
            </a:r>
          </a:p>
          <a:p>
            <a:pPr marL="742950" lvl="1" indent="-285750">
              <a:buFontTx/>
              <a:buChar char="-"/>
            </a:pPr>
            <a:r>
              <a:rPr lang="en-US" sz="1400" dirty="0" smtClean="0">
                <a:solidFill>
                  <a:schemeClr val="tx1">
                    <a:lumMod val="85000"/>
                    <a:lumOff val="15000"/>
                  </a:schemeClr>
                </a:solidFill>
              </a:rPr>
              <a:t>Provides commands for creating and managing Network services (NS)</a:t>
            </a:r>
            <a:endParaRPr lang="en-US" sz="1400" dirty="0">
              <a:solidFill>
                <a:schemeClr val="tx1">
                  <a:lumMod val="85000"/>
                  <a:lumOff val="15000"/>
                </a:schemeClr>
              </a:solidFill>
            </a:endParaRP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smtClean="0"/>
              <a:t>micro-service discovery Interface (MSB)</a:t>
            </a:r>
          </a:p>
          <a:p>
            <a:r>
              <a:rPr lang="en-US" sz="800" dirty="0" smtClean="0"/>
              <a:t>external system and VNF cloud on-boarding interface (AAI)</a:t>
            </a:r>
          </a:p>
          <a:p>
            <a:r>
              <a:rPr lang="en-US" sz="800" dirty="0" smtClean="0"/>
              <a:t>customer and subscription management interface (AAI)</a:t>
            </a:r>
          </a:p>
          <a:p>
            <a:r>
              <a:rPr lang="en-US" sz="800" dirty="0" smtClean="0"/>
              <a:t>resource on-boarding interface (SDC)</a:t>
            </a:r>
          </a:p>
          <a:p>
            <a:r>
              <a:rPr lang="en-US" sz="800" dirty="0" smtClean="0"/>
              <a:t>Product and service management interface (SDC)</a:t>
            </a:r>
          </a:p>
          <a:p>
            <a:r>
              <a:rPr lang="en-US" sz="800" dirty="0" smtClean="0"/>
              <a:t>network service life-cycle management interface (SO)</a:t>
            </a:r>
            <a:endParaRPr lang="en-US" sz="800" dirty="0"/>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smtClean="0"/>
              <a:t>micro-service discovery commands</a:t>
            </a:r>
          </a:p>
          <a:p>
            <a:r>
              <a:rPr lang="en-US" sz="800" dirty="0" smtClean="0"/>
              <a:t>external system and VNF cloud on-boarding  commands</a:t>
            </a:r>
          </a:p>
          <a:p>
            <a:r>
              <a:rPr lang="en-US" sz="800" dirty="0" smtClean="0"/>
              <a:t>customer and subscription management  commands</a:t>
            </a:r>
          </a:p>
          <a:p>
            <a:r>
              <a:rPr lang="en-US" sz="800" dirty="0" smtClean="0"/>
              <a:t>resource on-boarding  commands</a:t>
            </a:r>
          </a:p>
          <a:p>
            <a:r>
              <a:rPr lang="en-US" sz="800" dirty="0" smtClean="0"/>
              <a:t>Product and service management  commands</a:t>
            </a:r>
          </a:p>
          <a:p>
            <a:r>
              <a:rPr lang="en-US" sz="800" dirty="0" smtClean="0"/>
              <a:t>network service life-cycle management  commands</a:t>
            </a:r>
            <a:endParaRPr lang="en-US" sz="800" dirty="0"/>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a:t>
            </a:r>
            <a:r>
              <a:rPr lang="en-US" sz="1400" dirty="0" smtClean="0">
                <a:solidFill>
                  <a:schemeClr val="tx1">
                    <a:lumMod val="85000"/>
                    <a:lumOff val="15000"/>
                  </a:schemeClr>
                </a:solidFill>
              </a:rPr>
              <a:t>Models:</a:t>
            </a:r>
          </a:p>
          <a:p>
            <a:r>
              <a:rPr lang="en-US" sz="1400" dirty="0" smtClean="0">
                <a:solidFill>
                  <a:schemeClr val="tx1">
                    <a:lumMod val="85000"/>
                    <a:lumOff val="15000"/>
                  </a:schemeClr>
                </a:solidFill>
              </a:rPr>
              <a:t>-     Open Command Specification (OCS) 1.0</a:t>
            </a:r>
            <a:endParaRPr lang="en-US" sz="1400" dirty="0">
              <a:solidFill>
                <a:schemeClr val="tx1">
                  <a:lumMod val="85000"/>
                  <a:lumOff val="15000"/>
                </a:schemeClr>
              </a:solidFill>
            </a:endParaRPr>
          </a:p>
        </p:txBody>
      </p:sp>
    </p:spTree>
    <p:extLst>
      <p:ext uri="{BB962C8B-B14F-4D97-AF65-F5344CB8AC3E}">
        <p14:creationId xmlns:p14="http://schemas.microsoft.com/office/powerpoint/2010/main" val="377683481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363476"/>
            <a:ext cx="11318033" cy="2283814"/>
          </a:xfrm>
          <a:prstGeom prst="rect">
            <a:avLst/>
          </a:prstGeom>
        </p:spPr>
        <p:txBody>
          <a:bodyPr>
            <a:noAutofit/>
          </a:bodyPr>
          <a:lstStyle/>
          <a:p>
            <a:r>
              <a:rPr lang="en-US" sz="3200" b="1" dirty="0">
                <a:solidFill>
                  <a:schemeClr val="tx1"/>
                </a:solidFill>
              </a:rPr>
              <a:t>ONAP Reference Architecture for R2 and Beyond</a:t>
            </a:r>
            <a:r>
              <a:rPr lang="en-US" sz="1600" b="1" dirty="0">
                <a:solidFill>
                  <a:schemeClr val="tx1"/>
                </a:solidFill>
              </a:rPr>
              <a:t/>
            </a:r>
            <a:br>
              <a:rPr lang="en-US" sz="1600" b="1" dirty="0">
                <a:solidFill>
                  <a:schemeClr val="tx1"/>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713274644"/>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50</a:t>
            </a:fld>
            <a:endParaRPr lang="en-US" dirty="0"/>
          </a:p>
        </p:txBody>
      </p:sp>
      <p:sp>
        <p:nvSpPr>
          <p:cNvPr id="3" name="Title 2"/>
          <p:cNvSpPr>
            <a:spLocks noGrp="1"/>
          </p:cNvSpPr>
          <p:nvPr>
            <p:ph type="title"/>
          </p:nvPr>
        </p:nvSpPr>
        <p:spPr/>
        <p:txBody>
          <a:bodyPr>
            <a:normAutofit fontScale="90000"/>
          </a:bodyPr>
          <a:lstStyle/>
          <a:p>
            <a:r>
              <a:rPr lang="en-US" dirty="0"/>
              <a:t>Microservices </a:t>
            </a:r>
            <a:r>
              <a:rPr lang="en-US" dirty="0" smtClean="0"/>
              <a:t>Bus (1/2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92163298"/>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51</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a:t>
            </a:r>
            <a:r>
              <a:rPr lang="en-US" dirty="0" smtClean="0">
                <a:sym typeface="+mn-ea"/>
              </a:rPr>
              <a:t>Bus (2/2</a:t>
            </a:r>
            <a:r>
              <a:rPr lang="en-US" dirty="0">
                <a:sym typeface="+mn-ea"/>
              </a:rPr>
              <a:t>)</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2514468426"/>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a:t>
            </a:r>
            <a:r>
              <a:rPr lang="en-US" altLang="zh-CN" dirty="0" smtClean="0">
                <a:solidFill>
                  <a:schemeClr val="tx1">
                    <a:lumMod val="85000"/>
                    <a:lumOff val="15000"/>
                  </a:schemeClr>
                </a:solidFill>
                <a:ea typeface="SimSun" panose="02010600030101010101" pitchFamily="2" charset="-122"/>
              </a:rPr>
              <a:t>world</a:t>
            </a:r>
          </a:p>
          <a:p>
            <a:pPr marL="285750" indent="-285750">
              <a:buFontTx/>
              <a:buChar char="-"/>
            </a:pPr>
            <a:r>
              <a:rPr lang="en-US" altLang="zh-CN" dirty="0" smtClean="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 </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287768472"/>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a:t>
            </a:r>
            <a:r>
              <a:rPr lang="en-US" dirty="0" smtClean="0"/>
              <a:t>SDK(2/2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r>
              <a:rPr lang="en-US" altLang="zh-CN" sz="1600" dirty="0" smtClean="0">
                <a:solidFill>
                  <a:schemeClr val="tx1">
                    <a:lumMod val="85000"/>
                    <a:lumOff val="15000"/>
                  </a:schemeClr>
                </a:solidFill>
                <a:ea typeface="SimSun" panose="02010600030101010101" pitchFamily="2" charset="-122"/>
              </a:rPr>
              <a:t>.</a:t>
            </a:r>
          </a:p>
          <a:p>
            <a:pPr>
              <a:buFontTx/>
              <a:buChar char="-"/>
            </a:pPr>
            <a:r>
              <a:rPr lang="en-US" altLang="zh-CN" sz="1600" dirty="0" smtClean="0">
                <a:solidFill>
                  <a:schemeClr val="tx1">
                    <a:lumMod val="85000"/>
                    <a:lumOff val="15000"/>
                  </a:schemeClr>
                </a:solidFill>
                <a:ea typeface="SimSun" panose="02010600030101010101" pitchFamily="2" charset="-122"/>
              </a:rPr>
              <a:t>Swagger SDK</a:t>
            </a:r>
          </a:p>
          <a:p>
            <a:pPr lvl="1">
              <a:buFontTx/>
              <a:buChar char="-"/>
            </a:pPr>
            <a:r>
              <a:rPr lang="en-US" altLang="zh-CN" sz="1600" dirty="0" smtClean="0">
                <a:solidFill>
                  <a:schemeClr val="tx1">
                    <a:lumMod val="85000"/>
                    <a:lumOff val="15000"/>
                  </a:schemeClr>
                </a:solidFill>
                <a:ea typeface="SimSun" panose="02010600030101010101" pitchFamily="2" charset="-122"/>
              </a:rPr>
              <a:t> provides </a:t>
            </a:r>
            <a:r>
              <a:rPr lang="en-US" altLang="zh-CN" sz="1600" dirty="0" err="1" smtClean="0">
                <a:solidFill>
                  <a:schemeClr val="tx1">
                    <a:lumMod val="85000"/>
                    <a:lumOff val="15000"/>
                  </a:schemeClr>
                </a:solidFill>
                <a:ea typeface="SimSun" panose="02010600030101010101" pitchFamily="2" charset="-122"/>
              </a:rPr>
              <a:t>Mvn</a:t>
            </a:r>
            <a:r>
              <a:rPr lang="en-US" altLang="zh-CN" sz="1600" dirty="0" smtClean="0">
                <a:solidFill>
                  <a:schemeClr val="tx1">
                    <a:lumMod val="85000"/>
                    <a:lumOff val="15000"/>
                  </a:schemeClr>
                </a:solidFill>
                <a:ea typeface="SimSun" panose="02010600030101010101" pitchFamily="2" charset="-122"/>
              </a:rPr>
              <a:t> plug-in settings for  </a:t>
            </a:r>
            <a:r>
              <a:rPr lang="en-US" altLang="zh-CN" sz="1600" smtClean="0">
                <a:solidFill>
                  <a:schemeClr val="tx1">
                    <a:lumMod val="85000"/>
                    <a:lumOff val="15000"/>
                  </a:schemeClr>
                </a:solidFill>
                <a:ea typeface="SimSun" panose="02010600030101010101" pitchFamily="2" charset="-122"/>
              </a:rPr>
              <a:t>(JAVA)client </a:t>
            </a:r>
            <a:r>
              <a:rPr lang="en-US" altLang="zh-CN" sz="1600" dirty="0" err="1" smtClean="0">
                <a:solidFill>
                  <a:schemeClr val="tx1">
                    <a:lumMod val="85000"/>
                    <a:lumOff val="15000"/>
                  </a:schemeClr>
                </a:solidFill>
                <a:ea typeface="SimSun" panose="02010600030101010101" pitchFamily="2" charset="-122"/>
              </a:rPr>
              <a:t>sdk</a:t>
            </a:r>
            <a:r>
              <a:rPr lang="en-US" altLang="zh-CN" sz="1600" dirty="0" smtClean="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4198663767"/>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 R2 (1/4)</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391780961"/>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55</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 R3+ (2/4)</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R3 and 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1496509771"/>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56</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(3/4)</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1320759564"/>
      </p:ext>
    </p:extLst>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57</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(4/4)</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2010358344"/>
      </p:ext>
    </p:extLst>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58</a:t>
            </a:fld>
            <a:endParaRPr lang="en-US" dirty="0"/>
          </a:p>
        </p:txBody>
      </p:sp>
      <p:sp>
        <p:nvSpPr>
          <p:cNvPr id="3" name="Title 2"/>
          <p:cNvSpPr>
            <a:spLocks noGrp="1"/>
          </p:cNvSpPr>
          <p:nvPr>
            <p:ph type="title"/>
          </p:nvPr>
        </p:nvSpPr>
        <p:spPr/>
        <p:txBody>
          <a:bodyPr>
            <a:normAutofit fontScale="90000"/>
          </a:bodyPr>
          <a:lstStyle/>
          <a:p>
            <a:r>
              <a:rPr lang="en-US" b="1" dirty="0" smtClean="0"/>
              <a:t>VNF SDK (VNF package validation) (1/2)</a:t>
            </a:r>
            <a:endParaRPr lang="en-US" b="1" dirty="0"/>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VNF SDK Marketplace</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functionality to upload, verify, and download VNFs</a:t>
            </a:r>
          </a:p>
          <a:p>
            <a:pPr marL="285750" indent="-285750">
              <a:buFontTx/>
              <a:buChar char="-"/>
            </a:pPr>
            <a:r>
              <a:rPr lang="en-US" dirty="0" smtClean="0">
                <a:solidFill>
                  <a:schemeClr val="tx1">
                    <a:lumMod val="85000"/>
                    <a:lumOff val="15000"/>
                  </a:schemeClr>
                </a:solidFill>
              </a:rPr>
              <a:t>VNF Vendors upload VNFs through the Marketplace portal</a:t>
            </a:r>
          </a:p>
          <a:p>
            <a:pPr marL="285750" indent="-285750">
              <a:buFontTx/>
              <a:buChar char="-"/>
            </a:pPr>
            <a:r>
              <a:rPr lang="en-US" dirty="0" smtClean="0">
                <a:solidFill>
                  <a:schemeClr val="tx1">
                    <a:lumMod val="85000"/>
                    <a:lumOff val="15000"/>
                  </a:schemeClr>
                </a:solidFill>
              </a:rPr>
              <a:t>Marketplace runs package validation tests</a:t>
            </a:r>
          </a:p>
          <a:p>
            <a:pPr marL="285750" indent="-285750">
              <a:buFontTx/>
              <a:buChar char="-"/>
            </a:pPr>
            <a:r>
              <a:rPr lang="en-US" dirty="0" smtClean="0">
                <a:solidFill>
                  <a:schemeClr val="tx1">
                    <a:lumMod val="85000"/>
                    <a:lumOff val="15000"/>
                  </a:schemeClr>
                </a:solidFill>
              </a:rPr>
              <a:t>VNFs are made available for Onboarding</a:t>
            </a:r>
            <a:endParaRPr lang="en-US" dirty="0">
              <a:solidFill>
                <a:schemeClr val="tx1">
                  <a:lumMod val="85000"/>
                  <a:lumOff val="15000"/>
                </a:schemeClr>
              </a:solidFill>
            </a:endParaRP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Marketplace API:</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Upload/Re-upload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Upload VNFs to the Marketplace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Download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Download VNFs</a:t>
            </a:r>
          </a:p>
          <a:p>
            <a:pPr marL="285750" indent="-285750">
              <a:buFontTx/>
              <a:buChar char="-"/>
            </a:pPr>
            <a:r>
              <a:rPr lang="en-US" dirty="0" smtClean="0">
                <a:solidFill>
                  <a:schemeClr val="tx1">
                    <a:lumMod val="85000"/>
                    <a:lumOff val="15000"/>
                  </a:schemeClr>
                </a:solidFill>
              </a:rPr>
              <a:t>Query VNF</a:t>
            </a:r>
          </a:p>
          <a:p>
            <a:pPr marL="742950" lvl="1" indent="-285750">
              <a:buFontTx/>
              <a:buChar char="-"/>
            </a:pPr>
            <a:r>
              <a:rPr lang="en-US" dirty="0" smtClean="0">
                <a:solidFill>
                  <a:schemeClr val="tx1">
                    <a:lumMod val="85000"/>
                    <a:lumOff val="15000"/>
                  </a:schemeClr>
                </a:solidFill>
              </a:rPr>
              <a:t>Query VNFs by CSAR ID or conditions (name, version, type, provider)</a:t>
            </a:r>
          </a:p>
          <a:p>
            <a:pPr marL="285750" indent="-285750">
              <a:buFontTx/>
              <a:buChar char="-"/>
            </a:pPr>
            <a:r>
              <a:rPr lang="en-US" smtClean="0">
                <a:solidFill>
                  <a:schemeClr val="tx1">
                    <a:lumMod val="85000"/>
                    <a:lumOff val="15000"/>
                  </a:schemeClr>
                </a:solidFill>
              </a:rPr>
              <a:t>Delete </a:t>
            </a:r>
            <a:r>
              <a:rPr lang="en-US" dirty="0" smtClean="0">
                <a:solidFill>
                  <a:schemeClr val="tx1">
                    <a:lumMod val="85000"/>
                    <a:lumOff val="15000"/>
                  </a:schemeClr>
                </a:solidFill>
              </a:rPr>
              <a:t>VNF</a:t>
            </a:r>
          </a:p>
          <a:p>
            <a:pPr marL="742950" lvl="1" indent="-285750">
              <a:buFontTx/>
              <a:buChar char="-"/>
            </a:pPr>
            <a:r>
              <a:rPr lang="en-US" dirty="0" smtClean="0">
                <a:solidFill>
                  <a:schemeClr val="tx1">
                    <a:lumMod val="85000"/>
                    <a:lumOff val="15000"/>
                  </a:schemeClr>
                </a:solidFill>
              </a:rPr>
              <a:t>Delete VNF from the Marketplace</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SOL-004 (Beijing)</a:t>
            </a:r>
            <a:endParaRPr lang="en-US" dirty="0">
              <a:solidFill>
                <a:schemeClr val="tx1">
                  <a:lumMod val="85000"/>
                  <a:lumOff val="15000"/>
                </a:schemeClr>
              </a:solidFill>
            </a:endParaRP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smtClean="0"/>
              <a:t>Marketplace API</a:t>
            </a:r>
            <a:endParaRPr lang="en-US" sz="800" dirty="0"/>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 xmlns:a16="http://schemas.microsoft.com/office/drawing/2014/main"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179342862"/>
      </p:ext>
    </p:extLst>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59</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b="1" dirty="0"/>
              <a:t>VNF SDK </a:t>
            </a:r>
            <a:r>
              <a:rPr lang="en-US" b="1" dirty="0" smtClean="0"/>
              <a:t>- </a:t>
            </a:r>
            <a:r>
              <a:rPr lang="en-US" dirty="0" smtClean="0"/>
              <a:t>Interface Definitions (2/2)</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Marketplace API</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Upload, Download, Query, Delete</a:t>
                      </a:r>
                      <a:endParaRPr lang="en-US" dirty="0"/>
                    </a:p>
                  </a:txBody>
                  <a:tcPr/>
                </a:tc>
                <a:extLst>
                  <a:ext uri="{0D108BD9-81ED-4DB2-BD59-A6C34878D82A}">
                    <a16:rowId xmlns:a16="http://schemas.microsoft.com/office/drawing/2014/main" xmlns="" val="2786426597"/>
                  </a:ext>
                </a:extLst>
              </a:tr>
              <a:tr h="584296">
                <a:tc>
                  <a:txBody>
                    <a:bodyPr/>
                    <a:lstStyle/>
                    <a:p>
                      <a:r>
                        <a:rPr lang="en-US" dirty="0"/>
                        <a:t>Supplementary Information</a:t>
                      </a:r>
                    </a:p>
                  </a:txBody>
                  <a:tcPr/>
                </a:tc>
                <a:tc>
                  <a:txBody>
                    <a:bodyPr/>
                    <a:lstStyle/>
                    <a:p>
                      <a:r>
                        <a:rPr lang="en-US" dirty="0" smtClean="0"/>
                        <a:t>The VNFSDK APIs </a:t>
                      </a:r>
                      <a:r>
                        <a:rPr lang="en-US" smtClean="0"/>
                        <a:t>are documented on the ONAP Wiki: https://wiki.onap.org/display/DW/API+Documentation</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VNF SDK Marketplace</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0" indent="0">
                        <a:buFontTx/>
                        <a:buNone/>
                      </a:pPr>
                      <a:r>
                        <a:rPr lang="en-US" dirty="0" smtClean="0"/>
                        <a:t>VNF</a:t>
                      </a:r>
                      <a:r>
                        <a:rPr lang="en-US" baseline="0" dirty="0" smtClean="0"/>
                        <a:t> Pre-onboarding upload/download/validation/query/delete</a:t>
                      </a:r>
                      <a:endParaRPr lang="en-US" dirty="0"/>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196725155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b="1" dirty="0"/>
              <a:t>Architecture Design Considerations</a:t>
            </a:r>
          </a:p>
        </p:txBody>
      </p:sp>
      <p:sp>
        <p:nvSpPr>
          <p:cNvPr id="5" name="内容占位符 2"/>
          <p:cNvSpPr txBox="1">
            <a:spLocks/>
          </p:cNvSpPr>
          <p:nvPr/>
        </p:nvSpPr>
        <p:spPr>
          <a:xfrm>
            <a:off x="163196" y="1057013"/>
            <a:ext cx="11899101" cy="5318620"/>
          </a:xfrm>
          <a:prstGeom prst="rect">
            <a:avLst/>
          </a:prstGeo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Architecture Principles Were Reviewed Earlier and Agreed Upon by the Architecture Team:</a:t>
            </a:r>
          </a:p>
          <a:p>
            <a:pPr lvl="1">
              <a:lnSpc>
                <a:spcPct val="90000"/>
              </a:lnSpc>
              <a:spcBef>
                <a:spcPts val="1000"/>
              </a:spcBef>
              <a:defRPr/>
            </a:pPr>
            <a:r>
              <a:rPr lang="en-US" altLang="zh-CN" sz="1600" dirty="0">
                <a:solidFill>
                  <a:srgbClr val="0070C0"/>
                </a:solidFill>
                <a:ea typeface="Arial Unicode MS" pitchFamily="34" charset="-122"/>
                <a:cs typeface="Arial Unicode MS" pitchFamily="34" charset="-122"/>
                <a:hlinkClick r:id="rId2"/>
              </a:rPr>
              <a:t>https://wiki.onap.org/display/DW/Contributions?preview=/8225716/8232492/Architectural%20principles_v3.docx</a:t>
            </a:r>
            <a:endParaRPr lang="en-US" altLang="zh-CN" sz="1600"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is a layered architecture – Orchestration, Multi-Cloud, Controller, 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Functional role of each layer should be well defined </a:t>
            </a:r>
            <a:r>
              <a:rPr lang="en-US" altLang="zh-CN" sz="2000" dirty="0" smtClean="0">
                <a:ea typeface="Arial Unicode MS" pitchFamily="34" charset="-122"/>
                <a:cs typeface="Arial Unicode MS" pitchFamily="34" charset="-122"/>
              </a:rPr>
              <a:t>per the architecture principles agreed by the architecture team (see the above link).</a:t>
            </a:r>
            <a:endParaRPr lang="en-US" altLang="zh-CN" sz="2000" b="1" dirty="0">
              <a:solidFill>
                <a:srgbClr val="0070C0"/>
              </a:solidFill>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support </a:t>
            </a:r>
            <a:r>
              <a:rPr lang="en-US" altLang="zh-CN" sz="2000" b="1" dirty="0">
                <a:solidFill>
                  <a:srgbClr val="0070C0"/>
                </a:solidFill>
                <a:ea typeface="Arial Unicode MS" pitchFamily="34" charset="-122"/>
                <a:cs typeface="Arial Unicode MS" pitchFamily="34" charset="-122"/>
              </a:rPr>
              <a:t>integrated design studio </a:t>
            </a:r>
            <a:r>
              <a:rPr lang="en-US" altLang="zh-CN" sz="2000" dirty="0">
                <a:ea typeface="Arial Unicode MS" pitchFamily="34" charset="-122"/>
                <a:cs typeface="Arial Unicode MS" pitchFamily="34" charset="-122"/>
              </a:rPr>
              <a:t>to capture full lifecycle management models (TOSCA models for NF, simple / nested services augmented with BPMN, Policy / Analytic design models, etc.)</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Support Cloud Agnostic Model and Multi-Cloud adaption layer while hiding infrastructure details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b="1" dirty="0">
                <a:solidFill>
                  <a:srgbClr val="0070C0"/>
                </a:solidFill>
                <a:ea typeface="Arial Unicode MS" pitchFamily="34" charset="-122"/>
                <a:cs typeface="Arial Unicode MS" pitchFamily="34" charset="-122"/>
              </a:rPr>
              <a:t>ONAP Target Goal is: Modular, Model-driven, Microservices-based architecture</a:t>
            </a:r>
          </a:p>
          <a:p>
            <a:pPr marL="685800" lvl="1" indent="-228600">
              <a:lnSpc>
                <a:spcPct val="90000"/>
              </a:lnSpc>
              <a:spcBef>
                <a:spcPts val="1000"/>
              </a:spcBef>
              <a:buFont typeface="Arial" pitchFamily="34" charset="0"/>
              <a:buChar char="•"/>
              <a:defRPr/>
            </a:pPr>
            <a:r>
              <a:rPr lang="en-US" altLang="zh-CN" sz="2000" dirty="0">
                <a:ea typeface="Arial Unicode MS" pitchFamily="34" charset="-122"/>
                <a:cs typeface="Arial Unicode MS" pitchFamily="34" charset="-122"/>
              </a:rPr>
              <a:t>Models drive interfaces between layers/components</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ONAP should define </a:t>
            </a:r>
            <a:r>
              <a:rPr lang="en-US" altLang="zh-CN" sz="2000" b="1" dirty="0" smtClean="0">
                <a:solidFill>
                  <a:srgbClr val="0070C0"/>
                </a:solidFill>
                <a:ea typeface="Arial Unicode MS" pitchFamily="34" charset="-122"/>
                <a:cs typeface="Arial Unicode MS" pitchFamily="34" charset="-122"/>
              </a:rPr>
              <a:t>well-described and consistent NB-APIs </a:t>
            </a:r>
            <a:r>
              <a:rPr lang="en-US" altLang="zh-CN" sz="2000" dirty="0">
                <a:ea typeface="Arial Unicode MS" pitchFamily="34" charset="-122"/>
                <a:cs typeface="Arial Unicode MS" pitchFamily="34" charset="-122"/>
              </a:rPr>
              <a:t>at </a:t>
            </a:r>
            <a:r>
              <a:rPr lang="en-US" altLang="zh-CN" sz="2000" dirty="0" smtClean="0">
                <a:ea typeface="Arial Unicode MS" pitchFamily="34" charset="-122"/>
                <a:cs typeface="Arial Unicode MS" pitchFamily="34" charset="-122"/>
              </a:rPr>
              <a:t>all layers</a:t>
            </a:r>
            <a:endParaRPr lang="en-US" altLang="zh-CN" sz="2000" dirty="0">
              <a:ea typeface="Arial Unicode MS" pitchFamily="34" charset="-122"/>
              <a:cs typeface="Arial Unicode MS" pitchFamily="34" charset="-122"/>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Keep flexible capability for commercial solution (</a:t>
            </a:r>
            <a:r>
              <a:rPr lang="en-US" altLang="zh-CN" sz="2000" b="1" dirty="0">
                <a:solidFill>
                  <a:srgbClr val="0070C0"/>
                </a:solidFill>
                <a:ea typeface="Arial Unicode MS" pitchFamily="34" charset="-122"/>
                <a:cs typeface="Arial Unicode MS" pitchFamily="34" charset="-122"/>
              </a:rPr>
              <a:t>no vendor lock-in</a:t>
            </a:r>
            <a:r>
              <a:rPr lang="en-US" altLang="zh-CN" sz="2000" dirty="0">
                <a:ea typeface="Arial Unicode MS" pitchFamily="34" charset="-122"/>
                <a:cs typeface="Arial Unicode MS" pitchFamily="34" charset="-122"/>
              </a:rPr>
              <a:t>) </a:t>
            </a: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r>
              <a:rPr lang="en-US" altLang="zh-CN" sz="2000" dirty="0">
                <a:ea typeface="Arial Unicode MS" pitchFamily="34" charset="-122"/>
                <a:cs typeface="Arial Unicode MS" pitchFamily="34" charset="-122"/>
              </a:rPr>
              <a:t>Agree to </a:t>
            </a:r>
            <a:r>
              <a:rPr lang="en-US" altLang="zh-CN" sz="2000" b="1" dirty="0">
                <a:solidFill>
                  <a:srgbClr val="0070C0"/>
                </a:solidFill>
                <a:ea typeface="Arial Unicode MS" pitchFamily="34" charset="-122"/>
                <a:cs typeface="Arial Unicode MS" pitchFamily="34" charset="-122"/>
              </a:rPr>
              <a:t>unified </a:t>
            </a:r>
            <a:r>
              <a:rPr lang="en-US" altLang="zh-CN" sz="2000" b="1" dirty="0" smtClean="0">
                <a:solidFill>
                  <a:srgbClr val="0070C0"/>
                </a:solidFill>
                <a:ea typeface="Arial Unicode MS" pitchFamily="34" charset="-122"/>
                <a:cs typeface="Arial Unicode MS" pitchFamily="34" charset="-122"/>
              </a:rPr>
              <a:t>modeling </a:t>
            </a:r>
            <a:r>
              <a:rPr lang="en-US" altLang="zh-CN" sz="2000" dirty="0">
                <a:ea typeface="Arial Unicode MS" pitchFamily="34" charset="-122"/>
                <a:cs typeface="Arial Unicode MS" pitchFamily="34" charset="-122"/>
              </a:rPr>
              <a:t>for integration across all modules: VES in DCAE, Logging &amp; monitor inside ONAP and more</a:t>
            </a:r>
            <a:endParaRPr lang="en-US" altLang="zh-CN" dirty="0">
              <a:ea typeface="Arial Unicode MS" pitchFamily="34" charset="-122"/>
              <a:cs typeface="Arial Unicode MS" pitchFamily="34" charset="-122"/>
            </a:endParaRPr>
          </a:p>
        </p:txBody>
      </p:sp>
    </p:spTree>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a16="http://schemas.microsoft.com/office/drawing/2014/main" xmlns=""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a16="http://schemas.microsoft.com/office/drawing/2014/main" xmlns=""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smtClean="0">
                <a:solidFill>
                  <a:schemeClr val="bg1">
                    <a:lumMod val="95000"/>
                  </a:schemeClr>
                </a:solidFill>
              </a:rPr>
              <a:t>VF-C Components</a:t>
            </a:r>
            <a:endParaRPr lang="en-US" altLang="en-US" sz="3600" b="1" dirty="0">
              <a:solidFill>
                <a:schemeClr val="bg1">
                  <a:lumMod val="95000"/>
                </a:schemeClr>
              </a:solidFill>
            </a:endParaRPr>
          </a:p>
        </p:txBody>
      </p:sp>
      <p:sp>
        <p:nvSpPr>
          <p:cNvPr id="4" name="Rectangle: Rounded Corners 3">
            <a:extLst>
              <a:ext uri="{FF2B5EF4-FFF2-40B4-BE49-F238E27FC236}">
                <a16:creationId xmlns:a16="http://schemas.microsoft.com/office/drawing/2014/main" xmlns=""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NFVO</a:t>
            </a:r>
            <a:endParaRPr lang="en-US" dirty="0">
              <a:solidFill>
                <a:srgbClr val="000000"/>
              </a:solidFill>
            </a:endParaRPr>
          </a:p>
        </p:txBody>
      </p:sp>
      <p:sp>
        <p:nvSpPr>
          <p:cNvPr id="27" name="Flowchart: Document 26">
            <a:extLst>
              <a:ext uri="{FF2B5EF4-FFF2-40B4-BE49-F238E27FC236}">
                <a16:creationId xmlns:a16="http://schemas.microsoft.com/office/drawing/2014/main" xmlns=""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xmlns=""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a16="http://schemas.microsoft.com/office/drawing/2014/main" xmlns=""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a16="http://schemas.microsoft.com/office/drawing/2014/main" xmlns=""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t>NS </a:t>
            </a:r>
            <a:r>
              <a:rPr lang="en-US" sz="1200" dirty="0"/>
              <a:t>Package </a:t>
            </a:r>
            <a:br>
              <a:rPr lang="en-US" sz="1200" dirty="0"/>
            </a:br>
            <a:r>
              <a:rPr lang="en-US" sz="1200" dirty="0"/>
              <a:t>( </a:t>
            </a:r>
            <a:r>
              <a:rPr lang="en-US" sz="1200" dirty="0" smtClean="0"/>
              <a:t>NSD</a:t>
            </a:r>
            <a:r>
              <a:rPr lang="en-US" sz="1200" dirty="0"/>
              <a:t>)</a:t>
            </a:r>
          </a:p>
        </p:txBody>
      </p:sp>
      <p:sp>
        <p:nvSpPr>
          <p:cNvPr id="38" name="TextBox 37">
            <a:extLst>
              <a:ext uri="{FF2B5EF4-FFF2-40B4-BE49-F238E27FC236}">
                <a16:creationId xmlns:a16="http://schemas.microsoft.com/office/drawing/2014/main" xmlns=""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smtClean="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smtClean="0"/>
              <a:t>Support </a:t>
            </a:r>
            <a:r>
              <a:rPr lang="en-US" sz="1600" b="1" smtClean="0"/>
              <a:t>NS </a:t>
            </a:r>
            <a:r>
              <a:rPr lang="en-US" altLang="zh-CN" sz="1600" b="1" smtClean="0"/>
              <a:t>Lifecycle </a:t>
            </a:r>
            <a:r>
              <a:rPr lang="en-US" altLang="zh-CN" sz="1600" b="1" dirty="0" smtClean="0"/>
              <a:t>Management </a:t>
            </a:r>
            <a:r>
              <a:rPr lang="en-US" sz="1600" b="1" dirty="0" smtClean="0"/>
              <a:t>including NS instantiate, </a:t>
            </a:r>
            <a:r>
              <a:rPr lang="en-US" sz="1600" b="1" dirty="0"/>
              <a:t>scale, heal, operate </a:t>
            </a:r>
            <a:r>
              <a:rPr lang="en-US" sz="1600" b="1" dirty="0" smtClean="0"/>
              <a:t>(query /update/…)and terminate. In R1, most of NSLCM interfaces align with  SOL005 </a:t>
            </a:r>
            <a:r>
              <a:rPr lang="en-GB" altLang="zh-CN" sz="1600" b="1" dirty="0" smtClean="0"/>
              <a:t>Os-Ma-</a:t>
            </a:r>
            <a:r>
              <a:rPr lang="en-GB" altLang="zh-CN" sz="1600" b="1" dirty="0" err="1" smtClean="0"/>
              <a:t>nfvo</a:t>
            </a:r>
            <a:r>
              <a:rPr lang="en-GB" altLang="zh-CN" sz="1600" b="1" dirty="0" smtClean="0"/>
              <a:t> reference point</a:t>
            </a:r>
            <a:endParaRPr lang="en-US" sz="1600" b="1" dirty="0"/>
          </a:p>
          <a:p>
            <a:pPr marL="285750" indent="-285750">
              <a:buFont typeface="Arial" panose="020B0604020202020204" pitchFamily="34" charset="0"/>
              <a:buChar char="•"/>
            </a:pPr>
            <a:r>
              <a:rPr lang="en-US" sz="1600" b="1" dirty="0"/>
              <a:t>Support </a:t>
            </a:r>
            <a:r>
              <a:rPr lang="en-US" sz="1600" b="1" dirty="0" smtClean="0"/>
              <a:t> integration with  multi VNFMs via drivers which include vendors VNFM and generic VNFM. The interfaces between NFVO and driver comply with </a:t>
            </a:r>
            <a:r>
              <a:rPr lang="en-US" altLang="zh-CN" sz="1600" b="1" dirty="0" smtClean="0"/>
              <a:t>Or-</a:t>
            </a:r>
            <a:r>
              <a:rPr lang="en-US" altLang="zh-CN" sz="1600" b="1" dirty="0" err="1" smtClean="0"/>
              <a:t>Vnfm</a:t>
            </a:r>
            <a:r>
              <a:rPr lang="en-US" altLang="zh-CN" sz="1600" b="1" dirty="0" smtClean="0"/>
              <a:t>  reference point.</a:t>
            </a:r>
            <a:endParaRPr lang="en-US" sz="1600" b="1" dirty="0" smtClean="0"/>
          </a:p>
          <a:p>
            <a:pPr marL="285750" indent="-285750">
              <a:buFont typeface="Arial" panose="020B0604020202020204" pitchFamily="34" charset="0"/>
              <a:buChar char="•"/>
            </a:pPr>
            <a:r>
              <a:rPr lang="en-US" sz="1600" b="1" dirty="0" smtClean="0"/>
              <a:t>Support  integration with multi VIM via Multi-Cloud</a:t>
            </a:r>
          </a:p>
          <a:p>
            <a:pPr marL="285750" indent="-285750">
              <a:buFont typeface="Arial" panose="020B0604020202020204" pitchFamily="34" charset="0"/>
              <a:buChar char="•"/>
            </a:pPr>
            <a:r>
              <a:rPr lang="en-US" sz="1600" b="1" dirty="0" smtClean="0"/>
              <a:t>In R1, NFVO also supports  integration with vendor EMS via driver </a:t>
            </a:r>
            <a:endParaRPr lang="en-US" sz="1600" b="1" dirty="0"/>
          </a:p>
        </p:txBody>
      </p:sp>
      <p:sp>
        <p:nvSpPr>
          <p:cNvPr id="41" name="Circle: Hollow 18">
            <a:extLst>
              <a:ext uri="{FF2B5EF4-FFF2-40B4-BE49-F238E27FC236}">
                <a16:creationId xmlns:a16="http://schemas.microsoft.com/office/drawing/2014/main" xmlns=""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a16="http://schemas.microsoft.com/office/drawing/2014/main" xmlns=""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Instantiate</a:t>
            </a:r>
            <a:endParaRPr lang="en-US" sz="1200" dirty="0"/>
          </a:p>
        </p:txBody>
      </p:sp>
      <p:sp>
        <p:nvSpPr>
          <p:cNvPr id="45" name="Rectangle: Rounded Corners 22">
            <a:extLst>
              <a:ext uri="{FF2B5EF4-FFF2-40B4-BE49-F238E27FC236}">
                <a16:creationId xmlns:a16="http://schemas.microsoft.com/office/drawing/2014/main" xmlns=""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Scale</a:t>
            </a:r>
            <a:endParaRPr lang="en-US" sz="1200" dirty="0"/>
          </a:p>
        </p:txBody>
      </p:sp>
      <p:sp>
        <p:nvSpPr>
          <p:cNvPr id="46" name="Rectangle: Rounded Corners 23">
            <a:extLst>
              <a:ext uri="{FF2B5EF4-FFF2-40B4-BE49-F238E27FC236}">
                <a16:creationId xmlns:a16="http://schemas.microsoft.com/office/drawing/2014/main" xmlns=""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a:t>
            </a:r>
            <a:endParaRPr lang="en-US" sz="1200" dirty="0"/>
          </a:p>
        </p:txBody>
      </p:sp>
      <p:sp>
        <p:nvSpPr>
          <p:cNvPr id="48" name="Rectangle: Rounded Corners 25">
            <a:extLst>
              <a:ext uri="{FF2B5EF4-FFF2-40B4-BE49-F238E27FC236}">
                <a16:creationId xmlns:a16="http://schemas.microsoft.com/office/drawing/2014/main" xmlns=""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Terminate</a:t>
            </a:r>
            <a:endParaRPr lang="en-US" sz="1200" dirty="0"/>
          </a:p>
        </p:txBody>
      </p:sp>
      <p:sp>
        <p:nvSpPr>
          <p:cNvPr id="53" name="Rectangle: Rounded Corners 5">
            <a:extLst>
              <a:ext uri="{FF2B5EF4-FFF2-40B4-BE49-F238E27FC236}">
                <a16:creationId xmlns:a16="http://schemas.microsoft.com/office/drawing/2014/main" xmlns=""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SVNFM</a:t>
            </a:r>
            <a:endParaRPr lang="en-US" dirty="0">
              <a:solidFill>
                <a:srgbClr val="000000"/>
              </a:solidFill>
            </a:endParaRPr>
          </a:p>
        </p:txBody>
      </p:sp>
      <p:sp>
        <p:nvSpPr>
          <p:cNvPr id="55" name="Rectangle: Rounded Corners 24">
            <a:extLst>
              <a:ext uri="{FF2B5EF4-FFF2-40B4-BE49-F238E27FC236}">
                <a16:creationId xmlns:a16="http://schemas.microsoft.com/office/drawing/2014/main" xmlns=""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56" name="Rectangle: Rounded Corners 38">
            <a:extLst>
              <a:ext uri="{FF2B5EF4-FFF2-40B4-BE49-F238E27FC236}">
                <a16:creationId xmlns:a16="http://schemas.microsoft.com/office/drawing/2014/main" xmlns=""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Multi-Cloud</a:t>
            </a:r>
            <a:endParaRPr lang="en-US" dirty="0">
              <a:solidFill>
                <a:srgbClr val="000000"/>
              </a:solidFill>
            </a:endParaRPr>
          </a:p>
        </p:txBody>
      </p:sp>
      <p:sp>
        <p:nvSpPr>
          <p:cNvPr id="58" name="Rectangle: Rounded Corners 23">
            <a:extLst>
              <a:ext uri="{FF2B5EF4-FFF2-40B4-BE49-F238E27FC236}">
                <a16:creationId xmlns:a16="http://schemas.microsoft.com/office/drawing/2014/main" xmlns=""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Operate</a:t>
            </a:r>
            <a:endParaRPr lang="en-US" sz="1200" dirty="0"/>
          </a:p>
        </p:txBody>
      </p:sp>
      <p:sp>
        <p:nvSpPr>
          <p:cNvPr id="24" name="Rectangle: Rounded Corners 5">
            <a:extLst>
              <a:ext uri="{FF2B5EF4-FFF2-40B4-BE49-F238E27FC236}">
                <a16:creationId xmlns:a16="http://schemas.microsoft.com/office/drawing/2014/main" xmlns=""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GVNFM</a:t>
            </a:r>
            <a:endParaRPr lang="en-US" dirty="0">
              <a:solidFill>
                <a:srgbClr val="000000"/>
              </a:solidFill>
            </a:endParaRPr>
          </a:p>
        </p:txBody>
      </p:sp>
      <p:cxnSp>
        <p:nvCxnSpPr>
          <p:cNvPr id="2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xmlns=""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a16="http://schemas.microsoft.com/office/drawing/2014/main" xmlns=""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xmlns=""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xmlns=""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0" name="TextBox 59">
            <a:extLst>
              <a:ext uri="{FF2B5EF4-FFF2-40B4-BE49-F238E27FC236}">
                <a16:creationId xmlns:a16="http://schemas.microsoft.com/office/drawing/2014/main" xmlns=""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1" name="TextBox 60">
            <a:extLst>
              <a:ext uri="{FF2B5EF4-FFF2-40B4-BE49-F238E27FC236}">
                <a16:creationId xmlns:a16="http://schemas.microsoft.com/office/drawing/2014/main" xmlns=""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smtClean="0"/>
              <a:t>Or-Vi</a:t>
            </a:r>
            <a:endParaRPr lang="en-US" sz="1100" b="1" dirty="0"/>
          </a:p>
        </p:txBody>
      </p:sp>
      <p:sp>
        <p:nvSpPr>
          <p:cNvPr id="64" name="Rectangle: Rounded Corners 5">
            <a:extLst>
              <a:ext uri="{FF2B5EF4-FFF2-40B4-BE49-F238E27FC236}">
                <a16:creationId xmlns:a16="http://schemas.microsoft.com/office/drawing/2014/main" xmlns=""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EMS</a:t>
            </a:r>
            <a:endParaRPr lang="en-US" dirty="0">
              <a:solidFill>
                <a:srgbClr val="000000"/>
              </a:solidFill>
            </a:endParaRPr>
          </a:p>
        </p:txBody>
      </p:sp>
      <p:sp>
        <p:nvSpPr>
          <p:cNvPr id="65" name="Rectangle: Rounded Corners 24">
            <a:extLst>
              <a:ext uri="{FF2B5EF4-FFF2-40B4-BE49-F238E27FC236}">
                <a16:creationId xmlns:a16="http://schemas.microsoft.com/office/drawing/2014/main" xmlns=""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66" name="Rectangle: Rounded Corners 3">
            <a:extLst>
              <a:ext uri="{FF2B5EF4-FFF2-40B4-BE49-F238E27FC236}">
                <a16:creationId xmlns:a16="http://schemas.microsoft.com/office/drawing/2014/main" xmlns=""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SO</a:t>
            </a:r>
            <a:endParaRPr lang="en-US" dirty="0">
              <a:solidFill>
                <a:srgbClr val="000000"/>
              </a:solidFill>
            </a:endParaRPr>
          </a:p>
        </p:txBody>
      </p:sp>
      <p:sp>
        <p:nvSpPr>
          <p:cNvPr id="67" name="Rectangle: Rounded Corners 3">
            <a:extLst>
              <a:ext uri="{FF2B5EF4-FFF2-40B4-BE49-F238E27FC236}">
                <a16:creationId xmlns:a16="http://schemas.microsoft.com/office/drawing/2014/main" xmlns=""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Policy</a:t>
            </a:r>
            <a:endParaRPr lang="en-US" dirty="0">
              <a:solidFill>
                <a:srgbClr val="000000"/>
              </a:solidFill>
            </a:endParaRPr>
          </a:p>
        </p:txBody>
      </p:sp>
      <p:sp>
        <p:nvSpPr>
          <p:cNvPr id="68" name="Rectangle: Rounded Corners 3">
            <a:extLst>
              <a:ext uri="{FF2B5EF4-FFF2-40B4-BE49-F238E27FC236}">
                <a16:creationId xmlns:a16="http://schemas.microsoft.com/office/drawing/2014/main" xmlns=""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UUI</a:t>
            </a:r>
            <a:endParaRPr lang="en-US" dirty="0">
              <a:solidFill>
                <a:srgbClr val="000000"/>
              </a:solidFill>
            </a:endParaRPr>
          </a:p>
        </p:txBody>
      </p:sp>
      <p:cxnSp>
        <p:nvCxnSpPr>
          <p:cNvPr id="71"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smtClean="0"/>
              <a:t>Os-Ma-</a:t>
            </a:r>
            <a:r>
              <a:rPr lang="en-GB" altLang="zh-CN" sz="1100" b="1" dirty="0" err="1" smtClean="0"/>
              <a:t>nfvo</a:t>
            </a:r>
            <a:endParaRPr lang="zh-CN" altLang="en-US" sz="1100" b="1" dirty="0"/>
          </a:p>
        </p:txBody>
      </p:sp>
    </p:spTree>
    <p:extLst>
      <p:ext uri="{BB962C8B-B14F-4D97-AF65-F5344CB8AC3E}">
        <p14:creationId xmlns:p14="http://schemas.microsoft.com/office/powerpoint/2010/main" val="2631484857"/>
      </p:ext>
    </p:extLst>
  </p:cSld>
  <p:clrMapOvr>
    <a:masterClrMapping/>
  </p:clrMapOvr>
  <p:transition spd="med"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61</a:t>
            </a:fld>
            <a:endParaRPr lang="en-US" dirty="0"/>
          </a:p>
        </p:txBody>
      </p:sp>
      <p:sp>
        <p:nvSpPr>
          <p:cNvPr id="3" name="Title 2"/>
          <p:cNvSpPr>
            <a:spLocks noGrp="1"/>
          </p:cNvSpPr>
          <p:nvPr>
            <p:ph type="title"/>
          </p:nvPr>
        </p:nvSpPr>
        <p:spPr/>
        <p:txBody>
          <a:bodyPr>
            <a:normAutofit/>
          </a:bodyPr>
          <a:lstStyle/>
          <a:p>
            <a:r>
              <a:rPr lang="en-US" sz="3200" b="1" dirty="0" smtClean="0"/>
              <a:t>VF-C – NFVO (1/2)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 Provides reference implementation of NFVO in ETSI MANO architecture</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 </a:t>
            </a:r>
            <a:r>
              <a:rPr lang="en-US" dirty="0" smtClean="0">
                <a:solidFill>
                  <a:schemeClr val="tx1">
                    <a:lumMod val="85000"/>
                    <a:lumOff val="15000"/>
                  </a:schemeClr>
                </a:solidFill>
              </a:rPr>
              <a:t>Provides Network service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 Provides NS/VNF layer’s FCAPS management</a:t>
            </a:r>
            <a:endParaRPr lang="en-US" dirty="0">
              <a:solidFill>
                <a:schemeClr val="tx1">
                  <a:lumMod val="85000"/>
                  <a:lumOff val="15000"/>
                </a:schemeClr>
              </a:solidFill>
            </a:endParaRP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Network Service LCM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Network Service LCM interface</a:t>
            </a:r>
          </a:p>
          <a:p>
            <a:pPr marL="742950" lvl="1" indent="-285750"/>
            <a:r>
              <a:rPr lang="en-US" dirty="0" smtClean="0">
                <a:solidFill>
                  <a:schemeClr val="tx1">
                    <a:lumMod val="85000"/>
                    <a:lumOff val="15000"/>
                  </a:schemeClr>
                </a:solidFill>
              </a:rPr>
              <a:t>     (</a:t>
            </a:r>
            <a:r>
              <a:rPr lang="en-US" altLang="zh-CN" dirty="0" smtClean="0">
                <a:solidFill>
                  <a:schemeClr val="tx1">
                    <a:lumMod val="85000"/>
                    <a:lumOff val="15000"/>
                  </a:schemeClr>
                </a:solidFill>
              </a:rPr>
              <a:t>NS create/instantiate/scale/heal/terminate/delete/query</a:t>
            </a:r>
            <a:r>
              <a:rPr lang="en-US" dirty="0" smtClean="0">
                <a:solidFill>
                  <a:schemeClr val="tx1">
                    <a:lumMod val="85000"/>
                    <a:lumOff val="15000"/>
                  </a:schemeClr>
                </a:solidFill>
              </a:rPr>
              <a:t>) </a:t>
            </a:r>
          </a:p>
          <a:p>
            <a:pPr marL="285750" indent="-285750">
              <a:buFontTx/>
              <a:buChar char="-"/>
            </a:pPr>
            <a:r>
              <a:rPr lang="en-US" dirty="0" smtClean="0">
                <a:solidFill>
                  <a:schemeClr val="tx1">
                    <a:lumMod val="85000"/>
                    <a:lumOff val="15000"/>
                  </a:schemeClr>
                </a:solidFill>
              </a:rPr>
              <a:t>VNF Operation Granting interface</a:t>
            </a:r>
          </a:p>
          <a:p>
            <a:pPr marL="742950" lvl="1" indent="-285750">
              <a:buFontTx/>
              <a:buChar char="-"/>
            </a:pPr>
            <a:r>
              <a:rPr lang="en-US" dirty="0" smtClean="0">
                <a:solidFill>
                  <a:schemeClr val="tx1">
                    <a:lumMod val="85000"/>
                    <a:lumOff val="15000"/>
                  </a:schemeClr>
                </a:solidFill>
              </a:rPr>
              <a:t>Provides VNF Operation Granting interface and make granting decision</a:t>
            </a:r>
          </a:p>
          <a:p>
            <a:pPr marL="285750" indent="-285750">
              <a:buFontTx/>
              <a:buChar char="-"/>
            </a:pPr>
            <a:r>
              <a:rPr lang="en-US" dirty="0" smtClean="0">
                <a:solidFill>
                  <a:schemeClr val="tx1">
                    <a:lumMod val="85000"/>
                    <a:lumOff val="15000"/>
                  </a:schemeClr>
                </a:solidFill>
              </a:rPr>
              <a:t>NS package management interface</a:t>
            </a:r>
          </a:p>
          <a:p>
            <a:pPr marL="742950" lvl="1" indent="-285750">
              <a:buFontTx/>
              <a:buChar char="-"/>
            </a:pPr>
            <a:r>
              <a:rPr lang="en-US" dirty="0" smtClean="0">
                <a:solidFill>
                  <a:schemeClr val="tx1">
                    <a:lumMod val="85000"/>
                    <a:lumOff val="15000"/>
                  </a:schemeClr>
                </a:solidFill>
              </a:rPr>
              <a:t>Provides runtime NS package management interface</a:t>
            </a:r>
          </a:p>
          <a:p>
            <a:pPr marL="285750" indent="-285750">
              <a:buFontTx/>
              <a:buChar char="-"/>
            </a:pPr>
            <a:r>
              <a:rPr lang="en-US" altLang="zh-CN" dirty="0" smtClean="0">
                <a:solidFill>
                  <a:schemeClr val="tx1">
                    <a:lumMod val="85000"/>
                    <a:lumOff val="15000"/>
                  </a:schemeClr>
                </a:solidFill>
              </a:rPr>
              <a:t>VNF package management interface</a:t>
            </a:r>
          </a:p>
          <a:p>
            <a:pPr marL="742950" lvl="1" indent="-285750">
              <a:buFontTx/>
              <a:buChar char="-"/>
            </a:pPr>
            <a:r>
              <a:rPr lang="en-US" altLang="zh-CN" dirty="0" smtClean="0">
                <a:solidFill>
                  <a:schemeClr val="tx1">
                    <a:lumMod val="85000"/>
                    <a:lumOff val="15000"/>
                  </a:schemeClr>
                </a:solidFill>
              </a:rPr>
              <a:t>Provides runtime VNF package management interface</a:t>
            </a:r>
          </a:p>
          <a:p>
            <a:pPr marL="742950" lvl="1" indent="-285750">
              <a:buFontTx/>
              <a:buChar char="-"/>
            </a:pPr>
            <a:endParaRPr lang="en-US" dirty="0" smtClean="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Date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690939641"/>
      </p:ext>
    </p:extLst>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62</a:t>
            </a:fld>
            <a:endParaRPr lang="en-US" dirty="0"/>
          </a:p>
        </p:txBody>
      </p:sp>
      <p:sp>
        <p:nvSpPr>
          <p:cNvPr id="3" name="Title 2"/>
          <p:cNvSpPr>
            <a:spLocks noGrp="1"/>
          </p:cNvSpPr>
          <p:nvPr>
            <p:ph type="title"/>
          </p:nvPr>
        </p:nvSpPr>
        <p:spPr/>
        <p:txBody>
          <a:bodyPr>
            <a:normAutofit/>
          </a:bodyPr>
          <a:lstStyle/>
          <a:p>
            <a:r>
              <a:rPr lang="en-US" sz="3200" b="1" dirty="0" smtClean="0"/>
              <a:t>VF-C – NFVO (2/2)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endParaRPr lang="en-US"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VNF LCM Interface, from: Generic NF controller, SVNFM </a:t>
            </a:r>
          </a:p>
          <a:p>
            <a:pPr marL="285750" indent="-285750">
              <a:buFontTx/>
              <a:buChar char="-"/>
            </a:pPr>
            <a:r>
              <a:rPr lang="en-US" altLang="zh-CN" dirty="0" smtClean="0">
                <a:solidFill>
                  <a:schemeClr val="tx1">
                    <a:lumMod val="85000"/>
                    <a:lumOff val="15000"/>
                  </a:schemeClr>
                </a:solidFill>
              </a:rPr>
              <a:t>Inventory Service Interface, from: Available and Active Inventory</a:t>
            </a:r>
          </a:p>
          <a:p>
            <a:pPr marL="285750" indent="-285750">
              <a:buFontTx/>
              <a:buChar char="-"/>
            </a:pPr>
            <a:r>
              <a:rPr lang="en-US" altLang="zh-CN" dirty="0" smtClean="0">
                <a:solidFill>
                  <a:schemeClr val="tx1">
                    <a:lumMod val="85000"/>
                    <a:lumOff val="15000"/>
                  </a:schemeClr>
                </a:solidFill>
              </a:rPr>
              <a:t>Catalog Synchronization Interface, from: SDC</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Data report Interface, From: DCAE</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Optimization Request Interface, from: Optimization Framework -TBD</a:t>
            </a:r>
          </a:p>
          <a:p>
            <a:pPr marL="285750" indent="-285750">
              <a:buFontTx/>
              <a:buChar char="-"/>
            </a:pPr>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pPr marL="285750" indent="-285750">
              <a:buFontTx/>
              <a:buChar char="-"/>
            </a:pPr>
            <a:r>
              <a:rPr lang="en-US" altLang="zh-CN" dirty="0" smtClean="0">
                <a:solidFill>
                  <a:prstClr val="black">
                    <a:lumMod val="85000"/>
                    <a:lumOff val="15000"/>
                  </a:prstClr>
                </a:solidFill>
              </a:rPr>
              <a:t>VES data format </a:t>
            </a:r>
          </a:p>
          <a:p>
            <a:pPr marL="285750" indent="-285750">
              <a:buFontTx/>
              <a:buChar char="-"/>
            </a:pPr>
            <a:r>
              <a:rPr lang="en-US" altLang="zh-CN" dirty="0" err="1" smtClean="0">
                <a:solidFill>
                  <a:prstClr val="black">
                    <a:lumMod val="85000"/>
                    <a:lumOff val="15000"/>
                  </a:prstClr>
                </a:solidFill>
              </a:rPr>
              <a:t>Bpmn</a:t>
            </a:r>
            <a:r>
              <a:rPr lang="en-US" altLang="zh-CN" dirty="0" smtClean="0">
                <a:solidFill>
                  <a:prstClr val="black">
                    <a:lumMod val="85000"/>
                    <a:lumOff val="15000"/>
                  </a:prstClr>
                </a:solidFill>
              </a:rPr>
              <a:t> Workflow</a:t>
            </a:r>
          </a:p>
          <a:p>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Data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2872917927"/>
      </p:ext>
    </p:extLst>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63</a:t>
            </a:fld>
            <a:endParaRPr lang="en-US" dirty="0"/>
          </a:p>
        </p:txBody>
      </p:sp>
      <p:sp>
        <p:nvSpPr>
          <p:cNvPr id="3" name="Title 2"/>
          <p:cNvSpPr>
            <a:spLocks noGrp="1"/>
          </p:cNvSpPr>
          <p:nvPr>
            <p:ph type="title"/>
          </p:nvPr>
        </p:nvSpPr>
        <p:spPr/>
        <p:txBody>
          <a:bodyPr>
            <a:normAutofit fontScale="90000"/>
          </a:bodyPr>
          <a:lstStyle/>
          <a:p>
            <a:r>
              <a:rPr lang="en-US" b="1" dirty="0" smtClean="0"/>
              <a:t>VF-C - GVNFM</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GVNFM </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the Generic  VNFM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the VNF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NFVO to implement Network service LCM management </a:t>
            </a:r>
            <a:endParaRPr lang="en-US" dirty="0">
              <a:solidFill>
                <a:schemeClr val="tx1">
                  <a:lumMod val="85000"/>
                  <a:lumOff val="15000"/>
                </a:schemeClr>
              </a:solidFill>
            </a:endParaRP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VNF LCM interface</a:t>
            </a:r>
          </a:p>
          <a:p>
            <a:pPr marL="742950" lvl="1" indent="-285750">
              <a:buFontTx/>
              <a:buChar char="-"/>
            </a:pPr>
            <a:r>
              <a:rPr lang="en-US" dirty="0" smtClean="0">
                <a:solidFill>
                  <a:schemeClr val="tx1">
                    <a:lumMod val="85000"/>
                    <a:lumOff val="15000"/>
                  </a:schemeClr>
                </a:solidFill>
              </a:rPr>
              <a:t>Provides the VNF LCM interface(VNF instantiate/scale/terminate/query)</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 Package Management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runtime VNF Package management interface </a:t>
            </a:r>
            <a:endParaRPr lang="en-US" dirty="0">
              <a:solidFill>
                <a:schemeClr val="tx1">
                  <a:lumMod val="85000"/>
                  <a:lumOff val="15000"/>
                </a:schemeClr>
              </a:solidFill>
            </a:endParaRP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smtClean="0">
                <a:solidFill>
                  <a:schemeClr val="tx1">
                    <a:lumMod val="85000"/>
                    <a:lumOff val="15000"/>
                  </a:schemeClr>
                </a:solidFill>
              </a:rPr>
              <a:t>Consumed interface Interfaces:</a:t>
            </a:r>
          </a:p>
          <a:p>
            <a:pPr marL="285750" indent="-285750">
              <a:buFontTx/>
              <a:buChar char="-"/>
            </a:pPr>
            <a:r>
              <a:rPr lang="en-US" altLang="zh-CN" dirty="0" smtClean="0">
                <a:solidFill>
                  <a:schemeClr val="tx1"/>
                </a:solidFill>
              </a:rPr>
              <a:t>Catalog and notification Interface, from: NFVO</a:t>
            </a:r>
            <a:endParaRPr lang="en-US" altLang="zh-CN" dirty="0" smtClean="0">
              <a:solidFill>
                <a:schemeClr val="tx1">
                  <a:lumMod val="85000"/>
                  <a:lumOff val="15000"/>
                </a:schemeClr>
              </a:solidFill>
            </a:endParaRPr>
          </a:p>
          <a:p>
            <a:pPr marL="285750" indent="-285750">
              <a:buFontTx/>
              <a:buChar char="-"/>
            </a:pPr>
            <a:r>
              <a:rPr lang="en-US" altLang="zh-CN" dirty="0" smtClean="0">
                <a:solidFill>
                  <a:schemeClr val="tx1"/>
                </a:solidFill>
              </a:rPr>
              <a:t>Inventory Interface, from: A&amp;AI</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VNF </a:t>
            </a:r>
            <a:r>
              <a:rPr lang="en-US" altLang="zh-CN" dirty="0" err="1" smtClean="0">
                <a:solidFill>
                  <a:schemeClr val="tx1">
                    <a:lumMod val="85000"/>
                    <a:lumOff val="15000"/>
                  </a:schemeClr>
                </a:solidFill>
              </a:rPr>
              <a:t>Config</a:t>
            </a:r>
            <a:r>
              <a:rPr lang="en-US" altLang="zh-CN" dirty="0" smtClean="0">
                <a:solidFill>
                  <a:schemeClr val="tx1">
                    <a:lumMod val="85000"/>
                    <a:lumOff val="15000"/>
                  </a:schemeClr>
                </a:solidFill>
              </a:rPr>
              <a:t> interface: from VNF -TBD</a:t>
            </a:r>
          </a:p>
          <a:p>
            <a:pPr marL="285750" indent="-285750">
              <a:buFontTx/>
              <a:buChar char="-"/>
            </a:pPr>
            <a:r>
              <a:rPr lang="en-US" dirty="0" smtClean="0">
                <a:solidFill>
                  <a:schemeClr val="tx1">
                    <a:lumMod val="85000"/>
                    <a:lumOff val="15000"/>
                  </a:schemeClr>
                </a:solidFill>
              </a:rPr>
              <a:t>: </a:t>
            </a:r>
            <a:endParaRPr lang="en-US" dirty="0">
              <a:solidFill>
                <a:schemeClr val="tx1">
                  <a:lumMod val="85000"/>
                  <a:lumOff val="15000"/>
                </a:schemeClr>
              </a:solidFill>
            </a:endParaRP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lvl="0" indent="-285750">
              <a:buFontTx/>
              <a:buChar char="-"/>
            </a:pPr>
            <a:r>
              <a:rPr lang="en-US" altLang="zh-CN" dirty="0" smtClean="0">
                <a:solidFill>
                  <a:prstClr val="black">
                    <a:lumMod val="85000"/>
                    <a:lumOff val="15000"/>
                  </a:prstClr>
                </a:solidFill>
              </a:rPr>
              <a:t>VNFD</a:t>
            </a:r>
          </a:p>
          <a:p>
            <a:endParaRPr lang="en-US"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smtClean="0"/>
              <a:t>VNF </a:t>
            </a:r>
            <a:r>
              <a:rPr lang="en-US" altLang="zh-CN" sz="900" dirty="0"/>
              <a:t>LCM </a:t>
            </a:r>
            <a:r>
              <a:rPr lang="en-US" altLang="zh-CN" sz="900" dirty="0" smtClean="0"/>
              <a:t>Interface</a:t>
            </a:r>
          </a:p>
          <a:p>
            <a:pPr marL="171450" indent="-171450">
              <a:buFont typeface="Arial" panose="020B0604020202020204" pitchFamily="34" charset="0"/>
              <a:buChar char="•"/>
            </a:pPr>
            <a:r>
              <a:rPr lang="en-US" altLang="zh-CN" sz="900" dirty="0" smtClean="0"/>
              <a:t>VNF Package management 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and notification Interface</a:t>
            </a:r>
          </a:p>
          <a:p>
            <a:pPr marL="171450" indent="-171450">
              <a:buFont typeface="Arial" panose="020B0604020202020204" pitchFamily="34" charset="0"/>
              <a:buChar char="•"/>
            </a:pPr>
            <a:r>
              <a:rPr lang="en-US" altLang="zh-CN" sz="900" dirty="0" smtClean="0"/>
              <a:t>Inventory Interface</a:t>
            </a:r>
          </a:p>
          <a:p>
            <a:pPr marL="171450" indent="-171450">
              <a:buFont typeface="Arial" panose="020B0604020202020204" pitchFamily="34" charset="0"/>
              <a:buChar char="•"/>
            </a:pPr>
            <a:r>
              <a:rPr lang="en-US" altLang="zh-CN" sz="900" dirty="0" smtClean="0"/>
              <a:t>Tosca  parser Interface</a:t>
            </a:r>
          </a:p>
          <a:p>
            <a:pPr marL="171450" indent="-171450">
              <a:buFont typeface="Arial" panose="020B0604020202020204" pitchFamily="34" charset="0"/>
              <a:buChar char="•"/>
            </a:pPr>
            <a:r>
              <a:rPr lang="en-US" altLang="zh-CN" sz="900" dirty="0" smtClean="0"/>
              <a:t>Generic VIM Interface</a:t>
            </a:r>
          </a:p>
          <a:p>
            <a:pPr marL="171450" indent="-171450">
              <a:buFont typeface="Arial" panose="020B0604020202020204" pitchFamily="34" charset="0"/>
              <a:buChar char="•"/>
            </a:pPr>
            <a:r>
              <a:rPr lang="en-US" altLang="zh-CN" sz="900" dirty="0" smtClean="0"/>
              <a:t>VNF </a:t>
            </a:r>
            <a:r>
              <a:rPr lang="en-US" altLang="zh-CN" sz="900" dirty="0" err="1" smtClean="0"/>
              <a:t>config</a:t>
            </a:r>
            <a:r>
              <a:rPr lang="en-US" altLang="zh-CN" sz="900" dirty="0" smtClean="0"/>
              <a:t> interface</a:t>
            </a:r>
            <a:endParaRPr lang="en-US" altLang="zh-CN" sz="900" dirty="0"/>
          </a:p>
        </p:txBody>
      </p:sp>
    </p:spTree>
    <p:extLst>
      <p:ext uri="{BB962C8B-B14F-4D97-AF65-F5344CB8AC3E}">
        <p14:creationId xmlns:p14="http://schemas.microsoft.com/office/powerpoint/2010/main" val="878971547"/>
      </p:ext>
    </p:extLst>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64</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smtClean="0">
                <a:solidFill>
                  <a:schemeClr val="tx1"/>
                </a:solidFill>
              </a:rPr>
              <a:t>Portal </a:t>
            </a:r>
            <a:r>
              <a:rPr lang="en-US" sz="1400" dirty="0">
                <a:solidFill>
                  <a:schemeClr val="tx1"/>
                </a:solidFill>
              </a:rPr>
              <a:t>is a platform that provides the ability to integrate different ONAP applications into a centralized Portal </a:t>
            </a:r>
            <a:r>
              <a:rPr lang="en-US" sz="1400" dirty="0" smtClean="0">
                <a:solidFill>
                  <a:schemeClr val="tx1"/>
                </a:solidFill>
              </a:rPr>
              <a:t>Core.</a:t>
            </a:r>
          </a:p>
          <a:p>
            <a:pPr marL="285750" indent="-285750">
              <a:buFontTx/>
              <a:buChar char="-"/>
            </a:pPr>
            <a:r>
              <a:rPr lang="en-US" sz="1400" dirty="0" smtClean="0">
                <a:solidFill>
                  <a:schemeClr val="tx1"/>
                </a:solidFill>
              </a:rPr>
              <a:t>It allows decentralized </a:t>
            </a:r>
            <a:r>
              <a:rPr lang="en-US" sz="1400" dirty="0">
                <a:solidFill>
                  <a:schemeClr val="tx1"/>
                </a:solidFill>
              </a:rPr>
              <a:t>applications to run within their own infrastructure while providing common management services and connectivity. </a:t>
            </a:r>
            <a:endParaRPr lang="en-US" sz="1400" dirty="0" smtClean="0">
              <a:solidFill>
                <a:schemeClr val="tx1"/>
              </a:solidFill>
            </a:endParaRPr>
          </a:p>
          <a:p>
            <a:pPr marL="285750" indent="-285750">
              <a:buFontTx/>
              <a:buChar char="-"/>
            </a:pPr>
            <a:r>
              <a:rPr lang="en-US" sz="1400" dirty="0" smtClean="0">
                <a:solidFill>
                  <a:schemeClr val="tx1"/>
                </a:solidFill>
              </a:rPr>
              <a:t>It provides </a:t>
            </a:r>
            <a:r>
              <a:rPr lang="en-US" sz="1400" dirty="0">
                <a:solidFill>
                  <a:schemeClr val="tx1"/>
                </a:solidFill>
              </a:rPr>
              <a:t>capabilities including application </a:t>
            </a:r>
            <a:r>
              <a:rPr lang="en-US" sz="1400" dirty="0" smtClean="0">
                <a:solidFill>
                  <a:schemeClr val="tx1"/>
                </a:solidFill>
              </a:rPr>
              <a:t>onboarding &amp; user management</a:t>
            </a:r>
            <a:r>
              <a:rPr lang="en-US" sz="1400" dirty="0">
                <a:solidFill>
                  <a:schemeClr val="tx1"/>
                </a:solidFill>
              </a:rPr>
              <a:t>, </a:t>
            </a:r>
            <a:r>
              <a:rPr lang="en-US" sz="1400" dirty="0" smtClean="0">
                <a:solidFill>
                  <a:schemeClr val="tx1"/>
                </a:solidFill>
              </a:rPr>
              <a:t>and </a:t>
            </a:r>
            <a:r>
              <a:rPr lang="en-US" sz="1400" dirty="0">
                <a:solidFill>
                  <a:schemeClr val="tx1"/>
                </a:solidFill>
              </a:rPr>
              <a:t>hosted application widgets. </a:t>
            </a:r>
            <a:endParaRPr lang="en-US" sz="1400" dirty="0" smtClean="0">
              <a:solidFill>
                <a:schemeClr val="tx1"/>
              </a:solidFill>
            </a:endParaRPr>
          </a:p>
          <a:p>
            <a:pPr marL="285750" indent="-285750">
              <a:buFontTx/>
              <a:buChar char="-"/>
            </a:pPr>
            <a:r>
              <a:rPr lang="en-US" sz="1400" dirty="0" smtClean="0">
                <a:solidFill>
                  <a:schemeClr val="tx1"/>
                </a:solidFill>
              </a:rPr>
              <a:t>Using </a:t>
            </a:r>
            <a:r>
              <a:rPr lang="en-US" sz="1400" dirty="0">
                <a:solidFill>
                  <a:schemeClr val="tx1"/>
                </a:solidFill>
              </a:rPr>
              <a:t>the provided SDK, application developers </a:t>
            </a:r>
            <a:r>
              <a:rPr lang="en-US" sz="1400" dirty="0" smtClean="0">
                <a:solidFill>
                  <a:schemeClr val="tx1"/>
                </a:solidFill>
              </a:rPr>
              <a:t>can </a:t>
            </a:r>
            <a:r>
              <a:rPr lang="en-US" sz="1400" dirty="0">
                <a:solidFill>
                  <a:schemeClr val="tx1"/>
                </a:solidFill>
              </a:rPr>
              <a:t>leverage the built-in capabilities (Services / API / UI controls) along with bundled tools and technologies</a:t>
            </a:r>
            <a:r>
              <a:rPr lang="en-US" sz="1400" dirty="0" smtClean="0">
                <a:solidFill>
                  <a:schemeClr val="tx1"/>
                </a:solidFill>
              </a:rPr>
              <a:t>.</a:t>
            </a:r>
            <a:endParaRPr lang="en-US" sz="1400" dirty="0">
              <a:solidFill>
                <a:schemeClr val="tx1"/>
              </a:solidFill>
            </a:endParaRP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Portal Admin Interfaces </a:t>
            </a:r>
            <a:endParaRPr lang="en-US" dirty="0">
              <a:solidFill>
                <a:schemeClr val="tx1">
                  <a:lumMod val="85000"/>
                  <a:lumOff val="15000"/>
                </a:schemeClr>
              </a:solidFill>
            </a:endParaRPr>
          </a:p>
          <a:p>
            <a:pPr marL="742950" lvl="1" indent="-285750">
              <a:buFontTx/>
              <a:buChar char="-"/>
            </a:pPr>
            <a:r>
              <a:rPr lang="en-US" sz="1400" dirty="0">
                <a:solidFill>
                  <a:schemeClr val="tx1"/>
                </a:solidFill>
              </a:rPr>
              <a:t>Onboarding and User management</a:t>
            </a:r>
          </a:p>
          <a:p>
            <a:pPr marL="285750" indent="-285750">
              <a:buFontTx/>
              <a:buChar char="-"/>
            </a:pPr>
            <a:r>
              <a:rPr lang="en-US" dirty="0" smtClean="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a:t>
            </a:r>
            <a:r>
              <a:rPr lang="en-US" sz="1400" dirty="0" smtClean="0">
                <a:solidFill>
                  <a:schemeClr val="tx1"/>
                </a:solidFill>
              </a:rPr>
              <a:t>SDK jars: </a:t>
            </a:r>
            <a:r>
              <a:rPr lang="en-US" sz="1400" dirty="0">
                <a:solidFill>
                  <a:schemeClr val="tx1"/>
                </a:solidFill>
              </a:rPr>
              <a:t>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a:t>
            </a:r>
            <a:r>
              <a:rPr lang="en-US" sz="1400" dirty="0" smtClean="0">
                <a:solidFill>
                  <a:schemeClr val="tx1"/>
                </a:solidFill>
              </a:rPr>
              <a:t>portal’s </a:t>
            </a:r>
            <a:r>
              <a:rPr lang="en-US" sz="1400" dirty="0" err="1" smtClean="0">
                <a:solidFill>
                  <a:schemeClr val="tx1"/>
                </a:solidFill>
              </a:rPr>
              <a:t>onboarded</a:t>
            </a:r>
            <a:r>
              <a:rPr lang="en-US" sz="1400" dirty="0" smtClean="0">
                <a:solidFill>
                  <a:schemeClr val="tx1"/>
                </a:solidFill>
              </a:rPr>
              <a:t> </a:t>
            </a:r>
            <a:r>
              <a:rPr lang="en-US" sz="1400" dirty="0">
                <a:solidFill>
                  <a:schemeClr val="tx1"/>
                </a:solidFill>
              </a:rPr>
              <a:t>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smtClean="0"/>
              <a:t>Portal Admin Interfaces</a:t>
            </a:r>
          </a:p>
          <a:p>
            <a:r>
              <a:rPr lang="en-US" sz="800" dirty="0" smtClean="0"/>
              <a:t>SDK Jars (Policy</a:t>
            </a:r>
            <a:r>
              <a:rPr lang="en-US" sz="800" dirty="0"/>
              <a:t>, VID, AAI, and SDC</a:t>
            </a:r>
            <a:r>
              <a:rPr lang="en-US" sz="800" dirty="0" smtClean="0"/>
              <a:t>)</a:t>
            </a:r>
            <a:endParaRPr lang="en-US" sz="800" dirty="0"/>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smtClean="0"/>
              <a:t>AAF</a:t>
            </a:r>
            <a:endParaRPr lang="en-US" sz="800" dirty="0"/>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06040973"/>
      </p:ext>
    </p:extLst>
  </p:cSld>
  <p:clrMapOvr>
    <a:masterClrMapping/>
  </p:clrMapOvr>
  <p:transition spd="med"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65</a:t>
            </a:fld>
            <a:endParaRPr lang="en-US" dirty="0"/>
          </a:p>
        </p:txBody>
      </p:sp>
      <p:sp>
        <p:nvSpPr>
          <p:cNvPr id="3" name="Title 2"/>
          <p:cNvSpPr>
            <a:spLocks noGrp="1"/>
          </p:cNvSpPr>
          <p:nvPr>
            <p:ph type="title"/>
          </p:nvPr>
        </p:nvSpPr>
        <p:spPr/>
        <p:txBody>
          <a:bodyPr>
            <a:normAutofit fontScale="90000"/>
          </a:bodyPr>
          <a:lstStyle/>
          <a:p>
            <a:r>
              <a:rPr lang="en-US" dirty="0" smtClean="0"/>
              <a:t>Logging-analytics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Logging-analytics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ELK stack where logs are streamed from </a:t>
            </a:r>
            <a:r>
              <a:rPr lang="en-US" dirty="0" err="1" smtClean="0">
                <a:solidFill>
                  <a:schemeClr val="tx1">
                    <a:lumMod val="85000"/>
                    <a:lumOff val="15000"/>
                  </a:schemeClr>
                </a:solidFill>
              </a:rPr>
              <a:t>filebeat</a:t>
            </a:r>
            <a:r>
              <a:rPr lang="en-US" dirty="0" smtClean="0">
                <a:solidFill>
                  <a:schemeClr val="tx1">
                    <a:lumMod val="85000"/>
                    <a:lumOff val="15000"/>
                  </a:schemeClr>
                </a:solidFill>
              </a:rPr>
              <a:t> sidecar containers per component</a:t>
            </a:r>
            <a:endParaRPr lang="en-US"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smtClean="0">
                <a:solidFill>
                  <a:schemeClr val="tx1">
                    <a:lumMod val="85000"/>
                    <a:lumOff val="15000"/>
                  </a:schemeClr>
                </a:solidFill>
              </a:rPr>
              <a:t>Kibana</a:t>
            </a:r>
            <a:r>
              <a:rPr lang="en-US" dirty="0" smtClean="0">
                <a:solidFill>
                  <a:schemeClr val="tx1">
                    <a:lumMod val="85000"/>
                    <a:lumOff val="15000"/>
                  </a:schemeClr>
                </a:solidFill>
              </a:rPr>
              <a:t> UI:</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smtClean="0">
                <a:solidFill>
                  <a:schemeClr val="tx1">
                    <a:lumMod val="85000"/>
                    <a:lumOff val="15000"/>
                  </a:schemeClr>
                </a:solidFill>
              </a:rPr>
              <a:t>Logstash</a:t>
            </a:r>
            <a:r>
              <a:rPr lang="en-US" dirty="0" smtClean="0">
                <a:solidFill>
                  <a:schemeClr val="tx1">
                    <a:lumMod val="85000"/>
                    <a:lumOff val="15000"/>
                  </a:schemeClr>
                </a:solidFill>
              </a:rPr>
              <a:t>: </a:t>
            </a:r>
          </a:p>
          <a:p>
            <a:pPr marL="742950" lvl="1" indent="-285750">
              <a:buFontTx/>
              <a:buChar char="-"/>
            </a:pPr>
            <a:r>
              <a:rPr lang="en-US" dirty="0" smtClean="0">
                <a:solidFill>
                  <a:schemeClr val="tx1">
                    <a:lumMod val="85000"/>
                    <a:lumOff val="15000"/>
                  </a:schemeClr>
                </a:solidFill>
              </a:rPr>
              <a:t>Consumes logs pushed by </a:t>
            </a: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containers into </a:t>
            </a:r>
            <a:r>
              <a:rPr lang="en-US" dirty="0" err="1" smtClean="0">
                <a:solidFill>
                  <a:schemeClr val="tx1">
                    <a:lumMod val="85000"/>
                    <a:lumOff val="15000"/>
                  </a:schemeClr>
                </a:solidFill>
              </a:rPr>
              <a:t>elasticsearch</a:t>
            </a:r>
            <a:r>
              <a:rPr lang="en-US" dirty="0" smtClean="0">
                <a:solidFill>
                  <a:schemeClr val="tx1">
                    <a:lumMod val="85000"/>
                    <a:lumOff val="15000"/>
                  </a:schemeClr>
                </a:solidFill>
              </a:rPr>
              <a:t> indexer</a:t>
            </a:r>
            <a:endParaRPr lang="en-US" dirty="0">
              <a:solidFill>
                <a:schemeClr val="tx1">
                  <a:lumMod val="85000"/>
                  <a:lumOff val="15000"/>
                </a:schemeClr>
              </a:solidFill>
            </a:endParaRP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 per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exposing logs through a </a:t>
            </a:r>
            <a:r>
              <a:rPr lang="en-US" dirty="0" err="1" smtClean="0">
                <a:solidFill>
                  <a:schemeClr val="tx1">
                    <a:lumMod val="85000"/>
                    <a:lumOff val="15000"/>
                  </a:schemeClr>
                </a:solidFill>
              </a:rPr>
              <a:t>Kubernetes</a:t>
            </a:r>
            <a:r>
              <a:rPr lang="en-US" dirty="0" smtClean="0">
                <a:solidFill>
                  <a:schemeClr val="tx1">
                    <a:lumMod val="85000"/>
                    <a:lumOff val="15000"/>
                  </a:schemeClr>
                </a:solidFill>
              </a:rPr>
              <a:t> PV: </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smtClean="0"/>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smtClean="0"/>
              <a:t>filebeat</a:t>
            </a:r>
            <a:endParaRPr lang="en-US" sz="800" dirty="0"/>
          </a:p>
        </p:txBody>
      </p:sp>
    </p:spTree>
    <p:extLst>
      <p:ext uri="{BB962C8B-B14F-4D97-AF65-F5344CB8AC3E}">
        <p14:creationId xmlns:p14="http://schemas.microsoft.com/office/powerpoint/2010/main" val="165297328"/>
      </p:ext>
    </p:extLst>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66</a:t>
            </a:fld>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Logging-analytics</a:t>
                      </a:r>
                      <a:r>
                        <a:rPr lang="en-US" baseline="0" dirty="0" smtClean="0"/>
                        <a:t> </a:t>
                      </a:r>
                      <a:r>
                        <a:rPr lang="en-US" dirty="0" smtClean="0"/>
                        <a:t>Interface</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err="1" smtClean="0"/>
                        <a:t>Kibana</a:t>
                      </a:r>
                      <a:r>
                        <a:rPr lang="en-US" dirty="0" smtClean="0"/>
                        <a:t> dashboard,</a:t>
                      </a:r>
                      <a:r>
                        <a:rPr lang="en-US" baseline="0" dirty="0" smtClean="0"/>
                        <a:t> search service on top of </a:t>
                      </a:r>
                      <a:r>
                        <a:rPr lang="en-US" baseline="0" dirty="0" err="1" smtClean="0"/>
                        <a:t>elaticsearch</a:t>
                      </a:r>
                      <a:r>
                        <a:rPr lang="en-US" baseline="0" dirty="0" smtClean="0"/>
                        <a:t> index of ONAP logs – via </a:t>
                      </a:r>
                      <a:r>
                        <a:rPr lang="en-US" baseline="0" dirty="0" err="1" smtClean="0"/>
                        <a:t>filebeat</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AA&amp;I,</a:t>
                      </a:r>
                      <a:r>
                        <a:rPr lang="en-US" baseline="0" dirty="0" smtClean="0"/>
                        <a:t> APPC, SO, Policy, Portal, SDC, SDNC, VID</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smtClean="0"/>
                        <a:t>Search logs using </a:t>
                      </a:r>
                      <a:r>
                        <a:rPr lang="en-US" dirty="0" err="1" smtClean="0"/>
                        <a:t>lucene</a:t>
                      </a:r>
                      <a:r>
                        <a:rPr lang="en-US" dirty="0" smtClean="0"/>
                        <a:t> search format</a:t>
                      </a:r>
                    </a:p>
                    <a:p>
                      <a:pPr marL="285750" indent="-285750">
                        <a:buFontTx/>
                        <a:buChar char="-"/>
                      </a:pPr>
                      <a:r>
                        <a:rPr lang="en-US" dirty="0" smtClean="0"/>
                        <a:t>Dashboard of configurable search</a:t>
                      </a:r>
                      <a:r>
                        <a:rPr lang="en-US" baseline="0" dirty="0" smtClean="0"/>
                        <a:t> views of logs</a:t>
                      </a:r>
                      <a:endParaRPr lang="en-US" dirty="0"/>
                    </a:p>
                  </a:txBody>
                  <a:tcPr/>
                </a:tc>
                <a:extLst>
                  <a:ext uri="{0D108BD9-81ED-4DB2-BD59-A6C34878D82A}">
                    <a16:rowId xmlns:a16="http://schemas.microsoft.com/office/drawing/2014/main" xmlns=""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Logging-analytics (2/2)</a:t>
            </a:r>
            <a:endParaRPr lang="en-US" dirty="0"/>
          </a:p>
        </p:txBody>
      </p:sp>
    </p:spTree>
    <p:extLst>
      <p:ext uri="{BB962C8B-B14F-4D97-AF65-F5344CB8AC3E}">
        <p14:creationId xmlns:p14="http://schemas.microsoft.com/office/powerpoint/2010/main" val="2231622619"/>
      </p:ext>
    </p:extLst>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67</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smtClean="0">
                <a:solidFill>
                  <a:schemeClr val="tx1">
                    <a:lumMod val="85000"/>
                    <a:lumOff val="15000"/>
                  </a:schemeClr>
                </a:solidFill>
              </a:rPr>
              <a:t>enable </a:t>
            </a:r>
            <a:r>
              <a:rPr lang="en-US" sz="1600" dirty="0">
                <a:solidFill>
                  <a:schemeClr val="tx1">
                    <a:lumMod val="85000"/>
                    <a:lumOff val="15000"/>
                  </a:schemeClr>
                </a:solidFill>
              </a:rPr>
              <a:t>ONAP to deploy and run on multiple infrastructure </a:t>
            </a:r>
            <a:r>
              <a:rPr lang="en-US" sz="1600" dirty="0" smtClean="0">
                <a:solidFill>
                  <a:schemeClr val="tx1">
                    <a:lumMod val="85000"/>
                    <a:lumOff val="15000"/>
                  </a:schemeClr>
                </a:solidFill>
              </a:rPr>
              <a:t>environments, including OpenStack and its different distributions, public and private clouds, and micro services containers, etc.</a:t>
            </a:r>
            <a:endParaRPr lang="en-US" sz="1600" dirty="0">
              <a:solidFill>
                <a:schemeClr val="tx1">
                  <a:lumMod val="85000"/>
                  <a:lumOff val="15000"/>
                </a:schemeClr>
              </a:solidFill>
            </a:endParaRPr>
          </a:p>
          <a:p>
            <a:pPr marL="285750" indent="-285750">
              <a:buFontTx/>
              <a:buChar char="-"/>
            </a:pPr>
            <a:r>
              <a:rPr lang="en-US" sz="1600" dirty="0" smtClean="0">
                <a:solidFill>
                  <a:schemeClr val="tx1">
                    <a:lumMod val="85000"/>
                    <a:lumOff val="15000"/>
                  </a:schemeClr>
                </a:solidFill>
              </a:rPr>
              <a:t>provide </a:t>
            </a:r>
            <a:r>
              <a:rPr lang="en-US" sz="1600" dirty="0">
                <a:solidFill>
                  <a:schemeClr val="tx1">
                    <a:lumMod val="85000"/>
                    <a:lumOff val="15000"/>
                  </a:schemeClr>
                </a:solidFill>
              </a:rPr>
              <a:t>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smtClean="0">
                <a:solidFill>
                  <a:schemeClr val="tx1">
                    <a:lumMod val="85000"/>
                    <a:lumOff val="15000"/>
                  </a:schemeClr>
                </a:solidFill>
              </a:rPr>
              <a:t>decouple </a:t>
            </a:r>
            <a:r>
              <a:rPr lang="en-US" sz="1600" dirty="0">
                <a:solidFill>
                  <a:schemeClr val="tx1">
                    <a:lumMod val="85000"/>
                    <a:lumOff val="15000"/>
                  </a:schemeClr>
                </a:solidFill>
              </a:rPr>
              <a:t>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smtClean="0">
                <a:solidFill>
                  <a:schemeClr val="tx1"/>
                </a:solidFill>
              </a:rPr>
              <a:t>Resource</a:t>
            </a:r>
            <a:r>
              <a:rPr lang="zh-CN" altLang="en-US" sz="1600" dirty="0" smtClean="0">
                <a:solidFill>
                  <a:schemeClr val="tx1"/>
                </a:solidFill>
              </a:rPr>
              <a:t> </a:t>
            </a:r>
            <a:r>
              <a:rPr lang="en-US" sz="1600" dirty="0" smtClean="0">
                <a:solidFill>
                  <a:schemeClr val="tx1"/>
                </a:solidFill>
              </a:rPr>
              <a:t>LCM </a:t>
            </a:r>
            <a:r>
              <a:rPr lang="en-US" sz="1600" dirty="0">
                <a:solidFill>
                  <a:schemeClr val="tx1"/>
                </a:solidFill>
              </a:rPr>
              <a:t>interface</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VNF</a:t>
            </a:r>
            <a:r>
              <a:rPr lang="zh-CN" altLang="en-US" sz="1600" dirty="0" smtClean="0">
                <a:solidFill>
                  <a:schemeClr val="tx1"/>
                </a:solidFill>
              </a:rPr>
              <a:t> </a:t>
            </a:r>
            <a:r>
              <a:rPr lang="en-US" altLang="zh-CN" sz="1600" dirty="0" smtClean="0">
                <a:solidFill>
                  <a:schemeClr val="tx1"/>
                </a:solidFill>
              </a:rPr>
              <a:t>instantiation/termination</a:t>
            </a:r>
            <a:endParaRPr lang="en-US" altLang="zh-CN" sz="1600" dirty="0">
              <a:solidFill>
                <a:schemeClr val="tx1"/>
              </a:solidFill>
            </a:endParaRPr>
          </a:p>
          <a:p>
            <a:pPr marL="457200" lvl="2"/>
            <a:r>
              <a:rPr lang="zh-CN" altLang="en-US" sz="1600" dirty="0" smtClean="0">
                <a:solidFill>
                  <a:schemeClr val="tx1"/>
                </a:solidFill>
              </a:rPr>
              <a:t>     </a:t>
            </a:r>
            <a:r>
              <a:rPr lang="en-US" sz="1600" dirty="0" smtClean="0">
                <a:solidFill>
                  <a:schemeClr val="tx1"/>
                </a:solidFill>
              </a:rPr>
              <a:t>(</a:t>
            </a:r>
            <a:r>
              <a:rPr lang="en-US" altLang="zh-CN" sz="1600" dirty="0" smtClean="0">
                <a:solidFill>
                  <a:schemeClr val="tx1"/>
                </a:solidFill>
              </a:rPr>
              <a:t>Resource create/delete/update/query</a:t>
            </a:r>
            <a:r>
              <a:rPr lang="en-US" sz="1600" dirty="0" smtClean="0">
                <a:solidFill>
                  <a:schemeClr val="tx1"/>
                </a:solidFill>
              </a:rPr>
              <a:t>) </a:t>
            </a:r>
            <a:endParaRPr lang="en-US" sz="1600" dirty="0">
              <a:solidFill>
                <a:schemeClr val="tx1"/>
              </a:solidFill>
            </a:endParaRP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a:t>
            </a:r>
            <a:r>
              <a:rPr lang="en-US" altLang="zh-CN" sz="1600" dirty="0" smtClean="0">
                <a:solidFill>
                  <a:schemeClr val="tx1"/>
                </a:solidFill>
              </a:rPr>
              <a:t>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registry/un-registry</a:t>
            </a:r>
            <a:r>
              <a:rPr lang="zh-CN" altLang="en-US" sz="1600" dirty="0" smtClean="0">
                <a:solidFill>
                  <a:schemeClr val="tx1"/>
                </a:solidFill>
              </a:rPr>
              <a:t> </a:t>
            </a:r>
            <a:r>
              <a:rPr lang="en-US" altLang="zh-CN" sz="1600" dirty="0" smtClean="0">
                <a:solidFill>
                  <a:schemeClr val="tx1"/>
                </a:solidFill>
              </a:rPr>
              <a:t>of</a:t>
            </a:r>
            <a:r>
              <a:rPr lang="zh-CN" altLang="en-US" sz="1600" dirty="0" smtClean="0">
                <a:solidFill>
                  <a:schemeClr val="tx1"/>
                </a:solidFill>
              </a:rPr>
              <a:t> </a:t>
            </a:r>
            <a:r>
              <a:rPr lang="en-US" altLang="zh-CN" sz="1600" dirty="0" smtClean="0">
                <a:solidFill>
                  <a:schemeClr val="tx1"/>
                </a:solidFill>
              </a:rPr>
              <a:t>multiple</a:t>
            </a:r>
            <a:r>
              <a:rPr lang="zh-CN" altLang="en-US" sz="1600" dirty="0" smtClean="0">
                <a:solidFill>
                  <a:schemeClr val="tx1"/>
                </a:solidFill>
              </a:rPr>
              <a:t> </a:t>
            </a:r>
            <a:r>
              <a:rPr lang="en-US" altLang="zh-CN" sz="1600" dirty="0" smtClean="0">
                <a:solidFill>
                  <a:schemeClr val="tx1"/>
                </a:solidFill>
              </a:rPr>
              <a:t>clouds</a:t>
            </a:r>
            <a:endParaRPr lang="en-US" altLang="zh-CN" sz="1600" dirty="0">
              <a:solidFill>
                <a:schemeClr val="tx1"/>
              </a:solidFill>
            </a:endParaRPr>
          </a:p>
          <a:p>
            <a:pPr lvl="1"/>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smtClean="0">
                <a:solidFill>
                  <a:schemeClr val="tx1"/>
                </a:solidFill>
              </a:rPr>
              <a:t>FCAPS </a:t>
            </a:r>
            <a:r>
              <a:rPr lang="en-US" altLang="zh-CN" sz="1600" dirty="0">
                <a:solidFill>
                  <a:schemeClr val="tx1"/>
                </a:solidFill>
              </a:rPr>
              <a:t>management 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FCAPS</a:t>
            </a:r>
            <a:r>
              <a:rPr lang="zh-CN" altLang="en-US" sz="1600" dirty="0" smtClean="0">
                <a:solidFill>
                  <a:schemeClr val="tx1"/>
                </a:solidFill>
              </a:rPr>
              <a:t> </a:t>
            </a:r>
            <a:r>
              <a:rPr lang="en-US" altLang="zh-CN" sz="1600" dirty="0" smtClean="0">
                <a:solidFill>
                  <a:schemeClr val="tx1"/>
                </a:solidFill>
              </a:rPr>
              <a:t>required</a:t>
            </a:r>
            <a:r>
              <a:rPr lang="zh-CN" altLang="en-US" sz="1600" dirty="0" smtClean="0">
                <a:solidFill>
                  <a:schemeClr val="tx1"/>
                </a:solidFill>
              </a:rPr>
              <a:t> </a:t>
            </a:r>
            <a:r>
              <a:rPr lang="en-US" altLang="zh-CN" sz="1600" dirty="0" smtClean="0">
                <a:solidFill>
                  <a:schemeClr val="tx1"/>
                </a:solidFill>
              </a:rPr>
              <a:t>data</a:t>
            </a:r>
            <a:r>
              <a:rPr lang="zh-CN" altLang="en-US" sz="1600" dirty="0" smtClean="0">
                <a:solidFill>
                  <a:schemeClr val="tx1"/>
                </a:solidFill>
              </a:rPr>
              <a:t> </a:t>
            </a:r>
            <a:r>
              <a:rPr lang="en-US" altLang="zh-CN" sz="1600" dirty="0" smtClean="0">
                <a:solidFill>
                  <a:schemeClr val="tx1"/>
                </a:solidFill>
              </a:rPr>
              <a:t>collection,</a:t>
            </a:r>
            <a:r>
              <a:rPr lang="zh-CN" altLang="en-US" sz="1600" dirty="0" smtClean="0">
                <a:solidFill>
                  <a:schemeClr val="tx1"/>
                </a:solidFill>
              </a:rPr>
              <a:t> </a:t>
            </a:r>
            <a:r>
              <a:rPr lang="en-US" altLang="zh-CN" sz="1600" dirty="0" smtClean="0">
                <a:solidFill>
                  <a:schemeClr val="tx1"/>
                </a:solidFill>
              </a:rPr>
              <a:t>event/alert/metrics</a:t>
            </a:r>
            <a:r>
              <a:rPr lang="zh-CN" altLang="en-US" sz="1600" dirty="0" smtClean="0">
                <a:solidFill>
                  <a:schemeClr val="tx1"/>
                </a:solidFill>
              </a:rPr>
              <a:t> </a:t>
            </a:r>
            <a:r>
              <a:rPr lang="en-US" altLang="zh-CN" sz="1600" dirty="0" smtClean="0">
                <a:solidFill>
                  <a:schemeClr val="tx1"/>
                </a:solidFill>
              </a:rPr>
              <a:t>federation</a:t>
            </a:r>
            <a:r>
              <a:rPr lang="zh-CN" altLang="en-US" sz="1600" dirty="0" smtClean="0">
                <a:solidFill>
                  <a:schemeClr val="tx1"/>
                </a:solidFill>
              </a:rPr>
              <a:t> </a:t>
            </a:r>
            <a:r>
              <a:rPr lang="en-US" altLang="zh-CN" sz="1600" dirty="0" smtClean="0">
                <a:solidFill>
                  <a:schemeClr val="tx1"/>
                </a:solidFill>
              </a:rPr>
              <a:t>functions</a:t>
            </a:r>
            <a:r>
              <a:rPr lang="zh-CN" altLang="en-US" sz="1600" dirty="0">
                <a:solidFill>
                  <a:schemeClr val="tx1"/>
                </a:solidFill>
              </a:rPr>
              <a:t> </a:t>
            </a:r>
            <a:endParaRPr lang="en-US" altLang="zh-CN" sz="1600" dirty="0" smtClean="0">
              <a:solidFill>
                <a:schemeClr val="tx1"/>
              </a:solidFill>
            </a:endParaRPr>
          </a:p>
          <a:p>
            <a:pPr lvl="1"/>
            <a:r>
              <a:rPr lang="zh-CN" altLang="en-US" sz="1600" dirty="0" smtClean="0">
                <a:solidFill>
                  <a:schemeClr val="tx1"/>
                </a:solidFill>
              </a:rPr>
              <a:t>      </a:t>
            </a:r>
            <a:r>
              <a:rPr lang="en-US" altLang="zh-CN" sz="1600" dirty="0" smtClean="0">
                <a:solidFill>
                  <a:schemeClr val="tx1"/>
                </a:solidFill>
              </a:rPr>
              <a:t>(message</a:t>
            </a:r>
            <a:r>
              <a:rPr lang="zh-CN" altLang="en-US" sz="1600" dirty="0" smtClean="0">
                <a:solidFill>
                  <a:schemeClr val="tx1"/>
                </a:solidFill>
              </a:rPr>
              <a:t> </a:t>
            </a:r>
            <a:r>
              <a:rPr lang="en-US" altLang="zh-CN" sz="1600" dirty="0" smtClean="0">
                <a:solidFill>
                  <a:schemeClr val="tx1"/>
                </a:solidFill>
              </a:rPr>
              <a:t>pub/sub)</a:t>
            </a:r>
          </a:p>
          <a:p>
            <a:pPr marL="285750" lvl="1" indent="-285750">
              <a:buFontTx/>
              <a:buChar char="-"/>
            </a:pP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placement</a:t>
            </a:r>
            <a:r>
              <a:rPr lang="zh-CN" altLang="en-US" sz="1600" dirty="0" smtClean="0">
                <a:solidFill>
                  <a:schemeClr val="tx1"/>
                </a:solidFill>
              </a:rPr>
              <a:t> </a:t>
            </a:r>
            <a:r>
              <a:rPr lang="en-US" altLang="zh-CN" sz="1600" dirty="0" smtClean="0">
                <a:solidFill>
                  <a:schemeClr val="tx1"/>
                </a:solidFill>
              </a:rPr>
              <a:t>and</a:t>
            </a:r>
            <a:r>
              <a:rPr lang="zh-CN" altLang="en-US" sz="1600" dirty="0" smtClean="0">
                <a:solidFill>
                  <a:schemeClr val="tx1"/>
                </a:solidFill>
              </a:rPr>
              <a:t> </a:t>
            </a:r>
            <a:r>
              <a:rPr lang="en-US" altLang="zh-CN" sz="1600" dirty="0" smtClean="0">
                <a:solidFill>
                  <a:schemeClr val="tx1"/>
                </a:solidFill>
              </a:rPr>
              <a:t>scheduling</a:t>
            </a:r>
            <a:r>
              <a:rPr lang="zh-CN" altLang="en-US" sz="1600" dirty="0" smtClean="0">
                <a:solidFill>
                  <a:schemeClr val="tx1"/>
                </a:solidFill>
              </a:rPr>
              <a:t> </a:t>
            </a:r>
            <a:r>
              <a:rPr lang="en-US" altLang="zh-CN" sz="1600" dirty="0" smtClean="0">
                <a:solidFill>
                  <a:schemeClr val="tx1"/>
                </a:solidFill>
              </a:rPr>
              <a:t>purpose</a:t>
            </a:r>
          </a:p>
          <a:p>
            <a:pPr marL="457200" lvl="2"/>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smtClean="0"/>
              <a:t>query</a:t>
            </a:r>
          </a:p>
          <a:p>
            <a:pPr marL="171450" indent="-171450">
              <a:buFont typeface="Arial" panose="020B0604020202020204" pitchFamily="34" charset="0"/>
              <a:buChar char="•"/>
            </a:pPr>
            <a:endParaRPr lang="en-US" altLang="zh-CN" sz="900" dirty="0" smtClean="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Tree>
    <p:extLst>
      <p:ext uri="{BB962C8B-B14F-4D97-AF65-F5344CB8AC3E}">
        <p14:creationId xmlns:p14="http://schemas.microsoft.com/office/powerpoint/2010/main" val="1123635302"/>
      </p:ext>
    </p:extLst>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68</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smtClean="0">
                <a:solidFill>
                  <a:schemeClr val="tx1"/>
                </a:solidFill>
              </a:rPr>
              <a:t>ONAP</a:t>
            </a:r>
            <a:r>
              <a:rPr lang="zh-CN" altLang="en-US" dirty="0" smtClean="0">
                <a:solidFill>
                  <a:schemeClr val="tx1"/>
                </a:solidFill>
              </a:rPr>
              <a:t> </a:t>
            </a:r>
            <a:endParaRPr lang="en-US" altLang="zh-CN" dirty="0">
              <a:solidFill>
                <a:schemeClr val="tx1"/>
              </a:solidFill>
            </a:endParaRPr>
          </a:p>
          <a:p>
            <a:pPr marL="742950" lvl="1" indent="-285750">
              <a:buFontTx/>
              <a:buChar char="-"/>
            </a:pPr>
            <a:r>
              <a:rPr lang="en-US" altLang="zh-CN" dirty="0" smtClean="0">
                <a:solidFill>
                  <a:schemeClr val="tx1"/>
                </a:solidFill>
              </a:rPr>
              <a:t>Inventory </a:t>
            </a:r>
            <a:r>
              <a:rPr lang="en-US" altLang="zh-CN" dirty="0">
                <a:solidFill>
                  <a:schemeClr val="tx1"/>
                </a:solidFill>
              </a:rPr>
              <a:t>Service </a:t>
            </a:r>
            <a:r>
              <a:rPr lang="en-US" altLang="zh-CN" dirty="0" smtClean="0">
                <a:solidFill>
                  <a:schemeClr val="tx1"/>
                </a:solidFill>
              </a:rPr>
              <a:t>Interface from </a:t>
            </a:r>
            <a:r>
              <a:rPr lang="en-US" altLang="zh-CN" dirty="0">
                <a:solidFill>
                  <a:schemeClr val="tx1"/>
                </a:solidFill>
              </a:rPr>
              <a:t>Available and Active </a:t>
            </a:r>
            <a:r>
              <a:rPr lang="en-US" altLang="zh-CN" dirty="0" smtClean="0">
                <a:solidFill>
                  <a:schemeClr val="tx1"/>
                </a:solidFill>
              </a:rPr>
              <a:t>Inventory</a:t>
            </a:r>
          </a:p>
          <a:p>
            <a:pPr marL="742950" lvl="1" indent="-285750">
              <a:buFontTx/>
              <a:buChar char="-"/>
            </a:pPr>
            <a:r>
              <a:rPr lang="en-US" altLang="zh-CN" dirty="0" smtClean="0">
                <a:solidFill>
                  <a:schemeClr val="tx1"/>
                </a:solidFill>
              </a:rPr>
              <a:t>Message</a:t>
            </a:r>
            <a:r>
              <a:rPr lang="zh-CN" altLang="en-US" dirty="0" smtClean="0">
                <a:solidFill>
                  <a:schemeClr val="tx1"/>
                </a:solidFill>
              </a:rPr>
              <a:t> </a:t>
            </a:r>
            <a:r>
              <a:rPr lang="en-US" altLang="zh-CN" dirty="0" smtClean="0">
                <a:solidFill>
                  <a:schemeClr val="tx1"/>
                </a:solidFill>
              </a:rPr>
              <a:t>pub/sub</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DMAAP</a:t>
            </a:r>
          </a:p>
          <a:p>
            <a:pPr marL="742950" lvl="1" indent="-285750">
              <a:buFontTx/>
              <a:buChar char="-"/>
            </a:pP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project</a:t>
            </a:r>
            <a:endParaRPr lang="en-US" altLang="zh-CN" dirty="0">
              <a:solidFill>
                <a:schemeClr val="tx1"/>
              </a:solidFill>
            </a:endParaRPr>
          </a:p>
          <a:p>
            <a:pPr marL="285750" indent="-285750">
              <a:buFontTx/>
              <a:buChar char="-"/>
            </a:pPr>
            <a:r>
              <a:rPr lang="en-US" altLang="zh-CN" dirty="0" smtClean="0">
                <a:solidFill>
                  <a:schemeClr val="tx1"/>
                </a:solidFill>
              </a:rPr>
              <a:t>The</a:t>
            </a:r>
            <a:r>
              <a:rPr lang="zh-CN" altLang="en-US" dirty="0" smtClean="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smtClean="0">
                <a:solidFill>
                  <a:schemeClr val="tx1"/>
                </a:solidFill>
              </a:rPr>
              <a:t>Interface</a:t>
            </a:r>
            <a:endParaRPr lang="en-US" altLang="zh-CN" dirty="0">
              <a:solidFill>
                <a:schemeClr val="tx1"/>
              </a:solidFill>
            </a:endParaRPr>
          </a:p>
          <a:p>
            <a:pPr marL="1200150" lvl="3" indent="-285750">
              <a:buFontTx/>
              <a:buChar char="-"/>
            </a:pPr>
            <a:r>
              <a:rPr lang="en-US" altLang="zh-CN" dirty="0" err="1" smtClean="0">
                <a:solidFill>
                  <a:schemeClr val="tx1"/>
                </a:solidFill>
              </a:rPr>
              <a:t>Ocata</a:t>
            </a:r>
            <a:endParaRPr lang="en-US" altLang="zh-CN" dirty="0" smtClean="0">
              <a:solidFill>
                <a:schemeClr val="tx1"/>
              </a:solidFill>
            </a:endParaRPr>
          </a:p>
          <a:p>
            <a:pPr marL="1200150" lvl="3" indent="-285750">
              <a:buFontTx/>
              <a:buChar char="-"/>
            </a:pPr>
            <a:r>
              <a:rPr lang="en-US" altLang="zh-CN" dirty="0" err="1" smtClean="0">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Ocata</a:t>
            </a:r>
            <a:r>
              <a:rPr lang="en-US" altLang="zh-CN" dirty="0" smtClean="0">
                <a:solidFill>
                  <a:schemeClr val="tx1"/>
                </a:solidFill>
              </a:rPr>
              <a:t>)</a:t>
            </a:r>
            <a:endParaRPr lang="en-US" altLang="zh-CN" dirty="0">
              <a:solidFill>
                <a:schemeClr val="tx1"/>
              </a:solidFill>
            </a:endParaRP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Mitaka</a:t>
            </a:r>
            <a:r>
              <a:rPr lang="en-US" altLang="zh-CN" dirty="0" smtClean="0">
                <a:solidFill>
                  <a:schemeClr val="tx1"/>
                </a:solidFill>
              </a:rPr>
              <a:t>)</a:t>
            </a:r>
            <a:endParaRPr lang="en-US" altLang="zh-CN" dirty="0">
              <a:solidFill>
                <a:schemeClr val="tx1"/>
              </a:solidFill>
            </a:endParaRP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Existing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VES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smtClean="0">
                <a:solidFill>
                  <a:schemeClr val="tx1">
                    <a:lumMod val="85000"/>
                    <a:lumOff val="15000"/>
                  </a:schemeClr>
                </a:solidFill>
              </a:rPr>
              <a:t>format</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Underworking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Hierarchical</a:t>
            </a:r>
            <a:r>
              <a:rPr lang="zh-CN" altLang="en-US" dirty="0" smtClean="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a:t>
            </a:r>
            <a:r>
              <a:rPr lang="en-US" altLang="zh-CN" dirty="0" smtClean="0">
                <a:solidFill>
                  <a:schemeClr val="tx1">
                    <a:lumMod val="85000"/>
                    <a:lumOff val="15000"/>
                  </a:schemeClr>
                </a:solidFill>
              </a:rPr>
              <a:t>Model</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FCAPS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smtClean="0"/>
              <a:t>query</a:t>
            </a:r>
            <a:endParaRPr lang="en-US" altLang="zh-CN" sz="900" dirty="0" smtClean="0"/>
          </a:p>
          <a:p>
            <a:pPr marL="171450" indent="-171450">
              <a:buFont typeface="Arial" panose="020B0604020202020204" pitchFamily="34" charset="0"/>
              <a:buChar char="•"/>
            </a:pPr>
            <a:endParaRPr lang="en-US" altLang="zh-CN" sz="900" dirty="0" smtClean="0"/>
          </a:p>
        </p:txBody>
      </p:sp>
    </p:spTree>
    <p:extLst>
      <p:ext uri="{BB962C8B-B14F-4D97-AF65-F5344CB8AC3E}">
        <p14:creationId xmlns:p14="http://schemas.microsoft.com/office/powerpoint/2010/main" val="1169181407"/>
      </p:ext>
    </p:extLst>
  </p:cSld>
  <p:clrMapOvr>
    <a:masterClrMapping/>
  </p:clrMapOvr>
  <p:transition>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69</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3987705097"/>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Tree>
    <p:extLst>
      <p:ext uri="{BB962C8B-B14F-4D97-AF65-F5344CB8AC3E}">
        <p14:creationId xmlns:p14="http://schemas.microsoft.com/office/powerpoint/2010/main" val="3435366881"/>
      </p:ext>
    </p:extLst>
  </p:cSld>
  <p:clrMapOvr>
    <a:masterClrMapping/>
  </p:clrMapOvr>
  <p:transition spd="med"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70</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specification, decomposition, distribution and enforcement for various types of policies such as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configuration policy, operational policy, decision policy, guard policy, etc.</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scopes </a:t>
            </a:r>
            <a:r>
              <a:rPr lang="en-US" dirty="0">
                <a:solidFill>
                  <a:schemeClr val="tx1">
                    <a:lumMod val="85000"/>
                    <a:lumOff val="15000"/>
                  </a:schemeClr>
                </a:solidFill>
              </a:rPr>
              <a:t>include, but are not limited </a:t>
            </a:r>
            <a:r>
              <a:rPr lang="en-US" dirty="0" smtClean="0">
                <a:solidFill>
                  <a:schemeClr val="tx1">
                    <a:lumMod val="85000"/>
                    <a:lumOff val="15000"/>
                  </a:schemeClr>
                </a:solidFill>
              </a:rPr>
              <a:t>to, infrastructure/network management, products and services, operation automation, and security.</a:t>
            </a:r>
            <a:endParaRPr lang="en-US" dirty="0">
              <a:solidFill>
                <a:schemeClr val="tx1">
                  <a:lumMod val="85000"/>
                  <a:lumOff val="15000"/>
                </a:schemeClr>
              </a:solidFill>
            </a:endParaRP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Policy CRUD interface: </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create/query/update/delete configuration, decision and operational policies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deployment interface:</a:t>
            </a:r>
          </a:p>
          <a:p>
            <a:pPr lvl="1"/>
            <a:r>
              <a:rPr lang="en-US" dirty="0" smtClean="0">
                <a:solidFill>
                  <a:schemeClr val="tx1">
                    <a:lumMod val="85000"/>
                    <a:lumOff val="15000"/>
                  </a:schemeClr>
                </a:solidFill>
              </a:rPr>
              <a:t>-    Provide UI and API options to deploy configuration, decision and operational policies</a:t>
            </a:r>
          </a:p>
          <a:p>
            <a:pPr marL="285750" indent="-285750">
              <a:buFontTx/>
              <a:buChar char="-"/>
            </a:pPr>
            <a:r>
              <a:rPr lang="en-US" dirty="0" smtClean="0">
                <a:solidFill>
                  <a:schemeClr val="tx1">
                    <a:lumMod val="85000"/>
                    <a:lumOff val="15000"/>
                  </a:schemeClr>
                </a:solidFill>
              </a:rPr>
              <a:t>Policy model CRUD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 query, update and delete policy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smtClean="0"/>
              <a:t>Service Registration/Discovery </a:t>
            </a:r>
            <a:r>
              <a:rPr lang="en-US" sz="800" dirty="0" smtClean="0"/>
              <a:t>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Tree>
    <p:extLst>
      <p:ext uri="{BB962C8B-B14F-4D97-AF65-F5344CB8AC3E}">
        <p14:creationId xmlns:p14="http://schemas.microsoft.com/office/powerpoint/2010/main" val="2591009598"/>
      </p:ext>
    </p:extLst>
  </p:cSld>
  <p:clrMapOvr>
    <a:masterClrMapping/>
  </p:clrMapOvr>
  <p:transition>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71</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r>
              <a:rPr lang="en-US" dirty="0" smtClean="0">
                <a:solidFill>
                  <a:schemeClr val="tx1">
                    <a:lumMod val="85000"/>
                    <a:lumOff val="15000"/>
                  </a:schemeClr>
                </a:solidFill>
              </a:rPr>
              <a:t>:</a:t>
            </a:r>
          </a:p>
          <a:p>
            <a:pPr marL="285750" indent="-285750">
              <a:buFontTx/>
              <a:buChar char="-"/>
            </a:pPr>
            <a:r>
              <a:rPr lang="en-US" dirty="0" smtClean="0">
                <a:solidFill>
                  <a:schemeClr val="tx1">
                    <a:lumMod val="85000"/>
                    <a:lumOff val="15000"/>
                  </a:schemeClr>
                </a:solidFill>
              </a:rPr>
              <a:t>Message Router Pub/Sub Service </a:t>
            </a:r>
            <a:r>
              <a:rPr lang="en-US" dirty="0">
                <a:solidFill>
                  <a:schemeClr val="tx1">
                    <a:lumMod val="85000"/>
                    <a:lumOff val="15000"/>
                  </a:schemeClr>
                </a:solidFill>
              </a:rPr>
              <a:t>Interface</a:t>
            </a:r>
            <a:r>
              <a:rPr lang="en-US" dirty="0" smtClean="0">
                <a:solidFill>
                  <a:schemeClr val="tx1">
                    <a:lumMod val="85000"/>
                    <a:lumOff val="15000"/>
                  </a:schemeClr>
                </a:solidFill>
              </a:rPr>
              <a:t>, from:  Data Movement as a Platform</a:t>
            </a:r>
          </a:p>
          <a:p>
            <a:pPr marL="285750" indent="-285750">
              <a:buFontTx/>
              <a:buChar char="-"/>
            </a:pPr>
            <a:r>
              <a:rPr lang="en-US" dirty="0" smtClean="0">
                <a:solidFill>
                  <a:schemeClr val="tx1">
                    <a:lumMod val="85000"/>
                    <a:lumOff val="15000"/>
                  </a:schemeClr>
                </a:solidFill>
              </a:rPr>
              <a:t>Service Registration/Discovery </a:t>
            </a:r>
            <a:r>
              <a:rPr lang="en-US" dirty="0">
                <a:solidFill>
                  <a:schemeClr val="tx1">
                    <a:lumMod val="85000"/>
                    <a:lumOff val="15000"/>
                  </a:schemeClr>
                </a:solidFill>
              </a:rPr>
              <a:t>Interface, </a:t>
            </a:r>
            <a:r>
              <a:rPr lang="en-US" dirty="0" smtClean="0">
                <a:solidFill>
                  <a:schemeClr val="tx1">
                    <a:lumMod val="85000"/>
                    <a:lumOff val="15000"/>
                  </a:schemeClr>
                </a:solidFill>
              </a:rPr>
              <a:t>from: </a:t>
            </a:r>
            <a:r>
              <a:rPr lang="en-US" dirty="0" err="1" smtClean="0">
                <a:solidFill>
                  <a:schemeClr val="tx1">
                    <a:lumMod val="85000"/>
                    <a:lumOff val="15000"/>
                  </a:schemeClr>
                </a:solidFill>
              </a:rPr>
              <a:t>Microservices</a:t>
            </a:r>
            <a:r>
              <a:rPr lang="en-US" dirty="0" smtClean="0">
                <a:solidFill>
                  <a:schemeClr val="tx1">
                    <a:lumMod val="85000"/>
                    <a:lumOff val="15000"/>
                  </a:schemeClr>
                </a:solidFill>
              </a:rPr>
              <a:t> Bus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VNF/VM LCM Interface, from: Generic NF controller</a:t>
            </a:r>
          </a:p>
          <a:p>
            <a:pPr marL="285750" indent="-285750">
              <a:buFontTx/>
              <a:buChar char="-"/>
            </a:pPr>
            <a:r>
              <a:rPr lang="en-US" dirty="0" smtClean="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smtClean="0">
                <a:solidFill>
                  <a:schemeClr val="tx1">
                    <a:lumMod val="85000"/>
                    <a:lumOff val="15000"/>
                  </a:schemeClr>
                </a:solidFill>
              </a:rPr>
              <a:t>Network </a:t>
            </a:r>
            <a:r>
              <a:rPr lang="en-US" dirty="0">
                <a:solidFill>
                  <a:schemeClr val="tx1">
                    <a:lumMod val="85000"/>
                    <a:lumOff val="15000"/>
                  </a:schemeClr>
                </a:solidFill>
              </a:rPr>
              <a:t>Service LCM </a:t>
            </a:r>
            <a:r>
              <a:rPr lang="en-US" dirty="0" smtClean="0">
                <a:solidFill>
                  <a:schemeClr val="tx1">
                    <a:lumMod val="85000"/>
                    <a:lumOff val="15000"/>
                  </a:schemeClr>
                </a:solidFill>
              </a:rPr>
              <a:t>Interface</a:t>
            </a:r>
            <a:r>
              <a:rPr lang="en-US" dirty="0">
                <a:solidFill>
                  <a:schemeClr val="tx1">
                    <a:lumMod val="85000"/>
                    <a:lumOff val="15000"/>
                  </a:schemeClr>
                </a:solidFill>
              </a:rPr>
              <a:t>, from: </a:t>
            </a:r>
            <a:r>
              <a:rPr lang="en-US" dirty="0" smtClean="0">
                <a:solidFill>
                  <a:schemeClr val="tx1">
                    <a:lumMod val="85000"/>
                    <a:lumOff val="15000"/>
                  </a:schemeClr>
                </a:solidFill>
              </a:rPr>
              <a:t>Service Orchestrator</a:t>
            </a:r>
          </a:p>
          <a:p>
            <a:pPr marL="285750" indent="-285750">
              <a:buFontTx/>
              <a:buChar char="-"/>
            </a:pPr>
            <a:r>
              <a:rPr lang="en-US" dirty="0" smtClean="0">
                <a:solidFill>
                  <a:schemeClr val="tx1">
                    <a:lumMod val="85000"/>
                    <a:lumOff val="15000"/>
                  </a:schemeClr>
                </a:solidFill>
              </a:rPr>
              <a:t>Network Service LCM Interface, from: Virtual Controllers (APPC and VFC)</a:t>
            </a:r>
          </a:p>
          <a:p>
            <a:pPr marL="285750" indent="-285750">
              <a:buFontTx/>
              <a:buChar char="-"/>
            </a:pPr>
            <a:r>
              <a:rPr lang="en-US" dirty="0" smtClean="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dirty="0" smtClean="0">
                <a:solidFill>
                  <a:schemeClr val="tx1">
                    <a:lumMod val="85000"/>
                    <a:lumOff val="15000"/>
                  </a:schemeClr>
                </a:solidFill>
              </a:rPr>
              <a:t>Operational policy model</a:t>
            </a:r>
          </a:p>
          <a:p>
            <a:pPr marL="285750" indent="-285750">
              <a:buFontTx/>
              <a:buChar char="-"/>
            </a:pPr>
            <a:r>
              <a:rPr lang="en-US" dirty="0" smtClean="0">
                <a:solidFill>
                  <a:schemeClr val="tx1">
                    <a:lumMod val="85000"/>
                    <a:lumOff val="15000"/>
                  </a:schemeClr>
                </a:solidFill>
              </a:rPr>
              <a:t>Configuration policy model</a:t>
            </a:r>
          </a:p>
          <a:p>
            <a:pPr marL="285750" indent="-285750">
              <a:buFontTx/>
              <a:buChar char="-"/>
            </a:pPr>
            <a:r>
              <a:rPr lang="en-US" dirty="0" smtClean="0">
                <a:solidFill>
                  <a:schemeClr val="tx1">
                    <a:lumMod val="85000"/>
                    <a:lumOff val="15000"/>
                  </a:schemeClr>
                </a:solidFill>
              </a:rPr>
              <a:t>Resource model in the catalog</a:t>
            </a:r>
          </a:p>
          <a:p>
            <a:pPr marL="285750" indent="-285750">
              <a:buFontTx/>
              <a:buChar char="-"/>
            </a:pPr>
            <a:r>
              <a:rPr lang="en-US" dirty="0" smtClean="0">
                <a:solidFill>
                  <a:schemeClr val="tx1">
                    <a:lumMod val="85000"/>
                    <a:lumOff val="15000"/>
                  </a:schemeClr>
                </a:solidFill>
              </a:rPr>
              <a:t>Service model in the catalog</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dirty="0" smtClean="0"/>
              <a:t>Service Registration/Discovery 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spTree>
    <p:extLst>
      <p:ext uri="{BB962C8B-B14F-4D97-AF65-F5344CB8AC3E}">
        <p14:creationId xmlns:p14="http://schemas.microsoft.com/office/powerpoint/2010/main" val="496933531"/>
      </p:ext>
    </p:extLst>
  </p:cSld>
  <p:clrMapOvr>
    <a:masterClrMapping/>
  </p:clrMapOvr>
  <p:transition>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Recommendations for Beijing Release</a:t>
            </a:r>
            <a:endParaRPr lang="en-US" dirty="0"/>
          </a:p>
        </p:txBody>
      </p:sp>
      <p:sp>
        <p:nvSpPr>
          <p:cNvPr id="4" name="Text Placeholder 3"/>
          <p:cNvSpPr>
            <a:spLocks noGrp="1"/>
          </p:cNvSpPr>
          <p:nvPr>
            <p:ph type="body" sz="quarter" idx="10"/>
          </p:nvPr>
        </p:nvSpPr>
        <p:spPr/>
        <p:txBody>
          <a:bodyPr>
            <a:normAutofit fontScale="62500" lnSpcReduction="20000"/>
          </a:bodyPr>
          <a:lstStyle/>
          <a:p>
            <a:r>
              <a:rPr lang="en-US" dirty="0" smtClean="0"/>
              <a:t>Release Theme is Platform Maturity/S3P, key Architecture Principles: Modular, </a:t>
            </a:r>
            <a:r>
              <a:rPr lang="en-US" dirty="0" err="1" smtClean="0"/>
              <a:t>Microservices</a:t>
            </a:r>
            <a:r>
              <a:rPr lang="en-US" dirty="0" smtClean="0"/>
              <a:t>, Model-driven</a:t>
            </a:r>
          </a:p>
          <a:p>
            <a:r>
              <a:rPr lang="en-US" dirty="0" smtClean="0"/>
              <a:t>Achievable </a:t>
            </a:r>
            <a:r>
              <a:rPr lang="en-US" b="1" u="sng" dirty="0" smtClean="0"/>
              <a:t>Recommendations</a:t>
            </a:r>
            <a:r>
              <a:rPr lang="en-US" dirty="0" smtClean="0"/>
              <a:t> for Beijing to  begin aligning with target architecture</a:t>
            </a:r>
          </a:p>
          <a:p>
            <a:pPr lvl="0"/>
            <a:r>
              <a:rPr lang="en-US" dirty="0"/>
              <a:t>Modular:</a:t>
            </a:r>
          </a:p>
          <a:p>
            <a:pPr lvl="1"/>
            <a:r>
              <a:rPr lang="en-US" dirty="0"/>
              <a:t>Improve APIs between components.  Document them using </a:t>
            </a:r>
            <a:r>
              <a:rPr lang="en-US" dirty="0" smtClean="0"/>
              <a:t>Swagger.</a:t>
            </a:r>
            <a:endParaRPr lang="en-US" dirty="0"/>
          </a:p>
          <a:p>
            <a:pPr lvl="1"/>
            <a:r>
              <a:rPr lang="en-US" dirty="0"/>
              <a:t>Align interfaces with industry standards, where available/appropriate </a:t>
            </a:r>
            <a:r>
              <a:rPr lang="en-US" dirty="0" smtClean="0"/>
              <a:t>(for example, </a:t>
            </a:r>
            <a:r>
              <a:rPr lang="en-US" dirty="0"/>
              <a:t>ETSI</a:t>
            </a:r>
            <a:r>
              <a:rPr lang="en-US" b="1" i="1" dirty="0"/>
              <a:t> </a:t>
            </a:r>
            <a:r>
              <a:rPr lang="en-US" dirty="0" smtClean="0"/>
              <a:t>SOL-003, </a:t>
            </a:r>
            <a:r>
              <a:rPr lang="en-US" dirty="0"/>
              <a:t>SOL-005, MEF Interlude, Legato, etc.)</a:t>
            </a:r>
          </a:p>
          <a:p>
            <a:pPr lvl="0"/>
            <a:r>
              <a:rPr lang="en-US" dirty="0" err="1"/>
              <a:t>Microservices</a:t>
            </a:r>
            <a:r>
              <a:rPr lang="en-US" dirty="0"/>
              <a:t>-based</a:t>
            </a:r>
          </a:p>
          <a:p>
            <a:pPr lvl="1"/>
            <a:r>
              <a:rPr lang="en-US" dirty="0"/>
              <a:t>Use OOM for onboarding, instantiation (support MSB natively)</a:t>
            </a:r>
            <a:r>
              <a:rPr lang="en-US" b="1" i="1" dirty="0"/>
              <a:t>, </a:t>
            </a:r>
            <a:r>
              <a:rPr lang="en-US" dirty="0" smtClean="0"/>
              <a:t>scalability</a:t>
            </a:r>
          </a:p>
          <a:p>
            <a:pPr lvl="1"/>
            <a:r>
              <a:rPr lang="en-US" dirty="0" smtClean="0"/>
              <a:t>Register </a:t>
            </a:r>
            <a:r>
              <a:rPr lang="en-US" dirty="0"/>
              <a:t>with MSB</a:t>
            </a:r>
          </a:p>
          <a:p>
            <a:pPr lvl="1"/>
            <a:r>
              <a:rPr lang="en-US" dirty="0"/>
              <a:t>Use </a:t>
            </a:r>
            <a:r>
              <a:rPr lang="en-US" dirty="0" err="1"/>
              <a:t>microservices</a:t>
            </a:r>
            <a:r>
              <a:rPr lang="en-US" dirty="0"/>
              <a:t> best practices (e.g., separate data from the component, use common KV stores/databases, for KV stores – prefer Consul, etc.)</a:t>
            </a:r>
          </a:p>
          <a:p>
            <a:pPr lvl="0"/>
            <a:r>
              <a:rPr lang="en-US" dirty="0"/>
              <a:t>Model-driven</a:t>
            </a:r>
          </a:p>
          <a:p>
            <a:pPr lvl="1"/>
            <a:r>
              <a:rPr lang="en-US" dirty="0"/>
              <a:t>Align with info/data models from the Modeling Subcommittee (published </a:t>
            </a:r>
            <a:r>
              <a:rPr lang="en-US" dirty="0" smtClean="0"/>
              <a:t>December 2017)</a:t>
            </a:r>
            <a:endParaRPr lang="en-US" dirty="0"/>
          </a:p>
          <a:p>
            <a:pPr lvl="1"/>
            <a:r>
              <a:rPr lang="en-US" dirty="0"/>
              <a:t>Explore ways to use model-driven principles inside each component</a:t>
            </a:r>
            <a:r>
              <a:rPr lang="en-US" b="1" i="1" dirty="0"/>
              <a:t> </a:t>
            </a:r>
            <a:r>
              <a:rPr lang="en-US" dirty="0"/>
              <a:t>as well as across various components </a:t>
            </a:r>
            <a:r>
              <a:rPr lang="en-US" b="1" i="1" dirty="0"/>
              <a:t>(SDC, SO, VFC, APPC, ..)</a:t>
            </a:r>
            <a:endParaRPr lang="en-US" dirty="0"/>
          </a:p>
          <a:p>
            <a:pPr lvl="0"/>
            <a:r>
              <a:rPr lang="en-US" dirty="0" smtClean="0"/>
              <a:t>S3P </a:t>
            </a:r>
            <a:r>
              <a:rPr lang="en-US" dirty="0" smtClean="0">
                <a:solidFill>
                  <a:srgbClr val="FF0000"/>
                </a:solidFill>
              </a:rPr>
              <a:t>(see Jason Hunt 1/4 TSC presentation for list of projects providing support for S3P)</a:t>
            </a:r>
            <a:endParaRPr lang="en-US" dirty="0">
              <a:solidFill>
                <a:srgbClr val="FF0000"/>
              </a:solidFill>
            </a:endParaRPr>
          </a:p>
          <a:p>
            <a:pPr lvl="1"/>
            <a:r>
              <a:rPr lang="en-US" dirty="0"/>
              <a:t>Use common libraries/SDKs/common services </a:t>
            </a:r>
            <a:r>
              <a:rPr lang="en-US" dirty="0" smtClean="0"/>
              <a:t>where possible to </a:t>
            </a:r>
            <a:r>
              <a:rPr lang="en-US" dirty="0"/>
              <a:t>improve overall system resiliency/reliability</a:t>
            </a:r>
          </a:p>
          <a:p>
            <a:pPr lvl="1"/>
            <a:r>
              <a:rPr lang="en-US" dirty="0"/>
              <a:t>More focus on common services (where possible) also to help reduce testing</a:t>
            </a:r>
          </a:p>
          <a:p>
            <a:pPr lvl="1"/>
            <a:r>
              <a:rPr lang="en-US" dirty="0"/>
              <a:t>MUSIC for managing various ONAP components states, DB replication in a consistent manner </a:t>
            </a:r>
          </a:p>
          <a:p>
            <a:pPr lvl="1"/>
            <a:r>
              <a:rPr lang="en-US" dirty="0"/>
              <a:t>Enhanced AAF to support credential management for </a:t>
            </a:r>
            <a:r>
              <a:rPr lang="en-US" dirty="0" smtClean="0"/>
              <a:t>certificates</a:t>
            </a:r>
          </a:p>
          <a:p>
            <a:pPr lvl="1"/>
            <a:r>
              <a:rPr lang="en-US" dirty="0" smtClean="0"/>
              <a:t>Support Image Management service to enhance security, virus checking, etc.</a:t>
            </a:r>
            <a:endParaRPr lang="en-US" dirty="0"/>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74</a:t>
            </a:fld>
            <a:endParaRPr lang="en-US" dirty="0"/>
          </a:p>
        </p:txBody>
      </p:sp>
      <p:sp>
        <p:nvSpPr>
          <p:cNvPr id="3" name="Title 2"/>
          <p:cNvSpPr>
            <a:spLocks noGrp="1"/>
          </p:cNvSpPr>
          <p:nvPr>
            <p:ph type="title"/>
          </p:nvPr>
        </p:nvSpPr>
        <p:spPr/>
        <p:txBody>
          <a:bodyPr>
            <a:normAutofit fontScale="90000"/>
          </a:bodyPr>
          <a:lstStyle/>
          <a:p>
            <a:r>
              <a:rPr lang="en-US" dirty="0" smtClean="0"/>
              <a:t>Suggestions for Casablanca (in progress)</a:t>
            </a:r>
            <a:endParaRPr lang="en-US" dirty="0"/>
          </a:p>
        </p:txBody>
      </p:sp>
      <p:sp>
        <p:nvSpPr>
          <p:cNvPr id="4" name="Text Placeholder 3"/>
          <p:cNvSpPr>
            <a:spLocks noGrp="1"/>
          </p:cNvSpPr>
          <p:nvPr>
            <p:ph type="body" sz="quarter" idx="10"/>
          </p:nvPr>
        </p:nvSpPr>
        <p:spPr/>
        <p:txBody>
          <a:bodyPr>
            <a:normAutofit fontScale="70000" lnSpcReduction="20000"/>
          </a:bodyPr>
          <a:lstStyle/>
          <a:p>
            <a:pPr marL="0" indent="0">
              <a:buNone/>
            </a:pPr>
            <a:r>
              <a:rPr lang="en-US" dirty="0" smtClean="0"/>
              <a:t>Still WIP – shared here so PTLs can begin to think about roadmap items</a:t>
            </a:r>
          </a:p>
          <a:p>
            <a:pPr marL="514350" indent="-514350">
              <a:buFont typeface="+mj-lt"/>
              <a:buAutoNum type="arabicPeriod"/>
            </a:pPr>
            <a:r>
              <a:rPr lang="en-US" dirty="0" smtClean="0"/>
              <a:t>External </a:t>
            </a:r>
            <a:r>
              <a:rPr lang="en-US" dirty="0"/>
              <a:t>APIs: External actors view ONAP as a black box. This should simplify the ONAP architecture/interfaces, leveraging the APIs developed by the Ext API project (</a:t>
            </a:r>
            <a:r>
              <a:rPr lang="en-US" dirty="0" err="1"/>
              <a:t>eg</a:t>
            </a:r>
            <a:r>
              <a:rPr lang="en-US" dirty="0"/>
              <a:t>, MEF LSO, TM Forum </a:t>
            </a:r>
            <a:r>
              <a:rPr lang="en-US" dirty="0" err="1"/>
              <a:t>etc</a:t>
            </a:r>
            <a:r>
              <a:rPr lang="en-US" dirty="0"/>
              <a:t>).</a:t>
            </a:r>
          </a:p>
          <a:p>
            <a:pPr marL="514350" indent="-514350">
              <a:buFont typeface="+mj-lt"/>
              <a:buAutoNum type="arabicPeriod"/>
            </a:pPr>
            <a:r>
              <a:rPr lang="en-US" dirty="0" smtClean="0"/>
              <a:t>Explore </a:t>
            </a:r>
            <a:r>
              <a:rPr lang="en-US" dirty="0"/>
              <a:t>Database harmonization: </a:t>
            </a:r>
            <a:r>
              <a:rPr lang="en-US" dirty="0" smtClean="0"/>
              <a:t>Reduce number of databases in ONAP – perhaps one per type? (SQL/</a:t>
            </a:r>
            <a:r>
              <a:rPr lang="en-US" dirty="0" err="1" smtClean="0"/>
              <a:t>noSQL</a:t>
            </a:r>
            <a:r>
              <a:rPr lang="en-US" dirty="0" smtClean="0"/>
              <a:t>/KV store/</a:t>
            </a:r>
            <a:r>
              <a:rPr lang="en-US" dirty="0" err="1" smtClean="0"/>
              <a:t>etc</a:t>
            </a:r>
            <a:r>
              <a:rPr lang="en-US" dirty="0" smtClean="0"/>
              <a:t>).</a:t>
            </a:r>
          </a:p>
          <a:p>
            <a:pPr marL="971550" lvl="1" indent="-514350">
              <a:buFont typeface="+mj-lt"/>
              <a:buAutoNum type="alphaLcPeriod"/>
            </a:pPr>
            <a:r>
              <a:rPr lang="en-US" dirty="0"/>
              <a:t>Support for DB as  a </a:t>
            </a:r>
            <a:r>
              <a:rPr lang="en-US" dirty="0" smtClean="0"/>
              <a:t>service, rather than independent DB per component?</a:t>
            </a:r>
          </a:p>
          <a:p>
            <a:pPr marL="514350" indent="-514350">
              <a:buFont typeface="+mj-lt"/>
              <a:buAutoNum type="arabicPeriod"/>
            </a:pPr>
            <a:r>
              <a:rPr lang="en-US" dirty="0" smtClean="0"/>
              <a:t>API </a:t>
            </a:r>
            <a:r>
              <a:rPr lang="en-US" dirty="0"/>
              <a:t>Improvements: Currently, ONAP internal interactions are mostly handled via REST-like APIs. We need to enhance the ONAP architecture to support RESTFUL APIs. We also need to ensure that the ONAP platform can handle cloud-native APIs and models. </a:t>
            </a:r>
            <a:endParaRPr lang="en-US" dirty="0" smtClean="0"/>
          </a:p>
          <a:p>
            <a:pPr marL="514350" indent="-514350">
              <a:buFont typeface="+mj-lt"/>
              <a:buAutoNum type="arabicPeriod"/>
            </a:pPr>
            <a:r>
              <a:rPr lang="en-US" dirty="0" smtClean="0"/>
              <a:t>API Versioning Support</a:t>
            </a:r>
          </a:p>
          <a:p>
            <a:pPr marL="514350" indent="-514350">
              <a:buFont typeface="+mj-lt"/>
              <a:buAutoNum type="arabicPeriod"/>
            </a:pPr>
            <a:r>
              <a:rPr lang="en-US" dirty="0" smtClean="0"/>
              <a:t>Support </a:t>
            </a:r>
            <a:r>
              <a:rPr lang="en-US" dirty="0"/>
              <a:t>for Identity </a:t>
            </a:r>
            <a:r>
              <a:rPr lang="en-US" dirty="0" smtClean="0"/>
              <a:t>Management in SDC</a:t>
            </a:r>
            <a:endParaRPr lang="en-US" dirty="0"/>
          </a:p>
          <a:p>
            <a:pPr marL="514350" indent="-514350">
              <a:buFont typeface="+mj-lt"/>
              <a:buAutoNum type="arabicPeriod"/>
            </a:pPr>
            <a:r>
              <a:rPr lang="en-US" dirty="0" smtClean="0"/>
              <a:t>Support </a:t>
            </a:r>
            <a:r>
              <a:rPr lang="en-US" dirty="0"/>
              <a:t>for Security </a:t>
            </a:r>
            <a:r>
              <a:rPr lang="en-US" dirty="0" smtClean="0"/>
              <a:t>Management. </a:t>
            </a:r>
          </a:p>
          <a:p>
            <a:pPr marL="514350" indent="-514350">
              <a:buFont typeface="+mj-lt"/>
              <a:buAutoNum type="arabicPeriod"/>
            </a:pPr>
            <a:r>
              <a:rPr lang="en-US" dirty="0" smtClean="0"/>
              <a:t>Support for Beijing-&gt;Casablanca upgrade. In-service upgrades per component?  </a:t>
            </a:r>
          </a:p>
          <a:p>
            <a:pPr marL="514350" indent="-514350">
              <a:buFont typeface="+mj-lt"/>
              <a:buAutoNum type="arabicPeriod"/>
            </a:pPr>
            <a:r>
              <a:rPr lang="en-US" dirty="0" smtClean="0"/>
              <a:t>Geo-redundancy </a:t>
            </a:r>
            <a:r>
              <a:rPr lang="en-US" dirty="0"/>
              <a:t>– move from real-time (strong) consistency to eventual consistency model </a:t>
            </a:r>
            <a:endParaRPr lang="en-US" dirty="0" smtClean="0"/>
          </a:p>
          <a:p>
            <a:pPr marL="514350" indent="-514350">
              <a:buFont typeface="+mj-lt"/>
              <a:buAutoNum type="arabicPeriod"/>
            </a:pPr>
            <a:r>
              <a:rPr lang="en-US" dirty="0" smtClean="0"/>
              <a:t>Multi-tenancy </a:t>
            </a:r>
            <a:r>
              <a:rPr lang="en-US" dirty="0"/>
              <a:t>support  </a:t>
            </a:r>
            <a:endParaRPr lang="en-US" dirty="0" smtClean="0"/>
          </a:p>
        </p:txBody>
      </p:sp>
    </p:spTree>
    <p:extLst>
      <p:ext uri="{BB962C8B-B14F-4D97-AF65-F5344CB8AC3E}">
        <p14:creationId xmlns:p14="http://schemas.microsoft.com/office/powerpoint/2010/main" val="1147323004"/>
      </p:ext>
    </p:extLst>
  </p:cSld>
  <p:clrMapOvr>
    <a:masterClrMapping/>
  </p:clrMapOvr>
  <p:transition>
    <p:wipe dir="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ONAP </a:t>
            </a:r>
            <a:r>
              <a:rPr lang="en-US" sz="3200" b="1" dirty="0" smtClean="0">
                <a:solidFill>
                  <a:schemeClr val="tx1"/>
                </a:solidFill>
              </a:rPr>
              <a:t>External APIs</a:t>
            </a:r>
            <a:r>
              <a:rPr lang="en-US" sz="3200" b="1" dirty="0" smtClean="0">
                <a:solidFill>
                  <a:schemeClr val="tx1"/>
                </a:solidFill>
              </a:rPr>
              <a:t/>
            </a:r>
            <a:br>
              <a:rPr lang="en-US" sz="3200" b="1" dirty="0" smtClean="0">
                <a:solidFill>
                  <a:schemeClr val="tx1"/>
                </a:solidFill>
              </a:rPr>
            </a:br>
            <a:r>
              <a:rPr lang="en-US" sz="3200" b="1" dirty="0">
                <a:solidFill>
                  <a:schemeClr val="tx1"/>
                </a:solidFill>
              </a:rPr>
              <a:t/>
            </a:r>
            <a:br>
              <a:rPr lang="en-US" sz="3200" b="1" dirty="0">
                <a:solidFill>
                  <a:schemeClr val="tx1"/>
                </a:solidFill>
              </a:rPr>
            </a:br>
            <a:r>
              <a:rPr lang="en-US" sz="2400" b="1" dirty="0" smtClean="0">
                <a:solidFill>
                  <a:srgbClr val="FF0000"/>
                </a:solidFill>
              </a:rPr>
              <a:t>Work in Progress (</a:t>
            </a:r>
            <a:r>
              <a:rPr lang="en-US" sz="2400" b="1" dirty="0" smtClean="0">
                <a:solidFill>
                  <a:srgbClr val="FF0000"/>
                </a:solidFill>
              </a:rPr>
              <a:t>R2+ </a:t>
            </a:r>
            <a:r>
              <a:rPr lang="en-US" sz="2400" b="1" dirty="0" smtClean="0">
                <a:solidFill>
                  <a:srgbClr val="FF0000"/>
                </a:solidFill>
              </a:rPr>
              <a:t>Capabilities)…</a:t>
            </a:r>
            <a:endParaRPr lang="en-US" sz="105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783932139"/>
      </p:ext>
    </p:extLst>
  </p:cSld>
  <p:clrMapOvr>
    <a:masterClrMapping/>
  </p:clrMapOvr>
  <p:transition>
    <p:wipe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t>ONAP External APIs</a:t>
            </a:r>
          </a:p>
        </p:txBody>
      </p:sp>
      <p:sp>
        <p:nvSpPr>
          <p:cNvPr id="40" name="Content Placeholder 2"/>
          <p:cNvSpPr>
            <a:spLocks noGrp="1"/>
          </p:cNvSpPr>
          <p:nvPr>
            <p:ph idx="4294967295"/>
          </p:nvPr>
        </p:nvSpPr>
        <p:spPr>
          <a:xfrm>
            <a:off x="843677" y="947057"/>
            <a:ext cx="10504646" cy="5386060"/>
          </a:xfrm>
          <a:prstGeom prst="rect">
            <a:avLst/>
          </a:prstGeom>
        </p:spPr>
        <p:txBody>
          <a:bodyPr>
            <a:normAutofit fontScale="92500" lnSpcReduction="10000"/>
          </a:bodyPr>
          <a:lstStyle/>
          <a:p>
            <a:r>
              <a:rPr lang="en-US" dirty="0" smtClean="0"/>
              <a:t>ONAP External APIs expose </a:t>
            </a:r>
            <a:r>
              <a:rPr lang="en-US" dirty="0"/>
              <a:t>the capabilities of ONAP.  </a:t>
            </a:r>
            <a:r>
              <a:rPr lang="en-US" dirty="0" smtClean="0"/>
              <a:t>They allow ONAP to be viewed as a “black box” by providing </a:t>
            </a:r>
            <a:r>
              <a:rPr lang="en-US" dirty="0"/>
              <a:t>an abstracted view of the ONAP capabilities.  </a:t>
            </a:r>
            <a:endParaRPr lang="en-US" dirty="0" smtClean="0"/>
          </a:p>
          <a:p>
            <a:r>
              <a:rPr lang="en-US" dirty="0" smtClean="0"/>
              <a:t>They support </a:t>
            </a:r>
            <a:r>
              <a:rPr lang="en-US" dirty="0"/>
              <a:t>that an external consumer of ONAP capabilities can be authenticated and authorized.  </a:t>
            </a:r>
            <a:r>
              <a:rPr lang="en-US" dirty="0" smtClean="0"/>
              <a:t>They can </a:t>
            </a:r>
            <a:r>
              <a:rPr lang="en-US" dirty="0"/>
              <a:t>also be used for connecting to systems where ONAP uses the capabilities of other systems.</a:t>
            </a:r>
          </a:p>
          <a:p>
            <a:r>
              <a:rPr lang="en-US" dirty="0"/>
              <a:t>Note 1: External API does not include all the B2B capabilities of exposure (e.g. partner management)</a:t>
            </a:r>
          </a:p>
          <a:p>
            <a:r>
              <a:rPr lang="en-US" dirty="0"/>
              <a:t>Note 2: The case where trusted providers of a service (e.g. operator owned transport, or cloud infrastructure) do not need to pass through External API.</a:t>
            </a:r>
          </a:p>
          <a:p>
            <a:r>
              <a:rPr lang="en-US" dirty="0" smtClean="0"/>
              <a:t>For example, External APIs between ONAP and BSS/OSS allow Service Providers to utilize the capabilities of ONAP while using their existing BSS/OSS environment minimizing customization</a:t>
            </a:r>
          </a:p>
          <a:p>
            <a:endParaRPr lang="en-US" dirty="0" smtClean="0"/>
          </a:p>
          <a:p>
            <a:endParaRPr lang="en-US" dirty="0"/>
          </a:p>
          <a:p>
            <a:endParaRPr lang="en-US" dirty="0"/>
          </a:p>
        </p:txBody>
      </p:sp>
    </p:spTree>
    <p:extLst>
      <p:ext uri="{BB962C8B-B14F-4D97-AF65-F5344CB8AC3E}">
        <p14:creationId xmlns:p14="http://schemas.microsoft.com/office/powerpoint/2010/main" val="284883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175917"/>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sz="1798" b="1" u="sng" dirty="0">
              <a:solidFill>
                <a:schemeClr val="tx1"/>
              </a:solidFill>
            </a:endParaRPr>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7859396" cy="911340"/>
          </a:xfrm>
          <a:prstGeom prst="rect">
            <a:avLst/>
          </a:prstGeom>
          <a:noFill/>
        </p:spPr>
        <p:txBody>
          <a:bodyPr wrap="none" rtlCol="0">
            <a:spAutoFit/>
          </a:bodyPr>
          <a:lstStyle/>
          <a:p>
            <a:r>
              <a:rPr lang="en-US" sz="5322" b="1" dirty="0">
                <a:solidFill>
                  <a:schemeClr val="bg1"/>
                </a:solidFill>
              </a:rPr>
              <a:t>REFERENCE ARCHITECTURE</a:t>
            </a: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1" name="Oval 60"/>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65" name="Oval 6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9" name="Oval 118"/>
          <p:cNvSpPr/>
          <p:nvPr/>
        </p:nvSpPr>
        <p:spPr>
          <a:xfrm>
            <a:off x="4588983" y="4185802"/>
            <a:ext cx="2513763" cy="1129557"/>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3" name="Oval 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22" name="TextBox 121"/>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24" name="TextBox 123"/>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1717665478"/>
      </p:ext>
    </p:extLst>
  </p:cSld>
  <p:clrMapOvr>
    <a:masterClrMapping/>
  </p:clrMapOvr>
  <p:transition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a:off x="3109647" y="2813758"/>
            <a:ext cx="5727873" cy="130945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nSpc>
                <a:spcPct val="90000"/>
              </a:lnSpc>
            </a:pPr>
            <a:r>
              <a:rPr lang="en-US" sz="1798" b="1" dirty="0">
                <a:solidFill>
                  <a:schemeClr val="bg1"/>
                </a:solidFill>
              </a:rPr>
              <a:t>Service Orchestration Functionality</a:t>
            </a:r>
          </a:p>
        </p:txBody>
      </p:sp>
      <p:sp>
        <p:nvSpPr>
          <p:cNvPr id="64" name="Rounded Rectangular Callout 63"/>
          <p:cNvSpPr/>
          <p:nvPr/>
        </p:nvSpPr>
        <p:spPr>
          <a:xfrm>
            <a:off x="95650" y="2722694"/>
            <a:ext cx="2221314" cy="1824822"/>
          </a:xfrm>
          <a:prstGeom prst="wedgeRoundRectCallout">
            <a:avLst>
              <a:gd name="adj1" fmla="val 59010"/>
              <a:gd name="adj2" fmla="val -2844"/>
              <a:gd name="adj3" fmla="val 16667"/>
            </a:avLst>
          </a:prstGeom>
          <a:solidFill>
            <a:schemeClr val="accent2">
              <a:lumMod val="20000"/>
              <a:lumOff val="80000"/>
              <a:alpha val="89804"/>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state info;</a:t>
            </a:r>
          </a:p>
          <a:p>
            <a:pPr algn="ctr"/>
            <a:r>
              <a:rPr lang="en-US" sz="1398" dirty="0">
                <a:solidFill>
                  <a:schemeClr val="tx1"/>
                </a:solidFill>
              </a:rPr>
              <a:t>Service performance &amp; quality;</a:t>
            </a:r>
          </a:p>
          <a:p>
            <a:pPr algn="ctr"/>
            <a:r>
              <a:rPr lang="en-US" sz="1398" dirty="0">
                <a:solidFill>
                  <a:schemeClr val="tx1"/>
                </a:solidFill>
              </a:rPr>
              <a:t>Service related alerts;</a:t>
            </a:r>
          </a:p>
        </p:txBody>
      </p:sp>
      <p:sp>
        <p:nvSpPr>
          <p:cNvPr id="65" name="Rounded Rectangular Callout 64"/>
          <p:cNvSpPr/>
          <p:nvPr/>
        </p:nvSpPr>
        <p:spPr>
          <a:xfrm>
            <a:off x="9537275" y="2879211"/>
            <a:ext cx="2642032" cy="1642306"/>
          </a:xfrm>
          <a:prstGeom prst="wedgeRoundRectCallout">
            <a:avLst>
              <a:gd name="adj1" fmla="val -55602"/>
              <a:gd name="adj2" fmla="val -2593"/>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Dynamic service control;</a:t>
            </a:r>
          </a:p>
          <a:p>
            <a:pPr algn="ctr"/>
            <a:r>
              <a:rPr lang="en-US" sz="1398" dirty="0">
                <a:solidFill>
                  <a:schemeClr val="tx1"/>
                </a:solidFill>
              </a:rPr>
              <a:t>Service parameter </a:t>
            </a:r>
            <a:r>
              <a:rPr lang="en-US" sz="1398" dirty="0" err="1">
                <a:solidFill>
                  <a:schemeClr val="tx1"/>
                </a:solidFill>
              </a:rPr>
              <a:t>config</a:t>
            </a:r>
            <a:r>
              <a:rPr lang="en-US" sz="1398" dirty="0">
                <a:solidFill>
                  <a:schemeClr val="tx1"/>
                </a:solidFill>
              </a:rPr>
              <a:t>;</a:t>
            </a:r>
          </a:p>
          <a:p>
            <a:pPr algn="ctr"/>
            <a:r>
              <a:rPr lang="en-US" sz="1398" dirty="0">
                <a:solidFill>
                  <a:schemeClr val="tx1"/>
                </a:solidFill>
              </a:rPr>
              <a:t>Service state info;</a:t>
            </a:r>
          </a:p>
          <a:p>
            <a:pPr algn="ctr"/>
            <a:r>
              <a:rPr lang="en-US" sz="1398" dirty="0">
                <a:solidFill>
                  <a:schemeClr val="tx1"/>
                </a:solidFill>
              </a:rPr>
              <a:t>Service performance info;</a:t>
            </a:r>
          </a:p>
          <a:p>
            <a:pPr algn="ctr"/>
            <a:r>
              <a:rPr lang="en-US" sz="1398" dirty="0">
                <a:solidFill>
                  <a:schemeClr val="tx1"/>
                </a:solidFill>
              </a:rPr>
              <a:t>Service problem alerts</a:t>
            </a:r>
          </a:p>
        </p:txBody>
      </p:sp>
      <p:sp>
        <p:nvSpPr>
          <p:cNvPr id="66" name="Rounded Rectangular Callout 65"/>
          <p:cNvSpPr/>
          <p:nvPr/>
        </p:nvSpPr>
        <p:spPr>
          <a:xfrm>
            <a:off x="6337584" y="-34248"/>
            <a:ext cx="4999864" cy="2165757"/>
          </a:xfrm>
          <a:prstGeom prst="wedgeRoundRectCallout">
            <a:avLst>
              <a:gd name="adj1" fmla="val -25600"/>
              <a:gd name="adj2" fmla="val 68567"/>
              <a:gd name="adj3" fmla="val 16667"/>
            </a:avLst>
          </a:prstGeom>
          <a:solidFill>
            <a:schemeClr val="accent2">
              <a:lumMod val="20000"/>
              <a:lumOff val="80000"/>
              <a:alpha val="89804"/>
            </a:schemeClr>
          </a:solidFill>
          <a:ln w="76200">
            <a:solidFill>
              <a:srgbClr val="DA00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Service feasibility;</a:t>
            </a:r>
          </a:p>
          <a:p>
            <a:pPr algn="ctr"/>
            <a:r>
              <a:rPr lang="en-US" sz="1398" dirty="0">
                <a:solidFill>
                  <a:schemeClr val="tx1"/>
                </a:solidFill>
              </a:rPr>
              <a:t>Service provisioning configuration &amp; activation;</a:t>
            </a:r>
          </a:p>
          <a:p>
            <a:pPr algn="ctr"/>
            <a:r>
              <a:rPr lang="en-US" sz="1398" dirty="0">
                <a:solidFill>
                  <a:schemeClr val="tx1"/>
                </a:solidFill>
              </a:rPr>
              <a:t>Request fallout;</a:t>
            </a:r>
          </a:p>
          <a:p>
            <a:pPr algn="ctr"/>
            <a:r>
              <a:rPr lang="en-US" sz="1398" dirty="0">
                <a:solidFill>
                  <a:schemeClr val="tx1"/>
                </a:solidFill>
              </a:rPr>
              <a:t>Usage events &amp; metrics;</a:t>
            </a:r>
          </a:p>
          <a:p>
            <a:pPr algn="ctr"/>
            <a:r>
              <a:rPr lang="en-US" sz="1398" dirty="0">
                <a:solidFill>
                  <a:schemeClr val="tx1"/>
                </a:solidFill>
              </a:rPr>
              <a:t>License accounting;</a:t>
            </a:r>
          </a:p>
          <a:p>
            <a:pPr algn="ctr"/>
            <a:r>
              <a:rPr lang="en-US" sz="1398" dirty="0">
                <a:solidFill>
                  <a:schemeClr val="tx1"/>
                </a:solidFill>
              </a:rPr>
              <a:t>Service performance &amp; quality (e.g., KPI);</a:t>
            </a:r>
          </a:p>
          <a:p>
            <a:pPr algn="ctr"/>
            <a:r>
              <a:rPr lang="en-US" sz="1398" dirty="0">
                <a:solidFill>
                  <a:schemeClr val="tx1"/>
                </a:solidFill>
              </a:rPr>
              <a:t>Service trouble management;</a:t>
            </a:r>
          </a:p>
          <a:p>
            <a:pPr algn="ctr"/>
            <a:r>
              <a:rPr lang="en-US" sz="1398" dirty="0">
                <a:solidFill>
                  <a:schemeClr val="tx1"/>
                </a:solidFill>
              </a:rPr>
              <a:t>Service policy;</a:t>
            </a:r>
          </a:p>
          <a:p>
            <a:pPr algn="ctr"/>
            <a:r>
              <a:rPr lang="en-US" sz="1398" dirty="0">
                <a:solidFill>
                  <a:schemeClr val="tx1"/>
                </a:solidFill>
              </a:rPr>
              <a:t>Capacity engineering;</a:t>
            </a:r>
          </a:p>
          <a:p>
            <a:pPr algn="ctr"/>
            <a:r>
              <a:rPr lang="en-US" sz="1398" dirty="0">
                <a:solidFill>
                  <a:schemeClr val="tx1"/>
                </a:solidFill>
              </a:rPr>
              <a:t>Address allocation management;</a:t>
            </a:r>
          </a:p>
        </p:txBody>
      </p:sp>
      <p:sp>
        <p:nvSpPr>
          <p:cNvPr id="67" name="Rounded Rectangular Callout 66"/>
          <p:cNvSpPr/>
          <p:nvPr/>
        </p:nvSpPr>
        <p:spPr>
          <a:xfrm>
            <a:off x="4068880" y="4857467"/>
            <a:ext cx="4336004" cy="1564803"/>
          </a:xfrm>
          <a:prstGeom prst="wedgeRoundRectCallout">
            <a:avLst>
              <a:gd name="adj1" fmla="val 1778"/>
              <a:gd name="adj2" fmla="val -67210"/>
              <a:gd name="adj3" fmla="val 16667"/>
            </a:avLst>
          </a:prstGeom>
          <a:solidFill>
            <a:schemeClr val="accent2">
              <a:lumMod val="20000"/>
              <a:lumOff val="80000"/>
              <a:alpha val="89804"/>
            </a:scheme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98" dirty="0">
                <a:solidFill>
                  <a:schemeClr val="tx1"/>
                </a:solidFill>
              </a:rPr>
              <a:t>Connectivity and network function feasibility;</a:t>
            </a:r>
          </a:p>
          <a:p>
            <a:pPr algn="ctr"/>
            <a:r>
              <a:rPr lang="en-US" sz="1398" dirty="0">
                <a:solidFill>
                  <a:schemeClr val="tx1"/>
                </a:solidFill>
              </a:rPr>
              <a:t>Configuration, activation, and management of connectivity and logical network functions;</a:t>
            </a:r>
          </a:p>
          <a:p>
            <a:pPr algn="ctr"/>
            <a:r>
              <a:rPr lang="en-US" sz="1398" dirty="0">
                <a:solidFill>
                  <a:schemeClr val="tx1"/>
                </a:solidFill>
              </a:rPr>
              <a:t>Topology and routing;</a:t>
            </a:r>
          </a:p>
          <a:p>
            <a:pPr algn="ctr"/>
            <a:r>
              <a:rPr lang="en-US" sz="1398" dirty="0">
                <a:solidFill>
                  <a:schemeClr val="tx1"/>
                </a:solidFill>
              </a:rPr>
              <a:t>Performance and Fault;</a:t>
            </a:r>
          </a:p>
          <a:p>
            <a:pPr algn="ctr"/>
            <a:r>
              <a:rPr lang="en-US" sz="1398" dirty="0">
                <a:solidFill>
                  <a:schemeClr val="tx1"/>
                </a:solidFill>
              </a:rPr>
              <a:t>Connectivity policy</a:t>
            </a:r>
          </a:p>
        </p:txBody>
      </p:sp>
      <p:sp>
        <p:nvSpPr>
          <p:cNvPr id="68" name="Rounded Rectangle 67"/>
          <p:cNvSpPr/>
          <p:nvPr/>
        </p:nvSpPr>
        <p:spPr>
          <a:xfrm>
            <a:off x="3109646" y="2441459"/>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LEGATO</a:t>
            </a:r>
          </a:p>
        </p:txBody>
      </p:sp>
      <p:sp>
        <p:nvSpPr>
          <p:cNvPr id="69" name="Rounded Rectangle 68"/>
          <p:cNvSpPr/>
          <p:nvPr/>
        </p:nvSpPr>
        <p:spPr>
          <a:xfrm>
            <a:off x="3118862" y="4109762"/>
            <a:ext cx="5727871" cy="43775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b="1" dirty="0">
                <a:solidFill>
                  <a:schemeClr val="tx1">
                    <a:lumMod val="75000"/>
                  </a:schemeClr>
                </a:solidFill>
              </a:rPr>
              <a:t>PRESTO</a:t>
            </a:r>
          </a:p>
        </p:txBody>
      </p:sp>
      <p:sp>
        <p:nvSpPr>
          <p:cNvPr id="70" name="Rounded Rectangle 69"/>
          <p:cNvSpPr/>
          <p:nvPr/>
        </p:nvSpPr>
        <p:spPr>
          <a:xfrm rot="16200000">
            <a:off x="1804990" y="3173737"/>
            <a:ext cx="2097750" cy="649809"/>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1969A3"/>
                </a:solidFill>
              </a:rPr>
              <a:t>ALLEGRO</a:t>
            </a:r>
          </a:p>
        </p:txBody>
      </p:sp>
      <p:sp>
        <p:nvSpPr>
          <p:cNvPr id="71" name="Rounded Rectangle 70"/>
          <p:cNvSpPr/>
          <p:nvPr/>
        </p:nvSpPr>
        <p:spPr>
          <a:xfrm rot="16200000">
            <a:off x="8018457" y="3143583"/>
            <a:ext cx="2106063" cy="649809"/>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798" dirty="0">
                <a:solidFill>
                  <a:srgbClr val="FF6600"/>
                </a:solidFill>
              </a:rPr>
              <a:t>INTERLUDE</a:t>
            </a:r>
          </a:p>
        </p:txBody>
      </p:sp>
      <p:sp>
        <p:nvSpPr>
          <p:cNvPr id="72" name="Title 1"/>
          <p:cNvSpPr>
            <a:spLocks noGrp="1"/>
          </p:cNvSpPr>
          <p:nvPr>
            <p:ph type="title"/>
          </p:nvPr>
        </p:nvSpPr>
        <p:spPr>
          <a:xfrm>
            <a:off x="740600" y="93774"/>
            <a:ext cx="10707635" cy="780237"/>
          </a:xfrm>
        </p:spPr>
        <p:txBody>
          <a:bodyPr>
            <a:normAutofit/>
          </a:bodyPr>
          <a:lstStyle/>
          <a:p>
            <a:r>
              <a:rPr lang="en-US" b="1" dirty="0" smtClean="0"/>
              <a:t>SOF Interface Reference Points</a:t>
            </a:r>
          </a:p>
        </p:txBody>
      </p:sp>
      <p:sp>
        <p:nvSpPr>
          <p:cNvPr id="13" name="Oval 12"/>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6" name="TextBox 15"/>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7" name="TextBox 16"/>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961250611"/>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xmlns:p14="http://schemas.microsoft.com/office/powerpoint/2010/main" spd="med"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subTnLst>
                                    <p:set>
                                      <p:cBhvr override="childStyle">
                                        <p:cTn dur="1" fill="hold" display="0" masterRel="nextClick" afterEffect="1"/>
                                        <p:tgtEl>
                                          <p:spTgt spid="6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
                                        </p:tgtEl>
                                        <p:attrNameLst>
                                          <p:attrName>style.visibility</p:attrName>
                                        </p:attrNameLst>
                                      </p:cBhvr>
                                      <p:to>
                                        <p:strVal val="visible"/>
                                      </p:to>
                                    </p:set>
                                  </p:childTnLst>
                                  <p:subTnLst>
                                    <p:set>
                                      <p:cBhvr override="childStyle">
                                        <p:cTn dur="1" fill="hold" display="0" masterRel="nextClick" afterEffect="1"/>
                                        <p:tgtEl>
                                          <p:spTgt spid="6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childTnLst>
                                  <p:subTnLst>
                                    <p:set>
                                      <p:cBhvr override="childStyle">
                                        <p:cTn dur="1" fill="hold" display="0" masterRel="nextClick" afterEffect="1"/>
                                        <p:tgtEl>
                                          <p:spTgt spid="6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2696" y="25403"/>
            <a:ext cx="12166613" cy="850080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98" dirty="0"/>
              <a:t>E</a:t>
            </a:r>
          </a:p>
        </p:txBody>
      </p:sp>
      <p:sp>
        <p:nvSpPr>
          <p:cNvPr id="34" name="Rounded Rectangle 33"/>
          <p:cNvSpPr/>
          <p:nvPr/>
        </p:nvSpPr>
        <p:spPr>
          <a:xfrm>
            <a:off x="2609366" y="1218655"/>
            <a:ext cx="5475269" cy="6948494"/>
          </a:xfrm>
          <a:prstGeom prst="roundRect">
            <a:avLst>
              <a:gd name="adj" fmla="val 791"/>
            </a:avLst>
          </a:prstGeom>
          <a:solidFill>
            <a:srgbClr val="D7D9E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2" name="Rounded Rectangle 61"/>
          <p:cNvSpPr/>
          <p:nvPr/>
        </p:nvSpPr>
        <p:spPr>
          <a:xfrm>
            <a:off x="8165171" y="1206063"/>
            <a:ext cx="3888806" cy="7073046"/>
          </a:xfrm>
          <a:prstGeom prst="roundRect">
            <a:avLst>
              <a:gd name="adj" fmla="val 1999"/>
            </a:avLst>
          </a:prstGeom>
          <a:solidFill>
            <a:srgbClr val="F9E4B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dirty="0"/>
          </a:p>
        </p:txBody>
      </p:sp>
      <p:sp>
        <p:nvSpPr>
          <p:cNvPr id="63" name="Rounded Rectangle 62"/>
          <p:cNvSpPr/>
          <p:nvPr/>
        </p:nvSpPr>
        <p:spPr>
          <a:xfrm>
            <a:off x="337933" y="1218656"/>
            <a:ext cx="2186945" cy="7030971"/>
          </a:xfrm>
          <a:prstGeom prst="roundRect">
            <a:avLst>
              <a:gd name="adj" fmla="val 1999"/>
            </a:avLst>
          </a:prstGeom>
          <a:solidFill>
            <a:srgbClr val="C9EAF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pic>
        <p:nvPicPr>
          <p:cNvPr id="64" name="Picture 63" descr="LSO_fig7-02.png"/>
          <p:cNvPicPr>
            <a:picLocks/>
          </p:cNvPicPr>
          <p:nvPr/>
        </p:nvPicPr>
        <p:blipFill>
          <a:blip r:embed="rId2" cstate="print"/>
          <a:stretch>
            <a:fillRect/>
          </a:stretch>
        </p:blipFill>
        <p:spPr>
          <a:xfrm>
            <a:off x="116766" y="6384571"/>
            <a:ext cx="12062543" cy="2430693"/>
          </a:xfrm>
          <a:prstGeom prst="rect">
            <a:avLst/>
          </a:prstGeom>
          <a:effectLst>
            <a:outerShdw blurRad="342900" dist="38100" dir="2700000">
              <a:srgbClr val="000000">
                <a:alpha val="13000"/>
              </a:srgbClr>
            </a:outerShdw>
          </a:effectLst>
        </p:spPr>
      </p:pic>
      <p:sp>
        <p:nvSpPr>
          <p:cNvPr id="66" name="TextBox 65"/>
          <p:cNvSpPr txBox="1"/>
          <p:nvPr/>
        </p:nvSpPr>
        <p:spPr>
          <a:xfrm>
            <a:off x="2851570" y="1269585"/>
            <a:ext cx="5069422" cy="405554"/>
          </a:xfrm>
          <a:prstGeom prst="rect">
            <a:avLst/>
          </a:prstGeom>
          <a:noFill/>
        </p:spPr>
        <p:txBody>
          <a:bodyPr wrap="square" lIns="0" tIns="0" rIns="0" bIns="0" rtlCol="0">
            <a:noAutofit/>
          </a:bodyPr>
          <a:lstStyle/>
          <a:p>
            <a:pPr algn="ctr"/>
            <a:r>
              <a:rPr lang="en-US" sz="1997" b="1" dirty="0">
                <a:solidFill>
                  <a:srgbClr val="2C397F">
                    <a:alpha val="72000"/>
                  </a:srgbClr>
                </a:solidFill>
              </a:rPr>
              <a:t>SP Domain</a:t>
            </a:r>
          </a:p>
        </p:txBody>
      </p:sp>
      <p:sp>
        <p:nvSpPr>
          <p:cNvPr id="67" name="TextBox 66"/>
          <p:cNvSpPr txBox="1"/>
          <p:nvPr/>
        </p:nvSpPr>
        <p:spPr>
          <a:xfrm>
            <a:off x="204205" y="1269584"/>
            <a:ext cx="2432081" cy="369916"/>
          </a:xfrm>
          <a:prstGeom prst="rect">
            <a:avLst/>
          </a:prstGeom>
          <a:noFill/>
        </p:spPr>
        <p:txBody>
          <a:bodyPr wrap="square" lIns="0" tIns="0" rIns="0" bIns="0" rtlCol="0">
            <a:noAutofit/>
          </a:bodyPr>
          <a:lstStyle/>
          <a:p>
            <a:pPr algn="ctr"/>
            <a:r>
              <a:rPr lang="en-US" sz="1997" b="1" dirty="0">
                <a:solidFill>
                  <a:srgbClr val="206F9A">
                    <a:alpha val="81000"/>
                  </a:srgbClr>
                </a:solidFill>
              </a:rPr>
              <a:t>Customer Domain</a:t>
            </a:r>
          </a:p>
        </p:txBody>
      </p:sp>
      <p:sp>
        <p:nvSpPr>
          <p:cNvPr id="68" name="TextBox 67"/>
          <p:cNvSpPr txBox="1"/>
          <p:nvPr/>
        </p:nvSpPr>
        <p:spPr>
          <a:xfrm>
            <a:off x="8156590" y="1269584"/>
            <a:ext cx="3671742" cy="411776"/>
          </a:xfrm>
          <a:prstGeom prst="rect">
            <a:avLst/>
          </a:prstGeom>
          <a:noFill/>
        </p:spPr>
        <p:txBody>
          <a:bodyPr wrap="square" lIns="0" tIns="0" rIns="0" bIns="0" rtlCol="0">
            <a:noAutofit/>
          </a:bodyPr>
          <a:lstStyle/>
          <a:p>
            <a:pPr algn="ctr"/>
            <a:r>
              <a:rPr lang="en-US" sz="1997" b="1" dirty="0">
                <a:solidFill>
                  <a:schemeClr val="tx1">
                    <a:lumMod val="75000"/>
                    <a:lumOff val="25000"/>
                    <a:alpha val="68000"/>
                  </a:schemeClr>
                </a:solidFill>
              </a:rPr>
              <a:t>Partner Domain</a:t>
            </a:r>
          </a:p>
        </p:txBody>
      </p:sp>
      <p:sp>
        <p:nvSpPr>
          <p:cNvPr id="69" name="TextBox 68"/>
          <p:cNvSpPr txBox="1"/>
          <p:nvPr/>
        </p:nvSpPr>
        <p:spPr>
          <a:xfrm>
            <a:off x="3579213" y="7543096"/>
            <a:ext cx="4156927" cy="405554"/>
          </a:xfrm>
          <a:prstGeom prst="rect">
            <a:avLst/>
          </a:prstGeom>
          <a:noFill/>
        </p:spPr>
        <p:txBody>
          <a:bodyPr wrap="square" lIns="0" tIns="0" rIns="0" bIns="0" rtlCol="0">
            <a:noAutofit/>
          </a:bodyPr>
          <a:lstStyle/>
          <a:p>
            <a:pPr algn="ctr">
              <a:lnSpc>
                <a:spcPct val="86000"/>
              </a:lnSpc>
            </a:pPr>
            <a:r>
              <a:rPr lang="en-US" sz="2128" b="1" dirty="0">
                <a:solidFill>
                  <a:schemeClr val="tx1">
                    <a:lumMod val="75000"/>
                    <a:lumOff val="25000"/>
                  </a:schemeClr>
                </a:solidFill>
              </a:rPr>
              <a:t>Network Infrastructure</a:t>
            </a:r>
          </a:p>
        </p:txBody>
      </p:sp>
      <p:sp>
        <p:nvSpPr>
          <p:cNvPr id="70" name="Rounded Rectangle 69"/>
          <p:cNvSpPr/>
          <p:nvPr/>
        </p:nvSpPr>
        <p:spPr>
          <a:xfrm>
            <a:off x="541956" y="2789144"/>
            <a:ext cx="1881770" cy="807860"/>
          </a:xfrm>
          <a:prstGeom prst="roundRect">
            <a:avLst>
              <a:gd name="adj" fmla="val 11491"/>
            </a:avLst>
          </a:prstGeom>
          <a:solidFill>
            <a:srgbClr val="79CDE9">
              <a:alpha val="65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64" b="1" dirty="0">
                <a:solidFill>
                  <a:schemeClr val="tx1"/>
                </a:solidFill>
              </a:rPr>
              <a:t>Customer</a:t>
            </a:r>
          </a:p>
          <a:p>
            <a:pPr algn="ctr"/>
            <a:r>
              <a:rPr lang="en-US" sz="1664" b="1" dirty="0">
                <a:solidFill>
                  <a:schemeClr val="tx1"/>
                </a:solidFill>
              </a:rPr>
              <a:t>Application Coordinator</a:t>
            </a:r>
          </a:p>
        </p:txBody>
      </p:sp>
      <p:grpSp>
        <p:nvGrpSpPr>
          <p:cNvPr id="71" name="Group 71"/>
          <p:cNvGrpSpPr/>
          <p:nvPr/>
        </p:nvGrpSpPr>
        <p:grpSpPr>
          <a:xfrm>
            <a:off x="3907622" y="6035536"/>
            <a:ext cx="3349874" cy="709719"/>
            <a:chOff x="2895600" y="4038600"/>
            <a:chExt cx="2590800" cy="533400"/>
          </a:xfrm>
        </p:grpSpPr>
        <p:sp>
          <p:nvSpPr>
            <p:cNvPr id="72" name="Rounded Rectangle 71"/>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451994"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73" name="Picture 72" descr="LSO_fig6-02.png"/>
            <p:cNvPicPr>
              <a:picLocks noChangeAspect="1"/>
            </p:cNvPicPr>
            <p:nvPr/>
          </p:nvPicPr>
          <p:blipFill>
            <a:blip r:embed="rId3" cstate="print"/>
            <a:stretch>
              <a:fillRect/>
            </a:stretch>
          </p:blipFill>
          <p:spPr>
            <a:xfrm>
              <a:off x="3073778" y="4143889"/>
              <a:ext cx="416029" cy="319277"/>
            </a:xfrm>
            <a:prstGeom prst="rect">
              <a:avLst/>
            </a:prstGeom>
          </p:spPr>
        </p:pic>
      </p:grpSp>
      <p:sp>
        <p:nvSpPr>
          <p:cNvPr id="74" name="Rounded Rectangle 73"/>
          <p:cNvSpPr/>
          <p:nvPr/>
        </p:nvSpPr>
        <p:spPr>
          <a:xfrm>
            <a:off x="3907622" y="5009407"/>
            <a:ext cx="3349874" cy="709719"/>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75" name="Picture 74" descr="LSO_fig6-02.png"/>
          <p:cNvPicPr>
            <a:picLocks noChangeAspect="1"/>
          </p:cNvPicPr>
          <p:nvPr/>
        </p:nvPicPr>
        <p:blipFill>
          <a:blip r:embed="rId3" cstate="print"/>
          <a:stretch>
            <a:fillRect/>
          </a:stretch>
        </p:blipFill>
        <p:spPr>
          <a:xfrm>
            <a:off x="4147046" y="5149500"/>
            <a:ext cx="537920" cy="424816"/>
          </a:xfrm>
          <a:prstGeom prst="rect">
            <a:avLst/>
          </a:prstGeom>
        </p:spPr>
      </p:pic>
      <p:grpSp>
        <p:nvGrpSpPr>
          <p:cNvPr id="76" name="Group 90"/>
          <p:cNvGrpSpPr/>
          <p:nvPr/>
        </p:nvGrpSpPr>
        <p:grpSpPr>
          <a:xfrm>
            <a:off x="3907622" y="3734891"/>
            <a:ext cx="3349874" cy="709719"/>
            <a:chOff x="-2517648" y="3808475"/>
            <a:chExt cx="2517648" cy="533400"/>
          </a:xfrm>
        </p:grpSpPr>
        <p:sp>
          <p:nvSpPr>
            <p:cNvPr id="77" name="Rounded Rectangle 76"/>
            <p:cNvSpPr/>
            <p:nvPr/>
          </p:nvSpPr>
          <p:spPr>
            <a:xfrm>
              <a:off x="-2517648" y="3808475"/>
              <a:ext cx="2517648"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Service Orchestration Functionality</a:t>
              </a:r>
            </a:p>
          </p:txBody>
        </p:sp>
        <p:pic>
          <p:nvPicPr>
            <p:cNvPr id="78" name="Picture 77" descr="LSO_fig6-02.png"/>
            <p:cNvPicPr>
              <a:picLocks noChangeAspect="1"/>
            </p:cNvPicPr>
            <p:nvPr/>
          </p:nvPicPr>
          <p:blipFill>
            <a:blip r:embed="rId3" cstate="print"/>
            <a:stretch>
              <a:fillRect/>
            </a:stretch>
          </p:blipFill>
          <p:spPr>
            <a:xfrm>
              <a:off x="-2362687" y="3913764"/>
              <a:ext cx="404282" cy="319277"/>
            </a:xfrm>
            <a:prstGeom prst="rect">
              <a:avLst/>
            </a:prstGeom>
          </p:spPr>
        </p:pic>
      </p:grpSp>
      <p:grpSp>
        <p:nvGrpSpPr>
          <p:cNvPr id="79" name="Group 27"/>
          <p:cNvGrpSpPr/>
          <p:nvPr/>
        </p:nvGrpSpPr>
        <p:grpSpPr>
          <a:xfrm>
            <a:off x="5366162" y="4441768"/>
            <a:ext cx="931806" cy="605896"/>
            <a:chOff x="4023478" y="3166528"/>
            <a:chExt cx="700312" cy="815286"/>
          </a:xfrm>
        </p:grpSpPr>
        <p:cxnSp>
          <p:nvCxnSpPr>
            <p:cNvPr id="80" name="Straight Connector 79"/>
            <p:cNvCxnSpPr/>
            <p:nvPr/>
          </p:nvCxnSpPr>
          <p:spPr>
            <a:xfrm rot="5400000">
              <a:off x="3615835" y="3574171"/>
              <a:ext cx="815286"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4063777" y="3302409"/>
              <a:ext cx="660013" cy="228599"/>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grpSp>
      <p:sp>
        <p:nvSpPr>
          <p:cNvPr id="82" name="TextBox 81"/>
          <p:cNvSpPr txBox="1"/>
          <p:nvPr/>
        </p:nvSpPr>
        <p:spPr>
          <a:xfrm>
            <a:off x="2332552" y="3861931"/>
            <a:ext cx="878186"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Allegro</a:t>
            </a:r>
          </a:p>
          <a:p>
            <a:pPr algn="ctr">
              <a:lnSpc>
                <a:spcPct val="86000"/>
              </a:lnSpc>
            </a:pPr>
            <a:r>
              <a:rPr lang="en-US" sz="1597" b="1" cap="all" dirty="0">
                <a:solidFill>
                  <a:srgbClr val="800000"/>
                </a:solidFill>
              </a:rPr>
              <a:t>(CUS:SOF)</a:t>
            </a:r>
          </a:p>
          <a:p>
            <a:pPr algn="r">
              <a:lnSpc>
                <a:spcPct val="86000"/>
              </a:lnSpc>
            </a:pPr>
            <a:endParaRPr lang="en-US" sz="1597" b="1" cap="all" dirty="0">
              <a:solidFill>
                <a:srgbClr val="800000"/>
              </a:solidFill>
            </a:endParaRPr>
          </a:p>
        </p:txBody>
      </p:sp>
      <p:sp>
        <p:nvSpPr>
          <p:cNvPr id="83" name="TextBox 82"/>
          <p:cNvSpPr txBox="1"/>
          <p:nvPr/>
        </p:nvSpPr>
        <p:spPr>
          <a:xfrm>
            <a:off x="5462053" y="2864069"/>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84" name="TextBox 83"/>
          <p:cNvSpPr txBox="1"/>
          <p:nvPr/>
        </p:nvSpPr>
        <p:spPr>
          <a:xfrm>
            <a:off x="2056696" y="1930993"/>
            <a:ext cx="1456989" cy="302948"/>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Cantata</a:t>
            </a:r>
          </a:p>
          <a:p>
            <a:pPr algn="ctr">
              <a:lnSpc>
                <a:spcPct val="86000"/>
              </a:lnSpc>
            </a:pPr>
            <a:r>
              <a:rPr lang="en-US" sz="1597" b="1" cap="all" dirty="0">
                <a:solidFill>
                  <a:srgbClr val="800000"/>
                </a:solidFill>
              </a:rPr>
              <a:t>(CUS:BUS)</a:t>
            </a:r>
          </a:p>
          <a:p>
            <a:pPr algn="ctr">
              <a:lnSpc>
                <a:spcPct val="86000"/>
              </a:lnSpc>
            </a:pPr>
            <a:endParaRPr lang="en-US" sz="1597" b="1" cap="all" dirty="0">
              <a:solidFill>
                <a:srgbClr val="731600"/>
              </a:solidFill>
            </a:endParaRPr>
          </a:p>
        </p:txBody>
      </p:sp>
      <p:grpSp>
        <p:nvGrpSpPr>
          <p:cNvPr id="85" name="Group 71"/>
          <p:cNvGrpSpPr/>
          <p:nvPr/>
        </p:nvGrpSpPr>
        <p:grpSpPr>
          <a:xfrm>
            <a:off x="8294580" y="6054651"/>
            <a:ext cx="3349874" cy="709719"/>
            <a:chOff x="2895600" y="4038600"/>
            <a:chExt cx="2590800" cy="533400"/>
          </a:xfrm>
        </p:grpSpPr>
        <p:sp>
          <p:nvSpPr>
            <p:cNvPr id="86" name="Rounded Rectangle 85"/>
            <p:cNvSpPr/>
            <p:nvPr/>
          </p:nvSpPr>
          <p:spPr>
            <a:xfrm>
              <a:off x="2895600" y="40386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525918" algn="ctr">
                <a:lnSpc>
                  <a:spcPct val="90000"/>
                </a:lnSpc>
              </a:pPr>
              <a:r>
                <a:rPr lang="en-US" sz="1598" b="1" dirty="0">
                  <a:solidFill>
                    <a:schemeClr val="bg1"/>
                  </a:solidFill>
                </a:rPr>
                <a:t>Element  Control </a:t>
              </a:r>
              <a:br>
                <a:rPr lang="en-US" sz="1598" b="1" dirty="0">
                  <a:solidFill>
                    <a:schemeClr val="bg1"/>
                  </a:solidFill>
                </a:rPr>
              </a:br>
              <a:r>
                <a:rPr lang="en-US" sz="1598" b="1" dirty="0">
                  <a:solidFill>
                    <a:schemeClr val="bg1"/>
                  </a:solidFill>
                </a:rPr>
                <a:t>and Management</a:t>
              </a:r>
            </a:p>
          </p:txBody>
        </p:sp>
        <p:pic>
          <p:nvPicPr>
            <p:cNvPr id="87" name="Picture 86" descr="LSO_fig6-02.png"/>
            <p:cNvPicPr>
              <a:picLocks noChangeAspect="1"/>
            </p:cNvPicPr>
            <p:nvPr/>
          </p:nvPicPr>
          <p:blipFill>
            <a:blip r:embed="rId3" cstate="print"/>
            <a:stretch>
              <a:fillRect/>
            </a:stretch>
          </p:blipFill>
          <p:spPr>
            <a:xfrm>
              <a:off x="3064308" y="4143889"/>
              <a:ext cx="416029" cy="319277"/>
            </a:xfrm>
            <a:prstGeom prst="rect">
              <a:avLst/>
            </a:prstGeom>
          </p:spPr>
        </p:pic>
      </p:grpSp>
      <p:grpSp>
        <p:nvGrpSpPr>
          <p:cNvPr id="88" name="Group 70"/>
          <p:cNvGrpSpPr/>
          <p:nvPr/>
        </p:nvGrpSpPr>
        <p:grpSpPr>
          <a:xfrm>
            <a:off x="8294580" y="5028522"/>
            <a:ext cx="3349874" cy="709719"/>
            <a:chOff x="2895600" y="3429000"/>
            <a:chExt cx="2590800" cy="533400"/>
          </a:xfrm>
        </p:grpSpPr>
        <p:sp>
          <p:nvSpPr>
            <p:cNvPr id="89" name="Rounded Rectangle 88"/>
            <p:cNvSpPr/>
            <p:nvPr/>
          </p:nvSpPr>
          <p:spPr>
            <a:xfrm>
              <a:off x="2895600" y="3429000"/>
              <a:ext cx="2590800"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612514" algn="ctr">
                <a:lnSpc>
                  <a:spcPct val="90000"/>
                </a:lnSpc>
              </a:pPr>
              <a:r>
                <a:rPr lang="en-US" sz="1598" b="1" dirty="0">
                  <a:solidFill>
                    <a:schemeClr val="bg1"/>
                  </a:solidFill>
                </a:rPr>
                <a:t>Infrastructure Control </a:t>
              </a:r>
              <a:br>
                <a:rPr lang="en-US" sz="1598" b="1" dirty="0">
                  <a:solidFill>
                    <a:schemeClr val="bg1"/>
                  </a:solidFill>
                </a:rPr>
              </a:br>
              <a:r>
                <a:rPr lang="en-US" sz="1598" b="1" dirty="0">
                  <a:solidFill>
                    <a:schemeClr val="bg1"/>
                  </a:solidFill>
                </a:rPr>
                <a:t>and Management</a:t>
              </a:r>
            </a:p>
          </p:txBody>
        </p:sp>
        <p:pic>
          <p:nvPicPr>
            <p:cNvPr id="90" name="Picture 89" descr="LSO_fig6-02.png"/>
            <p:cNvPicPr>
              <a:picLocks noChangeAspect="1"/>
            </p:cNvPicPr>
            <p:nvPr/>
          </p:nvPicPr>
          <p:blipFill>
            <a:blip r:embed="rId3" cstate="print"/>
            <a:stretch>
              <a:fillRect/>
            </a:stretch>
          </p:blipFill>
          <p:spPr>
            <a:xfrm>
              <a:off x="3045593" y="3534289"/>
              <a:ext cx="416029" cy="319277"/>
            </a:xfrm>
            <a:prstGeom prst="rect">
              <a:avLst/>
            </a:prstGeom>
          </p:spPr>
        </p:pic>
      </p:grpSp>
      <p:cxnSp>
        <p:nvCxnSpPr>
          <p:cNvPr id="91" name="Straight Connector 90"/>
          <p:cNvCxnSpPr/>
          <p:nvPr/>
        </p:nvCxnSpPr>
        <p:spPr>
          <a:xfrm>
            <a:off x="10050150" y="4449770"/>
            <a:ext cx="0" cy="573767"/>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2" name="Shape 91"/>
          <p:cNvCxnSpPr>
            <a:endCxn id="70" idx="0"/>
          </p:cNvCxnSpPr>
          <p:nvPr/>
        </p:nvCxnSpPr>
        <p:spPr>
          <a:xfrm rot="10800000" flipV="1">
            <a:off x="1482845" y="2183246"/>
            <a:ext cx="2997437" cy="605896"/>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H="1">
            <a:off x="10034324" y="2633995"/>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pic>
        <p:nvPicPr>
          <p:cNvPr id="94" name="Picture 9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696" y="-1467"/>
            <a:ext cx="2676165" cy="1251106"/>
          </a:xfrm>
          <a:prstGeom prst="rect">
            <a:avLst/>
          </a:prstGeom>
        </p:spPr>
      </p:pic>
      <p:grpSp>
        <p:nvGrpSpPr>
          <p:cNvPr id="95" name="Group 28"/>
          <p:cNvGrpSpPr/>
          <p:nvPr/>
        </p:nvGrpSpPr>
        <p:grpSpPr>
          <a:xfrm>
            <a:off x="5365106" y="5705406"/>
            <a:ext cx="2043670" cy="347740"/>
            <a:chOff x="4022684" y="4483605"/>
            <a:chExt cx="1535951" cy="261349"/>
          </a:xfrm>
        </p:grpSpPr>
        <p:cxnSp>
          <p:nvCxnSpPr>
            <p:cNvPr id="96" name="Straight Connector 95"/>
            <p:cNvCxnSpPr/>
            <p:nvPr/>
          </p:nvCxnSpPr>
          <p:spPr>
            <a:xfrm rot="16200000" flipH="1">
              <a:off x="3892009" y="4614280"/>
              <a:ext cx="261349"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7" name="TextBox 96"/>
            <p:cNvSpPr txBox="1"/>
            <p:nvPr/>
          </p:nvSpPr>
          <p:spPr>
            <a:xfrm>
              <a:off x="4151092" y="4497496"/>
              <a:ext cx="1407543" cy="221719"/>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cxnSp>
        <p:nvCxnSpPr>
          <p:cNvPr id="98" name="Straight Connector 97"/>
          <p:cNvCxnSpPr/>
          <p:nvPr/>
        </p:nvCxnSpPr>
        <p:spPr>
          <a:xfrm rot="16200000" flipH="1">
            <a:off x="9851078" y="5898390"/>
            <a:ext cx="347740" cy="0"/>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99" name="TextBox 98"/>
          <p:cNvSpPr txBox="1"/>
          <p:nvPr/>
        </p:nvSpPr>
        <p:spPr>
          <a:xfrm>
            <a:off x="10006269" y="2826048"/>
            <a:ext cx="1037880" cy="304164"/>
          </a:xfrm>
          <a:prstGeom prst="rect">
            <a:avLst/>
          </a:prstGeom>
          <a:noFill/>
        </p:spPr>
        <p:txBody>
          <a:bodyPr wrap="square" lIns="0" tIns="60834" rIns="0" bIns="0" rtlCol="0">
            <a:noAutofit/>
          </a:bodyPr>
          <a:lstStyle/>
          <a:p>
            <a:pPr algn="ctr">
              <a:lnSpc>
                <a:spcPct val="86000"/>
              </a:lnSpc>
            </a:pPr>
            <a:r>
              <a:rPr lang="en-US" sz="1798" b="1" cap="all" dirty="0">
                <a:solidFill>
                  <a:srgbClr val="DA0081"/>
                </a:solidFill>
              </a:rPr>
              <a:t>LEGATO</a:t>
            </a:r>
          </a:p>
          <a:p>
            <a:pPr algn="ctr">
              <a:lnSpc>
                <a:spcPct val="86000"/>
              </a:lnSpc>
            </a:pPr>
            <a:r>
              <a:rPr lang="en-US" sz="1798" b="1" cap="all" dirty="0">
                <a:solidFill>
                  <a:srgbClr val="DA0081"/>
                </a:solidFill>
              </a:rPr>
              <a:t>(BUS:SOF)</a:t>
            </a:r>
          </a:p>
          <a:p>
            <a:pPr algn="ctr">
              <a:lnSpc>
                <a:spcPct val="86000"/>
              </a:lnSpc>
            </a:pPr>
            <a:endParaRPr lang="en-US" sz="1798" b="1" cap="all" dirty="0">
              <a:solidFill>
                <a:srgbClr val="DA0081"/>
              </a:solidFill>
            </a:endParaRPr>
          </a:p>
        </p:txBody>
      </p:sp>
      <p:sp>
        <p:nvSpPr>
          <p:cNvPr id="100" name="TextBox 99"/>
          <p:cNvSpPr txBox="1"/>
          <p:nvPr/>
        </p:nvSpPr>
        <p:spPr>
          <a:xfrm>
            <a:off x="10064431" y="4488056"/>
            <a:ext cx="878186" cy="304164"/>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Presto</a:t>
            </a:r>
          </a:p>
          <a:p>
            <a:pPr algn="ctr">
              <a:lnSpc>
                <a:spcPct val="86000"/>
              </a:lnSpc>
            </a:pPr>
            <a:r>
              <a:rPr lang="en-US" sz="1597" b="1" cap="all" dirty="0">
                <a:solidFill>
                  <a:srgbClr val="800000"/>
                </a:solidFill>
              </a:rPr>
              <a:t>(SOF:ICM)</a:t>
            </a:r>
          </a:p>
          <a:p>
            <a:pPr algn="ctr">
              <a:lnSpc>
                <a:spcPct val="86000"/>
              </a:lnSpc>
            </a:pPr>
            <a:endParaRPr lang="en-US" sz="1597" b="1" cap="all" dirty="0">
              <a:solidFill>
                <a:srgbClr val="800000"/>
              </a:solidFill>
            </a:endParaRPr>
          </a:p>
        </p:txBody>
      </p:sp>
      <p:sp>
        <p:nvSpPr>
          <p:cNvPr id="101" name="TextBox 100"/>
          <p:cNvSpPr txBox="1"/>
          <p:nvPr/>
        </p:nvSpPr>
        <p:spPr>
          <a:xfrm>
            <a:off x="10181161" y="5715951"/>
            <a:ext cx="1872816" cy="295010"/>
          </a:xfrm>
          <a:prstGeom prst="rect">
            <a:avLst/>
          </a:prstGeom>
          <a:noFill/>
        </p:spPr>
        <p:txBody>
          <a:bodyPr wrap="square" lIns="0" tIns="60834" rIns="0" bIns="0" rtlCol="0">
            <a:noAutofit/>
          </a:bodyPr>
          <a:lstStyle/>
          <a:p>
            <a:pPr>
              <a:lnSpc>
                <a:spcPct val="86000"/>
              </a:lnSpc>
            </a:pPr>
            <a:r>
              <a:rPr lang="en-US" sz="1597" b="1" cap="all" dirty="0">
                <a:solidFill>
                  <a:srgbClr val="800000"/>
                </a:solidFill>
              </a:rPr>
              <a:t>ADAGIO (ICM:ECM)</a:t>
            </a:r>
          </a:p>
          <a:p>
            <a:pPr>
              <a:lnSpc>
                <a:spcPct val="86000"/>
              </a:lnSpc>
            </a:pPr>
            <a:endParaRPr lang="en-US" sz="1597" b="1" cap="all" dirty="0">
              <a:solidFill>
                <a:srgbClr val="800000"/>
              </a:solidFill>
            </a:endParaRPr>
          </a:p>
        </p:txBody>
      </p:sp>
      <p:grpSp>
        <p:nvGrpSpPr>
          <p:cNvPr id="102" name="Group 32"/>
          <p:cNvGrpSpPr/>
          <p:nvPr/>
        </p:nvGrpSpPr>
        <p:grpSpPr>
          <a:xfrm>
            <a:off x="7206812" y="3734889"/>
            <a:ext cx="1817687" cy="366024"/>
            <a:chOff x="4838703" y="2698540"/>
            <a:chExt cx="1683939" cy="275090"/>
          </a:xfrm>
        </p:grpSpPr>
        <p:cxnSp>
          <p:nvCxnSpPr>
            <p:cNvPr id="103" name="Straight Arrow Connector 102"/>
            <p:cNvCxnSpPr/>
            <p:nvPr/>
          </p:nvCxnSpPr>
          <p:spPr>
            <a:xfrm>
              <a:off x="4838703" y="2884167"/>
              <a:ext cx="1683939" cy="1588"/>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4" name="TextBox 103"/>
            <p:cNvSpPr txBox="1"/>
            <p:nvPr/>
          </p:nvSpPr>
          <p:spPr>
            <a:xfrm>
              <a:off x="5027370" y="2698540"/>
              <a:ext cx="1375377" cy="275090"/>
            </a:xfrm>
            <a:prstGeom prst="rect">
              <a:avLst/>
            </a:prstGeom>
            <a:noFill/>
          </p:spPr>
          <p:txBody>
            <a:bodyPr wrap="square" lIns="0" tIns="60834" rIns="0" bIns="0" rtlCol="0">
              <a:noAutofit/>
            </a:bodyPr>
            <a:lstStyle/>
            <a:p>
              <a:pPr algn="ctr">
                <a:lnSpc>
                  <a:spcPct val="86000"/>
                </a:lnSpc>
              </a:pPr>
              <a:r>
                <a:rPr lang="en-US" sz="1597" b="1" cap="all" dirty="0">
                  <a:solidFill>
                    <a:srgbClr val="DA0081"/>
                  </a:solidFill>
                </a:rPr>
                <a:t>Interlude </a:t>
              </a:r>
              <a:br>
                <a:rPr lang="en-US" sz="1597" b="1" cap="all" dirty="0">
                  <a:solidFill>
                    <a:srgbClr val="DA0081"/>
                  </a:solidFill>
                </a:rPr>
              </a:br>
              <a:r>
                <a:rPr lang="en-US" sz="1597" b="1" cap="all" dirty="0">
                  <a:solidFill>
                    <a:srgbClr val="DA0081"/>
                  </a:solidFill>
                </a:rPr>
                <a:t>(SOF:SOF)</a:t>
              </a:r>
            </a:p>
            <a:p>
              <a:pPr algn="ctr">
                <a:lnSpc>
                  <a:spcPct val="86000"/>
                </a:lnSpc>
              </a:pPr>
              <a:endParaRPr lang="en-US" sz="1597" b="1" cap="all" dirty="0">
                <a:solidFill>
                  <a:srgbClr val="DA0081"/>
                </a:solidFill>
              </a:endParaRPr>
            </a:p>
          </p:txBody>
        </p:sp>
      </p:grpSp>
      <p:cxnSp>
        <p:nvCxnSpPr>
          <p:cNvPr id="105" name="Straight Arrow Connector 104"/>
          <p:cNvCxnSpPr>
            <a:stCxn id="108" idx="3"/>
          </p:cNvCxnSpPr>
          <p:nvPr/>
        </p:nvCxnSpPr>
        <p:spPr>
          <a:xfrm>
            <a:off x="6474586" y="2269224"/>
            <a:ext cx="2549913" cy="15007"/>
          </a:xfrm>
          <a:prstGeom prst="straightConnector1">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7638760" y="2018187"/>
            <a:ext cx="1082790" cy="323721"/>
          </a:xfrm>
          <a:prstGeom prst="rect">
            <a:avLst/>
          </a:prstGeom>
          <a:noFill/>
        </p:spPr>
        <p:txBody>
          <a:bodyPr wrap="square" lIns="0" tIns="60834" rIns="0" bIns="0" rtlCol="0">
            <a:noAutofit/>
          </a:bodyPr>
          <a:lstStyle/>
          <a:p>
            <a:pPr algn="ctr">
              <a:lnSpc>
                <a:spcPct val="86000"/>
              </a:lnSpc>
            </a:pPr>
            <a:r>
              <a:rPr lang="en-US" sz="1597" b="1" cap="all" dirty="0">
                <a:solidFill>
                  <a:srgbClr val="800000"/>
                </a:solidFill>
              </a:rPr>
              <a:t>Sonata</a:t>
            </a:r>
          </a:p>
          <a:p>
            <a:pPr algn="ctr">
              <a:lnSpc>
                <a:spcPct val="86000"/>
              </a:lnSpc>
            </a:pPr>
            <a:r>
              <a:rPr lang="en-US" sz="1597" b="1" cap="all" dirty="0">
                <a:solidFill>
                  <a:srgbClr val="800000"/>
                </a:solidFill>
              </a:rPr>
              <a:t>(BUS:BUS)</a:t>
            </a:r>
          </a:p>
          <a:p>
            <a:pPr algn="ctr">
              <a:lnSpc>
                <a:spcPct val="86000"/>
              </a:lnSpc>
            </a:pPr>
            <a:endParaRPr lang="en-US" sz="1597" b="1" cap="all" dirty="0">
              <a:solidFill>
                <a:srgbClr val="731600"/>
              </a:solidFill>
            </a:endParaRPr>
          </a:p>
        </p:txBody>
      </p:sp>
      <p:grpSp>
        <p:nvGrpSpPr>
          <p:cNvPr id="107" name="Group 97"/>
          <p:cNvGrpSpPr/>
          <p:nvPr/>
        </p:nvGrpSpPr>
        <p:grpSpPr>
          <a:xfrm>
            <a:off x="4555916" y="1914363"/>
            <a:ext cx="1918670" cy="709719"/>
            <a:chOff x="-2258550" y="2670050"/>
            <a:chExt cx="1442005" cy="533400"/>
          </a:xfrm>
        </p:grpSpPr>
        <p:sp>
          <p:nvSpPr>
            <p:cNvPr id="108" name="Rounded Rectangle 107"/>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09" name="Picture 108"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0" name="Group 102"/>
          <p:cNvGrpSpPr/>
          <p:nvPr/>
        </p:nvGrpSpPr>
        <p:grpSpPr>
          <a:xfrm>
            <a:off x="9064648" y="1917204"/>
            <a:ext cx="1918670" cy="709719"/>
            <a:chOff x="-2258550" y="2670050"/>
            <a:chExt cx="1442005" cy="533400"/>
          </a:xfrm>
        </p:grpSpPr>
        <p:sp>
          <p:nvSpPr>
            <p:cNvPr id="111" name="Rounded Rectangle 110"/>
            <p:cNvSpPr/>
            <p:nvPr/>
          </p:nvSpPr>
          <p:spPr>
            <a:xfrm>
              <a:off x="-2258550" y="2670050"/>
              <a:ext cx="144200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80182" algn="ctr">
                <a:lnSpc>
                  <a:spcPct val="90000"/>
                </a:lnSpc>
              </a:pPr>
              <a:r>
                <a:rPr lang="en-US" sz="1598" b="1" dirty="0">
                  <a:solidFill>
                    <a:schemeClr val="bg1"/>
                  </a:solidFill>
                </a:rPr>
                <a:t>Business Applications</a:t>
              </a:r>
            </a:p>
          </p:txBody>
        </p:sp>
        <p:pic>
          <p:nvPicPr>
            <p:cNvPr id="112" name="Picture 111" descr="LSO_fig6-02.png"/>
            <p:cNvPicPr>
              <a:picLocks noChangeAspect="1"/>
            </p:cNvPicPr>
            <p:nvPr/>
          </p:nvPicPr>
          <p:blipFill>
            <a:blip r:embed="rId3" cstate="print"/>
            <a:stretch>
              <a:fillRect/>
            </a:stretch>
          </p:blipFill>
          <p:spPr>
            <a:xfrm>
              <a:off x="-2258550" y="2806143"/>
              <a:ext cx="404282" cy="319277"/>
            </a:xfrm>
            <a:prstGeom prst="rect">
              <a:avLst/>
            </a:prstGeom>
          </p:spPr>
        </p:pic>
      </p:grpSp>
      <p:grpSp>
        <p:nvGrpSpPr>
          <p:cNvPr id="113" name="Group 124"/>
          <p:cNvGrpSpPr/>
          <p:nvPr/>
        </p:nvGrpSpPr>
        <p:grpSpPr>
          <a:xfrm>
            <a:off x="9024497" y="3734891"/>
            <a:ext cx="2928497" cy="709719"/>
            <a:chOff x="6772954" y="2594155"/>
            <a:chExt cx="2200955" cy="533400"/>
          </a:xfrm>
        </p:grpSpPr>
        <p:sp>
          <p:nvSpPr>
            <p:cNvPr id="114" name="Rounded Rectangle 113"/>
            <p:cNvSpPr/>
            <p:nvPr/>
          </p:nvSpPr>
          <p:spPr>
            <a:xfrm>
              <a:off x="6772954" y="2594155"/>
              <a:ext cx="2200955" cy="533400"/>
            </a:xfrm>
            <a:prstGeom prst="roundRect">
              <a:avLst>
                <a:gd name="adj" fmla="val 10580"/>
              </a:avLst>
            </a:prstGeom>
            <a:solidFill>
              <a:srgbClr val="616A9D">
                <a:alpha val="82000"/>
              </a:srgbClr>
            </a:solidFill>
            <a:ln w="15875" cap="flat" cmpd="sng" algn="ctr">
              <a:solidFill>
                <a:schemeClr val="bg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marL="378070" indent="86597" algn="ctr">
                <a:lnSpc>
                  <a:spcPct val="90000"/>
                </a:lnSpc>
              </a:pPr>
              <a:r>
                <a:rPr lang="en-US" sz="1598" b="1" dirty="0">
                  <a:solidFill>
                    <a:schemeClr val="bg1"/>
                  </a:solidFill>
                </a:rPr>
                <a:t>Service Orchestration Functionality</a:t>
              </a:r>
            </a:p>
          </p:txBody>
        </p:sp>
        <p:pic>
          <p:nvPicPr>
            <p:cNvPr id="115" name="Picture 114" descr="LSO_fig6-02.png"/>
            <p:cNvPicPr>
              <a:picLocks noChangeAspect="1"/>
            </p:cNvPicPr>
            <p:nvPr/>
          </p:nvPicPr>
          <p:blipFill>
            <a:blip r:embed="rId3" cstate="print"/>
            <a:stretch>
              <a:fillRect/>
            </a:stretch>
          </p:blipFill>
          <p:spPr>
            <a:xfrm>
              <a:off x="6848850" y="2699444"/>
              <a:ext cx="404282" cy="319277"/>
            </a:xfrm>
            <a:prstGeom prst="rect">
              <a:avLst/>
            </a:prstGeom>
          </p:spPr>
        </p:pic>
      </p:grpSp>
      <p:sp>
        <p:nvSpPr>
          <p:cNvPr id="116" name="TextBox 115"/>
          <p:cNvSpPr txBox="1"/>
          <p:nvPr/>
        </p:nvSpPr>
        <p:spPr>
          <a:xfrm>
            <a:off x="2426991" y="264577"/>
            <a:ext cx="9468361" cy="911340"/>
          </a:xfrm>
          <a:prstGeom prst="rect">
            <a:avLst/>
          </a:prstGeom>
          <a:noFill/>
        </p:spPr>
        <p:txBody>
          <a:bodyPr wrap="none" rtlCol="0">
            <a:spAutoFit/>
          </a:bodyPr>
          <a:lstStyle/>
          <a:p>
            <a:r>
              <a:rPr lang="en-US" sz="5322" b="1" dirty="0" smtClean="0">
                <a:solidFill>
                  <a:schemeClr val="bg1"/>
                </a:solidFill>
              </a:rPr>
              <a:t>ONAP Multi-Domain Federation</a:t>
            </a:r>
            <a:endParaRPr lang="en-US" sz="5322" b="1" dirty="0">
              <a:solidFill>
                <a:schemeClr val="bg1"/>
              </a:solidFill>
            </a:endParaRPr>
          </a:p>
        </p:txBody>
      </p:sp>
      <p:cxnSp>
        <p:nvCxnSpPr>
          <p:cNvPr id="117" name="Straight Connector 116"/>
          <p:cNvCxnSpPr/>
          <p:nvPr/>
        </p:nvCxnSpPr>
        <p:spPr>
          <a:xfrm flipH="1">
            <a:off x="5483496" y="2625199"/>
            <a:ext cx="6610" cy="1100896"/>
          </a:xfrm>
          <a:prstGeom prst="line">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hape 117"/>
          <p:cNvCxnSpPr>
            <a:endCxn id="70" idx="2"/>
          </p:cNvCxnSpPr>
          <p:nvPr/>
        </p:nvCxnSpPr>
        <p:spPr>
          <a:xfrm rot="10800000">
            <a:off x="1482844" y="3597005"/>
            <a:ext cx="2391545" cy="504914"/>
          </a:xfrm>
          <a:prstGeom prst="bentConnector2">
            <a:avLst/>
          </a:prstGeom>
          <a:ln w="9525" cap="flat" cmpd="sng" algn="ctr">
            <a:solidFill>
              <a:schemeClr val="tx1">
                <a:lumMod val="75000"/>
                <a:lumOff val="25000"/>
              </a:schemeClr>
            </a:solidFill>
            <a:prstDash val="solid"/>
            <a:round/>
            <a:headEnd type="triangle" w="sm" len="sm"/>
            <a:tailEnd type="triangle" w="sm" len="sm"/>
          </a:ln>
          <a:effectLst/>
        </p:spPr>
        <p:style>
          <a:lnRef idx="2">
            <a:schemeClr val="accent1"/>
          </a:lnRef>
          <a:fillRef idx="0">
            <a:schemeClr val="accent1"/>
          </a:fillRef>
          <a:effectRef idx="1">
            <a:schemeClr val="accent1"/>
          </a:effectRef>
          <a:fontRef idx="minor">
            <a:schemeClr val="tx1"/>
          </a:fontRef>
        </p:style>
      </p:cxnSp>
      <p:sp>
        <p:nvSpPr>
          <p:cNvPr id="129" name="Rounded Rectangle 128"/>
          <p:cNvSpPr/>
          <p:nvPr/>
        </p:nvSpPr>
        <p:spPr>
          <a:xfrm>
            <a:off x="4980708" y="1995374"/>
            <a:ext cx="1083610" cy="571500"/>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0" name="Rounded Rectangle 129"/>
          <p:cNvSpPr/>
          <p:nvPr/>
        </p:nvSpPr>
        <p:spPr>
          <a:xfrm>
            <a:off x="9578770" y="1975567"/>
            <a:ext cx="1083610" cy="571500"/>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BSS</a:t>
            </a:r>
            <a:endParaRPr lang="en-US" dirty="0"/>
          </a:p>
        </p:txBody>
      </p:sp>
      <p:sp>
        <p:nvSpPr>
          <p:cNvPr id="131" name="Rounded Rectangle 130"/>
          <p:cNvSpPr/>
          <p:nvPr/>
        </p:nvSpPr>
        <p:spPr>
          <a:xfrm>
            <a:off x="4242437" y="3846153"/>
            <a:ext cx="2761672" cy="626617"/>
          </a:xfrm>
          <a:prstGeom prst="round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a:t>
            </a:r>
            <a:endParaRPr lang="en-US" dirty="0"/>
          </a:p>
        </p:txBody>
      </p:sp>
      <p:sp>
        <p:nvSpPr>
          <p:cNvPr id="132" name="Rounded Rectangle 131"/>
          <p:cNvSpPr/>
          <p:nvPr/>
        </p:nvSpPr>
        <p:spPr>
          <a:xfrm>
            <a:off x="9125481" y="3804272"/>
            <a:ext cx="2761672" cy="626617"/>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dirty="0" smtClean="0"/>
              <a:t>ONAP or</a:t>
            </a:r>
          </a:p>
          <a:p>
            <a:pPr algn="ctr"/>
            <a:r>
              <a:rPr lang="en-US" dirty="0" smtClean="0"/>
              <a:t>Non-ONAP Orchestration</a:t>
            </a:r>
            <a:endParaRPr lang="en-US" dirty="0"/>
          </a:p>
        </p:txBody>
      </p:sp>
      <p:sp>
        <p:nvSpPr>
          <p:cNvPr id="133" name="Oval 132"/>
          <p:cNvSpPr/>
          <p:nvPr/>
        </p:nvSpPr>
        <p:spPr>
          <a:xfrm>
            <a:off x="4480280"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4" name="Oval 133"/>
          <p:cNvSpPr/>
          <p:nvPr/>
        </p:nvSpPr>
        <p:spPr>
          <a:xfrm>
            <a:off x="9012215" y="2596539"/>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5" name="Oval 134"/>
          <p:cNvSpPr/>
          <p:nvPr/>
        </p:nvSpPr>
        <p:spPr>
          <a:xfrm>
            <a:off x="6819846" y="3413195"/>
            <a:ext cx="2513763" cy="1129557"/>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36" name="Oval 135"/>
          <p:cNvSpPr/>
          <p:nvPr/>
        </p:nvSpPr>
        <p:spPr>
          <a:xfrm>
            <a:off x="4588983" y="4487349"/>
            <a:ext cx="2513763" cy="584450"/>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2" name="Group 1"/>
          <p:cNvGrpSpPr/>
          <p:nvPr/>
        </p:nvGrpSpPr>
        <p:grpSpPr>
          <a:xfrm>
            <a:off x="359354" y="4671450"/>
            <a:ext cx="2301411" cy="1354065"/>
            <a:chOff x="359354" y="4671450"/>
            <a:chExt cx="2301411" cy="1354065"/>
          </a:xfrm>
        </p:grpSpPr>
        <p:sp>
          <p:nvSpPr>
            <p:cNvPr id="137" name="Oval 136"/>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140" name="TextBox 139"/>
            <p:cNvSpPr txBox="1"/>
            <p:nvPr/>
          </p:nvSpPr>
          <p:spPr>
            <a:xfrm>
              <a:off x="915836" y="4949884"/>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141" name="TextBox 140"/>
            <p:cNvSpPr txBox="1"/>
            <p:nvPr/>
          </p:nvSpPr>
          <p:spPr>
            <a:xfrm>
              <a:off x="938463" y="5502295"/>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grpSp>
    </p:spTree>
    <p:extLst>
      <p:ext uri="{BB962C8B-B14F-4D97-AF65-F5344CB8AC3E}">
        <p14:creationId xmlns:p14="http://schemas.microsoft.com/office/powerpoint/2010/main" val="60612481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ONAP “Black Box” View</a:t>
            </a:r>
            <a:endParaRPr lang="en-US" dirty="0"/>
          </a:p>
        </p:txBody>
      </p:sp>
      <p:grpSp>
        <p:nvGrpSpPr>
          <p:cNvPr id="46" name="Group 45"/>
          <p:cNvGrpSpPr/>
          <p:nvPr/>
        </p:nvGrpSpPr>
        <p:grpSpPr>
          <a:xfrm>
            <a:off x="654534" y="2190311"/>
            <a:ext cx="10882935" cy="3939601"/>
            <a:chOff x="632698" y="1598107"/>
            <a:chExt cx="10894283" cy="4820947"/>
          </a:xfrm>
        </p:grpSpPr>
        <p:sp>
          <p:nvSpPr>
            <p:cNvPr id="15" name="Rectangle 14"/>
            <p:cNvSpPr/>
            <p:nvPr/>
          </p:nvSpPr>
          <p:spPr>
            <a:xfrm>
              <a:off x="4143517" y="2068940"/>
              <a:ext cx="7350992"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OAP</a:t>
              </a:r>
            </a:p>
          </p:txBody>
        </p:sp>
        <p:sp>
          <p:nvSpPr>
            <p:cNvPr id="3" name="Rectangle 2"/>
            <p:cNvSpPr/>
            <p:nvPr/>
          </p:nvSpPr>
          <p:spPr>
            <a:xfrm>
              <a:off x="632698" y="2068943"/>
              <a:ext cx="1366982" cy="38792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OOM</a:t>
              </a:r>
            </a:p>
          </p:txBody>
        </p:sp>
        <p:sp>
          <p:nvSpPr>
            <p:cNvPr id="4" name="Rectangle 3"/>
            <p:cNvSpPr/>
            <p:nvPr/>
          </p:nvSpPr>
          <p:spPr>
            <a:xfrm>
              <a:off x="2585029" y="2068941"/>
              <a:ext cx="1488207" cy="3879273"/>
            </a:xfrm>
            <a:prstGeom prst="rect">
              <a:avLst/>
            </a:prstGeom>
            <a:solidFill>
              <a:schemeClr val="bg1">
                <a:lumMod val="95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99" dirty="0"/>
                <a:t>Design</a:t>
              </a:r>
              <a:br>
                <a:rPr lang="en-US" sz="1199" dirty="0"/>
              </a:br>
              <a:r>
                <a:rPr lang="en-US" sz="1199" dirty="0"/>
                <a:t>Tools</a:t>
              </a:r>
            </a:p>
          </p:txBody>
        </p:sp>
        <p:sp>
          <p:nvSpPr>
            <p:cNvPr id="5" name="Rounded Rectangle 4"/>
            <p:cNvSpPr/>
            <p:nvPr/>
          </p:nvSpPr>
          <p:spPr>
            <a:xfrm rot="16200000">
              <a:off x="344058" y="3809998"/>
              <a:ext cx="387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ONAP Management Interfaces</a:t>
              </a:r>
            </a:p>
          </p:txBody>
        </p:sp>
        <p:sp>
          <p:nvSpPr>
            <p:cNvPr id="6" name="Rounded Rectangle 5"/>
            <p:cNvSpPr/>
            <p:nvPr/>
          </p:nvSpPr>
          <p:spPr>
            <a:xfrm>
              <a:off x="632698" y="1598107"/>
              <a:ext cx="1366982"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OOM Interfaces</a:t>
              </a:r>
            </a:p>
          </p:txBody>
        </p:sp>
        <p:sp>
          <p:nvSpPr>
            <p:cNvPr id="7" name="Rounded Rectangle 6"/>
            <p:cNvSpPr/>
            <p:nvPr/>
          </p:nvSpPr>
          <p:spPr>
            <a:xfrm>
              <a:off x="2567708" y="1598107"/>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(Service Centric)</a:t>
              </a:r>
            </a:p>
          </p:txBody>
        </p:sp>
        <p:sp>
          <p:nvSpPr>
            <p:cNvPr id="8" name="Rounded Rectangle 7"/>
            <p:cNvSpPr/>
            <p:nvPr/>
          </p:nvSpPr>
          <p:spPr>
            <a:xfrm>
              <a:off x="2567707" y="6021890"/>
              <a:ext cx="8959273"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External APIs (Resource Centric)</a:t>
              </a:r>
            </a:p>
          </p:txBody>
        </p:sp>
        <p:sp>
          <p:nvSpPr>
            <p:cNvPr id="9" name="Rounded Rectangle 8"/>
            <p:cNvSpPr/>
            <p:nvPr/>
          </p:nvSpPr>
          <p:spPr>
            <a:xfrm>
              <a:off x="637315" y="6021890"/>
              <a:ext cx="1362365" cy="3971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99" dirty="0"/>
                <a:t>Resource Interfaces</a:t>
              </a:r>
            </a:p>
          </p:txBody>
        </p:sp>
      </p:grpSp>
      <p:sp>
        <p:nvSpPr>
          <p:cNvPr id="47" name="Cloud 46"/>
          <p:cNvSpPr/>
          <p:nvPr/>
        </p:nvSpPr>
        <p:spPr>
          <a:xfrm>
            <a:off x="2885095"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APIs</a:t>
            </a:r>
          </a:p>
        </p:txBody>
      </p:sp>
      <p:sp>
        <p:nvSpPr>
          <p:cNvPr id="48" name="Cloud 47"/>
          <p:cNvSpPr/>
          <p:nvPr/>
        </p:nvSpPr>
        <p:spPr>
          <a:xfrm>
            <a:off x="5482423"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UX/CX</a:t>
            </a:r>
          </a:p>
        </p:txBody>
      </p:sp>
      <p:sp>
        <p:nvSpPr>
          <p:cNvPr id="49" name="Cloud 48"/>
          <p:cNvSpPr/>
          <p:nvPr/>
        </p:nvSpPr>
        <p:spPr>
          <a:xfrm>
            <a:off x="8144338" y="1562891"/>
            <a:ext cx="2251325" cy="4890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CLIs/SDKs</a:t>
            </a:r>
          </a:p>
        </p:txBody>
      </p:sp>
      <p:sp>
        <p:nvSpPr>
          <p:cNvPr id="50" name="Cloud 49"/>
          <p:cNvSpPr/>
          <p:nvPr/>
        </p:nvSpPr>
        <p:spPr>
          <a:xfrm>
            <a:off x="3534134" y="6224725"/>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PNFs</a:t>
            </a:r>
          </a:p>
        </p:txBody>
      </p:sp>
      <p:sp>
        <p:nvSpPr>
          <p:cNvPr id="51" name="Cloud 50"/>
          <p:cNvSpPr/>
          <p:nvPr/>
        </p:nvSpPr>
        <p:spPr>
          <a:xfrm>
            <a:off x="5112766" y="6224724"/>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VIMs</a:t>
            </a:r>
          </a:p>
        </p:txBody>
      </p:sp>
      <p:sp>
        <p:nvSpPr>
          <p:cNvPr id="52" name="Cloud 51"/>
          <p:cNvSpPr/>
          <p:nvPr/>
        </p:nvSpPr>
        <p:spPr>
          <a:xfrm>
            <a:off x="6625943" y="6190118"/>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IaaS</a:t>
            </a:r>
          </a:p>
        </p:txBody>
      </p:sp>
      <p:sp>
        <p:nvSpPr>
          <p:cNvPr id="53" name="Cloud 52"/>
          <p:cNvSpPr/>
          <p:nvPr/>
        </p:nvSpPr>
        <p:spPr>
          <a:xfrm>
            <a:off x="8204575" y="6207421"/>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PaaS</a:t>
            </a:r>
          </a:p>
        </p:txBody>
      </p:sp>
      <p:sp>
        <p:nvSpPr>
          <p:cNvPr id="54" name="Cloud 53"/>
          <p:cNvSpPr/>
          <p:nvPr/>
        </p:nvSpPr>
        <p:spPr>
          <a:xfrm>
            <a:off x="9596821" y="6200520"/>
            <a:ext cx="1908209" cy="3875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SaaS</a:t>
            </a:r>
          </a:p>
        </p:txBody>
      </p:sp>
      <p:sp>
        <p:nvSpPr>
          <p:cNvPr id="10" name="TextBox 9"/>
          <p:cNvSpPr txBox="1"/>
          <p:nvPr/>
        </p:nvSpPr>
        <p:spPr>
          <a:xfrm>
            <a:off x="5018156" y="2207090"/>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21" name="TextBox 20"/>
          <p:cNvSpPr txBox="1"/>
          <p:nvPr/>
        </p:nvSpPr>
        <p:spPr>
          <a:xfrm>
            <a:off x="10344414" y="2207090"/>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 name="Left-Right Arrow 10"/>
          <p:cNvSpPr/>
          <p:nvPr/>
        </p:nvSpPr>
        <p:spPr>
          <a:xfrm>
            <a:off x="11484664" y="2095550"/>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Up-Down Arrow 11"/>
          <p:cNvSpPr/>
          <p:nvPr/>
        </p:nvSpPr>
        <p:spPr>
          <a:xfrm>
            <a:off x="5078250" y="149900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5018155" y="5853894"/>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25" name="Up-Down Arrow 24"/>
          <p:cNvSpPr/>
          <p:nvPr/>
        </p:nvSpPr>
        <p:spPr>
          <a:xfrm>
            <a:off x="5111753" y="6041786"/>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75251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t>
            </a:r>
            <a:r>
              <a:rPr lang="en-US" altLang="zh-CN" sz="3200" b="1" dirty="0" smtClean="0">
                <a:solidFill>
                  <a:schemeClr val="bg1"/>
                </a:solidFill>
                <a:latin typeface="Arial" panose="020B0604020202020204"/>
              </a:rPr>
              <a:t>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Functional View</a:t>
            </a:r>
            <a:r>
              <a:rPr lang="en-US" altLang="zh-CN" sz="1800" b="1" dirty="0">
                <a:solidFill>
                  <a:schemeClr val="bg1"/>
                </a:solidFill>
                <a:latin typeface="Arial" panose="020B0604020202020204"/>
              </a:rPr>
              <a:t>)</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159129" y="3070441"/>
            <a:ext cx="3416318"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smtClean="0">
                <a:solidFill>
                  <a:srgbClr val="000000"/>
                </a:solidFill>
                <a:latin typeface="Calibri"/>
                <a:ea typeface="微软雅黑" panose="020B0503020204020204" pitchFamily="34" charset="-122"/>
              </a:rPr>
              <a:t>Optional External </a:t>
            </a:r>
            <a:r>
              <a:rPr lang="en-US" altLang="zh-CN" sz="1400" b="1" dirty="0">
                <a:solidFill>
                  <a:srgbClr val="000000"/>
                </a:solidFill>
                <a:latin typeface="Calibri"/>
                <a:ea typeface="微软雅黑" panose="020B0503020204020204" pitchFamily="34" charset="-122"/>
              </a:rPr>
              <a:t>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515761" y="5835220"/>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75411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276816" y="5850284"/>
            <a:ext cx="921497"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267439" y="5849052"/>
            <a:ext cx="928136"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smtClean="0">
                <a:solidFill>
                  <a:srgbClr val="000000"/>
                </a:solidFill>
                <a:latin typeface="Calibri"/>
                <a:ea typeface="微软雅黑" panose="020B0503020204020204" pitchFamily="34" charset="-122"/>
              </a:rPr>
              <a:t>Kubernetes</a:t>
            </a:r>
            <a:endParaRPr lang="en-US" altLang="zh-CN" sz="1200" b="1" dirty="0">
              <a:solidFill>
                <a:srgbClr val="000000"/>
              </a:solidFill>
              <a:latin typeface="Calibri"/>
              <a:ea typeface="微软雅黑" panose="020B0503020204020204" pitchFamily="34" charset="-122"/>
            </a:endParaRP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5"/>
            <a:ext cx="670684" cy="668547"/>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9029" y="4151578"/>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smtClean="0">
                <a:solidFill>
                  <a:prstClr val="black"/>
                </a:solidFill>
                <a:ea typeface="微软雅黑" panose="020B0503020204020204" pitchFamily="34" charset="-122"/>
              </a:rPr>
              <a:t>Controller SDK</a:t>
            </a:r>
            <a:endParaRPr lang="en-US" altLang="zh-CN" sz="1100" b="1" dirty="0">
              <a:solidFill>
                <a:prstClr val="black"/>
              </a:solidFill>
              <a:ea typeface="微软雅黑" panose="020B0503020204020204" pitchFamily="34" charset="-122"/>
            </a:endParaRP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TextBox 99"/>
          <p:cNvSpPr txBox="1"/>
          <p:nvPr/>
        </p:nvSpPr>
        <p:spPr>
          <a:xfrm>
            <a:off x="3670427" y="1212061"/>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03" name="TextBox 102"/>
          <p:cNvSpPr txBox="1"/>
          <p:nvPr/>
        </p:nvSpPr>
        <p:spPr>
          <a:xfrm>
            <a:off x="10442567" y="124883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11" name="Left-Right Arrow 110"/>
          <p:cNvSpPr/>
          <p:nvPr/>
        </p:nvSpPr>
        <p:spPr>
          <a:xfrm>
            <a:off x="11582817" y="1137297"/>
            <a:ext cx="700987" cy="474869"/>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Up-Down Arrow 111"/>
          <p:cNvSpPr/>
          <p:nvPr/>
        </p:nvSpPr>
        <p:spPr>
          <a:xfrm>
            <a:off x="3170385" y="955566"/>
            <a:ext cx="566057" cy="753396"/>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TextBox 112"/>
          <p:cNvSpPr txBox="1"/>
          <p:nvPr/>
        </p:nvSpPr>
        <p:spPr>
          <a:xfrm>
            <a:off x="4087248" y="4310361"/>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115" name="Up-Down Arrow 114"/>
          <p:cNvSpPr/>
          <p:nvPr/>
        </p:nvSpPr>
        <p:spPr>
          <a:xfrm>
            <a:off x="4180846" y="4498253"/>
            <a:ext cx="566057" cy="753396"/>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0747052"/>
      </p:ext>
    </p:extLst>
  </p:cSld>
  <p:clrMapOvr>
    <a:masterClrMapping/>
  </p:clrMapOvr>
  <p:transition spd="med"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39511" y="4744139"/>
            <a:ext cx="1964367" cy="1010850"/>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smtClean="0">
                <a:solidFill>
                  <a:schemeClr val="bg1"/>
                </a:solidFill>
                <a:latin typeface="Arial" panose="020B0604020202020204"/>
              </a:rPr>
              <a:t>Related ONAP Beijing Projects</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Projects) </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latin typeface="Calibri"/>
              <a:ea typeface="微软雅黑" panose="020B0503020204020204" pitchFamily="34" charset="-122"/>
            </a:endParaRPr>
          </a:p>
        </p:txBody>
      </p:sp>
      <p:sp>
        <p:nvSpPr>
          <p:cNvPr id="173" name="矩形 192"/>
          <p:cNvSpPr/>
          <p:nvPr/>
        </p:nvSpPr>
        <p:spPr bwMode="auto">
          <a:xfrm>
            <a:off x="771081" y="1571110"/>
            <a:ext cx="2253246"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smtClean="0">
                <a:solidFill>
                  <a:srgbClr val="FF0000"/>
                </a:solidFill>
                <a:ea typeface="微软雅黑" panose="020B0503020204020204" pitchFamily="34" charset="-122"/>
              </a:rPr>
              <a:t>DESIGN-TIME (SDC)</a:t>
            </a:r>
            <a:endParaRPr lang="en-US" altLang="zh-CN" sz="2000" b="1" dirty="0">
              <a:solidFill>
                <a:srgbClr val="FF0000"/>
              </a:solidFill>
              <a:ea typeface="微软雅黑" panose="020B0503020204020204" pitchFamily="34" charset="-122"/>
            </a:endParaRP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indent="0" algn="ctr" defTabSz="914400" rtl="0" eaLnBrk="1" fontAlgn="base" latinLnBrk="0" hangingPunct="1">
              <a:lnSpc>
                <a:spcPct val="100000"/>
              </a:lnSpc>
              <a:spcBef>
                <a:spcPct val="0"/>
              </a:spcBef>
              <a:spcAft>
                <a:spcPct val="0"/>
              </a:spcAft>
              <a:buClr>
                <a:srgbClr val="CC9900"/>
              </a:buClr>
              <a:buSzTx/>
            </a:pPr>
            <a:r>
              <a:rPr lang="en-US" altLang="zh-CN" sz="1400" b="1" dirty="0">
                <a:latin typeface="+mn-lt"/>
                <a:ea typeface="微软雅黑" panose="020B0503020204020204" pitchFamily="34" charset="-122"/>
              </a:rPr>
              <a:t>Policy Creation &amp; Validation</a:t>
            </a:r>
          </a:p>
        </p:txBody>
      </p:sp>
      <p:sp>
        <p:nvSpPr>
          <p:cNvPr id="179" name="圆角矩形 29"/>
          <p:cNvSpPr/>
          <p:nvPr/>
        </p:nvSpPr>
        <p:spPr>
          <a:xfrm rot="16200000">
            <a:off x="-1661494" y="3213316"/>
            <a:ext cx="3951347" cy="425157"/>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400" b="1" kern="1200" dirty="0">
                <a:solidFill>
                  <a:schemeClr val="tx1"/>
                </a:solidFill>
                <a:ea typeface="微软雅黑" panose="020B0503020204020204" pitchFamily="34" charset="-122"/>
              </a:rPr>
              <a:t>Service </a:t>
            </a:r>
            <a:r>
              <a:rPr lang="en-US" altLang="zh-CN" sz="1400" b="1" dirty="0">
                <a:ea typeface="微软雅黑" panose="020B0503020204020204" pitchFamily="34" charset="-122"/>
              </a:rPr>
              <a:t> </a:t>
            </a:r>
            <a:r>
              <a:rPr lang="en-US" altLang="zh-CN" sz="1400" b="1" dirty="0" smtClean="0">
                <a:ea typeface="微软雅黑" panose="020B0503020204020204" pitchFamily="34" charset="-122"/>
              </a:rPr>
              <a:t>&amp; Product </a:t>
            </a:r>
            <a:r>
              <a:rPr lang="en-US" altLang="zh-CN" sz="1400" b="1" kern="1200" dirty="0" smtClean="0">
                <a:solidFill>
                  <a:schemeClr val="tx1"/>
                </a:solidFill>
                <a:ea typeface="微软雅黑" panose="020B0503020204020204" pitchFamily="34" charset="-122"/>
              </a:rPr>
              <a:t>Design</a:t>
            </a:r>
            <a:endParaRPr lang="zh-CN" altLang="en-US" sz="1400" b="1" kern="1200" dirty="0">
              <a:solidFill>
                <a:schemeClr val="tx1"/>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ea typeface="+mn-ea"/>
              <a:cs typeface="+mn-cs"/>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lvl="0" algn="ctr" defTabSz="914400" fontAlgn="base" hangingPunct="1">
              <a:spcBef>
                <a:spcPct val="0"/>
              </a:spcBef>
              <a:spcAft>
                <a:spcPct val="0"/>
              </a:spcAft>
              <a:buClr>
                <a:srgbClr val="CC9900"/>
              </a:buClr>
              <a:defRPr/>
            </a:pPr>
            <a:r>
              <a:rPr lang="en-US" altLang="zh-CN" sz="1600" b="1" kern="1200" dirty="0">
                <a:ea typeface="微软雅黑" panose="020B0503020204020204" pitchFamily="34" charset="-122"/>
              </a:rPr>
              <a:t>Catalog</a:t>
            </a:r>
            <a:endParaRPr lang="zh-CN" altLang="en-US" b="1" kern="1200" dirty="0">
              <a:ea typeface="微软雅黑" panose="020B0503020204020204" pitchFamily="34" charset="-122"/>
            </a:endParaRPr>
          </a:p>
        </p:txBody>
      </p:sp>
      <p:sp>
        <p:nvSpPr>
          <p:cNvPr id="162" name="Rectangle 161"/>
          <p:cNvSpPr/>
          <p:nvPr/>
        </p:nvSpPr>
        <p:spPr>
          <a:xfrm>
            <a:off x="460824" y="5702961"/>
            <a:ext cx="2986718" cy="257506"/>
          </a:xfrm>
          <a:prstGeom prst="rect">
            <a:avLst/>
          </a:prstGeom>
        </p:spPr>
        <p:txBody>
          <a:bodyPr wrap="square">
            <a:spAutoFit/>
          </a:bodyPr>
          <a:lstStyle/>
          <a:p>
            <a:pPr>
              <a:lnSpc>
                <a:spcPct val="107000"/>
              </a:lnSpc>
              <a:spcAft>
                <a:spcPts val="800"/>
              </a:spcAft>
            </a:pPr>
            <a:r>
              <a:rPr lang="en-US" sz="1050" b="1" dirty="0">
                <a:latin typeface="Calibri" panose="020F0502020204030204" pitchFamily="34" charset="0"/>
                <a:ea typeface="Calibri" panose="020F0502020204030204" pitchFamily="34" charset="0"/>
                <a:cs typeface="Times New Roman" panose="02020603050405020304" pitchFamily="18" charset="0"/>
              </a:rPr>
              <a:t>Recipe/Eng Rules &amp; Policy </a:t>
            </a:r>
            <a:r>
              <a:rPr lang="en-US" sz="1050" b="1" dirty="0" smtClean="0">
                <a:latin typeface="Calibri" panose="020F0502020204030204" pitchFamily="34" charset="0"/>
                <a:ea typeface="Calibri" panose="020F0502020204030204" pitchFamily="34" charset="0"/>
                <a:cs typeface="Times New Roman" panose="02020603050405020304" pitchFamily="18" charset="0"/>
              </a:rPr>
              <a:t>Distribution</a:t>
            </a:r>
            <a:endParaRPr lang="en-US" sz="105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157" name="圆角矩形 55"/>
          <p:cNvSpPr/>
          <p:nvPr/>
        </p:nvSpPr>
        <p:spPr>
          <a:xfrm rot="16200000">
            <a:off x="10644005" y="2587524"/>
            <a:ext cx="2476623" cy="445200"/>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latin typeface="Calibri"/>
                <a:ea typeface="微软雅黑" panose="020B0503020204020204" pitchFamily="34" charset="-122"/>
              </a:rPr>
              <a:t>ONAP Operations Manager </a:t>
            </a:r>
          </a:p>
        </p:txBody>
      </p:sp>
      <p:sp>
        <p:nvSpPr>
          <p:cNvPr id="199" name="矩形 54"/>
          <p:cNvSpPr/>
          <p:nvPr/>
        </p:nvSpPr>
        <p:spPr bwMode="auto">
          <a:xfrm>
            <a:off x="3239817" y="1442397"/>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marR="0" lvl="0" indent="-222250" algn="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2000" b="0" i="1" u="none" strike="noStrike" kern="1200" cap="none" spc="0" normalizeH="0" baseline="0" noProof="0" dirty="0">
                <a:ln>
                  <a:noFill/>
                </a:ln>
                <a:solidFill>
                  <a:srgbClr val="000000"/>
                </a:solidFill>
                <a:effectLst/>
                <a:uLnTx/>
                <a:uFillTx/>
                <a:latin typeface="+mn-lt"/>
                <a:ea typeface="微软雅黑" panose="020B0503020204020204" pitchFamily="34" charset="-122"/>
              </a:rPr>
              <a:t>         </a:t>
            </a:r>
            <a:endParaRPr kumimoji="0" lang="en-US" altLang="zh-CN" sz="2000" b="1" i="1" u="none" strike="noStrike" kern="1200" cap="none" spc="0" normalizeH="0" baseline="0" noProof="0" dirty="0">
              <a:ln>
                <a:noFill/>
              </a:ln>
              <a:solidFill>
                <a:srgbClr val="FF0000"/>
              </a:solidFill>
              <a:effectLst/>
              <a:uLnTx/>
              <a:uFillTx/>
              <a:latin typeface="+mn-lt"/>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latin typeface="Calibri"/>
                <a:ea typeface="微软雅黑" panose="020B0503020204020204" pitchFamily="34" charset="-122"/>
              </a:rPr>
              <a:t>Dashboard </a:t>
            </a:r>
            <a:r>
              <a:rPr lang="en-US" altLang="zh-CN" sz="1400" b="1" dirty="0" smtClean="0">
                <a:solidFill>
                  <a:prstClr val="white"/>
                </a:solidFill>
                <a:latin typeface="Calibri"/>
                <a:ea typeface="微软雅黑" panose="020B0503020204020204" pitchFamily="34" charset="-122"/>
              </a:rPr>
              <a:t>OA&amp;M (VID)</a:t>
            </a:r>
            <a:endParaRPr lang="en-US" altLang="zh-CN" sz="1400" b="1" dirty="0">
              <a:solidFill>
                <a:prstClr val="white"/>
              </a:solidFill>
              <a:latin typeface="Calibri"/>
              <a:ea typeface="微软雅黑" panose="020B0503020204020204" pitchFamily="34" charset="-122"/>
            </a:endParaRPr>
          </a:p>
        </p:txBody>
      </p:sp>
      <p:sp>
        <p:nvSpPr>
          <p:cNvPr id="181" name="圆角矩形 31"/>
          <p:cNvSpPr/>
          <p:nvPr/>
        </p:nvSpPr>
        <p:spPr>
          <a:xfrm>
            <a:off x="8654157" y="1948806"/>
            <a:ext cx="1608806" cy="100753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47552"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28323" y="2589313"/>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AAF</a:t>
            </a:r>
            <a:endParaRPr lang="en-US" altLang="zh-CN" sz="1100" b="1" kern="1200" dirty="0">
              <a:ea typeface="微软雅黑" panose="020B0503020204020204" pitchFamily="34" charset="-122"/>
            </a:endParaRPr>
          </a:p>
        </p:txBody>
      </p:sp>
      <p:sp>
        <p:nvSpPr>
          <p:cNvPr id="94" name="圆角矩形 31"/>
          <p:cNvSpPr/>
          <p:nvPr/>
        </p:nvSpPr>
        <p:spPr>
          <a:xfrm>
            <a:off x="5227267" y="192982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65" name="圆角矩形 51"/>
          <p:cNvSpPr/>
          <p:nvPr/>
        </p:nvSpPr>
        <p:spPr>
          <a:xfrm>
            <a:off x="10328323" y="3653241"/>
            <a:ext cx="1234440" cy="30162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a:ea typeface="微软雅黑" panose="020B0503020204020204" pitchFamily="34" charset="-122"/>
              </a:rPr>
              <a:t>Logging</a:t>
            </a:r>
            <a:endParaRPr lang="en-US" altLang="zh-CN" sz="1100" b="1" dirty="0">
              <a:ea typeface="微软雅黑" panose="020B0503020204020204" pitchFamily="34" charset="-122"/>
            </a:endParaRPr>
          </a:p>
        </p:txBody>
      </p:sp>
      <p:sp>
        <p:nvSpPr>
          <p:cNvPr id="108" name="圆角矩形 31"/>
          <p:cNvSpPr/>
          <p:nvPr/>
        </p:nvSpPr>
        <p:spPr>
          <a:xfrm>
            <a:off x="3717563" y="1942003"/>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latin typeface="Calibri" panose="020F0502020204030204" pitchFamily="34" charset="0"/>
              <a:ea typeface="宋体" panose="02010600030101010101" pitchFamily="2" charset="-122"/>
            </a:endParaRPr>
          </a:p>
        </p:txBody>
      </p:sp>
      <p:sp>
        <p:nvSpPr>
          <p:cNvPr id="119" name="TextBox 118"/>
          <p:cNvSpPr txBox="1"/>
          <p:nvPr/>
        </p:nvSpPr>
        <p:spPr>
          <a:xfrm flipH="1">
            <a:off x="3760922" y="2174229"/>
            <a:ext cx="125620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baseline="0" dirty="0">
                <a:ln>
                  <a:noFill/>
                </a:ln>
                <a:solidFill>
                  <a:srgbClr val="FFFFFF"/>
                </a:solidFill>
                <a:effectLst/>
                <a:uFillTx/>
                <a:latin typeface="+mn-lt"/>
                <a:ea typeface="+mn-ea"/>
                <a:cs typeface="+mn-cs"/>
                <a:sym typeface="Calibri"/>
              </a:rPr>
              <a:t>Policy Framework</a:t>
            </a:r>
          </a:p>
        </p:txBody>
      </p:sp>
      <p:sp>
        <p:nvSpPr>
          <p:cNvPr id="126" name="TextBox 125"/>
          <p:cNvSpPr txBox="1"/>
          <p:nvPr/>
        </p:nvSpPr>
        <p:spPr>
          <a:xfrm flipH="1">
            <a:off x="8605506" y="2355317"/>
            <a:ext cx="1624729"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FFFFFF"/>
                </a:solidFill>
                <a:effectLst/>
                <a:uFillTx/>
                <a:latin typeface="+mn-lt"/>
                <a:ea typeface="+mn-ea"/>
                <a:cs typeface="+mn-cs"/>
                <a:sym typeface="Calibri"/>
              </a:rPr>
              <a:t> </a:t>
            </a:r>
            <a:r>
              <a:rPr kumimoji="0" lang="en-US" sz="1600" b="1" i="0" u="none" strike="noStrike" cap="none" spc="0" normalizeH="0" baseline="0" dirty="0" smtClean="0">
                <a:ln>
                  <a:noFill/>
                </a:ln>
                <a:solidFill>
                  <a:srgbClr val="FFFFFF"/>
                </a:solidFill>
                <a:effectLst/>
                <a:uFillTx/>
                <a:latin typeface="+mn-lt"/>
                <a:ea typeface="+mn-ea"/>
                <a:cs typeface="+mn-cs"/>
                <a:sym typeface="Calibri"/>
              </a:rPr>
              <a:t>A&amp;AI/ESR</a:t>
            </a:r>
            <a:endParaRPr kumimoji="0" lang="en-US" sz="1400" b="1" i="0" u="none" strike="noStrike" cap="none" spc="0" normalizeH="0" baseline="0" dirty="0">
              <a:ln>
                <a:noFill/>
              </a:ln>
              <a:solidFill>
                <a:srgbClr val="FFFFFF"/>
              </a:solidFill>
              <a:effectLst/>
              <a:uFillTx/>
              <a:latin typeface="+mn-lt"/>
              <a:ea typeface="+mn-ea"/>
              <a:cs typeface="+mn-cs"/>
              <a:sym typeface="Calibri"/>
            </a:endParaRPr>
          </a:p>
        </p:txBody>
      </p:sp>
      <p:sp>
        <p:nvSpPr>
          <p:cNvPr id="144" name="圆角矩形 32"/>
          <p:cNvSpPr/>
          <p:nvPr/>
        </p:nvSpPr>
        <p:spPr>
          <a:xfrm>
            <a:off x="5671082" y="3653241"/>
            <a:ext cx="1594816"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33" name="圆角矩形 32"/>
          <p:cNvSpPr/>
          <p:nvPr/>
        </p:nvSpPr>
        <p:spPr>
          <a:xfrm>
            <a:off x="3894802" y="3640275"/>
            <a:ext cx="1623845"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05" name="TextBox 104"/>
          <p:cNvSpPr txBox="1"/>
          <p:nvPr/>
        </p:nvSpPr>
        <p:spPr>
          <a:xfrm flipH="1">
            <a:off x="5240926" y="1985905"/>
            <a:ext cx="166366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DCAE</a:t>
            </a:r>
          </a:p>
          <a:p>
            <a:pPr marL="0" marR="0" indent="0" algn="ctr" defTabSz="457200" rtl="0" fontAlgn="auto" latinLnBrk="0" hangingPunct="0">
              <a:lnSpc>
                <a:spcPct val="100000"/>
              </a:lnSpc>
              <a:spcBef>
                <a:spcPts val="0"/>
              </a:spcBef>
              <a:spcAft>
                <a:spcPts val="0"/>
              </a:spcAft>
              <a:buClrTx/>
              <a:buSzTx/>
              <a:buFontTx/>
              <a:buNone/>
              <a:tabLst/>
            </a:pPr>
            <a:r>
              <a:rPr lang="en-US" sz="1600" b="1" dirty="0" smtClean="0">
                <a:solidFill>
                  <a:srgbClr val="FFFFFF"/>
                </a:solidFill>
                <a:sym typeface="Calibri"/>
              </a:rPr>
              <a:t>Correlation</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solidFill>
                  <a:srgbClr val="FFFFFF"/>
                </a:solidFill>
                <a:effectLst/>
                <a:uFillTx/>
                <a:latin typeface="+mn-lt"/>
                <a:ea typeface="+mn-ea"/>
                <a:cs typeface="+mn-cs"/>
                <a:sym typeface="Calibri"/>
              </a:rPr>
              <a:t>Engine (Holmes)</a:t>
            </a:r>
            <a:r>
              <a:rPr kumimoji="0" lang="en-US" sz="1400" b="1" i="0" u="none" strike="noStrike" cap="none" spc="0" normalizeH="0" dirty="0" smtClean="0">
                <a:ln>
                  <a:noFill/>
                </a:ln>
                <a:solidFill>
                  <a:srgbClr val="FFFFFF"/>
                </a:solidFill>
                <a:effectLst/>
                <a:uFillTx/>
                <a:latin typeface="+mn-lt"/>
                <a:ea typeface="+mn-ea"/>
                <a:cs typeface="+mn-cs"/>
                <a:sym typeface="Calibri"/>
              </a:rPr>
              <a:t> </a:t>
            </a:r>
            <a:endParaRPr kumimoji="0" lang="en-US" sz="1600" b="1" i="0" u="none" strike="noStrike" cap="none" spc="0" normalizeH="0" baseline="0" dirty="0">
              <a:ln>
                <a:noFill/>
              </a:ln>
              <a:solidFill>
                <a:srgbClr val="FFFFFF"/>
              </a:solidFill>
              <a:effectLst/>
              <a:uFillTx/>
              <a:latin typeface="+mn-lt"/>
              <a:ea typeface="+mn-ea"/>
              <a:cs typeface="+mn-cs"/>
              <a:sym typeface="Calibri"/>
            </a:endParaRPr>
          </a:p>
        </p:txBody>
      </p:sp>
      <p:sp>
        <p:nvSpPr>
          <p:cNvPr id="125" name="圆角矩形 51"/>
          <p:cNvSpPr/>
          <p:nvPr/>
        </p:nvSpPr>
        <p:spPr>
          <a:xfrm>
            <a:off x="10328323" y="3132575"/>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kern="1200" dirty="0" smtClean="0">
                <a:ea typeface="微软雅黑" panose="020B0503020204020204" pitchFamily="34" charset="-122"/>
              </a:rPr>
              <a:t>OOF</a:t>
            </a:r>
            <a:endParaRPr lang="en-US" altLang="zh-CN" sz="1050" b="1" kern="1200" dirty="0">
              <a:ea typeface="微软雅黑" panose="020B0503020204020204" pitchFamily="34" charset="-122"/>
            </a:endParaRPr>
          </a:p>
        </p:txBody>
      </p:sp>
      <p:sp>
        <p:nvSpPr>
          <p:cNvPr id="127" name="TextBox 126"/>
          <p:cNvSpPr txBox="1"/>
          <p:nvPr/>
        </p:nvSpPr>
        <p:spPr>
          <a:xfrm flipH="1">
            <a:off x="5632326" y="3929135"/>
            <a:ext cx="1647409" cy="8002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SDN-C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L0-L3 Controller)</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76" name="矩形 69"/>
          <p:cNvSpPr/>
          <p:nvPr/>
        </p:nvSpPr>
        <p:spPr bwMode="auto">
          <a:xfrm>
            <a:off x="3850869" y="5014915"/>
            <a:ext cx="6448064"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Network Function Layer</a:t>
            </a:r>
          </a:p>
        </p:txBody>
      </p:sp>
      <p:sp>
        <p:nvSpPr>
          <p:cNvPr id="114" name="矩形 69"/>
          <p:cNvSpPr/>
          <p:nvPr/>
        </p:nvSpPr>
        <p:spPr bwMode="auto">
          <a:xfrm>
            <a:off x="3850868" y="5803091"/>
            <a:ext cx="6477456"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u="none" strike="noStrike" kern="1200" cap="none" spc="0" normalizeH="0" baseline="0" noProof="0" dirty="0">
                <a:ln>
                  <a:noFill/>
                </a:ln>
                <a:solidFill>
                  <a:srgbClr val="000000"/>
                </a:solidFill>
                <a:effectLst/>
                <a:uLnTx/>
                <a:uFillTx/>
                <a:latin typeface="+mn-lt"/>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err="1">
                <a:ln>
                  <a:noFill/>
                </a:ln>
                <a:solidFill>
                  <a:srgbClr val="000000"/>
                </a:solidFill>
                <a:effectLst/>
                <a:uLnTx/>
                <a:uFillTx/>
                <a:latin typeface="+mn-lt"/>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0000"/>
                </a:solidFill>
                <a:effectLst/>
                <a:uFillTx/>
                <a:latin typeface="+mn-lt"/>
                <a:ea typeface="+mn-ea"/>
                <a:cs typeface="+mn-cs"/>
                <a:sym typeface="Calibri"/>
              </a:rPr>
              <a:t>…</a:t>
            </a:r>
          </a:p>
        </p:txBody>
      </p:sp>
      <p:sp>
        <p:nvSpPr>
          <p:cNvPr id="135" name="圆角矩形 188"/>
          <p:cNvSpPr/>
          <p:nvPr/>
        </p:nvSpPr>
        <p:spPr bwMode="auto">
          <a:xfrm>
            <a:off x="5551358"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latin typeface="Calibri"/>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AMZ</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200" b="1" i="0" u="none" strike="noStrike" kern="1200" cap="none" spc="0" normalizeH="0" baseline="0" noProof="0" dirty="0">
                <a:ln>
                  <a:noFill/>
                </a:ln>
                <a:solidFill>
                  <a:srgbClr val="000000"/>
                </a:solidFill>
                <a:effectLst/>
                <a:uLnTx/>
                <a:uFillTx/>
                <a:latin typeface="+mn-lt"/>
                <a:ea typeface="微软雅黑" panose="020B0503020204020204" pitchFamily="34" charset="-122"/>
              </a:rPr>
              <a:t>PNFs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Public</a:t>
              </a:r>
            </a:p>
            <a:p>
              <a:pPr marL="0" marR="0" indent="0" algn="ctr" defTabSz="457200" rtl="0" fontAlgn="auto" latinLnBrk="0" hangingPunct="0">
                <a:lnSpc>
                  <a:spcPct val="100000"/>
                </a:lnSpc>
                <a:spcBef>
                  <a:spcPts val="0"/>
                </a:spcBef>
                <a:spcAft>
                  <a:spcPts val="0"/>
                </a:spcAft>
                <a:buClrTx/>
                <a:buSzTx/>
                <a:buFontTx/>
                <a:buNone/>
                <a:tabLst/>
              </a:pPr>
              <a:r>
                <a:rPr lang="en-US" sz="1000" dirty="0"/>
                <a:t>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Edge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000" b="0" i="0" u="none" strike="noStrike" cap="none" spc="0" normalizeH="0" baseline="0" dirty="0">
                  <a:ln>
                    <a:noFill/>
                  </a:ln>
                  <a:solidFill>
                    <a:srgbClr val="000000"/>
                  </a:solidFill>
                  <a:effectLst/>
                  <a:uFillTx/>
                  <a:latin typeface="+mn-lt"/>
                  <a:ea typeface="+mn-ea"/>
                  <a:cs typeface="+mn-cs"/>
                  <a:sym typeface="Calibri"/>
                </a:rPr>
                <a:t>Private</a:t>
              </a:r>
            </a:p>
            <a:p>
              <a:pPr marL="0" marR="0" indent="0" algn="ctr" defTabSz="457200" rtl="0" fontAlgn="auto" latinLnBrk="0" hangingPunct="0">
                <a:lnSpc>
                  <a:spcPct val="100000"/>
                </a:lnSpc>
                <a:spcBef>
                  <a:spcPts val="0"/>
                </a:spcBef>
                <a:spcAft>
                  <a:spcPts val="0"/>
                </a:spcAft>
                <a:buClrTx/>
                <a:buSzTx/>
                <a:buFontTx/>
                <a:buNone/>
                <a:tabLst/>
              </a:pPr>
              <a:r>
                <a:rPr lang="en-US" sz="1000" dirty="0"/>
                <a:t>DC Cloud</a:t>
              </a:r>
              <a:endParaRPr kumimoji="0" lang="en-US" sz="1000" b="0" i="0" u="none" strike="noStrike" cap="none" spc="0" normalizeH="0" baseline="0" dirty="0">
                <a:ln>
                  <a:noFill/>
                </a:ln>
                <a:solidFill>
                  <a:srgbClr val="000000"/>
                </a:solidFill>
                <a:effectLst/>
                <a:uFillTx/>
                <a:latin typeface="+mn-lt"/>
                <a:ea typeface="+mn-ea"/>
                <a:cs typeface="+mn-cs"/>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7005377" y="1932203"/>
            <a:ext cx="1521808" cy="101734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latin typeface="Calibri"/>
              <a:ea typeface="微软雅黑" panose="020B0503020204020204" pitchFamily="34" charset="-122"/>
            </a:endParaRPr>
          </a:p>
        </p:txBody>
      </p:sp>
      <p:sp>
        <p:nvSpPr>
          <p:cNvPr id="166" name="TextBox 165"/>
          <p:cNvSpPr txBox="1"/>
          <p:nvPr/>
        </p:nvSpPr>
        <p:spPr>
          <a:xfrm>
            <a:off x="7006733" y="1932204"/>
            <a:ext cx="1588727" cy="830997"/>
          </a:xfrm>
          <a:prstGeom prst="rect">
            <a:avLst/>
          </a:prstGeom>
          <a:noFill/>
        </p:spPr>
        <p:txBody>
          <a:bodyPr wrap="square" rtlCol="0">
            <a:spAutoFit/>
          </a:bodyPr>
          <a:lstStyle/>
          <a:p>
            <a:pPr algn="ctr"/>
            <a:r>
              <a:rPr lang="en-US" sz="1600" b="1" dirty="0" smtClean="0">
                <a:solidFill>
                  <a:srgbClr val="FFFFFF"/>
                </a:solidFill>
              </a:rPr>
              <a:t>Service Orchestration</a:t>
            </a:r>
          </a:p>
          <a:p>
            <a:pPr algn="ctr"/>
            <a:r>
              <a:rPr lang="en-US" sz="1600" b="1" dirty="0" smtClean="0">
                <a:solidFill>
                  <a:srgbClr val="FFFFFF"/>
                </a:solidFill>
              </a:rPr>
              <a:t>Project</a:t>
            </a:r>
            <a:endParaRPr lang="en-US" sz="1600" b="1" dirty="0">
              <a:solidFill>
                <a:srgbClr val="FFFFFF"/>
              </a:solidFill>
            </a:endParaRPr>
          </a:p>
        </p:txBody>
      </p:sp>
      <p:sp>
        <p:nvSpPr>
          <p:cNvPr id="78" name="圆角矩形 47"/>
          <p:cNvSpPr/>
          <p:nvPr/>
        </p:nvSpPr>
        <p:spPr>
          <a:xfrm>
            <a:off x="3969542" y="3113503"/>
            <a:ext cx="6159832"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srgbClr val="000000"/>
                </a:solidFill>
                <a:latin typeface="Calibri"/>
                <a:ea typeface="微软雅黑" panose="020B0503020204020204" pitchFamily="34" charset="-122"/>
                <a:cs typeface="Arial" panose="020B0604020202020204" pitchFamily="34" charset="0"/>
              </a:rPr>
              <a:t>MSB/DMAAP</a:t>
            </a:r>
            <a:endParaRPr lang="en-US" altLang="zh-CN" sz="1000" dirty="0">
              <a:solidFill>
                <a:srgbClr val="000000"/>
              </a:solidFill>
              <a:latin typeface="Calibri"/>
              <a:ea typeface="微软雅黑" panose="020B0503020204020204" pitchFamily="34" charset="-122"/>
              <a:cs typeface="Arial" panose="020B0604020202020204" pitchFamily="34" charset="0"/>
            </a:endParaRP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079877"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76631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84672"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701711"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436253"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138955" y="3483611"/>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Design Test &amp; Certification</a:t>
            </a:r>
          </a:p>
        </p:txBody>
      </p:sp>
      <p:sp>
        <p:nvSpPr>
          <p:cNvPr id="100" name="圆角矩形 51"/>
          <p:cNvSpPr/>
          <p:nvPr/>
        </p:nvSpPr>
        <p:spPr>
          <a:xfrm>
            <a:off x="10328323" y="3984471"/>
            <a:ext cx="1234440" cy="477853"/>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defTabSz="914400" fontAlgn="base" hangingPunct="1">
              <a:spcBef>
                <a:spcPct val="0"/>
              </a:spcBef>
              <a:spcAft>
                <a:spcPct val="0"/>
              </a:spcAft>
              <a:buClr>
                <a:srgbClr val="CC9900"/>
              </a:buClr>
            </a:pPr>
            <a:r>
              <a:rPr lang="en-US" altLang="zh-CN" sz="1600" b="1" dirty="0" smtClean="0">
                <a:ea typeface="微软雅黑" panose="020B0503020204020204" pitchFamily="34" charset="-122"/>
              </a:rPr>
              <a:t>Others</a:t>
            </a:r>
            <a:endParaRPr lang="en-US" altLang="zh-CN" sz="1100" b="1" dirty="0">
              <a:ea typeface="微软雅黑" panose="020B0503020204020204" pitchFamily="34" charset="-122"/>
            </a:endParaRPr>
          </a:p>
        </p:txBody>
      </p:sp>
      <p:sp>
        <p:nvSpPr>
          <p:cNvPr id="9" name="Rectangle 8"/>
          <p:cNvSpPr/>
          <p:nvPr/>
        </p:nvSpPr>
        <p:spPr>
          <a:xfrm>
            <a:off x="569799" y="995677"/>
            <a:ext cx="3160399"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External Gateway</a:t>
            </a:r>
          </a:p>
        </p:txBody>
      </p:sp>
      <p:sp>
        <p:nvSpPr>
          <p:cNvPr id="101" name="Rectangle 100"/>
          <p:cNvSpPr/>
          <p:nvPr/>
        </p:nvSpPr>
        <p:spPr>
          <a:xfrm>
            <a:off x="7566212" y="995677"/>
            <a:ext cx="1107692"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CLI</a:t>
            </a:r>
          </a:p>
        </p:txBody>
      </p:sp>
      <p:sp>
        <p:nvSpPr>
          <p:cNvPr id="102" name="Rectangle 101"/>
          <p:cNvSpPr/>
          <p:nvPr/>
        </p:nvSpPr>
        <p:spPr>
          <a:xfrm>
            <a:off x="3837812" y="995677"/>
            <a:ext cx="3669650"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9798223" y="1010394"/>
            <a:ext cx="1819128"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ONAP Portal</a:t>
            </a:r>
          </a:p>
        </p:txBody>
      </p:sp>
      <p:sp>
        <p:nvSpPr>
          <p:cNvPr id="96" name="圆角矩形 188"/>
          <p:cNvSpPr/>
          <p:nvPr/>
        </p:nvSpPr>
        <p:spPr bwMode="auto">
          <a:xfrm>
            <a:off x="8856707" y="5047372"/>
            <a:ext cx="69097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err="1" smtClean="0">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104" name="圆角矩形 188"/>
          <p:cNvSpPr/>
          <p:nvPr/>
        </p:nvSpPr>
        <p:spPr bwMode="auto">
          <a:xfrm>
            <a:off x="9579429" y="5067378"/>
            <a:ext cx="529136"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smtClean="0">
                <a:solidFill>
                  <a:srgbClr val="44546A"/>
                </a:solidFill>
                <a:latin typeface="Calibri"/>
                <a:ea typeface="微软雅黑" panose="020B0503020204020204" pitchFamily="34" charset="-122"/>
              </a:rPr>
              <a:t>EMS</a:t>
            </a:r>
            <a:endParaRPr lang="en-US" altLang="zh-CN" sz="1200" b="1" dirty="0">
              <a:solidFill>
                <a:srgbClr val="44546A"/>
              </a:solidFill>
              <a:latin typeface="Calibri"/>
              <a:ea typeface="微软雅黑" panose="020B0503020204020204" pitchFamily="34" charset="-122"/>
            </a:endParaRP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schemeClr val="bg1"/>
                </a:solidFill>
              </a:rPr>
              <a:t>Common Services </a:t>
            </a:r>
          </a:p>
        </p:txBody>
      </p:sp>
      <p:sp>
        <p:nvSpPr>
          <p:cNvPr id="103" name="TextBox 102"/>
          <p:cNvSpPr txBox="1"/>
          <p:nvPr/>
        </p:nvSpPr>
        <p:spPr>
          <a:xfrm flipH="1">
            <a:off x="3972464" y="3772092"/>
            <a:ext cx="1471228" cy="11695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Multi-VIM/Cloud</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400" b="1" dirty="0" smtClean="0">
                <a:sym typeface="Calibri"/>
              </a:rPr>
              <a:t>Infrastructure Adaptation Layer</a:t>
            </a:r>
            <a:endParaRPr lang="en-US" sz="1400" b="1" baseline="0" dirty="0" smtClean="0">
              <a:sym typeface="Calibri"/>
            </a:endParaRP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07" name="圆角矩形 26"/>
          <p:cNvSpPr/>
          <p:nvPr/>
        </p:nvSpPr>
        <p:spPr>
          <a:xfrm>
            <a:off x="1453704" y="319762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09" name="圆角矩形 32"/>
          <p:cNvSpPr/>
          <p:nvPr/>
        </p:nvSpPr>
        <p:spPr>
          <a:xfrm>
            <a:off x="8786660" y="3617451"/>
            <a:ext cx="1321906" cy="1247141"/>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0" name="圆角矩形 32"/>
          <p:cNvSpPr/>
          <p:nvPr/>
        </p:nvSpPr>
        <p:spPr>
          <a:xfrm>
            <a:off x="7432170" y="3653306"/>
            <a:ext cx="1286187"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schemeClr val="bg1"/>
              </a:solidFill>
            </a:endParaRPr>
          </a:p>
        </p:txBody>
      </p:sp>
      <p:sp>
        <p:nvSpPr>
          <p:cNvPr id="111" name="TextBox 110"/>
          <p:cNvSpPr txBox="1"/>
          <p:nvPr/>
        </p:nvSpPr>
        <p:spPr>
          <a:xfrm flipH="1">
            <a:off x="7339384" y="3761634"/>
            <a:ext cx="1423742" cy="1292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Application Controller </a:t>
            </a:r>
          </a:p>
          <a:p>
            <a:pPr marL="0" marR="0" indent="0" algn="ctr" defTabSz="457200" rtl="0" fontAlgn="auto" latinLnBrk="0" hangingPunct="0">
              <a:lnSpc>
                <a:spcPct val="100000"/>
              </a:lnSpc>
              <a:spcBef>
                <a:spcPts val="0"/>
              </a:spcBef>
              <a:spcAft>
                <a:spcPts val="0"/>
              </a:spcAft>
              <a:buClrTx/>
              <a:buSzTx/>
              <a:buFontTx/>
              <a:buNone/>
              <a:tabLst/>
            </a:pPr>
            <a:r>
              <a:rPr lang="en-US" sz="1600" b="1" dirty="0">
                <a:sym typeface="Calibri"/>
              </a:rPr>
              <a:t>(</a:t>
            </a:r>
            <a:r>
              <a:rPr kumimoji="0" lang="en-US" sz="1600" b="1" i="0" u="none" strike="noStrike" cap="none" spc="0" normalizeH="0" dirty="0" smtClean="0">
                <a:ln>
                  <a:noFill/>
                </a:ln>
                <a:effectLst/>
                <a:uFillTx/>
                <a:sym typeface="Calibri"/>
              </a:rPr>
              <a:t>APPC)</a:t>
            </a:r>
            <a:endParaRPr kumimoji="0" lang="en-US" sz="1600" b="1" i="0" u="none" strike="noStrike" cap="none" spc="0" normalizeH="0" dirty="0">
              <a:ln>
                <a:noFill/>
              </a:ln>
              <a:effectLst/>
              <a:uFillTx/>
              <a:sym typeface="Calibri"/>
            </a:endParaRPr>
          </a:p>
          <a:p>
            <a:pPr marL="0" marR="0" indent="0" algn="ctr" defTabSz="457200" rtl="0" fontAlgn="auto" latinLnBrk="0" hangingPunct="0">
              <a:lnSpc>
                <a:spcPct val="100000"/>
              </a:lnSpc>
              <a:spcBef>
                <a:spcPts val="0"/>
              </a:spcBef>
              <a:spcAft>
                <a:spcPts val="0"/>
              </a:spcAft>
              <a:buClrTx/>
              <a:buSzTx/>
              <a:buFontTx/>
              <a:buNone/>
              <a:tabLst/>
            </a:pPr>
            <a:r>
              <a:rPr lang="en-US" sz="1600" b="1" baseline="0" dirty="0">
                <a:sym typeface="Calibri"/>
              </a:rPr>
              <a:t>(</a:t>
            </a:r>
            <a:r>
              <a:rPr lang="en-US" sz="1600" b="1" baseline="0" dirty="0" smtClean="0">
                <a:sym typeface="Calibri"/>
              </a:rPr>
              <a:t>L4-L7)</a:t>
            </a:r>
          </a:p>
          <a:p>
            <a:pPr marL="0" marR="0" indent="0" algn="ctr" defTabSz="457200" rtl="0" fontAlgn="auto" latinLnBrk="0" hangingPunct="0">
              <a:lnSpc>
                <a:spcPct val="100000"/>
              </a:lnSpc>
              <a:spcBef>
                <a:spcPts val="0"/>
              </a:spcBef>
              <a:spcAft>
                <a:spcPts val="0"/>
              </a:spcAft>
              <a:buClrTx/>
              <a:buSzTx/>
              <a:buFontTx/>
              <a:buNone/>
              <a:tabLst/>
            </a:pPr>
            <a:endParaRPr lang="en-US" sz="1400" b="1" baseline="0" dirty="0" smtClean="0">
              <a:sym typeface="Calibri"/>
            </a:endParaRPr>
          </a:p>
        </p:txBody>
      </p:sp>
      <p:sp>
        <p:nvSpPr>
          <p:cNvPr id="112" name="TextBox 111"/>
          <p:cNvSpPr txBox="1"/>
          <p:nvPr/>
        </p:nvSpPr>
        <p:spPr>
          <a:xfrm flipH="1">
            <a:off x="8633538" y="3609844"/>
            <a:ext cx="1647409" cy="1238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    Virtual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Function Controller </a:t>
            </a:r>
          </a:p>
          <a:p>
            <a:pPr marL="0" marR="0" indent="0" algn="ctr" defTabSz="457200" rtl="0" fontAlgn="auto" latinLnBrk="0" hangingPunct="0">
              <a:lnSpc>
                <a:spcPct val="100000"/>
              </a:lnSpc>
              <a:spcBef>
                <a:spcPts val="0"/>
              </a:spcBef>
              <a:spcAft>
                <a:spcPts val="0"/>
              </a:spcAft>
              <a:buClrTx/>
              <a:buSzTx/>
              <a:buFontTx/>
              <a:buNone/>
              <a:tabLst/>
            </a:pPr>
            <a:r>
              <a:rPr kumimoji="0" lang="en-US" sz="1600" b="1" i="0" u="none" strike="noStrike" cap="none" spc="0" normalizeH="0" dirty="0" smtClean="0">
                <a:ln>
                  <a:noFill/>
                </a:ln>
                <a:effectLst/>
                <a:uFillTx/>
                <a:sym typeface="Calibri"/>
              </a:rPr>
              <a:t>(VF-C) </a:t>
            </a:r>
          </a:p>
          <a:p>
            <a:pPr marL="0" marR="0" indent="0" algn="ctr" defTabSz="457200" rtl="0" fontAlgn="auto" latinLnBrk="0" hangingPunct="0">
              <a:lnSpc>
                <a:spcPct val="100000"/>
              </a:lnSpc>
              <a:spcBef>
                <a:spcPts val="0"/>
              </a:spcBef>
              <a:spcAft>
                <a:spcPts val="0"/>
              </a:spcAft>
              <a:buClrTx/>
              <a:buSzTx/>
              <a:buFontTx/>
              <a:buNone/>
              <a:tabLst/>
            </a:pPr>
            <a:r>
              <a:rPr lang="en-US" sz="1050" dirty="0" smtClean="0">
                <a:sym typeface="Calibri"/>
              </a:rPr>
              <a:t>(</a:t>
            </a:r>
            <a:r>
              <a:rPr kumimoji="0" lang="en-US" sz="1050" i="0" u="none" strike="noStrike" cap="none" spc="0" normalizeH="0" dirty="0" smtClean="0">
                <a:ln>
                  <a:noFill/>
                </a:ln>
                <a:effectLst/>
                <a:uFillTx/>
                <a:sym typeface="Calibri"/>
              </a:rPr>
              <a:t>Note 1)</a:t>
            </a:r>
            <a:endParaRPr kumimoji="0" lang="en-US" sz="1600" i="0" u="none" strike="noStrike" cap="none" spc="0" normalizeH="0" dirty="0">
              <a:ln>
                <a:noFill/>
              </a:ln>
              <a:effectLst/>
              <a:uFillTx/>
              <a:sym typeface="Calibri"/>
            </a:endParaRPr>
          </a:p>
        </p:txBody>
      </p:sp>
      <p:sp>
        <p:nvSpPr>
          <p:cNvPr id="93" name="Rectangle 92"/>
          <p:cNvSpPr/>
          <p:nvPr/>
        </p:nvSpPr>
        <p:spPr>
          <a:xfrm>
            <a:off x="8742436" y="995677"/>
            <a:ext cx="968010"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latin typeface="Calibri"/>
                <a:ea typeface="微软雅黑" panose="020B0503020204020204" pitchFamily="34" charset="-122"/>
              </a:rPr>
              <a:t>U-UI</a:t>
            </a:r>
          </a:p>
        </p:txBody>
      </p:sp>
      <p:cxnSp>
        <p:nvCxnSpPr>
          <p:cNvPr id="97" name="Straight Connector 96"/>
          <p:cNvCxnSpPr/>
          <p:nvPr/>
        </p:nvCxnSpPr>
        <p:spPr>
          <a:xfrm>
            <a:off x="9457242" y="3454469"/>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400" hangingPunct="1">
              <a:buClr>
                <a:srgbClr val="CC9900"/>
              </a:buClr>
              <a:defRPr/>
            </a:pPr>
            <a:r>
              <a:rPr lang="en-US" altLang="zh-CN" sz="1400" b="1" dirty="0">
                <a:solidFill>
                  <a:srgbClr val="000000"/>
                </a:solidFill>
                <a:latin typeface="+mn-lt"/>
                <a:ea typeface="微软雅黑" panose="020B0503020204020204" pitchFamily="34" charset="-122"/>
              </a:rPr>
              <a:t>Change Management </a:t>
            </a:r>
            <a:r>
              <a:rPr lang="en-US" altLang="zh-CN" sz="1400" b="1" dirty="0" smtClean="0">
                <a:solidFill>
                  <a:srgbClr val="000000"/>
                </a:solidFill>
                <a:latin typeface="+mn-lt"/>
                <a:ea typeface="微软雅黑" panose="020B0503020204020204" pitchFamily="34" charset="-122"/>
              </a:rPr>
              <a:t>Design</a:t>
            </a:r>
            <a:endParaRPr lang="en-US" altLang="zh-CN" sz="1400" b="1" dirty="0">
              <a:solidFill>
                <a:srgbClr val="000000"/>
              </a:solidFill>
              <a:latin typeface="+mn-lt"/>
              <a:ea typeface="微软雅黑" panose="020B0503020204020204" pitchFamily="34" charset="-122"/>
            </a:endParaRPr>
          </a:p>
        </p:txBody>
      </p:sp>
      <p:sp>
        <p:nvSpPr>
          <p:cNvPr id="98" name="Oval 97"/>
          <p:cNvSpPr/>
          <p:nvPr/>
        </p:nvSpPr>
        <p:spPr>
          <a:xfrm>
            <a:off x="674408" y="4658754"/>
            <a:ext cx="2513763" cy="592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3" name="Oval 112"/>
          <p:cNvSpPr/>
          <p:nvPr/>
        </p:nvSpPr>
        <p:spPr>
          <a:xfrm>
            <a:off x="6943501" y="1953313"/>
            <a:ext cx="1701387"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5" name="Oval 114"/>
          <p:cNvSpPr/>
          <p:nvPr/>
        </p:nvSpPr>
        <p:spPr>
          <a:xfrm>
            <a:off x="5010971" y="1198971"/>
            <a:ext cx="2229011" cy="486851"/>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6" name="Oval 115"/>
          <p:cNvSpPr/>
          <p:nvPr/>
        </p:nvSpPr>
        <p:spPr>
          <a:xfrm>
            <a:off x="8814445" y="2061321"/>
            <a:ext cx="1366249" cy="871122"/>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17" name="Oval 116"/>
          <p:cNvSpPr/>
          <p:nvPr/>
        </p:nvSpPr>
        <p:spPr>
          <a:xfrm>
            <a:off x="3880965" y="3635529"/>
            <a:ext cx="1572669" cy="1281618"/>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grpSp>
        <p:nvGrpSpPr>
          <p:cNvPr id="123" name="Group 122"/>
          <p:cNvGrpSpPr/>
          <p:nvPr/>
        </p:nvGrpSpPr>
        <p:grpSpPr>
          <a:xfrm>
            <a:off x="260267" y="5380501"/>
            <a:ext cx="2301411" cy="1354065"/>
            <a:chOff x="359354" y="4671450"/>
            <a:chExt cx="2301411" cy="1354065"/>
          </a:xfrm>
        </p:grpSpPr>
        <p:sp>
          <p:nvSpPr>
            <p:cNvPr id="130" name="TextBox 129"/>
            <p:cNvSpPr txBox="1"/>
            <p:nvPr/>
          </p:nvSpPr>
          <p:spPr>
            <a:xfrm>
              <a:off x="915836" y="4949884"/>
              <a:ext cx="1722302" cy="523220"/>
            </a:xfrm>
            <a:prstGeom prst="rect">
              <a:avLst/>
            </a:prstGeom>
            <a:solidFill>
              <a:schemeClr val="bg1"/>
            </a:solidFill>
          </p:spPr>
          <p:txBody>
            <a:bodyPr wrap="square" rtlCol="0">
              <a:spAutoFit/>
            </a:bodyPr>
            <a:lstStyle/>
            <a:p>
              <a:r>
                <a:rPr lang="en-US" sz="1400" b="1" dirty="0" smtClean="0"/>
                <a:t>ONAP Service Centric External APIs</a:t>
              </a:r>
              <a:endParaRPr lang="en-US" sz="1400" b="1" dirty="0"/>
            </a:p>
          </p:txBody>
        </p:sp>
        <p:sp>
          <p:nvSpPr>
            <p:cNvPr id="131" name="TextBox 130"/>
            <p:cNvSpPr txBox="1"/>
            <p:nvPr/>
          </p:nvSpPr>
          <p:spPr>
            <a:xfrm>
              <a:off x="938463" y="5502295"/>
              <a:ext cx="1722302" cy="523220"/>
            </a:xfrm>
            <a:prstGeom prst="rect">
              <a:avLst/>
            </a:prstGeom>
            <a:solidFill>
              <a:schemeClr val="bg1"/>
            </a:solidFill>
          </p:spPr>
          <p:txBody>
            <a:bodyPr wrap="square" rtlCol="0">
              <a:spAutoFit/>
            </a:bodyPr>
            <a:lstStyle/>
            <a:p>
              <a:r>
                <a:rPr lang="en-US" sz="1400" b="1" dirty="0" smtClean="0"/>
                <a:t>ONAP Resource Centric External APIs</a:t>
              </a:r>
              <a:endParaRPr lang="en-US" sz="1400" b="1" dirty="0"/>
            </a:p>
          </p:txBody>
        </p:sp>
        <p:sp>
          <p:nvSpPr>
            <p:cNvPr id="124" name="Oval 123"/>
            <p:cNvSpPr/>
            <p:nvPr/>
          </p:nvSpPr>
          <p:spPr>
            <a:xfrm>
              <a:off x="371140" y="5047664"/>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375698" y="5557690"/>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TextBox 128"/>
            <p:cNvSpPr txBox="1"/>
            <p:nvPr/>
          </p:nvSpPr>
          <p:spPr>
            <a:xfrm>
              <a:off x="359354" y="4671450"/>
              <a:ext cx="1088888" cy="369012"/>
            </a:xfrm>
            <a:prstGeom prst="rect">
              <a:avLst/>
            </a:prstGeom>
            <a:noFill/>
          </p:spPr>
          <p:txBody>
            <a:bodyPr wrap="none" rtlCol="0">
              <a:spAutoFit/>
            </a:bodyPr>
            <a:lstStyle/>
            <a:p>
              <a:r>
                <a:rPr lang="en-US" sz="1798" b="1" u="sng" dirty="0" smtClean="0"/>
                <a:t>Color Key</a:t>
              </a:r>
              <a:endParaRPr lang="en-US" sz="1798" b="1" u="sng" dirty="0"/>
            </a:p>
          </p:txBody>
        </p:sp>
      </p:grpSp>
    </p:spTree>
    <p:extLst>
      <p:ext uri="{BB962C8B-B14F-4D97-AF65-F5344CB8AC3E}">
        <p14:creationId xmlns:p14="http://schemas.microsoft.com/office/powerpoint/2010/main" val="4094457110"/>
      </p:ext>
    </p:extLst>
  </p:cSld>
  <p:clrMapOvr>
    <a:masterClrMapping/>
  </p:clrMapOvr>
  <p:transition spd="med"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83</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a16="http://schemas.microsoft.com/office/drawing/2014/main" xmlns="" id="{709D5100-7C3B-483C-B897-1FF0473B7222}"/>
              </a:ext>
            </a:extLst>
          </p:cNvPr>
          <p:cNvSpPr>
            <a:spLocks noGrp="1"/>
          </p:cNvSpPr>
          <p:nvPr>
            <p:ph type="title"/>
          </p:nvPr>
        </p:nvSpPr>
        <p:spPr/>
        <p:txBody>
          <a:bodyPr>
            <a:normAutofit/>
          </a:bodyPr>
          <a:lstStyle/>
          <a:p>
            <a:r>
              <a:rPr lang="en-US" sz="2800" dirty="0"/>
              <a:t>Orchestrator Functional Internal </a:t>
            </a:r>
            <a:r>
              <a:rPr lang="en-US" sz="2800" dirty="0" smtClean="0"/>
              <a:t>View Example</a:t>
            </a:r>
            <a:endParaRPr lang="en-US" sz="2800" dirty="0"/>
          </a:p>
        </p:txBody>
      </p:sp>
      <p:grpSp>
        <p:nvGrpSpPr>
          <p:cNvPr id="33" name="Group 32">
            <a:extLst>
              <a:ext uri="{FF2B5EF4-FFF2-40B4-BE49-F238E27FC236}">
                <a16:creationId xmlns:a16="http://schemas.microsoft.com/office/drawing/2014/main" xmlns=""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a16="http://schemas.microsoft.com/office/drawing/2014/main" xmlns=""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a16="http://schemas.microsoft.com/office/drawing/2014/main" xmlns=""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a16="http://schemas.microsoft.com/office/drawing/2014/main" xmlns=""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a16="http://schemas.microsoft.com/office/drawing/2014/main" xmlns=""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a16="http://schemas.microsoft.com/office/drawing/2014/main" xmlns=""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a16="http://schemas.microsoft.com/office/drawing/2014/main" xmlns=""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a16="http://schemas.microsoft.com/office/drawing/2014/main" xmlns=""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a16="http://schemas.microsoft.com/office/drawing/2014/main" xmlns=""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09" name="Speech Bubble: Rectangle 108">
            <a:extLst>
              <a:ext uri="{FF2B5EF4-FFF2-40B4-BE49-F238E27FC236}">
                <a16:creationId xmlns:a16="http://schemas.microsoft.com/office/drawing/2014/main" xmlns=""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grpSp>
        <p:nvGrpSpPr>
          <p:cNvPr id="4" name="Group 3">
            <a:extLst>
              <a:ext uri="{FF2B5EF4-FFF2-40B4-BE49-F238E27FC236}">
                <a16:creationId xmlns:a16="http://schemas.microsoft.com/office/drawing/2014/main" xmlns="" id="{CC1017D0-33E8-4D71-AC29-6652209CE574}"/>
              </a:ext>
            </a:extLst>
          </p:cNvPr>
          <p:cNvGrpSpPr/>
          <p:nvPr/>
        </p:nvGrpSpPr>
        <p:grpSpPr>
          <a:xfrm>
            <a:off x="1339207" y="1316801"/>
            <a:ext cx="10475666" cy="5597342"/>
            <a:chOff x="1339207" y="1316801"/>
            <a:chExt cx="10475666" cy="5597342"/>
          </a:xfrm>
        </p:grpSpPr>
        <p:sp>
          <p:nvSpPr>
            <p:cNvPr id="126" name="Freeform: Shape 125">
              <a:extLst>
                <a:ext uri="{FF2B5EF4-FFF2-40B4-BE49-F238E27FC236}">
                  <a16:creationId xmlns:a16="http://schemas.microsoft.com/office/drawing/2014/main" xmlns="" id="{835757CF-CCCE-4405-A392-DD15489ED8F6}"/>
                </a:ext>
              </a:extLst>
            </p:cNvPr>
            <p:cNvSpPr/>
            <p:nvPr/>
          </p:nvSpPr>
          <p:spPr>
            <a:xfrm>
              <a:off x="4030628" y="1776795"/>
              <a:ext cx="5772647" cy="4516340"/>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72647" h="4516340">
                  <a:moveTo>
                    <a:pt x="3235427" y="329051"/>
                  </a:moveTo>
                  <a:lnTo>
                    <a:pt x="3105251" y="299278"/>
                  </a:lnTo>
                  <a:lnTo>
                    <a:pt x="3119383" y="66477"/>
                  </a:lnTo>
                  <a:lnTo>
                    <a:pt x="3223629" y="12032"/>
                  </a:lnTo>
                  <a:lnTo>
                    <a:pt x="5637474" y="0"/>
                  </a:lnTo>
                  <a:lnTo>
                    <a:pt x="5748793" y="55659"/>
                  </a:lnTo>
                  <a:lnTo>
                    <a:pt x="5764695" y="135172"/>
                  </a:lnTo>
                  <a:cubicBezTo>
                    <a:pt x="5767346" y="1555805"/>
                    <a:pt x="5769996" y="2976438"/>
                    <a:pt x="5772647" y="4397071"/>
                  </a:cubicBezTo>
                  <a:lnTo>
                    <a:pt x="5661328" y="4516340"/>
                  </a:lnTo>
                  <a:lnTo>
                    <a:pt x="111318" y="4516340"/>
                  </a:lnTo>
                  <a:lnTo>
                    <a:pt x="0" y="4468633"/>
                  </a:lnTo>
                  <a:lnTo>
                    <a:pt x="15902" y="4261899"/>
                  </a:lnTo>
                  <a:lnTo>
                    <a:pt x="55659" y="4190337"/>
                  </a:lnTo>
                  <a:lnTo>
                    <a:pt x="5359179" y="4198288"/>
                  </a:lnTo>
                  <a:lnTo>
                    <a:pt x="5438692" y="4126726"/>
                  </a:lnTo>
                  <a:cubicBezTo>
                    <a:pt x="5443993" y="2896924"/>
                    <a:pt x="5449293" y="1667123"/>
                    <a:pt x="5454594" y="437321"/>
                  </a:cubicBezTo>
                  <a:lnTo>
                    <a:pt x="5359179" y="333955"/>
                  </a:lnTo>
                  <a:lnTo>
                    <a:pt x="3235427"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a16="http://schemas.microsoft.com/office/drawing/2014/main" xmlns=""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a16="http://schemas.microsoft.com/office/drawing/2014/main" xmlns=""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45" name="Straight Arrow Connector 44"/>
            <p:cNvCxnSpPr>
              <a:cxnSpLocks/>
            </p:cNvCxnSpPr>
            <p:nvPr/>
          </p:nvCxnSpPr>
          <p:spPr>
            <a:xfrm>
              <a:off x="5514308" y="4065324"/>
              <a:ext cx="513385" cy="4551"/>
            </a:xfrm>
            <a:prstGeom prst="straightConnector1">
              <a:avLst/>
            </a:prstGeom>
            <a:noFill/>
            <a:ln w="19050" cap="flat" cmpd="sng" algn="ctr">
              <a:solidFill>
                <a:sysClr val="windowText" lastClr="000000"/>
              </a:solidFill>
              <a:prstDash val="sysDash"/>
              <a:headEnd type="arrow" w="med" len="med"/>
              <a:tailEnd type="arrow" w="med" len="med"/>
            </a:ln>
            <a:effectLst/>
          </p:spPr>
        </p:cxn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dash"/>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dash"/>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dash"/>
              <a:tailEnd type="arrow"/>
            </a:ln>
            <a:effectLst/>
          </p:spPr>
        </p:cxnSp>
        <p:sp>
          <p:nvSpPr>
            <p:cNvPr id="64" name="Rectangle 63"/>
            <p:cNvSpPr/>
            <p:nvPr/>
          </p:nvSpPr>
          <p:spPr>
            <a:xfrm>
              <a:off x="1590448" y="17122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SDC</a:t>
              </a:r>
            </a:p>
          </p:txBody>
        </p:sp>
        <p:sp>
          <p:nvSpPr>
            <p:cNvPr id="111" name="Freeform: Shape 110">
              <a:extLst>
                <a:ext uri="{FF2B5EF4-FFF2-40B4-BE49-F238E27FC236}">
                  <a16:creationId xmlns:a16="http://schemas.microsoft.com/office/drawing/2014/main" xmlns=""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a16="http://schemas.microsoft.com/office/drawing/2014/main" xmlns=""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a16="http://schemas.microsoft.com/office/drawing/2014/main" xmlns=""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a16="http://schemas.microsoft.com/office/drawing/2014/main" xmlns=""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a16="http://schemas.microsoft.com/office/drawing/2014/main" xmlns=""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SDN-C</a:t>
              </a:r>
            </a:p>
          </p:txBody>
        </p:sp>
        <p:cxnSp>
          <p:nvCxnSpPr>
            <p:cNvPr id="123" name="Straight Arrow Connector 122">
              <a:extLst>
                <a:ext uri="{FF2B5EF4-FFF2-40B4-BE49-F238E27FC236}">
                  <a16:creationId xmlns:a16="http://schemas.microsoft.com/office/drawing/2014/main" xmlns=""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a16="http://schemas.microsoft.com/office/drawing/2014/main" xmlns=""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a16="http://schemas.microsoft.com/office/drawing/2014/main" xmlns=""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Generic NF Controller</a:t>
              </a: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a16="http://schemas.microsoft.com/office/drawing/2014/main" xmlns=""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a16="http://schemas.microsoft.com/office/drawing/2014/main" xmlns=""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a16="http://schemas.microsoft.com/office/drawing/2014/main" xmlns=""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a16="http://schemas.microsoft.com/office/drawing/2014/main" xmlns=""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a16="http://schemas.microsoft.com/office/drawing/2014/main" xmlns=""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a16="http://schemas.microsoft.com/office/drawing/2014/main" xmlns=""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cxnSp>
          <p:nvCxnSpPr>
            <p:cNvPr id="163" name="Straight Arrow Connector 64">
              <a:extLst>
                <a:ext uri="{FF2B5EF4-FFF2-40B4-BE49-F238E27FC236}">
                  <a16:creationId xmlns:a16="http://schemas.microsoft.com/office/drawing/2014/main" xmlns="" id="{12E2D2EA-388E-436E-83A0-3FC36A2AEDF7}"/>
                </a:ext>
              </a:extLst>
            </p:cNvPr>
            <p:cNvCxnSpPr>
              <a:cxnSpLocks/>
            </p:cNvCxnSpPr>
            <p:nvPr/>
          </p:nvCxnSpPr>
          <p:spPr>
            <a:xfrm>
              <a:off x="2171529" y="3682801"/>
              <a:ext cx="1075512" cy="349980"/>
            </a:xfrm>
            <a:prstGeom prst="bentConnector3">
              <a:avLst>
                <a:gd name="adj1" fmla="val 467"/>
              </a:avLst>
            </a:prstGeom>
            <a:noFill/>
            <a:ln w="19050" cap="flat" cmpd="sng" algn="ctr">
              <a:solidFill>
                <a:sysClr val="windowText" lastClr="000000"/>
              </a:solidFill>
              <a:prstDash val="solid"/>
              <a:tailEnd type="arrow"/>
            </a:ln>
            <a:effectLst/>
          </p:spPr>
        </p:cxnSp>
        <p:sp>
          <p:nvSpPr>
            <p:cNvPr id="8" name="TextBox 7">
              <a:extLst>
                <a:ext uri="{FF2B5EF4-FFF2-40B4-BE49-F238E27FC236}">
                  <a16:creationId xmlns:a16="http://schemas.microsoft.com/office/drawing/2014/main" xmlns=""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cxnSp>
          <p:nvCxnSpPr>
            <p:cNvPr id="65" name="Straight Arrow Connector 64"/>
            <p:cNvCxnSpPr>
              <a:cxnSpLocks/>
            </p:cNvCxnSpPr>
            <p:nvPr/>
          </p:nvCxnSpPr>
          <p:spPr>
            <a:xfrm rot="16200000" flipH="1">
              <a:off x="1915145" y="2358888"/>
              <a:ext cx="1591056" cy="1072736"/>
            </a:xfrm>
            <a:prstGeom prst="bentConnector2">
              <a:avLst/>
            </a:prstGeom>
            <a:noFill/>
            <a:ln w="19050" cap="flat" cmpd="sng" algn="ctr">
              <a:solidFill>
                <a:sysClr val="windowText" lastClr="000000"/>
              </a:solidFill>
              <a:prstDash val="solid"/>
              <a:tailEnd type="arrow"/>
            </a:ln>
            <a:effectLst/>
          </p:spPr>
        </p:cxnSp>
        <p:sp>
          <p:nvSpPr>
            <p:cNvPr id="134" name="Rectangle: Rounded Corners 133">
              <a:extLst>
                <a:ext uri="{FF2B5EF4-FFF2-40B4-BE49-F238E27FC236}">
                  <a16:creationId xmlns:a16="http://schemas.microsoft.com/office/drawing/2014/main" xmlns=""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07" name="Rectangle: Rounded Corners 106">
              <a:extLst>
                <a:ext uri="{FF2B5EF4-FFF2-40B4-BE49-F238E27FC236}">
                  <a16:creationId xmlns:a16="http://schemas.microsoft.com/office/drawing/2014/main" xmlns=""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a16="http://schemas.microsoft.com/office/drawing/2014/main" xmlns=""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a16="http://schemas.microsoft.com/office/drawing/2014/main" xmlns=""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a16="http://schemas.microsoft.com/office/drawing/2014/main" xmlns=""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a16="http://schemas.microsoft.com/office/drawing/2014/main" xmlns=""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a16="http://schemas.microsoft.com/office/drawing/2014/main" xmlns="" id="{8FE4D07F-671D-4A24-B627-CE5AA8F355C3}"/>
                </a:ext>
              </a:extLst>
            </p:cNvPr>
            <p:cNvSpPr/>
            <p:nvPr/>
          </p:nvSpPr>
          <p:spPr>
            <a:xfrm>
              <a:off x="4496533" y="5114406"/>
              <a:ext cx="1404515" cy="2448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VNF/Network Adapter</a:t>
              </a:r>
            </a:p>
          </p:txBody>
        </p:sp>
        <p:sp>
          <p:nvSpPr>
            <p:cNvPr id="121" name="Rounded Rectangle 165">
              <a:extLst>
                <a:ext uri="{FF2B5EF4-FFF2-40B4-BE49-F238E27FC236}">
                  <a16:creationId xmlns:a16="http://schemas.microsoft.com/office/drawing/2014/main" xmlns=""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a16="http://schemas.microsoft.com/office/drawing/2014/main" xmlns=""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a16="http://schemas.microsoft.com/office/drawing/2014/main" xmlns=""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a16="http://schemas.microsoft.com/office/drawing/2014/main" xmlns="" id="{B8C599F0-0939-4777-B685-AA9E9EE56336}"/>
                </a:ext>
              </a:extLst>
            </p:cNvPr>
            <p:cNvSpPr/>
            <p:nvPr/>
          </p:nvSpPr>
          <p:spPr>
            <a:xfrm>
              <a:off x="6269671" y="5103260"/>
              <a:ext cx="1889922"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a16="http://schemas.microsoft.com/office/drawing/2014/main" xmlns=""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a16="http://schemas.microsoft.com/office/drawing/2014/main" xmlns=""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a16="http://schemas.microsoft.com/office/drawing/2014/main" xmlns=""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38" name="TextBox 137">
              <a:extLst>
                <a:ext uri="{FF2B5EF4-FFF2-40B4-BE49-F238E27FC236}">
                  <a16:creationId xmlns:a16="http://schemas.microsoft.com/office/drawing/2014/main" xmlns=""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sp>
          <p:nvSpPr>
            <p:cNvPr id="141" name="Rectangle 140">
              <a:extLst>
                <a:ext uri="{FF2B5EF4-FFF2-40B4-BE49-F238E27FC236}">
                  <a16:creationId xmlns:a16="http://schemas.microsoft.com/office/drawing/2014/main" xmlns=""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A&amp;AI/ESR</a:t>
              </a:r>
            </a:p>
          </p:txBody>
        </p:sp>
        <p:sp>
          <p:nvSpPr>
            <p:cNvPr id="142" name="Rectangle: Rounded Corners 141">
              <a:extLst>
                <a:ext uri="{FF2B5EF4-FFF2-40B4-BE49-F238E27FC236}">
                  <a16:creationId xmlns:a16="http://schemas.microsoft.com/office/drawing/2014/main" xmlns=""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OOF</a:t>
              </a:r>
            </a:p>
          </p:txBody>
        </p:sp>
        <p:sp>
          <p:nvSpPr>
            <p:cNvPr id="143" name="TextBox 142">
              <a:extLst>
                <a:ext uri="{FF2B5EF4-FFF2-40B4-BE49-F238E27FC236}">
                  <a16:creationId xmlns:a16="http://schemas.microsoft.com/office/drawing/2014/main" xmlns=""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a16="http://schemas.microsoft.com/office/drawing/2014/main" xmlns="" id="{D2E501AD-0093-42E4-BCFC-709B4518D9A5}"/>
                </a:ext>
              </a:extLst>
            </p:cNvPr>
            <p:cNvSpPr txBox="1"/>
            <p:nvPr/>
          </p:nvSpPr>
          <p:spPr>
            <a:xfrm>
              <a:off x="2241844"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a16="http://schemas.microsoft.com/office/drawing/2014/main" xmlns=""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a16="http://schemas.microsoft.com/office/drawing/2014/main" xmlns=""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4" name="TextBox 153">
              <a:extLst>
                <a:ext uri="{FF2B5EF4-FFF2-40B4-BE49-F238E27FC236}">
                  <a16:creationId xmlns:a16="http://schemas.microsoft.com/office/drawing/2014/main" xmlns="" id="{500122A0-713F-40B4-BF3C-A46109ADD981}"/>
                </a:ext>
              </a:extLst>
            </p:cNvPr>
            <p:cNvSpPr txBox="1"/>
            <p:nvPr/>
          </p:nvSpPr>
          <p:spPr>
            <a:xfrm>
              <a:off x="5534923" y="314485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155" name="TextBox 154">
              <a:extLst>
                <a:ext uri="{FF2B5EF4-FFF2-40B4-BE49-F238E27FC236}">
                  <a16:creationId xmlns:a16="http://schemas.microsoft.com/office/drawing/2014/main" xmlns=""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a16="http://schemas.microsoft.com/office/drawing/2014/main" xmlns=""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7" name="TextBox 156">
              <a:extLst>
                <a:ext uri="{FF2B5EF4-FFF2-40B4-BE49-F238E27FC236}">
                  <a16:creationId xmlns:a16="http://schemas.microsoft.com/office/drawing/2014/main" xmlns="" id="{0D5F24D4-65A7-4DBE-A719-65FAFB595C13}"/>
                </a:ext>
              </a:extLst>
            </p:cNvPr>
            <p:cNvSpPr txBox="1"/>
            <p:nvPr/>
          </p:nvSpPr>
          <p:spPr>
            <a:xfrm>
              <a:off x="4873136" y="60054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58" name="TextBox 157">
              <a:extLst>
                <a:ext uri="{FF2B5EF4-FFF2-40B4-BE49-F238E27FC236}">
                  <a16:creationId xmlns:a16="http://schemas.microsoft.com/office/drawing/2014/main" xmlns=""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a16="http://schemas.microsoft.com/office/drawing/2014/main" xmlns=""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a16="http://schemas.microsoft.com/office/drawing/2014/main" xmlns=""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61" name="TextBox 160">
              <a:extLst>
                <a:ext uri="{FF2B5EF4-FFF2-40B4-BE49-F238E27FC236}">
                  <a16:creationId xmlns:a16="http://schemas.microsoft.com/office/drawing/2014/main" xmlns=""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62" name="TextBox 161">
              <a:extLst>
                <a:ext uri="{FF2B5EF4-FFF2-40B4-BE49-F238E27FC236}">
                  <a16:creationId xmlns:a16="http://schemas.microsoft.com/office/drawing/2014/main" xmlns=""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cxnSp>
          <p:nvCxnSpPr>
            <p:cNvPr id="19" name="Straight Arrow Connector 18">
              <a:extLst>
                <a:ext uri="{FF2B5EF4-FFF2-40B4-BE49-F238E27FC236}">
                  <a16:creationId xmlns:a16="http://schemas.microsoft.com/office/drawing/2014/main" xmlns=""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a16="http://schemas.microsoft.com/office/drawing/2014/main" xmlns=""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23" name="Straight Arrow Connector 22">
              <a:extLst>
                <a:ext uri="{FF2B5EF4-FFF2-40B4-BE49-F238E27FC236}">
                  <a16:creationId xmlns:a16="http://schemas.microsoft.com/office/drawing/2014/main" xmlns=""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a16="http://schemas.microsoft.com/office/drawing/2014/main" xmlns=""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a16="http://schemas.microsoft.com/office/drawing/2014/main" xmlns=""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a16="http://schemas.microsoft.com/office/drawing/2014/main" xmlns=""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a16="http://schemas.microsoft.com/office/drawing/2014/main" xmlns=""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 (VID)</a:t>
              </a:r>
            </a:p>
          </p:txBody>
        </p:sp>
        <p:grpSp>
          <p:nvGrpSpPr>
            <p:cNvPr id="144" name="Group 143">
              <a:extLst>
                <a:ext uri="{FF2B5EF4-FFF2-40B4-BE49-F238E27FC236}">
                  <a16:creationId xmlns:a16="http://schemas.microsoft.com/office/drawing/2014/main" xmlns="" id="{F187DD0D-305E-4519-94F3-B64EEF82B037}"/>
                </a:ext>
              </a:extLst>
            </p:cNvPr>
            <p:cNvGrpSpPr/>
            <p:nvPr/>
          </p:nvGrpSpPr>
          <p:grpSpPr>
            <a:xfrm>
              <a:off x="5553422" y="1720566"/>
              <a:ext cx="1383785" cy="689572"/>
              <a:chOff x="5398936" y="1149734"/>
              <a:chExt cx="1383785" cy="689572"/>
            </a:xfrm>
          </p:grpSpPr>
          <p:cxnSp>
            <p:nvCxnSpPr>
              <p:cNvPr id="153" name="Straight Arrow Connector 152">
                <a:extLst>
                  <a:ext uri="{FF2B5EF4-FFF2-40B4-BE49-F238E27FC236}">
                    <a16:creationId xmlns:a16="http://schemas.microsoft.com/office/drawing/2014/main" xmlns="" id="{AD786F2C-7645-4C58-8B9F-107220EE22C3}"/>
                  </a:ext>
                </a:extLst>
              </p:cNvPr>
              <p:cNvCxnSpPr/>
              <p:nvPr/>
            </p:nvCxnSpPr>
            <p:spPr>
              <a:xfrm>
                <a:off x="6118855" y="1340935"/>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4" name="圆角矩形 47">
                <a:extLst>
                  <a:ext uri="{FF2B5EF4-FFF2-40B4-BE49-F238E27FC236}">
                    <a16:creationId xmlns:a16="http://schemas.microsoft.com/office/drawing/2014/main" xmlns="" id="{DE408998-17F0-4A13-9A11-997422F73264}"/>
                  </a:ext>
                </a:extLst>
              </p:cNvPr>
              <p:cNvSpPr/>
              <p:nvPr/>
            </p:nvSpPr>
            <p:spPr>
              <a:xfrm>
                <a:off x="5398936" y="1149734"/>
                <a:ext cx="1383785" cy="327662"/>
              </a:xfrm>
              <a:prstGeom prst="roundRect">
                <a:avLst/>
              </a:prstGeom>
              <a:solidFill>
                <a:schemeClr val="accent2"/>
              </a:solidFill>
              <a:ln w="9525" cap="flat" cmpd="sng" algn="ctr">
                <a:solidFill>
                  <a:srgbClr val="00B0F0"/>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External API</a:t>
                </a:r>
              </a:p>
            </p:txBody>
          </p:sp>
        </p:grpSp>
        <p:sp>
          <p:nvSpPr>
            <p:cNvPr id="167" name="Freeform: Shape 166">
              <a:extLst>
                <a:ext uri="{FF2B5EF4-FFF2-40B4-BE49-F238E27FC236}">
                  <a16:creationId xmlns:a16="http://schemas.microsoft.com/office/drawing/2014/main" xmlns=""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68" name="Group 167">
              <a:extLst>
                <a:ext uri="{FF2B5EF4-FFF2-40B4-BE49-F238E27FC236}">
                  <a16:creationId xmlns:a16="http://schemas.microsoft.com/office/drawing/2014/main" xmlns="" id="{A40DA8CC-09D0-4B2E-A854-F65EB2480A8B}"/>
                </a:ext>
              </a:extLst>
            </p:cNvPr>
            <p:cNvGrpSpPr/>
            <p:nvPr/>
          </p:nvGrpSpPr>
          <p:grpSpPr>
            <a:xfrm>
              <a:off x="10716694" y="1588946"/>
              <a:ext cx="1035478" cy="569389"/>
              <a:chOff x="9835867" y="1695994"/>
              <a:chExt cx="1035478" cy="569389"/>
            </a:xfrm>
          </p:grpSpPr>
          <p:sp>
            <p:nvSpPr>
              <p:cNvPr id="169" name="圆角矩形 31">
                <a:extLst>
                  <a:ext uri="{FF2B5EF4-FFF2-40B4-BE49-F238E27FC236}">
                    <a16:creationId xmlns:a16="http://schemas.microsoft.com/office/drawing/2014/main" xmlns=""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a16="http://schemas.microsoft.com/office/drawing/2014/main" xmlns="" id="{9F90E104-31F7-4E64-BC7C-D980DC32DF35}"/>
                  </a:ext>
                </a:extLst>
              </p:cNvPr>
              <p:cNvSpPr txBox="1"/>
              <p:nvPr/>
            </p:nvSpPr>
            <p:spPr>
              <a:xfrm flipH="1">
                <a:off x="9952508" y="1857092"/>
                <a:ext cx="748041"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sym typeface="Calibri"/>
                  </a:rPr>
                  <a:t>DCAE</a:t>
                </a: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24" name="Arc 23">
              <a:extLst>
                <a:ext uri="{FF2B5EF4-FFF2-40B4-BE49-F238E27FC236}">
                  <a16:creationId xmlns:a16="http://schemas.microsoft.com/office/drawing/2014/main" xmlns=""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a16="http://schemas.microsoft.com/office/drawing/2014/main" xmlns=""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a16="http://schemas.microsoft.com/office/drawing/2014/main" xmlns="" id="{1BED6220-DE81-4FFC-93B4-9EFF490AEF76}"/>
                </a:ext>
              </a:extLst>
            </p:cNvPr>
            <p:cNvSpPr/>
            <p:nvPr/>
          </p:nvSpPr>
          <p:spPr>
            <a:xfrm rot="5134326">
              <a:off x="5032713" y="1510917"/>
              <a:ext cx="1302631" cy="914400"/>
            </a:xfrm>
            <a:prstGeom prst="arc">
              <a:avLst>
                <a:gd name="adj1" fmla="val 2502042"/>
                <a:gd name="adj2" fmla="val 14726686"/>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a16="http://schemas.microsoft.com/office/drawing/2014/main" xmlns=""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grpSp>
      <p:sp>
        <p:nvSpPr>
          <p:cNvPr id="165" name="Speech Bubble: Rectangle 164">
            <a:extLst>
              <a:ext uri="{FF2B5EF4-FFF2-40B4-BE49-F238E27FC236}">
                <a16:creationId xmlns:a16="http://schemas.microsoft.com/office/drawing/2014/main" xmlns="" id="{0F4E16BA-AFAC-438E-931E-38B1845058C2}"/>
              </a:ext>
            </a:extLst>
          </p:cNvPr>
          <p:cNvSpPr/>
          <p:nvPr/>
        </p:nvSpPr>
        <p:spPr>
          <a:xfrm>
            <a:off x="2616051" y="1042894"/>
            <a:ext cx="2071323" cy="445878"/>
          </a:xfrm>
          <a:prstGeom prst="wedgeRectCallout">
            <a:avLst>
              <a:gd name="adj1" fmla="val 69631"/>
              <a:gd name="adj2" fmla="val 38689"/>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is via External API.</a:t>
            </a:r>
          </a:p>
        </p:txBody>
      </p:sp>
      <p:sp>
        <p:nvSpPr>
          <p:cNvPr id="181" name="Speech Bubble: Rectangle 180">
            <a:extLst>
              <a:ext uri="{FF2B5EF4-FFF2-40B4-BE49-F238E27FC236}">
                <a16:creationId xmlns:a16="http://schemas.microsoft.com/office/drawing/2014/main" xmlns="" id="{FCAE468E-5DA8-44C9-85E8-8B67DAA0FF8A}"/>
              </a:ext>
            </a:extLst>
          </p:cNvPr>
          <p:cNvSpPr/>
          <p:nvPr/>
        </p:nvSpPr>
        <p:spPr>
          <a:xfrm>
            <a:off x="10016176" y="5796999"/>
            <a:ext cx="1641228" cy="476893"/>
          </a:xfrm>
          <a:prstGeom prst="wedgeRectCallout">
            <a:avLst>
              <a:gd name="adj1" fmla="val -175588"/>
              <a:gd name="adj2" fmla="val 19555"/>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a:t>
            </a:r>
          </a:p>
        </p:txBody>
      </p:sp>
      <p:sp>
        <p:nvSpPr>
          <p:cNvPr id="166" name="TextBox 165"/>
          <p:cNvSpPr txBox="1"/>
          <p:nvPr/>
        </p:nvSpPr>
        <p:spPr>
          <a:xfrm>
            <a:off x="5514308" y="963173"/>
            <a:ext cx="672877" cy="307777"/>
          </a:xfrm>
          <a:prstGeom prst="rect">
            <a:avLst/>
          </a:prstGeom>
          <a:noFill/>
        </p:spPr>
        <p:txBody>
          <a:bodyPr wrap="none" lIns="0" tIns="0" rIns="0" bIns="0" rtlCol="0">
            <a:spAutoFit/>
          </a:bodyPr>
          <a:lstStyle/>
          <a:p>
            <a:r>
              <a:rPr lang="en-US" sz="2000" b="1" dirty="0">
                <a:solidFill>
                  <a:srgbClr val="DA0081"/>
                </a:solidFill>
                <a:latin typeface="+mj-lt"/>
              </a:rPr>
              <a:t>Legato</a:t>
            </a:r>
          </a:p>
        </p:txBody>
      </p:sp>
      <p:sp>
        <p:nvSpPr>
          <p:cNvPr id="175" name="Up-Down Arrow 174"/>
          <p:cNvSpPr/>
          <p:nvPr/>
        </p:nvSpPr>
        <p:spPr>
          <a:xfrm>
            <a:off x="6152280" y="1133623"/>
            <a:ext cx="278916" cy="594700"/>
          </a:xfrm>
          <a:prstGeom prst="upDown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7" name="TextBox 176"/>
          <p:cNvSpPr txBox="1"/>
          <p:nvPr/>
        </p:nvSpPr>
        <p:spPr>
          <a:xfrm>
            <a:off x="6713795" y="1003987"/>
            <a:ext cx="926344" cy="307777"/>
          </a:xfrm>
          <a:prstGeom prst="rect">
            <a:avLst/>
          </a:prstGeom>
          <a:noFill/>
        </p:spPr>
        <p:txBody>
          <a:bodyPr wrap="none" lIns="0" tIns="0" rIns="0" bIns="0" rtlCol="0">
            <a:spAutoFit/>
          </a:bodyPr>
          <a:lstStyle/>
          <a:p>
            <a:r>
              <a:rPr lang="en-US" sz="2000" b="1" dirty="0">
                <a:solidFill>
                  <a:srgbClr val="DA0081"/>
                </a:solidFill>
                <a:latin typeface="+mj-lt"/>
              </a:rPr>
              <a:t>Interlude</a:t>
            </a:r>
          </a:p>
        </p:txBody>
      </p:sp>
      <p:sp>
        <p:nvSpPr>
          <p:cNvPr id="178" name="Left-Right Arrow 177"/>
          <p:cNvSpPr/>
          <p:nvPr/>
        </p:nvSpPr>
        <p:spPr>
          <a:xfrm rot="19466933">
            <a:off x="6546558" y="1327310"/>
            <a:ext cx="700987" cy="336896"/>
          </a:xfrm>
          <a:prstGeom prst="leftRightArrow">
            <a:avLst/>
          </a:prstGeom>
          <a:solidFill>
            <a:srgbClr val="DA008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2" name="TextBox 181"/>
          <p:cNvSpPr txBox="1"/>
          <p:nvPr/>
        </p:nvSpPr>
        <p:spPr>
          <a:xfrm>
            <a:off x="3863336" y="6215978"/>
            <a:ext cx="640496" cy="307777"/>
          </a:xfrm>
          <a:prstGeom prst="rect">
            <a:avLst/>
          </a:prstGeom>
          <a:noFill/>
        </p:spPr>
        <p:txBody>
          <a:bodyPr wrap="none" lIns="0" tIns="0" rIns="0" bIns="0" rtlCol="0">
            <a:spAutoFit/>
          </a:bodyPr>
          <a:lstStyle/>
          <a:p>
            <a:r>
              <a:rPr lang="en-US" sz="2000" b="1" dirty="0">
                <a:solidFill>
                  <a:srgbClr val="FFC000"/>
                </a:solidFill>
                <a:latin typeface="+mj-lt"/>
              </a:rPr>
              <a:t>Presto</a:t>
            </a:r>
          </a:p>
        </p:txBody>
      </p:sp>
      <p:sp>
        <p:nvSpPr>
          <p:cNvPr id="183" name="Up-Down Arrow 182"/>
          <p:cNvSpPr/>
          <p:nvPr/>
        </p:nvSpPr>
        <p:spPr>
          <a:xfrm>
            <a:off x="4525213" y="5435838"/>
            <a:ext cx="331932" cy="1124117"/>
          </a:xfrm>
          <a:prstGeom prst="up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7001747"/>
      </p:ext>
    </p:extLst>
  </p:cSld>
  <p:clrMapOvr>
    <a:masterClrMapping/>
  </p:clrMapOvr>
  <p:transition>
    <p:wipe dir="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43000"/>
            <a:ext cx="10504646" cy="5383530"/>
          </a:xfrm>
          <a:prstGeom prst="rect">
            <a:avLst/>
          </a:prstGeom>
        </p:spPr>
        <p:txBody>
          <a:bodyPr>
            <a:normAutofit fontScale="70000" lnSpcReduction="20000"/>
          </a:bodyPr>
          <a:lstStyle/>
          <a:p>
            <a:r>
              <a:rPr lang="en-US" dirty="0"/>
              <a:t>It is envisioned that from a Service Provider to </a:t>
            </a:r>
            <a:r>
              <a:rPr lang="en-US" dirty="0" smtClean="0"/>
              <a:t>BSS/OSS interaction </a:t>
            </a:r>
            <a:r>
              <a:rPr lang="en-US" dirty="0"/>
              <a:t>context (i.e. MEF </a:t>
            </a:r>
            <a:r>
              <a:rPr lang="en-US" dirty="0" smtClean="0"/>
              <a:t>Legato), </a:t>
            </a:r>
            <a:r>
              <a:rPr lang="en-US" dirty="0"/>
              <a:t>the ONAP External API will support the following types of interacts:</a:t>
            </a:r>
          </a:p>
          <a:p>
            <a:pPr marL="457200" indent="-457200">
              <a:buFont typeface="Arial" panose="020B0604020202020204" pitchFamily="34" charset="0"/>
              <a:buChar char="•"/>
            </a:pPr>
            <a:r>
              <a:rPr lang="en-US" dirty="0" smtClean="0"/>
              <a:t>BSS/OSS retrieves Service Models</a:t>
            </a:r>
          </a:p>
          <a:p>
            <a:pPr marL="457200" indent="-457200">
              <a:buFont typeface="Arial" panose="020B0604020202020204" pitchFamily="34" charset="0"/>
              <a:buChar char="•"/>
            </a:pPr>
            <a:r>
              <a:rPr lang="en-US" dirty="0" smtClean="0"/>
              <a:t>BSS/OSS requests </a:t>
            </a:r>
            <a:r>
              <a:rPr lang="en-US" dirty="0"/>
              <a:t>service feasibility determination.</a:t>
            </a:r>
          </a:p>
          <a:p>
            <a:pPr marL="457200" indent="-457200">
              <a:buFont typeface="Arial" panose="020B0604020202020204" pitchFamily="34" charset="0"/>
              <a:buChar char="•"/>
            </a:pPr>
            <a:r>
              <a:rPr lang="en-US" dirty="0" smtClean="0"/>
              <a:t>BSS/OSS requests reservations of capabilities related </a:t>
            </a:r>
            <a:r>
              <a:rPr lang="en-US" dirty="0"/>
              <a:t>to a potential Service.</a:t>
            </a:r>
          </a:p>
          <a:p>
            <a:pPr marL="457200" indent="-457200">
              <a:buFont typeface="Arial" panose="020B0604020202020204" pitchFamily="34" charset="0"/>
              <a:buChar char="•"/>
            </a:pPr>
            <a:r>
              <a:rPr lang="en-US" dirty="0" smtClean="0"/>
              <a:t>BSS/OSS requests </a:t>
            </a:r>
            <a:r>
              <a:rPr lang="en-US" dirty="0"/>
              <a:t>activation of Service.</a:t>
            </a:r>
          </a:p>
          <a:p>
            <a:pPr marL="457200" indent="-457200">
              <a:buFont typeface="Arial" panose="020B0604020202020204" pitchFamily="34" charset="0"/>
              <a:buChar char="•"/>
            </a:pPr>
            <a:r>
              <a:rPr lang="en-US" dirty="0" smtClean="0"/>
              <a:t>BSS/OSS receives </a:t>
            </a:r>
            <a:r>
              <a:rPr lang="en-US" dirty="0"/>
              <a:t>Service activation tracking status updates.</a:t>
            </a:r>
          </a:p>
          <a:p>
            <a:pPr marL="457200" indent="-457200">
              <a:buFont typeface="Arial" panose="020B0604020202020204" pitchFamily="34" charset="0"/>
              <a:buChar char="•"/>
            </a:pPr>
            <a:r>
              <a:rPr lang="en-US" dirty="0" smtClean="0"/>
              <a:t>BSS/OSS retrieves Service Inventory</a:t>
            </a:r>
          </a:p>
          <a:p>
            <a:pPr marL="457200" indent="-457200">
              <a:buFont typeface="Arial" panose="020B0604020202020204" pitchFamily="34" charset="0"/>
              <a:buChar char="•"/>
            </a:pPr>
            <a:r>
              <a:rPr lang="en-US" dirty="0" smtClean="0"/>
              <a:t>BSS/OSS receives </a:t>
            </a:r>
            <a:r>
              <a:rPr lang="en-US" dirty="0"/>
              <a:t>usage events due to a Customer initiating dynamic activity on their Service (e.g., increase in bandwidth).</a:t>
            </a:r>
          </a:p>
          <a:p>
            <a:pPr marL="457200" indent="-457200">
              <a:buFont typeface="Arial" panose="020B0604020202020204" pitchFamily="34" charset="0"/>
              <a:buChar char="•"/>
            </a:pPr>
            <a:r>
              <a:rPr lang="en-US" dirty="0" smtClean="0"/>
              <a:t>BSS/OSS receives </a:t>
            </a:r>
            <a:r>
              <a:rPr lang="en-US" dirty="0"/>
              <a:t>a summary of Service quality and usage information</a:t>
            </a:r>
            <a:r>
              <a:rPr lang="en-US" dirty="0" smtClean="0"/>
              <a:t>.</a:t>
            </a:r>
          </a:p>
          <a:p>
            <a:pPr marL="457200" indent="-457200">
              <a:buFont typeface="Arial" panose="020B0604020202020204" pitchFamily="34" charset="0"/>
              <a:buChar char="•"/>
            </a:pPr>
            <a:r>
              <a:rPr lang="en-US" dirty="0" smtClean="0"/>
              <a:t>BSS/OSS receives Service state and fault event information</a:t>
            </a:r>
            <a:endParaRPr lang="en-US" dirty="0"/>
          </a:p>
          <a:p>
            <a:pPr marL="457200" indent="-457200">
              <a:buFont typeface="Arial" panose="020B0604020202020204" pitchFamily="34" charset="0"/>
              <a:buChar char="•"/>
            </a:pPr>
            <a:r>
              <a:rPr lang="en-US" dirty="0" smtClean="0"/>
              <a:t>BSS/OSS receives </a:t>
            </a:r>
            <a:r>
              <a:rPr lang="en-US" dirty="0"/>
              <a:t>Service Activation Testing results.</a:t>
            </a:r>
          </a:p>
          <a:p>
            <a:pPr marL="457200" indent="-457200">
              <a:buFont typeface="Arial" panose="020B0604020202020204" pitchFamily="34" charset="0"/>
              <a:buChar char="•"/>
            </a:pPr>
            <a:r>
              <a:rPr lang="en-US" dirty="0" smtClean="0"/>
              <a:t>BSS/OSS </a:t>
            </a:r>
            <a:r>
              <a:rPr lang="en-US" dirty="0"/>
              <a:t>receive capability information about the Service layer</a:t>
            </a:r>
            <a:r>
              <a:rPr lang="en-US" dirty="0" smtClean="0"/>
              <a:t>.</a:t>
            </a:r>
          </a:p>
          <a:p>
            <a:pPr marL="457200" indent="-457200">
              <a:buFont typeface="Arial" panose="020B0604020202020204" pitchFamily="34" charset="0"/>
              <a:buChar char="•"/>
            </a:pPr>
            <a:r>
              <a:rPr lang="en-US" dirty="0"/>
              <a:t>BSS/OSS manages Licenses</a:t>
            </a:r>
          </a:p>
          <a:p>
            <a:pPr marL="457200" indent="-457200">
              <a:buFont typeface="Arial" panose="020B0604020202020204" pitchFamily="34" charset="0"/>
              <a:buChar char="•"/>
            </a:pPr>
            <a:r>
              <a:rPr lang="en-US" dirty="0" smtClean="0"/>
              <a:t>BSS/OSS receives License Usage information</a:t>
            </a:r>
          </a:p>
          <a:p>
            <a:endParaRPr lang="en-US"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Legato Interface Reference Point (BSS/OSS-ONAP)</a:t>
            </a:r>
          </a:p>
        </p:txBody>
      </p:sp>
    </p:spTree>
    <p:extLst>
      <p:ext uri="{BB962C8B-B14F-4D97-AF65-F5344CB8AC3E}">
        <p14:creationId xmlns:p14="http://schemas.microsoft.com/office/powerpoint/2010/main" val="2141816903"/>
      </p:ext>
    </p:extLst>
  </p:cSld>
  <p:clrMapOvr>
    <a:masterClrMapping/>
  </p:clrMapOvr>
  <p:transition>
    <p:wipe dir="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It is envisioned that from a Service Provider to Partner Provider interaction context (i.e. MEF Interlude), the ONAP External API will support the following types of interacts:</a:t>
            </a:r>
          </a:p>
          <a:p>
            <a:pPr marL="285750" indent="-285750">
              <a:buFont typeface="Arial" panose="020B0604020202020204" pitchFamily="34" charset="0"/>
              <a:buChar char="•"/>
            </a:pPr>
            <a:r>
              <a:rPr lang="en-US" sz="1800" dirty="0"/>
              <a:t>Service Provider controls aspects of the Service within the Partner domain (on behalf of the Customer) by requesting changes to dynamic parameters as permitted by service policies.</a:t>
            </a:r>
          </a:p>
          <a:p>
            <a:pPr marL="285750" indent="-285750">
              <a:buFont typeface="Arial" panose="020B0604020202020204" pitchFamily="34" charset="0"/>
              <a:buChar char="•"/>
            </a:pPr>
            <a:r>
              <a:rPr lang="en-US" sz="1800" dirty="0"/>
              <a:t>Service Provider queries state of the Service.</a:t>
            </a:r>
          </a:p>
          <a:p>
            <a:pPr marL="285750" indent="-285750">
              <a:buFont typeface="Arial" panose="020B0604020202020204" pitchFamily="34" charset="0"/>
              <a:buChar char="•"/>
            </a:pPr>
            <a:r>
              <a:rPr lang="en-US" sz="1800" dirty="0"/>
              <a:t>Service Provider requests change to administrative state or permitted attributes of a Service.</a:t>
            </a:r>
          </a:p>
          <a:p>
            <a:pPr marL="285750" indent="-285750">
              <a:buFont typeface="Arial" panose="020B0604020202020204" pitchFamily="34" charset="0"/>
              <a:buChar char="•"/>
            </a:pPr>
            <a:r>
              <a:rPr lang="en-US" sz="1800" dirty="0"/>
              <a:t>Service Provider request creation of connectivity between two Service Interfaces as permitted by established business arrangement.</a:t>
            </a:r>
          </a:p>
          <a:p>
            <a:pPr marL="285750" indent="-285750">
              <a:buFont typeface="Arial" panose="020B0604020202020204" pitchFamily="34" charset="0"/>
              <a:buChar char="•"/>
            </a:pPr>
            <a:r>
              <a:rPr lang="en-US" sz="1800" dirty="0"/>
              <a:t>Service Provider request instantiation of functional service components as permitted by established business arrangement.</a:t>
            </a:r>
          </a:p>
          <a:p>
            <a:pPr marL="285750" indent="-285750">
              <a:buFont typeface="Arial" panose="020B0604020202020204" pitchFamily="34" charset="0"/>
              <a:buChar char="•"/>
            </a:pPr>
            <a:r>
              <a:rPr lang="en-US" sz="1800" dirty="0"/>
              <a:t>Service Provider queries the Partner for detailed information related to Services provided by the Partner to the Service Provider.</a:t>
            </a:r>
          </a:p>
          <a:p>
            <a:pPr marL="285750" indent="-285750">
              <a:buFont typeface="Arial" panose="020B0604020202020204" pitchFamily="34" charset="0"/>
              <a:buChar char="•"/>
            </a:pPr>
            <a:r>
              <a:rPr lang="en-US" sz="1800" dirty="0"/>
              <a:t>Service Provider receives Service specific event notifications (e.g., Service Problem Alerts) from the Partner.</a:t>
            </a:r>
          </a:p>
          <a:p>
            <a:pPr marL="285750" indent="-285750">
              <a:buFont typeface="Arial" panose="020B0604020202020204" pitchFamily="34" charset="0"/>
              <a:buChar char="•"/>
            </a:pPr>
            <a:r>
              <a:rPr lang="en-US" sz="1800" dirty="0"/>
              <a:t>Service Provider receives Service specific performance information from the Partner.</a:t>
            </a:r>
          </a:p>
          <a:p>
            <a:pPr marL="285750" indent="-285750">
              <a:buFont typeface="Arial" panose="020B0604020202020204" pitchFamily="34" charset="0"/>
              <a:buChar char="•"/>
            </a:pPr>
            <a:r>
              <a:rPr lang="en-US" sz="1800" dirty="0"/>
              <a:t>Service Provider request Service related test initiation and receive test results from the Partner.</a:t>
            </a:r>
          </a:p>
          <a:p>
            <a:endParaRPr lang="en-US" sz="1800" dirty="0"/>
          </a:p>
        </p:txBody>
      </p:sp>
      <p:sp>
        <p:nvSpPr>
          <p:cNvPr id="4" name="Title 1"/>
          <p:cNvSpPr>
            <a:spLocks noGrp="1"/>
          </p:cNvSpPr>
          <p:nvPr>
            <p:ph type="title"/>
          </p:nvPr>
        </p:nvSpPr>
        <p:spPr>
          <a:xfrm>
            <a:off x="740600" y="93774"/>
            <a:ext cx="10707635" cy="780237"/>
          </a:xfrm>
        </p:spPr>
        <p:txBody>
          <a:bodyPr>
            <a:normAutofit fontScale="90000"/>
          </a:bodyPr>
          <a:lstStyle/>
          <a:p>
            <a:r>
              <a:rPr lang="en-US" b="1" dirty="0" smtClean="0"/>
              <a:t>Interlude Interface Reference Point (ONAP-Partner)</a:t>
            </a:r>
          </a:p>
        </p:txBody>
      </p:sp>
    </p:spTree>
    <p:extLst>
      <p:ext uri="{BB962C8B-B14F-4D97-AF65-F5344CB8AC3E}">
        <p14:creationId xmlns:p14="http://schemas.microsoft.com/office/powerpoint/2010/main" val="793781838"/>
      </p:ext>
    </p:extLst>
  </p:cSld>
  <p:clrMapOvr>
    <a:masterClrMapping/>
  </p:clrMapOvr>
  <p:transition>
    <p:wipe dir="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Information Domains in ONAP</a:t>
            </a:r>
            <a:endParaRPr lang="en-US" b="1" dirty="0"/>
          </a:p>
        </p:txBody>
      </p:sp>
      <p:sp>
        <p:nvSpPr>
          <p:cNvPr id="4" name="Content Placeholder 3"/>
          <p:cNvSpPr>
            <a:spLocks noGrp="1"/>
          </p:cNvSpPr>
          <p:nvPr>
            <p:ph sz="half" idx="2"/>
          </p:nvPr>
        </p:nvSpPr>
        <p:spPr>
          <a:xfrm>
            <a:off x="6355676" y="971550"/>
            <a:ext cx="5829976" cy="5598310"/>
          </a:xfrm>
        </p:spPr>
        <p:txBody>
          <a:bodyPr>
            <a:noAutofit/>
          </a:bodyPr>
          <a:lstStyle/>
          <a:p>
            <a:pPr marL="0" indent="0">
              <a:spcBef>
                <a:spcPts val="0"/>
              </a:spcBef>
              <a:spcAft>
                <a:spcPts val="200"/>
              </a:spcAft>
              <a:buNone/>
            </a:pPr>
            <a:r>
              <a:rPr lang="en-US" sz="1600" b="1" dirty="0">
                <a:latin typeface="Calibri" panose="020F0502020204030204" pitchFamily="34" charset="0"/>
              </a:rPr>
              <a:t>Governance/Processes</a:t>
            </a:r>
          </a:p>
          <a:p>
            <a:pPr marL="0" indent="0">
              <a:spcBef>
                <a:spcPts val="0"/>
              </a:spcBef>
              <a:spcAft>
                <a:spcPts val="200"/>
              </a:spcAft>
              <a:buNone/>
            </a:pPr>
            <a:r>
              <a:rPr lang="en-US" sz="1600" dirty="0">
                <a:latin typeface="Calibri" panose="020F0502020204030204" pitchFamily="34" charset="0"/>
              </a:rPr>
              <a:t>Policy/Rule/Constraints, SLA/OLA Definition, </a:t>
            </a:r>
          </a:p>
          <a:p>
            <a:pPr marL="0" indent="0">
              <a:spcBef>
                <a:spcPts val="0"/>
              </a:spcBef>
              <a:spcAft>
                <a:spcPts val="200"/>
              </a:spcAft>
              <a:buNone/>
            </a:pPr>
            <a:r>
              <a:rPr lang="en-US" sz="1600" dirty="0">
                <a:latin typeface="Calibri" panose="020F0502020204030204" pitchFamily="34" charset="0"/>
              </a:rPr>
              <a:t>Asset/Capacity Management, Configuration/Change/Incident Management, Catalog Management</a:t>
            </a:r>
          </a:p>
          <a:p>
            <a:pPr marL="0" indent="0">
              <a:spcBef>
                <a:spcPts val="0"/>
              </a:spcBef>
              <a:spcAft>
                <a:spcPts val="200"/>
              </a:spcAft>
              <a:buNone/>
            </a:pPr>
            <a:r>
              <a:rPr lang="en-US" sz="1600" b="1" dirty="0">
                <a:latin typeface="Calibri" panose="020F0502020204030204" pitchFamily="34" charset="0"/>
              </a:rPr>
              <a:t>Service Design</a:t>
            </a:r>
          </a:p>
          <a:p>
            <a:pPr marL="0" indent="0">
              <a:spcBef>
                <a:spcPts val="0"/>
              </a:spcBef>
              <a:spcAft>
                <a:spcPts val="200"/>
              </a:spcAft>
              <a:buNone/>
            </a:pPr>
            <a:r>
              <a:rPr lang="en-US" sz="1600" dirty="0">
                <a:latin typeface="Calibri" panose="020F0502020204030204" pitchFamily="34" charset="0"/>
              </a:rPr>
              <a:t>Network function on-boarding</a:t>
            </a:r>
          </a:p>
          <a:p>
            <a:pPr marL="0" indent="0">
              <a:spcBef>
                <a:spcPts val="0"/>
              </a:spcBef>
              <a:spcAft>
                <a:spcPts val="200"/>
              </a:spcAft>
              <a:buNone/>
            </a:pPr>
            <a:r>
              <a:rPr lang="en-US" sz="1600" dirty="0">
                <a:latin typeface="Calibri" panose="020F0502020204030204" pitchFamily="34" charset="0"/>
              </a:rPr>
              <a:t>Service definition, including Service blueprints</a:t>
            </a:r>
          </a:p>
          <a:p>
            <a:pPr marL="0" indent="0">
              <a:spcBef>
                <a:spcPts val="0"/>
              </a:spcBef>
              <a:spcAft>
                <a:spcPts val="200"/>
              </a:spcAft>
              <a:buNone/>
            </a:pPr>
            <a:r>
              <a:rPr lang="en-US" sz="1600" b="1" dirty="0">
                <a:latin typeface="Calibri" panose="020F0502020204030204" pitchFamily="34" charset="0"/>
              </a:rPr>
              <a:t>Service Access</a:t>
            </a:r>
          </a:p>
          <a:p>
            <a:pPr marL="0" indent="0">
              <a:spcBef>
                <a:spcPts val="0"/>
              </a:spcBef>
              <a:spcAft>
                <a:spcPts val="200"/>
              </a:spcAft>
              <a:buNone/>
            </a:pPr>
            <a:r>
              <a:rPr lang="en-US" sz="1600" dirty="0">
                <a:latin typeface="Calibri" panose="020F0502020204030204" pitchFamily="34" charset="0"/>
              </a:rPr>
              <a:t>User/Tenant Management, Identity Management, RBAC</a:t>
            </a:r>
          </a:p>
          <a:p>
            <a:pPr marL="0" indent="0">
              <a:spcBef>
                <a:spcPts val="0"/>
              </a:spcBef>
              <a:spcAft>
                <a:spcPts val="200"/>
              </a:spcAft>
              <a:buNone/>
            </a:pPr>
            <a:r>
              <a:rPr lang="en-US" sz="1600" dirty="0">
                <a:latin typeface="Calibri" panose="020F0502020204030204" pitchFamily="34" charset="0"/>
              </a:rPr>
              <a:t>Entitlement Control</a:t>
            </a:r>
          </a:p>
          <a:p>
            <a:pPr marL="0" indent="0">
              <a:spcBef>
                <a:spcPts val="0"/>
              </a:spcBef>
              <a:spcAft>
                <a:spcPts val="200"/>
              </a:spcAft>
              <a:buNone/>
            </a:pPr>
            <a:r>
              <a:rPr lang="en-US" sz="1600" b="1" dirty="0" smtClean="0">
                <a:latin typeface="Calibri" panose="020F0502020204030204" pitchFamily="34" charset="0"/>
              </a:rPr>
              <a:t>Offered Services</a:t>
            </a:r>
            <a:endParaRPr lang="en-US" sz="1600" b="1" dirty="0">
              <a:latin typeface="Calibri" panose="020F0502020204030204" pitchFamily="34" charset="0"/>
            </a:endParaRPr>
          </a:p>
          <a:p>
            <a:pPr marL="0" indent="0">
              <a:spcBef>
                <a:spcPts val="0"/>
              </a:spcBef>
              <a:spcAft>
                <a:spcPts val="200"/>
              </a:spcAft>
              <a:buNone/>
            </a:pPr>
            <a:r>
              <a:rPr lang="en-US" sz="1600" dirty="0">
                <a:latin typeface="Calibri" panose="020F0502020204030204" pitchFamily="34" charset="0"/>
              </a:rPr>
              <a:t>Policy/Rule/Constraints, SLA/OLA Definition</a:t>
            </a:r>
          </a:p>
          <a:p>
            <a:pPr marL="0" indent="0">
              <a:spcBef>
                <a:spcPts val="0"/>
              </a:spcBef>
              <a:spcAft>
                <a:spcPts val="200"/>
              </a:spcAft>
              <a:buNone/>
            </a:pPr>
            <a:r>
              <a:rPr lang="en-US" sz="1600" dirty="0">
                <a:latin typeface="Calibri" panose="020F0502020204030204" pitchFamily="34" charset="0"/>
              </a:rPr>
              <a:t>Asset/Capacity Management, Configuration/Change/Incident Management</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Services Components</a:t>
            </a:r>
          </a:p>
          <a:p>
            <a:pPr marL="0" indent="0">
              <a:spcBef>
                <a:spcPts val="0"/>
              </a:spcBef>
              <a:spcAft>
                <a:spcPts val="200"/>
              </a:spcAft>
              <a:buNone/>
            </a:pPr>
            <a:r>
              <a:rPr lang="en-US" sz="1600" dirty="0">
                <a:latin typeface="Calibri" panose="020F0502020204030204" pitchFamily="34" charset="0"/>
              </a:rPr>
              <a:t>Decomposition/Instantiation/Assurance/Remediation</a:t>
            </a:r>
          </a:p>
          <a:p>
            <a:pPr marL="0" indent="0">
              <a:spcBef>
                <a:spcPts val="0"/>
              </a:spcBef>
              <a:spcAft>
                <a:spcPts val="200"/>
              </a:spcAft>
              <a:buNone/>
            </a:pPr>
            <a:r>
              <a:rPr lang="en-US" sz="1600" dirty="0">
                <a:latin typeface="Calibri" panose="020F0502020204030204" pitchFamily="34" charset="0"/>
              </a:rPr>
              <a:t>Service Level Optimization, QoS Optimization, Policy Enforcement, </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Logical Resource</a:t>
            </a:r>
          </a:p>
          <a:p>
            <a:pPr marL="0" indent="0">
              <a:spcBef>
                <a:spcPts val="0"/>
              </a:spcBef>
              <a:spcAft>
                <a:spcPts val="200"/>
              </a:spcAft>
              <a:buNone/>
            </a:pPr>
            <a:r>
              <a:rPr lang="en-US" sz="1600" dirty="0">
                <a:latin typeface="Calibri" panose="020F0502020204030204" pitchFamily="34" charset="0"/>
              </a:rPr>
              <a:t>Resource Matchmaking/Optimization</a:t>
            </a:r>
          </a:p>
          <a:p>
            <a:pPr marL="0" indent="0">
              <a:spcBef>
                <a:spcPts val="0"/>
              </a:spcBef>
              <a:spcAft>
                <a:spcPts val="200"/>
              </a:spcAft>
              <a:buNone/>
            </a:pPr>
            <a:r>
              <a:rPr lang="en-US" sz="1600" dirty="0">
                <a:latin typeface="Calibri" panose="020F0502020204030204" pitchFamily="34" charset="0"/>
              </a:rPr>
              <a:t>Resource Reservations/Allocations, Installation/Configuration</a:t>
            </a:r>
            <a:endParaRPr lang="en-US" sz="1600" b="1" dirty="0">
              <a:latin typeface="Calibri" panose="020F0502020204030204" pitchFamily="34" charset="0"/>
            </a:endParaRPr>
          </a:p>
          <a:p>
            <a:pPr marL="0" indent="0">
              <a:spcBef>
                <a:spcPts val="0"/>
              </a:spcBef>
              <a:spcAft>
                <a:spcPts val="200"/>
              </a:spcAft>
              <a:buNone/>
            </a:pPr>
            <a:r>
              <a:rPr lang="en-US" sz="1600" b="1" dirty="0">
                <a:latin typeface="Calibri" panose="020F0502020204030204" pitchFamily="34" charset="0"/>
              </a:rPr>
              <a:t>Real Infrastructure</a:t>
            </a:r>
          </a:p>
          <a:p>
            <a:pPr marL="0" indent="0">
              <a:spcBef>
                <a:spcPts val="0"/>
              </a:spcBef>
              <a:spcAft>
                <a:spcPts val="200"/>
              </a:spcAft>
              <a:buNone/>
            </a:pPr>
            <a:r>
              <a:rPr lang="en-US" sz="1600" dirty="0">
                <a:latin typeface="Calibri" panose="020F0502020204030204" pitchFamily="34" charset="0"/>
              </a:rPr>
              <a:t>Provider Registration, Infrastructure Discovery/Monitoring</a:t>
            </a:r>
          </a:p>
          <a:p>
            <a:pPr marL="0" indent="0">
              <a:spcBef>
                <a:spcPts val="0"/>
              </a:spcBef>
              <a:spcAft>
                <a:spcPts val="200"/>
              </a:spcAft>
              <a:buNone/>
            </a:pPr>
            <a:r>
              <a:rPr lang="en-US" sz="1600" dirty="0">
                <a:latin typeface="Calibri" panose="020F0502020204030204" pitchFamily="34" charset="0"/>
              </a:rPr>
              <a:t>Capacity Optimization</a:t>
            </a:r>
          </a:p>
        </p:txBody>
      </p:sp>
      <p:grpSp>
        <p:nvGrpSpPr>
          <p:cNvPr id="5" name="Group 4"/>
          <p:cNvGrpSpPr/>
          <p:nvPr/>
        </p:nvGrpSpPr>
        <p:grpSpPr>
          <a:xfrm>
            <a:off x="751760" y="1101850"/>
            <a:ext cx="5144181" cy="4306441"/>
            <a:chOff x="375249" y="1535259"/>
            <a:chExt cx="5904782" cy="4943177"/>
          </a:xfrm>
        </p:grpSpPr>
        <p:sp>
          <p:nvSpPr>
            <p:cNvPr id="6" name="Rectangle 5"/>
            <p:cNvSpPr/>
            <p:nvPr/>
          </p:nvSpPr>
          <p:spPr>
            <a:xfrm>
              <a:off x="379562" y="3441940"/>
              <a:ext cx="690114" cy="3036496"/>
            </a:xfrm>
            <a:prstGeom prst="rect">
              <a:avLst/>
            </a:prstGeom>
          </p:spPr>
          <p:style>
            <a:lnRef idx="0">
              <a:schemeClr val="accent1"/>
            </a:lnRef>
            <a:fillRef idx="3">
              <a:schemeClr val="accent1"/>
            </a:fillRef>
            <a:effectRef idx="3">
              <a:schemeClr val="accent1"/>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Governance/Processes</a:t>
              </a:r>
            </a:p>
          </p:txBody>
        </p:sp>
        <p:sp>
          <p:nvSpPr>
            <p:cNvPr id="7" name="Rectangle 6"/>
            <p:cNvSpPr/>
            <p:nvPr/>
          </p:nvSpPr>
          <p:spPr>
            <a:xfrm>
              <a:off x="1854679" y="2955984"/>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smtClean="0">
                  <a:latin typeface="Arial" panose="020B0604020202020204" pitchFamily="34" charset="0"/>
                  <a:cs typeface="Arial" panose="020B0604020202020204" pitchFamily="34" charset="0"/>
                </a:rPr>
                <a:t>Offered Services</a:t>
              </a:r>
              <a:r>
                <a:rPr lang="en-US" sz="1399" b="1" dirty="0">
                  <a:latin typeface="Arial" panose="020B0604020202020204" pitchFamily="34" charset="0"/>
                  <a:cs typeface="Arial" panose="020B0604020202020204" pitchFamily="34" charset="0"/>
                </a:rPr>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(What’s offered; Catalog)</a:t>
              </a:r>
            </a:p>
          </p:txBody>
        </p:sp>
        <p:sp>
          <p:nvSpPr>
            <p:cNvPr id="8" name="Rectangle 7"/>
            <p:cNvSpPr/>
            <p:nvPr/>
          </p:nvSpPr>
          <p:spPr>
            <a:xfrm>
              <a:off x="1854679" y="3867508"/>
              <a:ext cx="4425351" cy="793630"/>
            </a:xfrm>
            <a:prstGeom prst="rect">
              <a:avLst/>
            </a:prstGeom>
            <a:solidFill>
              <a:schemeClr val="tx1">
                <a:lumMod val="5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Components</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(Service Function Topology; </a:t>
              </a:r>
              <a:r>
                <a:rPr lang="en-US" sz="1399" b="1" dirty="0" smtClean="0">
                  <a:latin typeface="Arial" panose="020B0604020202020204" pitchFamily="34" charset="0"/>
                  <a:cs typeface="Arial" panose="020B0604020202020204" pitchFamily="34" charset="0"/>
                </a:rPr>
                <a:t>Abstract Network </a:t>
              </a:r>
              <a:r>
                <a:rPr lang="en-US" sz="1399" b="1" dirty="0">
                  <a:latin typeface="Arial" panose="020B0604020202020204" pitchFamily="34" charset="0"/>
                  <a:cs typeface="Arial" panose="020B0604020202020204" pitchFamily="34" charset="0"/>
                </a:rPr>
                <a:t>Functions)</a:t>
              </a:r>
            </a:p>
          </p:txBody>
        </p:sp>
        <p:sp>
          <p:nvSpPr>
            <p:cNvPr id="9" name="Rectangle 8"/>
            <p:cNvSpPr/>
            <p:nvPr/>
          </p:nvSpPr>
          <p:spPr>
            <a:xfrm>
              <a:off x="1854679" y="4779032"/>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“Logical” Resource</a:t>
              </a:r>
            </a:p>
            <a:p>
              <a:pPr algn="ctr"/>
              <a:r>
                <a:rPr lang="en-US" sz="1399" b="1" dirty="0">
                  <a:latin typeface="Arial" panose="020B0604020202020204" pitchFamily="34" charset="0"/>
                  <a:cs typeface="Arial" panose="020B0604020202020204" pitchFamily="34" charset="0"/>
                </a:rPr>
                <a:t>(VNFs; VNF Forwarding Graphs)</a:t>
              </a:r>
            </a:p>
          </p:txBody>
        </p:sp>
        <p:sp>
          <p:nvSpPr>
            <p:cNvPr id="10" name="Rounded Rectangle 9"/>
            <p:cNvSpPr/>
            <p:nvPr/>
          </p:nvSpPr>
          <p:spPr>
            <a:xfrm>
              <a:off x="375250" y="1535259"/>
              <a:ext cx="5904781" cy="391307"/>
            </a:xfrm>
            <a:prstGeom prst="roundRect">
              <a:avLst>
                <a:gd name="adj" fmla="val 39084"/>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External APIs</a:t>
              </a:r>
            </a:p>
          </p:txBody>
        </p:sp>
        <p:sp>
          <p:nvSpPr>
            <p:cNvPr id="11" name="Rectangle 10"/>
            <p:cNvSpPr/>
            <p:nvPr/>
          </p:nvSpPr>
          <p:spPr>
            <a:xfrm>
              <a:off x="1854678" y="5684806"/>
              <a:ext cx="4425351" cy="793630"/>
            </a:xfrm>
            <a:prstGeom prst="rect">
              <a:avLst/>
            </a:prstGeom>
            <a:solidFill>
              <a:srgbClr val="00B05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“Real” Infrastructure</a:t>
              </a:r>
            </a:p>
            <a:p>
              <a:pPr algn="ctr"/>
              <a:r>
                <a:rPr lang="en-US" sz="1399" b="1" dirty="0">
                  <a:latin typeface="Arial" panose="020B0604020202020204" pitchFamily="34" charset="0"/>
                  <a:cs typeface="Arial" panose="020B0604020202020204" pitchFamily="34" charset="0"/>
                </a:rPr>
                <a:t>(Physical/Virtual/Cloud – On/Off-Premise)</a:t>
              </a:r>
            </a:p>
          </p:txBody>
        </p:sp>
        <p:sp>
          <p:nvSpPr>
            <p:cNvPr id="12" name="Rectangle 11"/>
            <p:cNvSpPr/>
            <p:nvPr/>
          </p:nvSpPr>
          <p:spPr>
            <a:xfrm>
              <a:off x="1854678" y="2038710"/>
              <a:ext cx="4425351" cy="793630"/>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399" b="1" dirty="0">
                  <a:latin typeface="Arial" panose="020B0604020202020204" pitchFamily="34" charset="0"/>
                  <a:cs typeface="Arial" panose="020B0604020202020204" pitchFamily="34" charset="0"/>
                </a:rPr>
                <a:t>Service Access</a:t>
              </a:r>
            </a:p>
          </p:txBody>
        </p:sp>
        <p:sp>
          <p:nvSpPr>
            <p:cNvPr id="13" name="Rectangle 12"/>
            <p:cNvSpPr/>
            <p:nvPr/>
          </p:nvSpPr>
          <p:spPr>
            <a:xfrm>
              <a:off x="375249" y="2055959"/>
              <a:ext cx="690114" cy="1253705"/>
            </a:xfrm>
            <a:prstGeom prst="rect">
              <a:avLst/>
            </a:prstGeom>
            <a:solidFill>
              <a:srgbClr val="DAA600"/>
            </a:solidFill>
          </p:spPr>
          <p:style>
            <a:lnRef idx="0">
              <a:schemeClr val="accent4"/>
            </a:lnRef>
            <a:fillRef idx="3">
              <a:schemeClr val="accent4"/>
            </a:fillRef>
            <a:effectRef idx="3">
              <a:schemeClr val="accent4"/>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Service </a:t>
              </a:r>
              <a:br>
                <a:rPr lang="en-US" sz="1399" b="1" dirty="0">
                  <a:latin typeface="Arial" panose="020B0604020202020204" pitchFamily="34" charset="0"/>
                  <a:cs typeface="Arial" panose="020B0604020202020204" pitchFamily="34" charset="0"/>
                </a:rPr>
              </a:br>
              <a:r>
                <a:rPr lang="en-US" sz="1399" b="1" dirty="0">
                  <a:latin typeface="Arial" panose="020B0604020202020204" pitchFamily="34" charset="0"/>
                  <a:cs typeface="Arial" panose="020B0604020202020204" pitchFamily="34" charset="0"/>
                </a:rPr>
                <a:t>Design</a:t>
              </a:r>
            </a:p>
          </p:txBody>
        </p:sp>
        <p:sp>
          <p:nvSpPr>
            <p:cNvPr id="14" name="Rectangle 13"/>
            <p:cNvSpPr/>
            <p:nvPr/>
          </p:nvSpPr>
          <p:spPr>
            <a:xfrm>
              <a:off x="1228185" y="2038710"/>
              <a:ext cx="463671" cy="4439726"/>
            </a:xfrm>
            <a:prstGeom prst="rect">
              <a:avLst/>
            </a:prstGeom>
            <a:solidFill>
              <a:schemeClr val="bg1">
                <a:lumMod val="50000"/>
              </a:schemeClr>
            </a:solidFill>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en-US" sz="1399" b="1" dirty="0">
                  <a:latin typeface="Arial" panose="020B0604020202020204" pitchFamily="34" charset="0"/>
                  <a:cs typeface="Arial" panose="020B0604020202020204" pitchFamily="34" charset="0"/>
                </a:rPr>
                <a:t>Micro-service Bus /Integration Backplane</a:t>
              </a:r>
            </a:p>
          </p:txBody>
        </p:sp>
      </p:grpSp>
      <p:sp>
        <p:nvSpPr>
          <p:cNvPr id="15" name="Oval 14"/>
          <p:cNvSpPr/>
          <p:nvPr/>
        </p:nvSpPr>
        <p:spPr>
          <a:xfrm>
            <a:off x="1807567" y="2105952"/>
            <a:ext cx="4338327" cy="1850038"/>
          </a:xfrm>
          <a:prstGeom prst="ellipse">
            <a:avLst/>
          </a:prstGeom>
          <a:noFill/>
          <a:ln w="76200">
            <a:solidFill>
              <a:srgbClr val="DA008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6" name="Oval 15"/>
          <p:cNvSpPr/>
          <p:nvPr/>
        </p:nvSpPr>
        <p:spPr>
          <a:xfrm>
            <a:off x="1756088" y="4058697"/>
            <a:ext cx="4338327" cy="1498303"/>
          </a:xfrm>
          <a:prstGeom prst="ellipse">
            <a:avLst/>
          </a:prstGeom>
          <a:noFill/>
          <a:ln w="762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8"/>
          </a:p>
        </p:txBody>
      </p:sp>
      <p:sp>
        <p:nvSpPr>
          <p:cNvPr id="18" name="Oval 17"/>
          <p:cNvSpPr/>
          <p:nvPr/>
        </p:nvSpPr>
        <p:spPr>
          <a:xfrm>
            <a:off x="251669" y="5712842"/>
            <a:ext cx="614163" cy="225869"/>
          </a:xfrm>
          <a:prstGeom prst="ellipse">
            <a:avLst/>
          </a:prstGeom>
          <a:solidFill>
            <a:srgbClr val="DA008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56227" y="6222868"/>
            <a:ext cx="614163" cy="225869"/>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239883" y="5336628"/>
            <a:ext cx="1088888" cy="369012"/>
          </a:xfrm>
          <a:prstGeom prst="rect">
            <a:avLst/>
          </a:prstGeom>
          <a:noFill/>
        </p:spPr>
        <p:txBody>
          <a:bodyPr wrap="none" rtlCol="0">
            <a:spAutoFit/>
          </a:bodyPr>
          <a:lstStyle/>
          <a:p>
            <a:r>
              <a:rPr lang="en-US" sz="1798" b="1" u="sng" dirty="0" smtClean="0"/>
              <a:t>Color Key</a:t>
            </a:r>
            <a:endParaRPr lang="en-US" sz="1798" b="1" u="sng" dirty="0"/>
          </a:p>
        </p:txBody>
      </p:sp>
      <p:sp>
        <p:nvSpPr>
          <p:cNvPr id="21" name="TextBox 20"/>
          <p:cNvSpPr txBox="1"/>
          <p:nvPr/>
        </p:nvSpPr>
        <p:spPr>
          <a:xfrm>
            <a:off x="796365" y="5615062"/>
            <a:ext cx="1722302" cy="523220"/>
          </a:xfrm>
          <a:prstGeom prst="rect">
            <a:avLst/>
          </a:prstGeom>
          <a:noFill/>
        </p:spPr>
        <p:txBody>
          <a:bodyPr wrap="square" rtlCol="0">
            <a:spAutoFit/>
          </a:bodyPr>
          <a:lstStyle/>
          <a:p>
            <a:r>
              <a:rPr lang="en-US" sz="1400" b="1" dirty="0" smtClean="0"/>
              <a:t>ONAP Service Centric External APIs</a:t>
            </a:r>
            <a:endParaRPr lang="en-US" sz="1400" b="1" dirty="0"/>
          </a:p>
        </p:txBody>
      </p:sp>
      <p:sp>
        <p:nvSpPr>
          <p:cNvPr id="22" name="TextBox 21"/>
          <p:cNvSpPr txBox="1"/>
          <p:nvPr/>
        </p:nvSpPr>
        <p:spPr>
          <a:xfrm>
            <a:off x="818992" y="6167473"/>
            <a:ext cx="1722302" cy="523220"/>
          </a:xfrm>
          <a:prstGeom prst="rect">
            <a:avLst/>
          </a:prstGeom>
          <a:noFill/>
        </p:spPr>
        <p:txBody>
          <a:bodyPr wrap="square" rtlCol="0">
            <a:spAutoFit/>
          </a:bodyPr>
          <a:lstStyle/>
          <a:p>
            <a:r>
              <a:rPr lang="en-US" sz="1400" b="1" dirty="0" smtClean="0"/>
              <a:t>ONAP Resource Centric External APIs</a:t>
            </a:r>
            <a:endParaRPr lang="en-US" sz="1400" b="1" dirty="0"/>
          </a:p>
        </p:txBody>
      </p:sp>
    </p:spTree>
    <p:extLst>
      <p:ext uri="{BB962C8B-B14F-4D97-AF65-F5344CB8AC3E}">
        <p14:creationId xmlns:p14="http://schemas.microsoft.com/office/powerpoint/2010/main" val="207849346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3677" y="1154430"/>
            <a:ext cx="10504646" cy="5019670"/>
          </a:xfrm>
          <a:prstGeom prst="rect">
            <a:avLst/>
          </a:prstGeom>
        </p:spPr>
        <p:txBody>
          <a:bodyPr>
            <a:noAutofit/>
          </a:bodyPr>
          <a:lstStyle/>
          <a:p>
            <a:pPr marL="0" indent="0">
              <a:buNone/>
            </a:pPr>
            <a:r>
              <a:rPr lang="en-US" sz="1800" dirty="0"/>
              <a:t>Deliver points of interoperability between ONAP and External </a:t>
            </a:r>
            <a:r>
              <a:rPr lang="en-US" sz="1800" dirty="0" smtClean="0"/>
              <a:t>Systems</a:t>
            </a:r>
          </a:p>
          <a:p>
            <a:pPr marL="285750" indent="-285750">
              <a:buFont typeface="Arial" panose="020B0604020202020204" pitchFamily="34" charset="0"/>
              <a:buChar char="•"/>
            </a:pPr>
            <a:r>
              <a:rPr lang="en-US" sz="1800" dirty="0" smtClean="0"/>
              <a:t>Development of ONAP </a:t>
            </a:r>
            <a:r>
              <a:rPr lang="en-US" sz="1800" dirty="0"/>
              <a:t>External APIs to BSS/OSS (i.e., MEF Legato)</a:t>
            </a:r>
          </a:p>
          <a:p>
            <a:pPr marL="742950" lvl="1" indent="-285750">
              <a:buFont typeface="Arial" panose="020B0604020202020204" pitchFamily="34" charset="0"/>
              <a:buChar char="•"/>
            </a:pPr>
            <a:r>
              <a:rPr lang="en-US" sz="1400" dirty="0"/>
              <a:t>Service Catalog</a:t>
            </a:r>
          </a:p>
          <a:p>
            <a:pPr marL="742950" lvl="1" indent="-285750">
              <a:buFont typeface="Arial" panose="020B0604020202020204" pitchFamily="34" charset="0"/>
              <a:buChar char="•"/>
            </a:pPr>
            <a:r>
              <a:rPr lang="en-US" sz="1400" dirty="0"/>
              <a:t>Service Ordering (including Service Instantiation)</a:t>
            </a:r>
          </a:p>
          <a:p>
            <a:pPr marL="742950" lvl="1" indent="-285750">
              <a:buFont typeface="Arial" panose="020B0604020202020204" pitchFamily="34" charset="0"/>
              <a:buChar char="•"/>
            </a:pPr>
            <a:r>
              <a:rPr lang="en-US" sz="1400" dirty="0"/>
              <a:t>Service Inventory (specification focus) (stretch goal: implementation)</a:t>
            </a:r>
          </a:p>
          <a:p>
            <a:pPr marL="742950" lvl="1" indent="-285750">
              <a:buFont typeface="Arial" panose="020B0604020202020204" pitchFamily="34" charset="0"/>
              <a:buChar char="•"/>
            </a:pPr>
            <a:r>
              <a:rPr lang="en-US" sz="1400" dirty="0"/>
              <a:t>Service Topology (stretch goal) (specification focus)</a:t>
            </a:r>
          </a:p>
          <a:p>
            <a:pPr marL="742950" lvl="1" indent="-285750">
              <a:buFont typeface="Arial" panose="020B0604020202020204" pitchFamily="34" charset="0"/>
              <a:buChar char="•"/>
            </a:pPr>
            <a:r>
              <a:rPr lang="en-US" sz="1400" dirty="0"/>
              <a:t>License Usage (stretch goal) (specification focus)</a:t>
            </a:r>
          </a:p>
          <a:p>
            <a:pPr marL="285750" indent="-285750">
              <a:buFont typeface="Arial" panose="020B0604020202020204" pitchFamily="34" charset="0"/>
              <a:buChar char="•"/>
            </a:pPr>
            <a:r>
              <a:rPr lang="en-US" sz="1800" dirty="0" smtClean="0"/>
              <a:t>Specification </a:t>
            </a:r>
            <a:r>
              <a:rPr lang="en-US" sz="1800" dirty="0"/>
              <a:t>of ONAP External APIs supporting Inter-Provider (i.e., MEF Interlude)</a:t>
            </a:r>
          </a:p>
          <a:p>
            <a:pPr marL="742950" lvl="1" indent="-285750">
              <a:buFont typeface="Arial" panose="020B0604020202020204" pitchFamily="34" charset="0"/>
              <a:buChar char="•"/>
            </a:pPr>
            <a:r>
              <a:rPr lang="en-US" sz="1400" dirty="0"/>
              <a:t>Service Control (specification focus)</a:t>
            </a:r>
          </a:p>
          <a:p>
            <a:pPr marL="742950" lvl="1" indent="-285750">
              <a:buFont typeface="Arial" panose="020B0604020202020204" pitchFamily="34" charset="0"/>
              <a:buChar char="•"/>
            </a:pPr>
            <a:r>
              <a:rPr lang="en-US" sz="1400" dirty="0"/>
              <a:t>Service State (operational state) (specification focus)</a:t>
            </a:r>
          </a:p>
          <a:p>
            <a:pPr marL="742950" lvl="1" indent="-285750">
              <a:buFont typeface="Arial" panose="020B0604020202020204" pitchFamily="34" charset="0"/>
              <a:buChar char="•"/>
            </a:pPr>
            <a:r>
              <a:rPr lang="en-US" sz="1400" dirty="0"/>
              <a:t>Service Inventory / Details (specification focus</a:t>
            </a:r>
            <a:r>
              <a:rPr lang="en-US" sz="1400" dirty="0" smtClean="0"/>
              <a:t>)</a:t>
            </a:r>
          </a:p>
          <a:p>
            <a:pPr marL="285750" indent="-285750">
              <a:buFont typeface="Arial" panose="020B0604020202020204" pitchFamily="34" charset="0"/>
              <a:buChar char="•"/>
            </a:pPr>
            <a:r>
              <a:rPr lang="en-US" sz="1800" dirty="0"/>
              <a:t>Alignment with MEF Legato, MEF Interlude and TM Forum </a:t>
            </a:r>
            <a:r>
              <a:rPr lang="en-US" sz="1800" dirty="0" smtClean="0"/>
              <a:t>APIs (explore ETSI SOL005)</a:t>
            </a:r>
            <a:endParaRPr lang="en-US" sz="1800" dirty="0"/>
          </a:p>
          <a:p>
            <a:pPr marL="285750" indent="-285750">
              <a:buFont typeface="Arial" panose="020B0604020202020204" pitchFamily="34" charset="0"/>
              <a:buChar char="•"/>
            </a:pPr>
            <a:r>
              <a:rPr lang="en-US" sz="1800" dirty="0"/>
              <a:t>Architecture for External APIs</a:t>
            </a:r>
          </a:p>
          <a:p>
            <a:pPr marL="742950" lvl="1" indent="-285750">
              <a:buFont typeface="Arial" panose="020B0604020202020204" pitchFamily="34" charset="0"/>
              <a:buChar char="•"/>
            </a:pPr>
            <a:r>
              <a:rPr lang="en-US" sz="1400" dirty="0"/>
              <a:t>Identification and involvement of stakeholder ONAP </a:t>
            </a:r>
            <a:r>
              <a:rPr lang="en-US" sz="1400" dirty="0" smtClean="0"/>
              <a:t>projects (e.g., SDC, SO, AAI, etc.)</a:t>
            </a:r>
            <a:endParaRPr lang="en-US" sz="1400" dirty="0"/>
          </a:p>
          <a:p>
            <a:pPr marL="742950" lvl="1" indent="-285750">
              <a:buFont typeface="Arial" panose="020B0604020202020204" pitchFamily="34" charset="0"/>
              <a:buChar char="•"/>
            </a:pPr>
            <a:r>
              <a:rPr lang="en-US" sz="1400" dirty="0"/>
              <a:t>Describe key External API foundation </a:t>
            </a:r>
            <a:r>
              <a:rPr lang="en-US" sz="1400" dirty="0" err="1" smtClean="0"/>
              <a:t>functionalites</a:t>
            </a:r>
            <a:endParaRPr lang="en-US" sz="1400" dirty="0" smtClean="0"/>
          </a:p>
          <a:p>
            <a:pPr marL="742950" lvl="1" indent="-285750">
              <a:buFont typeface="Arial" panose="020B0604020202020204" pitchFamily="34" charset="0"/>
              <a:buChar char="•"/>
            </a:pPr>
            <a:r>
              <a:rPr lang="en-US" sz="1400" dirty="0"/>
              <a:t>Document the role and requirements of External APIs in Model Driven </a:t>
            </a:r>
            <a:r>
              <a:rPr lang="en-US" sz="1400" dirty="0" smtClean="0"/>
              <a:t>ONAP and Tool chaining</a:t>
            </a:r>
          </a:p>
          <a:p>
            <a:pPr marL="742950" lvl="1" indent="-285750">
              <a:buFont typeface="Arial" panose="020B0604020202020204" pitchFamily="34" charset="0"/>
              <a:buChar char="•"/>
            </a:pPr>
            <a:r>
              <a:rPr lang="en-US" sz="1400" dirty="0" smtClean="0"/>
              <a:t>Work </a:t>
            </a:r>
            <a:r>
              <a:rPr lang="en-US" sz="1400" dirty="0"/>
              <a:t>with </a:t>
            </a:r>
            <a:r>
              <a:rPr lang="en-US" sz="1400" dirty="0" smtClean="0"/>
              <a:t>Modeling, Architecture </a:t>
            </a:r>
            <a:r>
              <a:rPr lang="en-US" sz="1400" dirty="0"/>
              <a:t>and MSB </a:t>
            </a:r>
            <a:r>
              <a:rPr lang="en-US" sz="1400" dirty="0" smtClean="0"/>
              <a:t>projects</a:t>
            </a:r>
            <a:endParaRPr lang="en-US" sz="1400" dirty="0"/>
          </a:p>
          <a:p>
            <a:pPr marL="0" indent="0">
              <a:buNone/>
            </a:pPr>
            <a:endParaRPr lang="en-US" sz="1800" dirty="0"/>
          </a:p>
        </p:txBody>
      </p:sp>
      <p:sp>
        <p:nvSpPr>
          <p:cNvPr id="4" name="Title 1"/>
          <p:cNvSpPr>
            <a:spLocks noGrp="1"/>
          </p:cNvSpPr>
          <p:nvPr>
            <p:ph type="title"/>
          </p:nvPr>
        </p:nvSpPr>
        <p:spPr>
          <a:xfrm>
            <a:off x="740600" y="93774"/>
            <a:ext cx="10707635" cy="780237"/>
          </a:xfrm>
        </p:spPr>
        <p:txBody>
          <a:bodyPr>
            <a:normAutofit/>
          </a:bodyPr>
          <a:lstStyle/>
          <a:p>
            <a:r>
              <a:rPr lang="en-US" b="1" dirty="0" smtClean="0"/>
              <a:t>ONAP External API Project: Beijing Focus</a:t>
            </a:r>
          </a:p>
        </p:txBody>
      </p:sp>
    </p:spTree>
    <p:extLst>
      <p:ext uri="{BB962C8B-B14F-4D97-AF65-F5344CB8AC3E}">
        <p14:creationId xmlns:p14="http://schemas.microsoft.com/office/powerpoint/2010/main" val="1035445990"/>
      </p:ext>
    </p:extLst>
  </p:cSld>
  <p:clrMapOvr>
    <a:masterClrMapping/>
  </p:clrMapOvr>
  <p:transition>
    <p:wipe dir="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Orchestration Approach Comparison  </a:t>
            </a:r>
            <a:br>
              <a:rPr lang="en-US" sz="3200" b="1" dirty="0" smtClean="0">
                <a:solidFill>
                  <a:schemeClr val="tx1"/>
                </a:solidFill>
              </a:rPr>
            </a:br>
            <a:r>
              <a:rPr lang="en-US" sz="3200" b="1" dirty="0">
                <a:solidFill>
                  <a:schemeClr val="tx1"/>
                </a:solidFill>
              </a:rPr>
              <a:t> </a:t>
            </a:r>
            <a:r>
              <a:rPr lang="en-US" sz="2400" b="1" dirty="0" smtClean="0">
                <a:solidFill>
                  <a:schemeClr val="tx1"/>
                </a:solidFill>
              </a:rPr>
              <a:t>ONAP vs ETSI MANO (Gil)</a:t>
            </a:r>
            <a:br>
              <a:rPr lang="en-US" sz="2400" b="1" dirty="0" smtClean="0">
                <a:solidFill>
                  <a:schemeClr val="tx1"/>
                </a:solidFill>
              </a:rPr>
            </a:br>
            <a:r>
              <a:rPr lang="en-US" sz="2400" b="1" dirty="0">
                <a:solidFill>
                  <a:schemeClr val="tx1"/>
                </a:solidFill>
              </a:rPr>
              <a:t/>
            </a:r>
            <a:br>
              <a:rPr lang="en-US" sz="2400" b="1" dirty="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r>
              <a:rPr lang="en-US" sz="1800" b="1" dirty="0">
                <a:solidFill>
                  <a:schemeClr val="tx1">
                    <a:lumMod val="95000"/>
                    <a:lumOff val="5000"/>
                  </a:schemeClr>
                </a:solidFill>
              </a:rPr>
              <a:t>Note</a:t>
            </a:r>
            <a:r>
              <a:rPr lang="en-US" sz="2400" b="1" dirty="0" smtClean="0">
                <a:solidFill>
                  <a:srgbClr val="FF0000"/>
                </a:solidFill>
              </a:rPr>
              <a:t> </a:t>
            </a:r>
            <a:r>
              <a:rPr lang="en-US" sz="2400" b="1" dirty="0" smtClean="0">
                <a:solidFill>
                  <a:schemeClr val="tx1">
                    <a:lumMod val="95000"/>
                    <a:lumOff val="5000"/>
                  </a:schemeClr>
                </a:solidFill>
              </a:rPr>
              <a:t>-</a:t>
            </a:r>
            <a:r>
              <a:rPr lang="en-US" sz="2400" b="1" dirty="0" smtClean="0">
                <a:solidFill>
                  <a:srgbClr val="FF0000"/>
                </a:solidFill>
              </a:rPr>
              <a:t> </a:t>
            </a:r>
            <a:r>
              <a:rPr lang="en-US" sz="1800" b="1" dirty="0" smtClean="0">
                <a:solidFill>
                  <a:schemeClr val="tx1">
                    <a:lumMod val="95000"/>
                    <a:lumOff val="5000"/>
                  </a:schemeClr>
                </a:solidFill>
              </a:rPr>
              <a:t>Attached slides provide a side-by-side </a:t>
            </a:r>
            <a:r>
              <a:rPr lang="en-US" sz="1800" b="1" dirty="0">
                <a:solidFill>
                  <a:schemeClr val="tx1">
                    <a:lumMod val="95000"/>
                    <a:lumOff val="5000"/>
                  </a:schemeClr>
                </a:solidFill>
              </a:rPr>
              <a:t>comparison of the ETSI MANO approach to orchestration </a:t>
            </a:r>
            <a:r>
              <a:rPr lang="en-US" sz="1800" b="1" dirty="0" smtClean="0">
                <a:solidFill>
                  <a:schemeClr val="tx1">
                    <a:lumMod val="95000"/>
                    <a:lumOff val="5000"/>
                  </a:schemeClr>
                </a:solidFill>
              </a:rPr>
              <a:t>vs the </a:t>
            </a:r>
            <a:r>
              <a:rPr lang="en-US" sz="1800" b="1" dirty="0">
                <a:solidFill>
                  <a:schemeClr val="tx1">
                    <a:lumMod val="95000"/>
                    <a:lumOff val="5000"/>
                  </a:schemeClr>
                </a:solidFill>
              </a:rPr>
              <a:t>ONAP (ECOMP) approach. </a:t>
            </a:r>
            <a:br>
              <a:rPr lang="en-US" sz="1800" b="1" dirty="0">
                <a:solidFill>
                  <a:schemeClr val="tx1">
                    <a:lumMod val="95000"/>
                    <a:lumOff val="5000"/>
                  </a:schemeClr>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1926176059"/>
      </p:ext>
    </p:extLst>
  </p:cSld>
  <p:clrMapOvr>
    <a:masterClrMapping/>
  </p:clrMapOvr>
  <p:transition>
    <p:wipe dir="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89</a:t>
            </a:fld>
            <a:endParaRPr lang="en-US" dirty="0"/>
          </a:p>
        </p:txBody>
      </p:sp>
      <p:sp>
        <p:nvSpPr>
          <p:cNvPr id="3" name="Title 2"/>
          <p:cNvSpPr>
            <a:spLocks noGrp="1"/>
          </p:cNvSpPr>
          <p:nvPr>
            <p:ph type="title"/>
          </p:nvPr>
        </p:nvSpPr>
        <p:spPr/>
        <p:txBody>
          <a:bodyPr>
            <a:normAutofit fontScale="90000"/>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541503426"/>
              </p:ext>
            </p:extLst>
          </p:nvPr>
        </p:nvGraphicFramePr>
        <p:xfrm>
          <a:off x="0" y="1028700"/>
          <a:ext cx="12176062" cy="5829300"/>
        </p:xfrm>
        <a:graphic>
          <a:graphicData uri="http://schemas.openxmlformats.org/presentationml/2006/ole">
            <mc:AlternateContent xmlns:mc="http://schemas.openxmlformats.org/markup-compatibility/2006">
              <mc:Choice xmlns:v="urn:schemas-microsoft-com:vml" Requires="v">
                <p:oleObj spid="_x0000_s1066" name="Acrobat Document" r:id="rId3" imgW="7543800" imgH="5829480" progId="AcroExch.Document.DC">
                  <p:embed/>
                </p:oleObj>
              </mc:Choice>
              <mc:Fallback>
                <p:oleObj name="Acrobat Document" r:id="rId3" imgW="7543800" imgH="5829480" progId="AcroExch.Document.DC">
                  <p:embed/>
                  <p:pic>
                    <p:nvPicPr>
                      <p:cNvPr id="0" name=""/>
                      <p:cNvPicPr/>
                      <p:nvPr/>
                    </p:nvPicPr>
                    <p:blipFill>
                      <a:blip r:embed="rId4"/>
                      <a:stretch>
                        <a:fillRect/>
                      </a:stretch>
                    </p:blipFill>
                    <p:spPr>
                      <a:xfrm>
                        <a:off x="0" y="1028700"/>
                        <a:ext cx="12176062" cy="5829300"/>
                      </a:xfrm>
                      <a:prstGeom prst="rect">
                        <a:avLst/>
                      </a:prstGeom>
                    </p:spPr>
                  </p:pic>
                </p:oleObj>
              </mc:Fallback>
            </mc:AlternateContent>
          </a:graphicData>
        </a:graphic>
      </p:graphicFrame>
      <p:pic>
        <p:nvPicPr>
          <p:cNvPr id="6" name="Picture 5"/>
          <p:cNvPicPr>
            <a:picLocks noChangeAspect="1"/>
          </p:cNvPicPr>
          <p:nvPr/>
        </p:nvPicPr>
        <p:blipFill>
          <a:blip r:embed="rId5"/>
          <a:stretch>
            <a:fillRect/>
          </a:stretch>
        </p:blipFill>
        <p:spPr>
          <a:xfrm>
            <a:off x="0" y="-132291"/>
            <a:ext cx="12192000" cy="6604577"/>
          </a:xfrm>
          <a:prstGeom prst="rect">
            <a:avLst/>
          </a:prstGeom>
        </p:spPr>
      </p:pic>
    </p:spTree>
    <p:extLst>
      <p:ext uri="{BB962C8B-B14F-4D97-AF65-F5344CB8AC3E}">
        <p14:creationId xmlns:p14="http://schemas.microsoft.com/office/powerpoint/2010/main" val="208882486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a:solidFill>
                  <a:schemeClr val="tx1"/>
                </a:solidFill>
              </a:rPr>
              <a:t>ONAP Orchestration </a:t>
            </a:r>
            <a:r>
              <a:rPr lang="en-US" sz="3200" b="1" dirty="0" smtClean="0">
                <a:solidFill>
                  <a:schemeClr val="tx1"/>
                </a:solidFill>
              </a:rPr>
              <a:t>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90</a:t>
            </a:fld>
            <a:endParaRPr lang="en-US" dirty="0"/>
          </a:p>
        </p:txBody>
      </p:sp>
      <p:sp>
        <p:nvSpPr>
          <p:cNvPr id="3" name="Title 2"/>
          <p:cNvSpPr>
            <a:spLocks noGrp="1"/>
          </p:cNvSpPr>
          <p:nvPr>
            <p:ph type="title"/>
          </p:nvPr>
        </p:nvSpPr>
        <p:spPr/>
        <p:txBody>
          <a:bodyPr>
            <a:normAutofit fontScale="90000"/>
          </a:bodyPr>
          <a:lstStyle/>
          <a:p>
            <a:endParaRPr lang="en-US"/>
          </a:p>
        </p:txBody>
      </p:sp>
      <p:sp>
        <p:nvSpPr>
          <p:cNvPr id="4" name="Text Placeholder 3"/>
          <p:cNvSpPr>
            <a:spLocks noGrp="1"/>
          </p:cNvSpPr>
          <p:nvPr>
            <p:ph type="body" sz="quarter" idx="10"/>
          </p:nvPr>
        </p:nvSpPr>
        <p:spPr/>
        <p:txBody>
          <a:bodyPr/>
          <a:lstStyle/>
          <a:p>
            <a:endParaRPr lang="en-US" dirty="0"/>
          </a:p>
        </p:txBody>
      </p:sp>
      <p:pic>
        <p:nvPicPr>
          <p:cNvPr id="5" name="Picture 4"/>
          <p:cNvPicPr>
            <a:picLocks noChangeAspect="1"/>
          </p:cNvPicPr>
          <p:nvPr/>
        </p:nvPicPr>
        <p:blipFill>
          <a:blip r:embed="rId2"/>
          <a:stretch>
            <a:fillRect/>
          </a:stretch>
        </p:blipFill>
        <p:spPr>
          <a:xfrm>
            <a:off x="-1" y="-17706"/>
            <a:ext cx="12748301" cy="6875705"/>
          </a:xfrm>
          <a:prstGeom prst="rect">
            <a:avLst/>
          </a:prstGeom>
        </p:spPr>
      </p:pic>
    </p:spTree>
    <p:extLst>
      <p:ext uri="{BB962C8B-B14F-4D97-AF65-F5344CB8AC3E}">
        <p14:creationId xmlns:p14="http://schemas.microsoft.com/office/powerpoint/2010/main" val="80518941"/>
      </p:ext>
    </p:extLst>
  </p:cSld>
  <p:clrMapOvr>
    <a:masterClrMapping/>
  </p:clrMapOvr>
  <p:transition>
    <p:wipe dir="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91</a:t>
            </a:fld>
            <a:endParaRPr lang="en-US" dirty="0"/>
          </a:p>
        </p:txBody>
      </p:sp>
      <p:pic>
        <p:nvPicPr>
          <p:cNvPr id="5" name="Picture 4"/>
          <p:cNvPicPr>
            <a:picLocks noChangeAspect="1"/>
          </p:cNvPicPr>
          <p:nvPr/>
        </p:nvPicPr>
        <p:blipFill>
          <a:blip r:embed="rId2"/>
          <a:stretch>
            <a:fillRect/>
          </a:stretch>
        </p:blipFill>
        <p:spPr>
          <a:xfrm>
            <a:off x="-1" y="0"/>
            <a:ext cx="12176063" cy="6858000"/>
          </a:xfrm>
          <a:prstGeom prst="rect">
            <a:avLst/>
          </a:prstGeom>
        </p:spPr>
      </p:pic>
      <p:sp>
        <p:nvSpPr>
          <p:cNvPr id="3" name="Title 2"/>
          <p:cNvSpPr>
            <a:spLocks noGrp="1"/>
          </p:cNvSpPr>
          <p:nvPr>
            <p:ph type="title"/>
          </p:nvPr>
        </p:nvSpPr>
        <p:spPr/>
        <p:txBody>
          <a:bodyPr>
            <a:normAutofit fontScale="90000"/>
          </a:bodyPr>
          <a:lstStyle/>
          <a:p>
            <a:endParaRPr lang="en-US"/>
          </a:p>
        </p:txBody>
      </p:sp>
      <p:sp>
        <p:nvSpPr>
          <p:cNvPr id="4" name="Text Placeholder 3"/>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753803572"/>
      </p:ext>
    </p:extLst>
  </p:cSld>
  <p:clrMapOvr>
    <a:masterClrMapping/>
  </p:clrMapOvr>
  <p:transition>
    <p:wipe dir="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828034"/>
            <a:ext cx="11318033" cy="2780583"/>
          </a:xfrm>
          <a:prstGeom prst="rect">
            <a:avLst/>
          </a:prstGeom>
        </p:spPr>
        <p:txBody>
          <a:bodyPr>
            <a:noAutofit/>
          </a:bodyPr>
          <a:lstStyle/>
          <a:p>
            <a:r>
              <a:rPr lang="en-US" sz="3200" b="1" dirty="0" smtClean="0">
                <a:solidFill>
                  <a:schemeClr val="tx1"/>
                </a:solidFill>
              </a:rPr>
              <a:t>Vodafone Orchestration Proposal  (Susana)</a:t>
            </a:r>
            <a:r>
              <a:rPr lang="en-US" sz="2400" b="1" dirty="0">
                <a:solidFill>
                  <a:schemeClr val="tx1"/>
                </a:solidFill>
              </a:rPr>
              <a:t/>
            </a:r>
            <a:br>
              <a:rPr lang="en-US" sz="2400" b="1" dirty="0">
                <a:solidFill>
                  <a:schemeClr val="tx1"/>
                </a:solidFill>
              </a:rPr>
            </a:br>
            <a:r>
              <a:rPr lang="en-US" sz="2400" b="1" dirty="0" smtClean="0">
                <a:solidFill>
                  <a:schemeClr val="tx1"/>
                </a:solidFill>
              </a:rPr>
              <a:t/>
            </a:r>
            <a:br>
              <a:rPr lang="en-US" sz="2400" b="1" dirty="0" smtClean="0">
                <a:solidFill>
                  <a:schemeClr val="tx1"/>
                </a:solidFill>
              </a:rPr>
            </a:br>
            <a:r>
              <a:rPr lang="en-US" sz="2400" b="1" dirty="0" smtClean="0">
                <a:solidFill>
                  <a:srgbClr val="FF0000"/>
                </a:solidFill>
              </a:rPr>
              <a:t>Work in Progress (R3+ Capabilities) …</a:t>
            </a:r>
            <a:br>
              <a:rPr lang="en-US" sz="2400" b="1" dirty="0" smtClean="0">
                <a:solidFill>
                  <a:srgbClr val="FF0000"/>
                </a:solidFill>
              </a:rPr>
            </a:br>
            <a:r>
              <a:rPr lang="en-US" sz="2400" b="1" dirty="0">
                <a:solidFill>
                  <a:srgbClr val="FF0000"/>
                </a:solidFill>
              </a:rPr>
              <a:t/>
            </a:r>
            <a:br>
              <a:rPr lang="en-US" sz="2400" b="1" dirty="0">
                <a:solidFill>
                  <a:srgbClr val="FF0000"/>
                </a:solidFill>
              </a:rPr>
            </a:br>
            <a:endParaRPr lang="en-US" sz="1800" b="1" dirty="0">
              <a:solidFill>
                <a:schemeClr val="tx1">
                  <a:lumMod val="95000"/>
                  <a:lumOff val="5000"/>
                </a:schemeClr>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2444585846"/>
      </p:ext>
    </p:extLst>
  </p:cSld>
  <p:clrMapOvr>
    <a:masterClrMapping/>
  </p:clrMapOvr>
  <p:transition>
    <p:wipe dir="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a:t>
            </a:r>
            <a:r>
              <a:rPr lang="en-US" altLang="zh-CN" sz="2800" b="1" dirty="0" smtClean="0">
                <a:solidFill>
                  <a:schemeClr val="bg1"/>
                </a:solidFill>
                <a:latin typeface="Arial" panose="020B0604020202020204"/>
              </a:rPr>
              <a:t>focus for orchestration/NF controller discussion</a:t>
            </a:r>
            <a:endParaRPr lang="zh-CN" altLang="en-US" sz="16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4854872"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383015"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464405"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4865939"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66937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633896"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429247" y="5849052"/>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AMZ</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cxnSp>
        <p:nvCxnSpPr>
          <p:cNvPr id="7" name="Straight Connector 6"/>
          <p:cNvCxnSpPr/>
          <p:nvPr/>
        </p:nvCxnSpPr>
        <p:spPr>
          <a:xfrm>
            <a:off x="4108370"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654030"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106" name="Rectangle 105"/>
          <p:cNvSpPr/>
          <p:nvPr/>
        </p:nvSpPr>
        <p:spPr>
          <a:xfrm>
            <a:off x="5613868"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9" name="Rectangle 8"/>
          <p:cNvSpPr/>
          <p:nvPr/>
        </p:nvSpPr>
        <p:spPr>
          <a:xfrm>
            <a:off x="-13055" y="991806"/>
            <a:ext cx="12192000" cy="5862323"/>
          </a:xfrm>
          <a:prstGeom prst="rect">
            <a:avLst/>
          </a:prstGeom>
          <a:solidFill>
            <a:schemeClr val="bg1">
              <a:lumMod val="85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7388013" y="3670683"/>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10391675" y="5486246"/>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84" name="Straight Connector 83"/>
          <p:cNvCxnSpPr/>
          <p:nvPr/>
        </p:nvCxnSpPr>
        <p:spPr>
          <a:xfrm>
            <a:off x="7587500"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7573782" y="4130501"/>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smtClean="0">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1" name="TextBox 10"/>
          <p:cNvSpPr txBox="1"/>
          <p:nvPr/>
        </p:nvSpPr>
        <p:spPr>
          <a:xfrm>
            <a:off x="8349223" y="4466258"/>
            <a:ext cx="885179" cy="261610"/>
          </a:xfrm>
          <a:prstGeom prst="rect">
            <a:avLst/>
          </a:prstGeom>
          <a:noFill/>
        </p:spPr>
        <p:txBody>
          <a:bodyPr wrap="none" rtlCol="0">
            <a:spAutoFit/>
          </a:bodyPr>
          <a:lstStyle/>
          <a:p>
            <a:r>
              <a:rPr lang="en-US" sz="1100" dirty="0">
                <a:solidFill>
                  <a:prstClr val="black"/>
                </a:solidFill>
              </a:rPr>
              <a:t>(see Note 1)</a:t>
            </a:r>
          </a:p>
        </p:txBody>
      </p:sp>
      <p:sp>
        <p:nvSpPr>
          <p:cNvPr id="103" name="圆角矩形 31"/>
          <p:cNvSpPr/>
          <p:nvPr/>
        </p:nvSpPr>
        <p:spPr>
          <a:xfrm>
            <a:off x="6817879" y="1799800"/>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6664772"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6683626"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Tree>
    <p:extLst>
      <p:ext uri="{BB962C8B-B14F-4D97-AF65-F5344CB8AC3E}">
        <p14:creationId xmlns:p14="http://schemas.microsoft.com/office/powerpoint/2010/main" val="2846421651"/>
      </p:ext>
    </p:extLst>
  </p:cSld>
  <p:clrMapOvr>
    <a:masterClrMapping/>
  </p:clrMapOvr>
  <p:transition spd="med" advClick="0"/>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2887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fontScale="90000"/>
          </a:bodyPr>
          <a:lstStyle/>
          <a:p>
            <a:pPr algn="ctr"/>
            <a:r>
              <a:rPr lang="en-US" altLang="zh-CN" sz="3100" b="1" dirty="0">
                <a:solidFill>
                  <a:schemeClr val="bg1"/>
                </a:solidFill>
                <a:latin typeface="Arial" panose="020B0604020202020204"/>
              </a:rPr>
              <a:t>ONAP Target Architecture for Orchestration layer and </a:t>
            </a:r>
            <a:r>
              <a:rPr lang="en-US" altLang="zh-CN" sz="3100" b="1" dirty="0" smtClean="0">
                <a:solidFill>
                  <a:schemeClr val="bg1"/>
                </a:solidFill>
                <a:latin typeface="Arial" panose="020B0604020202020204"/>
              </a:rPr>
              <a:t>NF controller</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679021"/>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13926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2936616"/>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50835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138839"/>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159916"/>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2445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667929" y="52489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111" name="圆角矩形 31"/>
          <p:cNvSpPr/>
          <p:nvPr/>
        </p:nvSpPr>
        <p:spPr>
          <a:xfrm>
            <a:off x="5886665" y="1877245"/>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867341"/>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1920093"/>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420831"/>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415722"/>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097707"/>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cxnSpLocks/>
            <a:stCxn id="143" idx="2"/>
            <a:endCxn id="96" idx="0"/>
          </p:cNvCxnSpPr>
          <p:nvPr/>
        </p:nvCxnSpPr>
        <p:spPr>
          <a:xfrm rot="16200000" flipH="1">
            <a:off x="3729890" y="4210880"/>
            <a:ext cx="329089"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135">
            <a:extLst>
              <a:ext uri="{FF2B5EF4-FFF2-40B4-BE49-F238E27FC236}">
                <a16:creationId xmlns="" xmlns:a16="http://schemas.microsoft.com/office/drawing/2014/main" id="{1D0666C2-48E4-4912-BEAE-D4222D8AE245}"/>
              </a:ext>
            </a:extLst>
          </p:cNvPr>
          <p:cNvCxnSpPr>
            <a:cxnSpLocks/>
            <a:stCxn id="143" idx="2"/>
            <a:endCxn id="104" idx="0"/>
          </p:cNvCxnSpPr>
          <p:nvPr/>
        </p:nvCxnSpPr>
        <p:spPr>
          <a:xfrm rot="16200000" flipH="1">
            <a:off x="4705652" y="3235119"/>
            <a:ext cx="333525" cy="3694192"/>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 xmlns:a16="http://schemas.microsoft.com/office/drawing/2014/main" id="{20749F39-85C0-4877-BD20-979F6346D2D4}"/>
              </a:ext>
            </a:extLst>
          </p:cNvPr>
          <p:cNvCxnSpPr/>
          <p:nvPr/>
        </p:nvCxnSpPr>
        <p:spPr>
          <a:xfrm flipH="1">
            <a:off x="4763551" y="358466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ontent Placeholder 1">
            <a:extLst>
              <a:ext uri="{FF2B5EF4-FFF2-40B4-BE49-F238E27FC236}">
                <a16:creationId xmlns="" xmlns:a16="http://schemas.microsoft.com/office/drawing/2014/main" id="{1CBFF0F9-28B3-4774-B580-E539C252544E}"/>
              </a:ext>
            </a:extLst>
          </p:cNvPr>
          <p:cNvSpPr txBox="1">
            <a:spLocks/>
          </p:cNvSpPr>
          <p:nvPr/>
        </p:nvSpPr>
        <p:spPr>
          <a:xfrm>
            <a:off x="9496788" y="1195937"/>
            <a:ext cx="2669060"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latin typeface="+mn-lt"/>
              </a:rPr>
              <a:t>Domain/region versus end-to-end orchestration are depicted here for the sake of examples to depict interfaces. Expectation is to have a model driven  orchestration functionality</a:t>
            </a:r>
          </a:p>
          <a:p>
            <a:r>
              <a:rPr lang="en-US" sz="1800" dirty="0" smtClean="0">
                <a:latin typeface="+mn-lt"/>
              </a:rPr>
              <a:t>VES </a:t>
            </a:r>
            <a:r>
              <a:rPr lang="en-US" sz="1800" dirty="0">
                <a:latin typeface="+mn-lt"/>
              </a:rPr>
              <a:t>and YANG not included in this figure for simplicity and also currently not in ETSI-NFV</a:t>
            </a:r>
          </a:p>
        </p:txBody>
      </p:sp>
      <p:cxnSp>
        <p:nvCxnSpPr>
          <p:cNvPr id="36"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965434" y="6201104"/>
            <a:ext cx="7430814" cy="276999"/>
          </a:xfrm>
          <a:prstGeom prst="rect">
            <a:avLst/>
          </a:prstGeom>
          <a:noFill/>
        </p:spPr>
        <p:txBody>
          <a:bodyPr wrap="square" rtlCol="0">
            <a:spAutoFit/>
          </a:bodyPr>
          <a:lstStyle/>
          <a:p>
            <a:r>
              <a:rPr lang="en-GB" sz="1200" dirty="0" smtClean="0">
                <a:solidFill>
                  <a:srgbClr val="FF0000"/>
                </a:solidFill>
              </a:rPr>
              <a:t>Note: </a:t>
            </a:r>
            <a:r>
              <a:rPr lang="en-US" sz="1200" dirty="0">
                <a:solidFill>
                  <a:srgbClr val="FF0000"/>
                </a:solidFill>
              </a:rPr>
              <a:t>Both VNF and Element management may trigger actions to be executed by the generic NF </a:t>
            </a:r>
            <a:r>
              <a:rPr lang="en-US" sz="1200" dirty="0" smtClean="0">
                <a:solidFill>
                  <a:srgbClr val="FF0000"/>
                </a:solidFill>
              </a:rPr>
              <a:t>controller</a:t>
            </a:r>
            <a:endParaRPr lang="en-US" sz="1200" dirty="0">
              <a:solidFill>
                <a:srgbClr val="FF0000"/>
              </a:solidFill>
            </a:endParaRPr>
          </a:p>
        </p:txBody>
      </p:sp>
      <p:sp>
        <p:nvSpPr>
          <p:cNvPr id="7" name="TextBox 6"/>
          <p:cNvSpPr txBox="1"/>
          <p:nvPr/>
        </p:nvSpPr>
        <p:spPr>
          <a:xfrm>
            <a:off x="2514592" y="4873245"/>
            <a:ext cx="599090" cy="261610"/>
          </a:xfrm>
          <a:prstGeom prst="rect">
            <a:avLst/>
          </a:prstGeom>
          <a:noFill/>
        </p:spPr>
        <p:txBody>
          <a:bodyPr wrap="square" rtlCol="0">
            <a:spAutoFit/>
          </a:bodyPr>
          <a:lstStyle/>
          <a:p>
            <a:r>
              <a:rPr lang="en-GB" sz="1100" dirty="0" smtClean="0">
                <a:solidFill>
                  <a:srgbClr val="FF0000"/>
                </a:solidFill>
              </a:rPr>
              <a:t>Note</a:t>
            </a:r>
            <a:endParaRPr lang="en-GB" sz="1100" dirty="0">
              <a:solidFill>
                <a:srgbClr val="FF0000"/>
              </a:solidFill>
            </a:endParaRPr>
          </a:p>
        </p:txBody>
      </p:sp>
    </p:spTree>
    <p:extLst>
      <p:ext uri="{BB962C8B-B14F-4D97-AF65-F5344CB8AC3E}">
        <p14:creationId xmlns:p14="http://schemas.microsoft.com/office/powerpoint/2010/main" val="433756230"/>
      </p:ext>
    </p:extLst>
  </p:cSld>
  <p:clrMapOvr>
    <a:masterClrMapping/>
  </p:clrMapOvr>
  <p:transition spd="med" advClick="0"/>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16568" y="5670919"/>
            <a:ext cx="9462942" cy="42912"/>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424150" y="49855"/>
            <a:ext cx="11454614" cy="954113"/>
          </a:xfrm>
        </p:spPr>
        <p:txBody>
          <a:bodyPr>
            <a:normAutofit/>
          </a:bodyPr>
          <a:lstStyle/>
          <a:p>
            <a:pPr algn="ctr"/>
            <a:r>
              <a:rPr lang="en-US" altLang="zh-CN" sz="2800" b="1" dirty="0">
                <a:solidFill>
                  <a:schemeClr val="bg1"/>
                </a:solidFill>
                <a:latin typeface="Arial" panose="020B0604020202020204"/>
              </a:rPr>
              <a:t>ONAP Target Architecture for Orchestration layer and NF controller</a:t>
            </a:r>
            <a:br>
              <a:rPr lang="en-US" altLang="zh-CN" sz="2800" b="1" dirty="0">
                <a:solidFill>
                  <a:schemeClr val="bg1"/>
                </a:solidFill>
                <a:latin typeface="Arial" panose="020B0604020202020204"/>
              </a:rPr>
            </a:br>
            <a:r>
              <a:rPr lang="en-US" altLang="zh-CN" sz="1600" b="1" dirty="0" smtClean="0">
                <a:solidFill>
                  <a:schemeClr val="bg1"/>
                </a:solidFill>
                <a:latin typeface="Arial" panose="020B0604020202020204"/>
              </a:rPr>
              <a:t>(</a:t>
            </a:r>
            <a:r>
              <a:rPr lang="en-US" altLang="zh-CN" sz="1600" b="1" smtClean="0">
                <a:solidFill>
                  <a:schemeClr val="bg1"/>
                </a:solidFill>
                <a:latin typeface="Arial" panose="020B0604020202020204"/>
              </a:rPr>
              <a:t>APIs detailed)</a:t>
            </a:r>
            <a:endParaRPr lang="zh-CN" altLang="en-US" sz="1600" b="1" dirty="0">
              <a:solidFill>
                <a:schemeClr val="bg1"/>
              </a:solidFill>
              <a:latin typeface="Arial" panose="020B0604020202020204" pitchFamily="34" charset="0"/>
            </a:endParaRPr>
          </a:p>
        </p:txBody>
      </p:sp>
      <p:sp>
        <p:nvSpPr>
          <p:cNvPr id="199" name="矩形 54"/>
          <p:cNvSpPr/>
          <p:nvPr/>
        </p:nvSpPr>
        <p:spPr bwMode="auto">
          <a:xfrm>
            <a:off x="324670" y="1734882"/>
            <a:ext cx="9228424" cy="3341321"/>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92" name="圆角矩形 47"/>
          <p:cNvSpPr/>
          <p:nvPr/>
        </p:nvSpPr>
        <p:spPr>
          <a:xfrm>
            <a:off x="324670" y="1356578"/>
            <a:ext cx="9228424"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43" name="圆角矩形 32"/>
          <p:cNvSpPr/>
          <p:nvPr/>
        </p:nvSpPr>
        <p:spPr>
          <a:xfrm>
            <a:off x="1705251" y="3788205"/>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76" name="矩形 69"/>
          <p:cNvSpPr/>
          <p:nvPr/>
        </p:nvSpPr>
        <p:spPr bwMode="auto">
          <a:xfrm>
            <a:off x="313898" y="5212838"/>
            <a:ext cx="9239195" cy="406571"/>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26090" y="5779147"/>
            <a:ext cx="9227003" cy="297974"/>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4" name="TextBox 13"/>
          <p:cNvSpPr txBox="1"/>
          <p:nvPr/>
        </p:nvSpPr>
        <p:spPr>
          <a:xfrm>
            <a:off x="9091687" y="563093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49" name="圆角矩形 65"/>
          <p:cNvSpPr/>
          <p:nvPr/>
        </p:nvSpPr>
        <p:spPr bwMode="auto">
          <a:xfrm>
            <a:off x="4507470" y="5829471"/>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sp>
        <p:nvSpPr>
          <p:cNvPr id="150" name="圆角矩形 65"/>
          <p:cNvSpPr/>
          <p:nvPr/>
        </p:nvSpPr>
        <p:spPr bwMode="auto">
          <a:xfrm>
            <a:off x="8134865" y="5814150"/>
            <a:ext cx="670684" cy="247650"/>
          </a:xfrm>
          <a:prstGeom prst="roundRect">
            <a:avLst>
              <a:gd name="adj" fmla="val 12823"/>
            </a:avLst>
          </a:prstGeom>
          <a:solidFill>
            <a:schemeClr val="accent6">
              <a:lumMod val="20000"/>
              <a:lumOff val="80000"/>
            </a:scheme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PNFs</a:t>
            </a:r>
          </a:p>
        </p:txBody>
      </p:sp>
      <p:cxnSp>
        <p:nvCxnSpPr>
          <p:cNvPr id="84" name="Straight Connector 83"/>
          <p:cNvCxnSpPr/>
          <p:nvPr/>
        </p:nvCxnSpPr>
        <p:spPr>
          <a:xfrm>
            <a:off x="2941058" y="3045800"/>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2937425" y="3617538"/>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91020" y="4248023"/>
            <a:ext cx="2333316" cy="28188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1896267" y="4269100"/>
            <a:ext cx="2294546" cy="235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dirty="0">
                <a:solidFill>
                  <a:srgbClr val="000000"/>
                </a:solidFill>
                <a:sym typeface="Calibri"/>
              </a:rPr>
              <a:t> </a:t>
            </a:r>
            <a:r>
              <a:rPr lang="en-US" sz="1200" b="1" dirty="0">
                <a:solidFill>
                  <a:srgbClr val="000000"/>
                </a:solidFill>
                <a:sym typeface="Calibri"/>
              </a:rPr>
              <a:t>Life Cycle Management &amp; </a:t>
            </a:r>
            <a:r>
              <a:rPr lang="en-US" sz="1200" b="1" dirty="0" err="1">
                <a:solidFill>
                  <a:srgbClr val="000000"/>
                </a:solidFill>
                <a:sym typeface="Calibri"/>
              </a:rPr>
              <a:t>Config</a:t>
            </a:r>
            <a:endParaRPr lang="en-US" sz="1200" b="1" dirty="0">
              <a:solidFill>
                <a:srgbClr val="000000"/>
              </a:solidFill>
              <a:sym typeface="Calibri"/>
            </a:endParaRPr>
          </a:p>
        </p:txBody>
      </p:sp>
      <p:sp>
        <p:nvSpPr>
          <p:cNvPr id="96" name="圆角矩形 188"/>
          <p:cNvSpPr/>
          <p:nvPr/>
        </p:nvSpPr>
        <p:spPr bwMode="auto">
          <a:xfrm>
            <a:off x="3939756" y="531811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5951707" y="532254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324669" y="189199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cxnSp>
        <p:nvCxnSpPr>
          <p:cNvPr id="103" name="Straight Connector 102"/>
          <p:cNvCxnSpPr>
            <a:endCxn id="96" idx="0"/>
          </p:cNvCxnSpPr>
          <p:nvPr/>
        </p:nvCxnSpPr>
        <p:spPr>
          <a:xfrm flipH="1">
            <a:off x="4763551" y="3658233"/>
            <a:ext cx="20263" cy="1659879"/>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圆角矩形 31"/>
          <p:cNvSpPr/>
          <p:nvPr/>
        </p:nvSpPr>
        <p:spPr>
          <a:xfrm>
            <a:off x="5886665" y="1986429"/>
            <a:ext cx="2640134"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(end-to-end)</a:t>
            </a:r>
            <a:endParaRPr lang="en-US" altLang="zh-CN" sz="1400" b="1" dirty="0">
              <a:solidFill>
                <a:prstClr val="white"/>
              </a:solidFill>
              <a:ea typeface="微软雅黑" panose="020B0503020204020204" pitchFamily="34" charset="-122"/>
            </a:endParaRPr>
          </a:p>
        </p:txBody>
      </p:sp>
      <p:sp>
        <p:nvSpPr>
          <p:cNvPr id="158" name="圆角矩形 31"/>
          <p:cNvSpPr/>
          <p:nvPr/>
        </p:nvSpPr>
        <p:spPr>
          <a:xfrm>
            <a:off x="1705251" y="1976525"/>
            <a:ext cx="2640134" cy="1033561"/>
          </a:xfrm>
          <a:prstGeom prst="roundRect">
            <a:avLst/>
          </a:prstGeom>
          <a:solidFill>
            <a:srgbClr val="0765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a:r>
              <a:rPr lang="en-US" sz="1400" b="1" dirty="0">
                <a:solidFill>
                  <a:srgbClr val="FFFFFF"/>
                </a:solidFill>
              </a:rPr>
              <a:t>Orchestration</a:t>
            </a:r>
          </a:p>
          <a:p>
            <a:pPr algn="ctr"/>
            <a:r>
              <a:rPr lang="en-US" sz="1400" b="1" dirty="0">
                <a:solidFill>
                  <a:srgbClr val="FFFFFF"/>
                </a:solidFill>
              </a:rPr>
              <a:t>(domain/region)</a:t>
            </a:r>
            <a:endParaRPr lang="en-US" altLang="zh-CN" sz="1400" b="1" dirty="0">
              <a:solidFill>
                <a:prstClr val="white"/>
              </a:solidFill>
              <a:ea typeface="微软雅黑" panose="020B0503020204020204" pitchFamily="34" charset="-122"/>
            </a:endParaRPr>
          </a:p>
        </p:txBody>
      </p:sp>
      <p:grpSp>
        <p:nvGrpSpPr>
          <p:cNvPr id="16" name="Group 15"/>
          <p:cNvGrpSpPr/>
          <p:nvPr/>
        </p:nvGrpSpPr>
        <p:grpSpPr>
          <a:xfrm>
            <a:off x="1485795" y="2029277"/>
            <a:ext cx="3825920" cy="1555386"/>
            <a:chOff x="5795312" y="2493029"/>
            <a:chExt cx="3825920" cy="1555386"/>
          </a:xfrm>
        </p:grpSpPr>
        <p:sp>
          <p:nvSpPr>
            <p:cNvPr id="15" name="Rectangle 14"/>
            <p:cNvSpPr/>
            <p:nvPr/>
          </p:nvSpPr>
          <p:spPr>
            <a:xfrm>
              <a:off x="5795312" y="3670683"/>
              <a:ext cx="3825919"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a:t>
              </a:r>
            </a:p>
          </p:txBody>
        </p:sp>
        <p:sp>
          <p:nvSpPr>
            <p:cNvPr id="115" name="Rectangle 114"/>
            <p:cNvSpPr/>
            <p:nvPr/>
          </p:nvSpPr>
          <p:spPr>
            <a:xfrm rot="16200000">
              <a:off x="8843559" y="2892970"/>
              <a:ext cx="1177613" cy="377732"/>
            </a:xfrm>
            <a:prstGeom prst="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srgbClr val="000000"/>
                </a:solidFill>
                <a:ea typeface="微软雅黑" panose="020B0503020204020204" pitchFamily="34" charset="-122"/>
                <a:cs typeface="Arial" panose="020B0604020202020204" pitchFamily="34" charset="0"/>
              </a:endParaRPr>
            </a:p>
          </p:txBody>
        </p:sp>
      </p:grpSp>
      <p:sp>
        <p:nvSpPr>
          <p:cNvPr id="116" name="圆角矩形 65"/>
          <p:cNvSpPr/>
          <p:nvPr/>
        </p:nvSpPr>
        <p:spPr bwMode="auto">
          <a:xfrm>
            <a:off x="3648161" y="58312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cxnSp>
        <p:nvCxnSpPr>
          <p:cNvPr id="117" name="Straight Connector 116"/>
          <p:cNvCxnSpPr/>
          <p:nvPr/>
        </p:nvCxnSpPr>
        <p:spPr>
          <a:xfrm flipH="1">
            <a:off x="4345385" y="2530015"/>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5303005" y="2524906"/>
            <a:ext cx="588597" cy="5823"/>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7291036" y="1617150"/>
            <a:ext cx="5653" cy="385404"/>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933982" y="3206891"/>
            <a:ext cx="369023" cy="37777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 xmlns:a16="http://schemas.microsoft.com/office/drawing/2014/main" id="{2C9181D2-E19C-474C-8F99-E3C4708FFC6D}"/>
              </a:ext>
            </a:extLst>
          </p:cNvPr>
          <p:cNvSpPr txBox="1"/>
          <p:nvPr/>
        </p:nvSpPr>
        <p:spPr>
          <a:xfrm>
            <a:off x="5920988" y="1717177"/>
            <a:ext cx="1215428"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0" name="TextBox 129">
            <a:extLst>
              <a:ext uri="{FF2B5EF4-FFF2-40B4-BE49-F238E27FC236}">
                <a16:creationId xmlns="" xmlns:a16="http://schemas.microsoft.com/office/drawing/2014/main" id="{2C9181D2-E19C-474C-8F99-E3C4708FFC6D}"/>
              </a:ext>
            </a:extLst>
          </p:cNvPr>
          <p:cNvSpPr txBox="1"/>
          <p:nvPr/>
        </p:nvSpPr>
        <p:spPr>
          <a:xfrm>
            <a:off x="4463617" y="2166702"/>
            <a:ext cx="1291326" cy="215444"/>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1" name="TextBox 130">
            <a:extLst>
              <a:ext uri="{FF2B5EF4-FFF2-40B4-BE49-F238E27FC236}">
                <a16:creationId xmlns="" xmlns:a16="http://schemas.microsoft.com/office/drawing/2014/main" id="{D93B7B34-7842-47C0-B2D8-E48973C1DDA2}"/>
              </a:ext>
            </a:extLst>
          </p:cNvPr>
          <p:cNvSpPr txBox="1"/>
          <p:nvPr/>
        </p:nvSpPr>
        <p:spPr>
          <a:xfrm rot="16200000">
            <a:off x="1408577" y="3271100"/>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sp>
        <p:nvSpPr>
          <p:cNvPr id="132" name="TextBox 131">
            <a:extLst>
              <a:ext uri="{FF2B5EF4-FFF2-40B4-BE49-F238E27FC236}">
                <a16:creationId xmlns="" xmlns:a16="http://schemas.microsoft.com/office/drawing/2014/main" id="{D93B7B34-7842-47C0-B2D8-E48973C1DDA2}"/>
              </a:ext>
            </a:extLst>
          </p:cNvPr>
          <p:cNvSpPr txBox="1"/>
          <p:nvPr/>
        </p:nvSpPr>
        <p:spPr>
          <a:xfrm>
            <a:off x="4474706" y="4465293"/>
            <a:ext cx="1127232" cy="215444"/>
          </a:xfrm>
          <a:prstGeom prst="rect">
            <a:avLst/>
          </a:prstGeom>
          <a:solidFill>
            <a:schemeClr val="accent2"/>
          </a:solid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Or-VNFM (SOL 003)</a:t>
            </a:r>
          </a:p>
        </p:txBody>
      </p:sp>
      <p:cxnSp>
        <p:nvCxnSpPr>
          <p:cNvPr id="136" name="Straight Connector 135"/>
          <p:cNvCxnSpPr>
            <a:cxnSpLocks/>
            <a:stCxn id="143" idx="2"/>
            <a:endCxn id="96" idx="0"/>
          </p:cNvCxnSpPr>
          <p:nvPr/>
        </p:nvCxnSpPr>
        <p:spPr>
          <a:xfrm rot="16200000" flipH="1">
            <a:off x="3747697" y="4302257"/>
            <a:ext cx="293475" cy="1738233"/>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 xmlns:a16="http://schemas.microsoft.com/office/drawing/2014/main" id="{2C9181D2-E19C-474C-8F99-E3C4708FFC6D}"/>
              </a:ext>
            </a:extLst>
          </p:cNvPr>
          <p:cNvSpPr txBox="1"/>
          <p:nvPr/>
        </p:nvSpPr>
        <p:spPr>
          <a:xfrm>
            <a:off x="4715047" y="2632930"/>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148" name="TextBox 147">
            <a:extLst>
              <a:ext uri="{FF2B5EF4-FFF2-40B4-BE49-F238E27FC236}">
                <a16:creationId xmlns="" xmlns:a16="http://schemas.microsoft.com/office/drawing/2014/main" id="{2C9181D2-E19C-474C-8F99-E3C4708FFC6D}"/>
              </a:ext>
            </a:extLst>
          </p:cNvPr>
          <p:cNvSpPr txBox="1"/>
          <p:nvPr/>
        </p:nvSpPr>
        <p:spPr>
          <a:xfrm>
            <a:off x="7451309" y="1725716"/>
            <a:ext cx="952882" cy="216032"/>
          </a:xfrm>
          <a:prstGeom prst="rect">
            <a:avLst/>
          </a:prstGeom>
          <a:solidFill>
            <a:schemeClr val="accent1"/>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a:ln>
                  <a:noFill/>
                </a:ln>
                <a:solidFill>
                  <a:srgbClr val="FFFFFF"/>
                </a:solidFill>
                <a:effectLst/>
                <a:uLnTx/>
                <a:uFillTx/>
                <a:latin typeface="Arial" charset="0"/>
                <a:ea typeface="+mn-ea"/>
                <a:cs typeface="+mn-cs"/>
              </a:rPr>
              <a:t>ONAP additions</a:t>
            </a:r>
          </a:p>
        </p:txBody>
      </p:sp>
      <p:sp>
        <p:nvSpPr>
          <p:cNvPr id="33" name="Rectangle 32"/>
          <p:cNvSpPr/>
          <p:nvPr/>
        </p:nvSpPr>
        <p:spPr>
          <a:xfrm>
            <a:off x="5109280" y="1032425"/>
            <a:ext cx="1208508" cy="246221"/>
          </a:xfrm>
          <a:prstGeom prst="rect">
            <a:avLst/>
          </a:prstGeom>
          <a:solidFill>
            <a:schemeClr val="accent1"/>
          </a:solidFill>
        </p:spPr>
        <p:txBody>
          <a:bodyPr wrap="square">
            <a:spAutoFit/>
          </a:bodyPr>
          <a:lstStyle/>
          <a:p>
            <a:r>
              <a:rPr lang="en-US" sz="1000" dirty="0" smtClean="0">
                <a:solidFill>
                  <a:schemeClr val="bg1"/>
                </a:solidFill>
                <a:latin typeface="Arial" panose="020B0604020202020204" pitchFamily="34" charset="0"/>
                <a:cs typeface="Arial" panose="020B0604020202020204" pitchFamily="34" charset="0"/>
              </a:rPr>
              <a:t>ONAP additions</a:t>
            </a:r>
            <a:endParaRPr lang="en-US" sz="1000" dirty="0">
              <a:solidFill>
                <a:schemeClr val="bg1"/>
              </a:solidFill>
              <a:latin typeface="Arial" panose="020B0604020202020204" pitchFamily="34" charset="0"/>
              <a:cs typeface="Arial" panose="020B0604020202020204" pitchFamily="34" charset="0"/>
            </a:endParaRPr>
          </a:p>
        </p:txBody>
      </p:sp>
      <p:cxnSp>
        <p:nvCxnSpPr>
          <p:cNvPr id="152" name="Straight Connector 151"/>
          <p:cNvCxnSpPr>
            <a:endCxn id="192" idx="0"/>
          </p:cNvCxnSpPr>
          <p:nvPr/>
        </p:nvCxnSpPr>
        <p:spPr>
          <a:xfrm flipH="1">
            <a:off x="4938882" y="1100022"/>
            <a:ext cx="9157" cy="256556"/>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1369842" y="3567369"/>
            <a:ext cx="508922" cy="2921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672006" y="4844974"/>
            <a:ext cx="1047333" cy="2778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6" name="Straight Connector 135">
            <a:extLst>
              <a:ext uri="{FF2B5EF4-FFF2-40B4-BE49-F238E27FC236}">
                <a16:creationId xmlns="" xmlns:a16="http://schemas.microsoft.com/office/drawing/2014/main" id="{11402D02-42CF-49DD-9814-842CE6D3D325}"/>
              </a:ext>
            </a:extLst>
          </p:cNvPr>
          <p:cNvCxnSpPr>
            <a:cxnSpLocks/>
            <a:stCxn id="143" idx="2"/>
            <a:endCxn id="104" idx="0"/>
          </p:cNvCxnSpPr>
          <p:nvPr/>
        </p:nvCxnSpPr>
        <p:spPr>
          <a:xfrm rot="16200000" flipH="1">
            <a:off x="4865348" y="3184607"/>
            <a:ext cx="297911" cy="3977970"/>
          </a:xfrm>
          <a:prstGeom prst="bentConnector3">
            <a:avLst>
              <a:gd name="adj1" fmla="val 50000"/>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 xmlns:a16="http://schemas.microsoft.com/office/drawing/2014/main" id="{D6E1B36C-65F3-4C33-BCF7-6FD1285CEC73}"/>
              </a:ext>
            </a:extLst>
          </p:cNvPr>
          <p:cNvSpPr txBox="1"/>
          <p:nvPr/>
        </p:nvSpPr>
        <p:spPr>
          <a:xfrm>
            <a:off x="3258207" y="1064862"/>
            <a:ext cx="1483301" cy="246221"/>
          </a:xfrm>
          <a:prstGeom prst="rect">
            <a:avLst/>
          </a:prstGeom>
          <a:solidFill>
            <a:schemeClr val="accent2"/>
          </a:solidFill>
        </p:spPr>
        <p:txBody>
          <a:bodyPr wrap="square" rtlCol="0">
            <a:spAutoFit/>
          </a:bodyPr>
          <a:lstStyle>
            <a:defPPr>
              <a:defRPr lang="en-GB"/>
            </a:defPPr>
            <a:lvl1pPr>
              <a:defRPr sz="1050">
                <a:solidFill>
                  <a:srgbClr val="FFFFFF"/>
                </a:solidFill>
              </a:defRPr>
            </a:lvl1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Os</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-Ma </a:t>
            </a:r>
            <a:r>
              <a:rPr kumimoji="0" lang="en-US" sz="1000" b="0" i="0" u="none" strike="noStrike" kern="1200" cap="none" spc="0" normalizeH="0" baseline="0" noProof="0" dirty="0" err="1">
                <a:ln>
                  <a:noFill/>
                </a:ln>
                <a:solidFill>
                  <a:srgbClr val="FFFFFF"/>
                </a:solidFill>
                <a:effectLst/>
                <a:uLnTx/>
                <a:uFillTx/>
                <a:latin typeface="Arial" charset="0"/>
                <a:ea typeface="+mn-ea"/>
                <a:cs typeface="+mn-cs"/>
              </a:rPr>
              <a:t>nfvo</a:t>
            </a:r>
            <a:r>
              <a:rPr kumimoji="0" lang="en-US" sz="1000" b="0" i="0" u="none" strike="noStrike" kern="1200" cap="none" spc="0" normalizeH="0" baseline="0" noProof="0" dirty="0">
                <a:ln>
                  <a:noFill/>
                </a:ln>
                <a:solidFill>
                  <a:srgbClr val="FFFFFF"/>
                </a:solidFill>
                <a:effectLst/>
                <a:uLnTx/>
                <a:uFillTx/>
                <a:latin typeface="Arial" charset="0"/>
                <a:ea typeface="+mn-ea"/>
                <a:cs typeface="+mn-cs"/>
              </a:rPr>
              <a:t> (SOL 005)</a:t>
            </a:r>
          </a:p>
        </p:txBody>
      </p:sp>
      <p:sp>
        <p:nvSpPr>
          <p:cNvPr id="134" name="TextBox 133">
            <a:extLst>
              <a:ext uri="{FF2B5EF4-FFF2-40B4-BE49-F238E27FC236}">
                <a16:creationId xmlns="" xmlns:a16="http://schemas.microsoft.com/office/drawing/2014/main" id="{D93B7B34-7842-47C0-B2D8-E48973C1DDA2}"/>
              </a:ext>
            </a:extLst>
          </p:cNvPr>
          <p:cNvSpPr txBox="1"/>
          <p:nvPr/>
        </p:nvSpPr>
        <p:spPr>
          <a:xfrm>
            <a:off x="5274392" y="504486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 (SOL 002)</a:t>
            </a:r>
          </a:p>
        </p:txBody>
      </p:sp>
      <p:cxnSp>
        <p:nvCxnSpPr>
          <p:cNvPr id="47" name="Straight Connector 135"/>
          <p:cNvCxnSpPr>
            <a:endCxn id="116" idx="1"/>
          </p:cNvCxnSpPr>
          <p:nvPr/>
        </p:nvCxnSpPr>
        <p:spPr>
          <a:xfrm rot="16200000" flipH="1">
            <a:off x="2875572" y="5182503"/>
            <a:ext cx="922334" cy="622843"/>
          </a:xfrm>
          <a:prstGeom prst="bentConnector2">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46845" y="6201104"/>
            <a:ext cx="9206247" cy="276999"/>
          </a:xfrm>
          <a:prstGeom prst="rect">
            <a:avLst/>
          </a:prstGeom>
          <a:noFill/>
        </p:spPr>
        <p:txBody>
          <a:bodyPr wrap="square" rtlCol="0">
            <a:spAutoFit/>
          </a:bodyPr>
          <a:lstStyle/>
          <a:p>
            <a:r>
              <a:rPr lang="en-GB" sz="1200" dirty="0" smtClean="0">
                <a:solidFill>
                  <a:srgbClr val="FF0000"/>
                </a:solidFill>
              </a:rPr>
              <a:t>Note: </a:t>
            </a:r>
            <a:r>
              <a:rPr lang="en-US" sz="1200" dirty="0" smtClean="0">
                <a:solidFill>
                  <a:srgbClr val="FF0000"/>
                </a:solidFill>
              </a:rPr>
              <a:t>The depicted interfaces consists of sets of APIs that may be exposed by different ONAP modules. This needs to be detailed further</a:t>
            </a:r>
            <a:endParaRPr lang="en-US" sz="1200" dirty="0">
              <a:solidFill>
                <a:srgbClr val="FF0000"/>
              </a:solidFill>
            </a:endParaRPr>
          </a:p>
        </p:txBody>
      </p:sp>
      <p:sp>
        <p:nvSpPr>
          <p:cNvPr id="45" name="TextBox 44">
            <a:extLst>
              <a:ext uri="{FF2B5EF4-FFF2-40B4-BE49-F238E27FC236}">
                <a16:creationId xmlns="" xmlns:a16="http://schemas.microsoft.com/office/drawing/2014/main" id="{D93B7B34-7842-47C0-B2D8-E48973C1DDA2}"/>
              </a:ext>
            </a:extLst>
          </p:cNvPr>
          <p:cNvSpPr txBox="1"/>
          <p:nvPr/>
        </p:nvSpPr>
        <p:spPr>
          <a:xfrm>
            <a:off x="2416989" y="5265220"/>
            <a:ext cx="1376969" cy="215444"/>
          </a:xfrm>
          <a:prstGeom prst="rect">
            <a:avLst/>
          </a:prstGeom>
          <a:solidFill>
            <a:schemeClr val="accent2"/>
          </a:solid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800" b="0" i="0" u="none" strike="noStrike" kern="1200" cap="none" spc="0" normalizeH="0" baseline="0" noProof="0" dirty="0" err="1" smtClean="0">
                <a:ln>
                  <a:noFill/>
                </a:ln>
                <a:solidFill>
                  <a:srgbClr val="FFFFFF"/>
                </a:solidFill>
                <a:effectLst/>
                <a:uLnTx/>
                <a:uFillTx/>
                <a:latin typeface="Arial" charset="0"/>
                <a:ea typeface="+mn-ea"/>
                <a:cs typeface="+mn-cs"/>
              </a:rPr>
              <a:t>Ve-Vnfm-Vnf</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 </a:t>
            </a:r>
            <a:r>
              <a:rPr kumimoji="0" lang="en-US" sz="800" b="0" i="0" u="none" strike="noStrike" kern="1200" cap="none" spc="0" normalizeH="0" baseline="0" noProof="0" dirty="0">
                <a:ln>
                  <a:noFill/>
                </a:ln>
                <a:solidFill>
                  <a:srgbClr val="FFFFFF"/>
                </a:solidFill>
                <a:effectLst/>
                <a:uLnTx/>
                <a:uFillTx/>
                <a:latin typeface="Arial" charset="0"/>
                <a:ea typeface="+mn-ea"/>
                <a:cs typeface="+mn-cs"/>
              </a:rPr>
              <a:t>(SOL </a:t>
            </a:r>
            <a:r>
              <a:rPr kumimoji="0" lang="en-US" sz="800" b="0" i="0" u="none" strike="noStrike" kern="1200" cap="none" spc="0" normalizeH="0" baseline="0" noProof="0" dirty="0" smtClean="0">
                <a:ln>
                  <a:noFill/>
                </a:ln>
                <a:solidFill>
                  <a:srgbClr val="FFFFFF"/>
                </a:solidFill>
                <a:effectLst/>
                <a:uLnTx/>
                <a:uFillTx/>
                <a:latin typeface="Arial" charset="0"/>
                <a:ea typeface="+mn-ea"/>
                <a:cs typeface="+mn-cs"/>
              </a:rPr>
              <a:t>002)</a:t>
            </a:r>
            <a:endParaRPr kumimoji="0" lang="en-US" sz="8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51" name="Content Placeholder 1">
            <a:extLst>
              <a:ext uri="{FF2B5EF4-FFF2-40B4-BE49-F238E27FC236}">
                <a16:creationId xmlns="" xmlns:a16="http://schemas.microsoft.com/office/drawing/2014/main" id="{9BE399FF-F3ED-4BC5-A284-3B4B55319BA3}"/>
              </a:ext>
            </a:extLst>
          </p:cNvPr>
          <p:cNvSpPr txBox="1">
            <a:spLocks/>
          </p:cNvSpPr>
          <p:nvPr/>
        </p:nvSpPr>
        <p:spPr>
          <a:xfrm>
            <a:off x="9583254" y="1396599"/>
            <a:ext cx="2755532" cy="4180718"/>
          </a:xfrm>
          <a:prstGeom prst="rect">
            <a:avLst/>
          </a:prstGeom>
        </p:spPr>
        <p:txBody>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latin typeface="+mn-lt"/>
              </a:rPr>
              <a:t>Automation is key for the success of 5G</a:t>
            </a:r>
          </a:p>
          <a:p>
            <a:r>
              <a:rPr lang="en-US" sz="2000" dirty="0">
                <a:latin typeface="+mn-lt"/>
              </a:rPr>
              <a:t>Management standards are partly incomplete and fragmented</a:t>
            </a:r>
          </a:p>
          <a:p>
            <a:r>
              <a:rPr lang="en-US" sz="2000" dirty="0">
                <a:latin typeface="+mn-lt"/>
              </a:rPr>
              <a:t>ETSI MANO defines key interfaces </a:t>
            </a:r>
            <a:r>
              <a:rPr lang="en-US" sz="2000" dirty="0">
                <a:solidFill>
                  <a:schemeClr val="bg1"/>
                </a:solidFill>
                <a:latin typeface="+mn-lt"/>
              </a:rPr>
              <a:t>(API)</a:t>
            </a:r>
          </a:p>
          <a:p>
            <a:r>
              <a:rPr lang="en-US" sz="2000" dirty="0">
                <a:latin typeface="+mn-lt"/>
              </a:rPr>
              <a:t>ONAP creates an automation framework with the help of </a:t>
            </a:r>
            <a:r>
              <a:rPr lang="en-US" sz="2000" dirty="0">
                <a:solidFill>
                  <a:schemeClr val="bg1"/>
                </a:solidFill>
                <a:latin typeface="+mn-lt"/>
              </a:rPr>
              <a:t>TMF/MEF</a:t>
            </a:r>
          </a:p>
          <a:p>
            <a:r>
              <a:rPr lang="en-US" sz="2000" dirty="0">
                <a:latin typeface="+mn-lt"/>
              </a:rPr>
              <a:t>3GPP drives information models and network slices </a:t>
            </a:r>
            <a:endParaRPr lang="en-US" dirty="0">
              <a:latin typeface="+mn-lt"/>
            </a:endParaRPr>
          </a:p>
        </p:txBody>
      </p:sp>
    </p:spTree>
    <p:extLst>
      <p:ext uri="{BB962C8B-B14F-4D97-AF65-F5344CB8AC3E}">
        <p14:creationId xmlns:p14="http://schemas.microsoft.com/office/powerpoint/2010/main" val="4243396104"/>
      </p:ext>
    </p:extLst>
  </p:cSld>
  <p:clrMapOvr>
    <a:masterClrMapping/>
  </p:clrMapOvr>
  <p:transition spd="med"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54064</TotalTime>
  <Words>11055</Words>
  <Application>Microsoft Office PowerPoint</Application>
  <PresentationFormat>Widescreen</PresentationFormat>
  <Paragraphs>2284</Paragraphs>
  <Slides>95</Slides>
  <Notes>31</Notes>
  <HiddenSlides>0</HiddenSlides>
  <MMClips>0</MMClips>
  <ScaleCrop>false</ScaleCrop>
  <HeadingPairs>
    <vt:vector size="8" baseType="variant">
      <vt:variant>
        <vt:lpstr>Fonts Used</vt:lpstr>
      </vt:variant>
      <vt:variant>
        <vt:i4>18</vt:i4>
      </vt:variant>
      <vt:variant>
        <vt:lpstr>Theme</vt:lpstr>
      </vt:variant>
      <vt:variant>
        <vt:i4>2</vt:i4>
      </vt:variant>
      <vt:variant>
        <vt:lpstr>Embedded OLE Servers</vt:lpstr>
      </vt:variant>
      <vt:variant>
        <vt:i4>1</vt:i4>
      </vt:variant>
      <vt:variant>
        <vt:lpstr>Slide Titles</vt:lpstr>
      </vt:variant>
      <vt:variant>
        <vt:i4>95</vt:i4>
      </vt:variant>
    </vt:vector>
  </HeadingPairs>
  <TitlesOfParts>
    <vt:vector size="116" baseType="lpstr">
      <vt:lpstr>Arial Unicode MS</vt:lpstr>
      <vt:lpstr>Microsoft YaHei</vt:lpstr>
      <vt:lpstr>Microsoft YaHei</vt:lpstr>
      <vt:lpstr>MS PGothic</vt:lpstr>
      <vt:lpstr>MS PGothic</vt:lpstr>
      <vt:lpstr>宋体</vt:lpstr>
      <vt:lpstr>宋体</vt:lpstr>
      <vt:lpstr>.AppleSystemUIFont</vt:lpstr>
      <vt:lpstr>Arial</vt:lpstr>
      <vt:lpstr>Calibri</vt:lpstr>
      <vt:lpstr>Calibri Light</vt:lpstr>
      <vt:lpstr>Courier New</vt:lpstr>
      <vt:lpstr>DengXian</vt:lpstr>
      <vt:lpstr>Mangal</vt:lpstr>
      <vt:lpstr>Open Sans Light</vt:lpstr>
      <vt:lpstr>Times New Roman</vt:lpstr>
      <vt:lpstr>Verdana</vt:lpstr>
      <vt:lpstr>Wingdings</vt:lpstr>
      <vt:lpstr>Office Theme</vt:lpstr>
      <vt:lpstr>1_Office Theme</vt:lpstr>
      <vt:lpstr>Acrobat Document</vt:lpstr>
      <vt:lpstr> ONAP Reference Architecture for R2 and Beyond (Tiger Team Presentation)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19, 2018 </vt:lpstr>
      <vt:lpstr>ONAP High-Level Architecture for R1 (Amsterdam)</vt:lpstr>
      <vt:lpstr>Progress from the Architecture Subcommittee</vt:lpstr>
      <vt:lpstr>ONAP Amsterdam Architecture</vt:lpstr>
      <vt:lpstr>ONAP Reference Architecture for R2 and Beyond </vt:lpstr>
      <vt:lpstr>Architecture Design Considerations</vt:lpstr>
      <vt:lpstr>ONAP Target Architecture (High-Level Functional View)</vt:lpstr>
      <vt:lpstr>ONAP Beijing Architecture (High-Level View with Projects) </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lpstr>APPC &amp; VF-C Convergence  Note – A major goal of the ONAP platform (R2 or a later release) is to specify a common set of functions to unify the APP-C and VF-C functionalities.</vt:lpstr>
      <vt:lpstr>Role Of Controllers in ONAP</vt:lpstr>
      <vt:lpstr>Functional Description of ONAP Components </vt:lpstr>
      <vt:lpstr>Service Design and Creation (SDC) Functional Architecture</vt:lpstr>
      <vt:lpstr>Catalog Architecture</vt:lpstr>
      <vt:lpstr>Orchestrator</vt:lpstr>
      <vt:lpstr>Orchestrator Functional Internal View</vt:lpstr>
      <vt:lpstr>Generic NF Controller (L4-7) Architecture</vt:lpstr>
      <vt:lpstr>SDN-Controller Architecture</vt:lpstr>
      <vt:lpstr>Data Collection, Analytics and Events (DCAE) Architecture</vt:lpstr>
      <vt:lpstr>Active and Available Inventory</vt:lpstr>
      <vt:lpstr>ONAP SDK-Driven Sub-System Approach</vt:lpstr>
      <vt:lpstr>SDK-Driven Sub-System – Libraries (including CCSDK)</vt:lpstr>
      <vt:lpstr>Controller Personas Based on SDK Libraries</vt:lpstr>
      <vt:lpstr>ONAP High-Level Architecture for R2 (Beijing)</vt:lpstr>
      <vt:lpstr>ONAP Beijing Architecture (High-Level View with Projects) </vt:lpstr>
      <vt:lpstr>Functional Description of Beijing Architecture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ONAP Beijing Architecture Recommendations</vt:lpstr>
      <vt:lpstr>Recommendations for Beijing Release</vt:lpstr>
      <vt:lpstr>Suggestions for Casablanca (in progress)</vt:lpstr>
      <vt:lpstr>ONAP External APIs  Work in Progress (R2+ Capabilities)…</vt:lpstr>
      <vt:lpstr>ONAP External APIs</vt:lpstr>
      <vt:lpstr>PowerPoint Presentation</vt:lpstr>
      <vt:lpstr>SOF Interface Reference Points</vt:lpstr>
      <vt:lpstr>PowerPoint Presentation</vt:lpstr>
      <vt:lpstr>The ONAP “Black Box” View</vt:lpstr>
      <vt:lpstr>ONAP Target Architecture (High-Level Functional View)</vt:lpstr>
      <vt:lpstr>Related ONAP Beijing Projects (High-Level View with Projects) </vt:lpstr>
      <vt:lpstr>Orchestrator Functional Internal View Example</vt:lpstr>
      <vt:lpstr>Legato Interface Reference Point (BSS/OSS-ONAP)</vt:lpstr>
      <vt:lpstr>Interlude Interface Reference Point (ONAP-Partner)</vt:lpstr>
      <vt:lpstr>Information Domains in ONAP</vt:lpstr>
      <vt:lpstr>ONAP External API Project: Beijing Focus</vt:lpstr>
      <vt:lpstr>Orchestration Approach Comparison    ONAP vs ETSI MANO (Gil)  Work in Progress (R3+ Capabilities) …  Note - Attached slides provide a side-by-side comparison of the ETSI MANO approach to orchestration vs the ONAP (ECOMP) approach.  </vt:lpstr>
      <vt:lpstr>PowerPoint Presentation</vt:lpstr>
      <vt:lpstr>PowerPoint Presentation</vt:lpstr>
      <vt:lpstr>PowerPoint Presentation</vt:lpstr>
      <vt:lpstr>Vodafone Orchestration Proposal  (Susana)  Work in Progress (R3+ Capabilities) …  </vt:lpstr>
      <vt:lpstr>ONAP Target Architecture focus for orchestration/NF controller discussion</vt:lpstr>
      <vt:lpstr>ONAP Target Architecture for Orchestration layer and NF controller (High-Level Functional View)</vt:lpstr>
      <vt:lpstr>ONAP Target Architecture for Orchestration layer and NF controller (APIs detailed)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639</cp:revision>
  <cp:lastPrinted>2017-08-07T21:14:23Z</cp:lastPrinted>
  <dcterms:created xsi:type="dcterms:W3CDTF">2017-02-27T16:23:08Z</dcterms:created>
  <dcterms:modified xsi:type="dcterms:W3CDTF">2018-01-23T20:27:19Z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1516738342</vt:lpwstr>
  </property>
</Properties>
</file>